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63"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5" autoAdjust="0"/>
    <p:restoredTop sz="94660"/>
  </p:normalViewPr>
  <p:slideViewPr>
    <p:cSldViewPr snapToGrid="0">
      <p:cViewPr>
        <p:scale>
          <a:sx n="90" d="100"/>
          <a:sy n="90" d="100"/>
        </p:scale>
        <p:origin x="1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hkumar Ganesan" userId="d0eb7beeafdd8e28" providerId="LiveId" clId="{60F48FCB-E518-492B-AE41-AC2D8106D50E}"/>
    <pc:docChg chg="undo custSel addSld modSld">
      <pc:chgData name="Ajithkumar Ganesan" userId="d0eb7beeafdd8e28" providerId="LiveId" clId="{60F48FCB-E518-492B-AE41-AC2D8106D50E}" dt="2023-04-25T22:48:49.327" v="50" actId="20577"/>
      <pc:docMkLst>
        <pc:docMk/>
      </pc:docMkLst>
      <pc:sldChg chg="addSp delSp modSp mod">
        <pc:chgData name="Ajithkumar Ganesan" userId="d0eb7beeafdd8e28" providerId="LiveId" clId="{60F48FCB-E518-492B-AE41-AC2D8106D50E}" dt="2023-04-25T22:43:53.447" v="39" actId="14100"/>
        <pc:sldMkLst>
          <pc:docMk/>
          <pc:sldMk cId="2035636082" sldId="256"/>
        </pc:sldMkLst>
        <pc:spChg chg="mod">
          <ac:chgData name="Ajithkumar Ganesan" userId="d0eb7beeafdd8e28" providerId="LiveId" clId="{60F48FCB-E518-492B-AE41-AC2D8106D50E}" dt="2023-04-25T22:42:55.104" v="35" actId="14100"/>
          <ac:spMkLst>
            <pc:docMk/>
            <pc:sldMk cId="2035636082" sldId="256"/>
            <ac:spMk id="7" creationId="{A14670A3-9811-4DDE-86F3-532FD4F9E1A0}"/>
          </ac:spMkLst>
        </pc:spChg>
        <pc:picChg chg="del">
          <ac:chgData name="Ajithkumar Ganesan" userId="d0eb7beeafdd8e28" providerId="LiveId" clId="{60F48FCB-E518-492B-AE41-AC2D8106D50E}" dt="2023-04-25T22:40:04.902" v="27" actId="478"/>
          <ac:picMkLst>
            <pc:docMk/>
            <pc:sldMk cId="2035636082" sldId="256"/>
            <ac:picMk id="5" creationId="{D56516DC-D383-FDFB-A307-C30A3FD527D7}"/>
          </ac:picMkLst>
        </pc:picChg>
        <pc:picChg chg="add mod">
          <ac:chgData name="Ajithkumar Ganesan" userId="d0eb7beeafdd8e28" providerId="LiveId" clId="{60F48FCB-E518-492B-AE41-AC2D8106D50E}" dt="2023-04-25T22:43:53.447" v="39" actId="14100"/>
          <ac:picMkLst>
            <pc:docMk/>
            <pc:sldMk cId="2035636082" sldId="256"/>
            <ac:picMk id="9" creationId="{3E57082A-10C3-7406-C70B-4C54ADC4FD4D}"/>
          </ac:picMkLst>
        </pc:picChg>
      </pc:sldChg>
      <pc:sldChg chg="modSp mod">
        <pc:chgData name="Ajithkumar Ganesan" userId="d0eb7beeafdd8e28" providerId="LiveId" clId="{60F48FCB-E518-492B-AE41-AC2D8106D50E}" dt="2023-04-25T22:33:51.362" v="22" actId="1076"/>
        <pc:sldMkLst>
          <pc:docMk/>
          <pc:sldMk cId="1973050496" sldId="258"/>
        </pc:sldMkLst>
        <pc:spChg chg="mod">
          <ac:chgData name="Ajithkumar Ganesan" userId="d0eb7beeafdd8e28" providerId="LiveId" clId="{60F48FCB-E518-492B-AE41-AC2D8106D50E}" dt="2023-04-25T22:33:51.362" v="22" actId="1076"/>
          <ac:spMkLst>
            <pc:docMk/>
            <pc:sldMk cId="1973050496" sldId="258"/>
            <ac:spMk id="5" creationId="{803E2780-329D-2276-C171-D5C705FE37A8}"/>
          </ac:spMkLst>
        </pc:spChg>
        <pc:picChg chg="mod">
          <ac:chgData name="Ajithkumar Ganesan" userId="d0eb7beeafdd8e28" providerId="LiveId" clId="{60F48FCB-E518-492B-AE41-AC2D8106D50E}" dt="2023-04-25T22:33:29.726" v="20" actId="1076"/>
          <ac:picMkLst>
            <pc:docMk/>
            <pc:sldMk cId="1973050496" sldId="258"/>
            <ac:picMk id="6" creationId="{BCCEAB73-FD01-5B7B-144C-90EB0BCE16F0}"/>
          </ac:picMkLst>
        </pc:picChg>
      </pc:sldChg>
      <pc:sldChg chg="modSp mod">
        <pc:chgData name="Ajithkumar Ganesan" userId="d0eb7beeafdd8e28" providerId="LiveId" clId="{60F48FCB-E518-492B-AE41-AC2D8106D50E}" dt="2023-04-25T22:34:18.772" v="24" actId="1076"/>
        <pc:sldMkLst>
          <pc:docMk/>
          <pc:sldMk cId="3929782095" sldId="259"/>
        </pc:sldMkLst>
        <pc:spChg chg="mod">
          <ac:chgData name="Ajithkumar Ganesan" userId="d0eb7beeafdd8e28" providerId="LiveId" clId="{60F48FCB-E518-492B-AE41-AC2D8106D50E}" dt="2023-04-25T22:34:18.772" v="24" actId="1076"/>
          <ac:spMkLst>
            <pc:docMk/>
            <pc:sldMk cId="3929782095" sldId="259"/>
            <ac:spMk id="3" creationId="{CE02309E-8B9B-DCD6-65F3-D020E686FE53}"/>
          </ac:spMkLst>
        </pc:spChg>
        <pc:picChg chg="mod">
          <ac:chgData name="Ajithkumar Ganesan" userId="d0eb7beeafdd8e28" providerId="LiveId" clId="{60F48FCB-E518-492B-AE41-AC2D8106D50E}" dt="2023-04-25T22:34:12.700" v="23" actId="1076"/>
          <ac:picMkLst>
            <pc:docMk/>
            <pc:sldMk cId="3929782095" sldId="259"/>
            <ac:picMk id="8" creationId="{BCF50266-F12B-E147-1F82-BC05E7252FE6}"/>
          </ac:picMkLst>
        </pc:picChg>
      </pc:sldChg>
      <pc:sldChg chg="modSp mod">
        <pc:chgData name="Ajithkumar Ganesan" userId="d0eb7beeafdd8e28" providerId="LiveId" clId="{60F48FCB-E518-492B-AE41-AC2D8106D50E}" dt="2023-04-25T22:34:33.979" v="26" actId="1076"/>
        <pc:sldMkLst>
          <pc:docMk/>
          <pc:sldMk cId="1895858061" sldId="260"/>
        </pc:sldMkLst>
        <pc:spChg chg="mod">
          <ac:chgData name="Ajithkumar Ganesan" userId="d0eb7beeafdd8e28" providerId="LiveId" clId="{60F48FCB-E518-492B-AE41-AC2D8106D50E}" dt="2023-04-25T22:34:33.979" v="26" actId="1076"/>
          <ac:spMkLst>
            <pc:docMk/>
            <pc:sldMk cId="1895858061" sldId="260"/>
            <ac:spMk id="4" creationId="{92699E2C-1075-EC8A-C55B-A95440A4DE95}"/>
          </ac:spMkLst>
        </pc:spChg>
        <pc:picChg chg="mod">
          <ac:chgData name="Ajithkumar Ganesan" userId="d0eb7beeafdd8e28" providerId="LiveId" clId="{60F48FCB-E518-492B-AE41-AC2D8106D50E}" dt="2023-04-25T22:34:29.489" v="25" actId="1076"/>
          <ac:picMkLst>
            <pc:docMk/>
            <pc:sldMk cId="1895858061" sldId="260"/>
            <ac:picMk id="7" creationId="{B890C394-97E9-70CC-084B-993357735EBA}"/>
          </ac:picMkLst>
        </pc:picChg>
      </pc:sldChg>
      <pc:sldChg chg="modSp mod">
        <pc:chgData name="Ajithkumar Ganesan" userId="d0eb7beeafdd8e28" providerId="LiveId" clId="{60F48FCB-E518-492B-AE41-AC2D8106D50E}" dt="2023-04-25T22:48:15.147" v="48" actId="20577"/>
        <pc:sldMkLst>
          <pc:docMk/>
          <pc:sldMk cId="36786090" sldId="261"/>
        </pc:sldMkLst>
        <pc:spChg chg="mod">
          <ac:chgData name="Ajithkumar Ganesan" userId="d0eb7beeafdd8e28" providerId="LiveId" clId="{60F48FCB-E518-492B-AE41-AC2D8106D50E}" dt="2023-04-25T22:47:57.844" v="42" actId="20577"/>
          <ac:spMkLst>
            <pc:docMk/>
            <pc:sldMk cId="36786090" sldId="261"/>
            <ac:spMk id="3" creationId="{04BE18FC-2572-FECD-C5E4-B34D19C33680}"/>
          </ac:spMkLst>
        </pc:spChg>
        <pc:spChg chg="mod">
          <ac:chgData name="Ajithkumar Ganesan" userId="d0eb7beeafdd8e28" providerId="LiveId" clId="{60F48FCB-E518-492B-AE41-AC2D8106D50E}" dt="2023-04-25T22:48:15.147" v="48" actId="20577"/>
          <ac:spMkLst>
            <pc:docMk/>
            <pc:sldMk cId="36786090" sldId="261"/>
            <ac:spMk id="8" creationId="{CEE34A45-C806-CDEA-88CD-435B28C5C301}"/>
          </ac:spMkLst>
        </pc:spChg>
        <pc:picChg chg="mod">
          <ac:chgData name="Ajithkumar Ganesan" userId="d0eb7beeafdd8e28" providerId="LiveId" clId="{60F48FCB-E518-492B-AE41-AC2D8106D50E}" dt="2023-04-25T22:32:32.337" v="18" actId="14100"/>
          <ac:picMkLst>
            <pc:docMk/>
            <pc:sldMk cId="36786090" sldId="261"/>
            <ac:picMk id="5" creationId="{EBC7D159-FD3E-97AD-C482-2773641ECD1F}"/>
          </ac:picMkLst>
        </pc:picChg>
      </pc:sldChg>
      <pc:sldChg chg="addSp delSp modSp mod">
        <pc:chgData name="Ajithkumar Ganesan" userId="d0eb7beeafdd8e28" providerId="LiveId" clId="{60F48FCB-E518-492B-AE41-AC2D8106D50E}" dt="2023-04-25T22:44:19.791" v="40" actId="14100"/>
        <pc:sldMkLst>
          <pc:docMk/>
          <pc:sldMk cId="138097998" sldId="262"/>
        </pc:sldMkLst>
        <pc:spChg chg="del mod">
          <ac:chgData name="Ajithkumar Ganesan" userId="d0eb7beeafdd8e28" providerId="LiveId" clId="{60F48FCB-E518-492B-AE41-AC2D8106D50E}" dt="2023-04-25T22:28:30.863" v="9" actId="478"/>
          <ac:spMkLst>
            <pc:docMk/>
            <pc:sldMk cId="138097998" sldId="262"/>
            <ac:spMk id="9" creationId="{DC5E3BA9-BF6F-BF7B-3BE2-2CD06CFFD9CA}"/>
          </ac:spMkLst>
        </pc:spChg>
        <pc:picChg chg="mod">
          <ac:chgData name="Ajithkumar Ganesan" userId="d0eb7beeafdd8e28" providerId="LiveId" clId="{60F48FCB-E518-492B-AE41-AC2D8106D50E}" dt="2023-04-25T22:44:19.791" v="40" actId="14100"/>
          <ac:picMkLst>
            <pc:docMk/>
            <pc:sldMk cId="138097998" sldId="262"/>
            <ac:picMk id="8" creationId="{17EE4747-19E7-5911-443F-21B110979D73}"/>
          </ac:picMkLst>
        </pc:picChg>
        <pc:picChg chg="add del">
          <ac:chgData name="Ajithkumar Ganesan" userId="d0eb7beeafdd8e28" providerId="LiveId" clId="{60F48FCB-E518-492B-AE41-AC2D8106D50E}" dt="2023-04-25T22:26:45.721" v="3" actId="478"/>
          <ac:picMkLst>
            <pc:docMk/>
            <pc:sldMk cId="138097998" sldId="262"/>
            <ac:picMk id="10" creationId="{970A9B46-591C-E7FE-F762-8615F26205B6}"/>
          </ac:picMkLst>
        </pc:picChg>
      </pc:sldChg>
      <pc:sldChg chg="addSp delSp modSp add mod">
        <pc:chgData name="Ajithkumar Ganesan" userId="d0eb7beeafdd8e28" providerId="LiveId" clId="{60F48FCB-E518-492B-AE41-AC2D8106D50E}" dt="2023-04-25T22:48:49.327" v="50" actId="20577"/>
        <pc:sldMkLst>
          <pc:docMk/>
          <pc:sldMk cId="4165945093" sldId="263"/>
        </pc:sldMkLst>
        <pc:spChg chg="del">
          <ac:chgData name="Ajithkumar Ganesan" userId="d0eb7beeafdd8e28" providerId="LiveId" clId="{60F48FCB-E518-492B-AE41-AC2D8106D50E}" dt="2023-04-25T22:27:44.378" v="6" actId="478"/>
          <ac:spMkLst>
            <pc:docMk/>
            <pc:sldMk cId="4165945093" sldId="263"/>
            <ac:spMk id="6" creationId="{07E42F47-71E6-4102-E9F5-48F993C5A3E8}"/>
          </ac:spMkLst>
        </pc:spChg>
        <pc:spChg chg="mod">
          <ac:chgData name="Ajithkumar Ganesan" userId="d0eb7beeafdd8e28" providerId="LiveId" clId="{60F48FCB-E518-492B-AE41-AC2D8106D50E}" dt="2023-04-25T22:48:49.327" v="50" actId="20577"/>
          <ac:spMkLst>
            <pc:docMk/>
            <pc:sldMk cId="4165945093" sldId="263"/>
            <ac:spMk id="9" creationId="{DC5E3BA9-BF6F-BF7B-3BE2-2CD06CFFD9CA}"/>
          </ac:spMkLst>
        </pc:spChg>
        <pc:picChg chg="add mod">
          <ac:chgData name="Ajithkumar Ganesan" userId="d0eb7beeafdd8e28" providerId="LiveId" clId="{60F48FCB-E518-492B-AE41-AC2D8106D50E}" dt="2023-04-25T22:31:19.177" v="16" actId="14100"/>
          <ac:picMkLst>
            <pc:docMk/>
            <pc:sldMk cId="4165945093" sldId="263"/>
            <ac:picMk id="3" creationId="{E4F709A5-6B77-15BF-350D-C591C99C5C50}"/>
          </ac:picMkLst>
        </pc:picChg>
        <pc:picChg chg="del">
          <ac:chgData name="Ajithkumar Ganesan" userId="d0eb7beeafdd8e28" providerId="LiveId" clId="{60F48FCB-E518-492B-AE41-AC2D8106D50E}" dt="2023-04-25T22:27:37.897" v="5" actId="478"/>
          <ac:picMkLst>
            <pc:docMk/>
            <pc:sldMk cId="4165945093" sldId="263"/>
            <ac:picMk id="8" creationId="{17EE4747-19E7-5911-443F-21B110979D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218531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70403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74E65F-4DF6-4AAE-926E-AB57647F4C8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02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422337-7EDD-415D-8033-B39EC9C8F424}"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176523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422337-7EDD-415D-8033-B39EC9C8F424}"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74E65F-4DF6-4AAE-926E-AB57647F4C8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582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422337-7EDD-415D-8033-B39EC9C8F424}"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1497259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1488568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341411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92641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22337-7EDD-415D-8033-B39EC9C8F424}"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221831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22337-7EDD-415D-8033-B39EC9C8F424}"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347368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22337-7EDD-415D-8033-B39EC9C8F424}"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41415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22337-7EDD-415D-8033-B39EC9C8F424}"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286946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22337-7EDD-415D-8033-B39EC9C8F424}"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334425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22337-7EDD-415D-8033-B39EC9C8F424}"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99485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22337-7EDD-415D-8033-B39EC9C8F424}"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74E65F-4DF6-4AAE-926E-AB57647F4C81}" type="slidenum">
              <a:rPr lang="en-IN" smtClean="0"/>
              <a:t>‹#›</a:t>
            </a:fld>
            <a:endParaRPr lang="en-IN"/>
          </a:p>
        </p:txBody>
      </p:sp>
    </p:spTree>
    <p:extLst>
      <p:ext uri="{BB962C8B-B14F-4D97-AF65-F5344CB8AC3E}">
        <p14:creationId xmlns:p14="http://schemas.microsoft.com/office/powerpoint/2010/main" val="342020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422337-7EDD-415D-8033-B39EC9C8F424}" type="datetimeFigureOut">
              <a:rPr lang="en-IN" smtClean="0"/>
              <a:t>26-04-2023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74E65F-4DF6-4AAE-926E-AB57647F4C81}" type="slidenum">
              <a:rPr lang="en-IN" smtClean="0"/>
              <a:t>‹#›</a:t>
            </a:fld>
            <a:endParaRPr lang="en-IN"/>
          </a:p>
        </p:txBody>
      </p:sp>
    </p:spTree>
    <p:extLst>
      <p:ext uri="{BB962C8B-B14F-4D97-AF65-F5344CB8AC3E}">
        <p14:creationId xmlns:p14="http://schemas.microsoft.com/office/powerpoint/2010/main" val="417694474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397C72-AD5C-F970-6F32-46226D1E495F}"/>
              </a:ext>
            </a:extLst>
          </p:cNvPr>
          <p:cNvSpPr>
            <a:spLocks noGrp="1"/>
          </p:cNvSpPr>
          <p:nvPr>
            <p:ph type="title"/>
          </p:nvPr>
        </p:nvSpPr>
        <p:spPr>
          <a:xfrm>
            <a:off x="3513670" y="173218"/>
            <a:ext cx="4953001" cy="571852"/>
          </a:xfrm>
        </p:spPr>
        <p:txBody>
          <a:bodyPr>
            <a:normAutofit/>
          </a:bodyPr>
          <a:lstStyle/>
          <a:p>
            <a:r>
              <a:rPr lang="en-IN" sz="2400" b="1" dirty="0">
                <a:solidFill>
                  <a:srgbClr val="000000"/>
                </a:solidFill>
                <a:latin typeface="Segoe UI" panose="020B0502040204020203" pitchFamily="34" charset="0"/>
              </a:rPr>
              <a:t>PhonePe Pulse Data Analysis</a:t>
            </a:r>
            <a:r>
              <a:rPr lang="en-IN" sz="2400" b="1" dirty="0">
                <a:solidFill>
                  <a:srgbClr val="FF2B2B"/>
                </a:solidFill>
                <a:latin typeface="Segoe UI" panose="020B0502040204020203" pitchFamily="34" charset="0"/>
              </a:rPr>
              <a:t>📶</a:t>
            </a:r>
            <a:endParaRPr lang="en-IN" dirty="0"/>
          </a:p>
        </p:txBody>
      </p:sp>
      <p:sp>
        <p:nvSpPr>
          <p:cNvPr id="7" name="TextBox 6">
            <a:extLst>
              <a:ext uri="{FF2B5EF4-FFF2-40B4-BE49-F238E27FC236}">
                <a16:creationId xmlns:a16="http://schemas.microsoft.com/office/drawing/2014/main" id="{A14670A3-9811-4DDE-86F3-532FD4F9E1A0}"/>
              </a:ext>
            </a:extLst>
          </p:cNvPr>
          <p:cNvSpPr txBox="1"/>
          <p:nvPr/>
        </p:nvSpPr>
        <p:spPr>
          <a:xfrm>
            <a:off x="1591734" y="745070"/>
            <a:ext cx="10008388" cy="1322285"/>
          </a:xfrm>
          <a:prstGeom prst="rect">
            <a:avLst/>
          </a:prstGeom>
          <a:noFill/>
        </p:spPr>
        <p:txBody>
          <a:bodyPr wrap="square">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Summary:</a:t>
            </a:r>
          </a:p>
          <a:p>
            <a:r>
              <a:rPr lang="en-IN" dirty="0">
                <a:latin typeface="Calibri" panose="020F0502020204030204" pitchFamily="34" charset="0"/>
                <a:ea typeface="Calibri" panose="020F0502020204030204" pitchFamily="34" charset="0"/>
                <a:cs typeface="Times New Roman" panose="02020603050405020304" pitchFamily="18" charset="0"/>
              </a:rPr>
              <a:t>Designed Interactive dashboard with a given data using PowerBI visualisation tool and also used some Main Components of Geo-Visualisation, Transactions Analysis, Users Analysis &amp; Top states data are performed.</a:t>
            </a:r>
            <a:endParaRPr lang="en-IN" dirty="0"/>
          </a:p>
        </p:txBody>
      </p:sp>
      <p:pic>
        <p:nvPicPr>
          <p:cNvPr id="9" name="Picture 8">
            <a:extLst>
              <a:ext uri="{FF2B5EF4-FFF2-40B4-BE49-F238E27FC236}">
                <a16:creationId xmlns:a16="http://schemas.microsoft.com/office/drawing/2014/main" id="{3E57082A-10C3-7406-C70B-4C54ADC4FD4D}"/>
              </a:ext>
            </a:extLst>
          </p:cNvPr>
          <p:cNvPicPr>
            <a:picLocks noChangeAspect="1"/>
          </p:cNvPicPr>
          <p:nvPr/>
        </p:nvPicPr>
        <p:blipFill>
          <a:blip r:embed="rId2"/>
          <a:stretch>
            <a:fillRect/>
          </a:stretch>
        </p:blipFill>
        <p:spPr>
          <a:xfrm>
            <a:off x="1591734" y="2147794"/>
            <a:ext cx="8417908" cy="4536987"/>
          </a:xfrm>
          <a:prstGeom prst="rect">
            <a:avLst/>
          </a:prstGeom>
        </p:spPr>
      </p:pic>
    </p:spTree>
    <p:extLst>
      <p:ext uri="{BB962C8B-B14F-4D97-AF65-F5344CB8AC3E}">
        <p14:creationId xmlns:p14="http://schemas.microsoft.com/office/powerpoint/2010/main" val="203563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E42F47-71E6-4102-E9F5-48F993C5A3E8}"/>
              </a:ext>
            </a:extLst>
          </p:cNvPr>
          <p:cNvSpPr txBox="1"/>
          <p:nvPr/>
        </p:nvSpPr>
        <p:spPr>
          <a:xfrm>
            <a:off x="1693333" y="196813"/>
            <a:ext cx="10140704" cy="1045286"/>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 1:</a:t>
            </a:r>
          </a:p>
          <a:p>
            <a:r>
              <a:rPr lang="en-US" kern="100" dirty="0">
                <a:latin typeface="Calibri" panose="020F0502020204030204" pitchFamily="34" charset="0"/>
                <a:cs typeface="Times New Roman" panose="02020603050405020304" pitchFamily="18" charset="0"/>
              </a:rPr>
              <a:t>As per the analysis of the given data Xiaomi is the top of the Brand with the 869.56 M users of PhonePe &amp; followed by the other brands.</a:t>
            </a:r>
            <a:endParaRPr lang="en-IN" kern="100" dirty="0">
              <a:latin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7EE4747-19E7-5911-443F-21B110979D73}"/>
              </a:ext>
            </a:extLst>
          </p:cNvPr>
          <p:cNvPicPr>
            <a:picLocks noChangeAspect="1"/>
          </p:cNvPicPr>
          <p:nvPr/>
        </p:nvPicPr>
        <p:blipFill>
          <a:blip r:embed="rId2"/>
          <a:stretch>
            <a:fillRect/>
          </a:stretch>
        </p:blipFill>
        <p:spPr>
          <a:xfrm>
            <a:off x="1693333" y="1444117"/>
            <a:ext cx="6883718" cy="4021017"/>
          </a:xfrm>
          <a:prstGeom prst="rect">
            <a:avLst/>
          </a:prstGeom>
        </p:spPr>
      </p:pic>
    </p:spTree>
    <p:extLst>
      <p:ext uri="{BB962C8B-B14F-4D97-AF65-F5344CB8AC3E}">
        <p14:creationId xmlns:p14="http://schemas.microsoft.com/office/powerpoint/2010/main" val="13809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C5E3BA9-BF6F-BF7B-3BE2-2CD06CFFD9CA}"/>
              </a:ext>
            </a:extLst>
          </p:cNvPr>
          <p:cNvSpPr txBox="1"/>
          <p:nvPr/>
        </p:nvSpPr>
        <p:spPr>
          <a:xfrm>
            <a:off x="1661435" y="195209"/>
            <a:ext cx="10321458" cy="1045286"/>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 2:</a:t>
            </a:r>
          </a:p>
          <a:p>
            <a:r>
              <a:rPr lang="en-US" sz="1800" dirty="0">
                <a:solidFill>
                  <a:srgbClr val="000000"/>
                </a:solidFill>
                <a:effectLst/>
                <a:latin typeface="Calibri" panose="020F0502020204030204" pitchFamily="34" charset="0"/>
                <a:ea typeface="Calibri" panose="020F0502020204030204" pitchFamily="34" charset="0"/>
              </a:rPr>
              <a:t>As per the analysis of states, Telangana is the top first State having 0.21 bn registered users of PhonePe. Compared to 36 States below are the top 10 states where the registered user counts are high in numbers.</a:t>
            </a:r>
            <a:endParaRPr lang="en-IN" dirty="0"/>
          </a:p>
        </p:txBody>
      </p:sp>
      <p:pic>
        <p:nvPicPr>
          <p:cNvPr id="3" name="Picture 2">
            <a:extLst>
              <a:ext uri="{FF2B5EF4-FFF2-40B4-BE49-F238E27FC236}">
                <a16:creationId xmlns:a16="http://schemas.microsoft.com/office/drawing/2014/main" id="{E4F709A5-6B77-15BF-350D-C591C99C5C50}"/>
              </a:ext>
            </a:extLst>
          </p:cNvPr>
          <p:cNvPicPr>
            <a:picLocks noChangeAspect="1"/>
          </p:cNvPicPr>
          <p:nvPr/>
        </p:nvPicPr>
        <p:blipFill>
          <a:blip r:embed="rId2"/>
          <a:stretch>
            <a:fillRect/>
          </a:stretch>
        </p:blipFill>
        <p:spPr>
          <a:xfrm>
            <a:off x="1661434" y="1648069"/>
            <a:ext cx="8039949" cy="3902125"/>
          </a:xfrm>
          <a:prstGeom prst="rect">
            <a:avLst/>
          </a:prstGeom>
        </p:spPr>
      </p:pic>
    </p:spTree>
    <p:extLst>
      <p:ext uri="{BB962C8B-B14F-4D97-AF65-F5344CB8AC3E}">
        <p14:creationId xmlns:p14="http://schemas.microsoft.com/office/powerpoint/2010/main" val="416594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E2780-329D-2276-C171-D5C705FE37A8}"/>
              </a:ext>
            </a:extLst>
          </p:cNvPr>
          <p:cNvSpPr txBox="1"/>
          <p:nvPr/>
        </p:nvSpPr>
        <p:spPr>
          <a:xfrm>
            <a:off x="1594884" y="255181"/>
            <a:ext cx="10313581" cy="1322285"/>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 3:</a:t>
            </a:r>
          </a:p>
          <a:p>
            <a:r>
              <a:rPr lang="en-US" sz="1800" dirty="0">
                <a:solidFill>
                  <a:srgbClr val="000000"/>
                </a:solidFill>
                <a:effectLst/>
                <a:latin typeface="Calibri" panose="020F0502020204030204" pitchFamily="34" charset="0"/>
                <a:ea typeface="Calibri" panose="020F0502020204030204" pitchFamily="34" charset="0"/>
              </a:rPr>
              <a:t>As per the year Analysis Andhra Pradesh has the Most Year transaction Counts when compared to all other states. Even though Andaman Nicobar has less number of people they falls under top 10 of transaction counts.</a:t>
            </a:r>
            <a:endParaRPr lang="en-IN" dirty="0"/>
          </a:p>
        </p:txBody>
      </p:sp>
      <p:pic>
        <p:nvPicPr>
          <p:cNvPr id="6" name="Picture 5">
            <a:extLst>
              <a:ext uri="{FF2B5EF4-FFF2-40B4-BE49-F238E27FC236}">
                <a16:creationId xmlns:a16="http://schemas.microsoft.com/office/drawing/2014/main" id="{BCCEAB73-FD01-5B7B-144C-90EB0BCE16F0}"/>
              </a:ext>
            </a:extLst>
          </p:cNvPr>
          <p:cNvPicPr>
            <a:picLocks noChangeAspect="1"/>
          </p:cNvPicPr>
          <p:nvPr/>
        </p:nvPicPr>
        <p:blipFill>
          <a:blip r:embed="rId2"/>
          <a:stretch>
            <a:fillRect/>
          </a:stretch>
        </p:blipFill>
        <p:spPr>
          <a:xfrm>
            <a:off x="1594884" y="2066565"/>
            <a:ext cx="5178056" cy="3636178"/>
          </a:xfrm>
          <a:prstGeom prst="rect">
            <a:avLst/>
          </a:prstGeom>
        </p:spPr>
      </p:pic>
    </p:spTree>
    <p:extLst>
      <p:ext uri="{BB962C8B-B14F-4D97-AF65-F5344CB8AC3E}">
        <p14:creationId xmlns:p14="http://schemas.microsoft.com/office/powerpoint/2010/main" val="197305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2309E-8B9B-DCD6-65F3-D020E686FE53}"/>
              </a:ext>
            </a:extLst>
          </p:cNvPr>
          <p:cNvSpPr txBox="1"/>
          <p:nvPr/>
        </p:nvSpPr>
        <p:spPr>
          <a:xfrm>
            <a:off x="1602857" y="244550"/>
            <a:ext cx="9986631" cy="1045286"/>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 4:</a:t>
            </a:r>
          </a:p>
          <a:p>
            <a:r>
              <a:rPr lang="en-US" sz="1800" dirty="0">
                <a:solidFill>
                  <a:srgbClr val="000000"/>
                </a:solidFill>
                <a:effectLst/>
                <a:latin typeface="Calibri" panose="020F0502020204030204" pitchFamily="34" charset="0"/>
                <a:ea typeface="Calibri" panose="020F0502020204030204" pitchFamily="34" charset="0"/>
              </a:rPr>
              <a:t>As per the analysis Merchant payments has the top most used transaction type when compared to other transaction type. Recharge &amp; bill payments are the least transaction type used by the user.</a:t>
            </a:r>
            <a:endParaRPr lang="en-IN" dirty="0"/>
          </a:p>
        </p:txBody>
      </p:sp>
      <p:pic>
        <p:nvPicPr>
          <p:cNvPr id="8" name="Picture 7">
            <a:extLst>
              <a:ext uri="{FF2B5EF4-FFF2-40B4-BE49-F238E27FC236}">
                <a16:creationId xmlns:a16="http://schemas.microsoft.com/office/drawing/2014/main" id="{BCF50266-F12B-E147-1F82-BC05E7252FE6}"/>
              </a:ext>
            </a:extLst>
          </p:cNvPr>
          <p:cNvPicPr>
            <a:picLocks noChangeAspect="1"/>
          </p:cNvPicPr>
          <p:nvPr/>
        </p:nvPicPr>
        <p:blipFill>
          <a:blip r:embed="rId2"/>
          <a:stretch>
            <a:fillRect/>
          </a:stretch>
        </p:blipFill>
        <p:spPr>
          <a:xfrm>
            <a:off x="1602857" y="1669271"/>
            <a:ext cx="8535591" cy="4061678"/>
          </a:xfrm>
          <a:prstGeom prst="rect">
            <a:avLst/>
          </a:prstGeom>
        </p:spPr>
      </p:pic>
    </p:spTree>
    <p:extLst>
      <p:ext uri="{BB962C8B-B14F-4D97-AF65-F5344CB8AC3E}">
        <p14:creationId xmlns:p14="http://schemas.microsoft.com/office/powerpoint/2010/main" val="392978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99E2C-1075-EC8A-C55B-A95440A4DE95}"/>
              </a:ext>
            </a:extLst>
          </p:cNvPr>
          <p:cNvSpPr txBox="1"/>
          <p:nvPr/>
        </p:nvSpPr>
        <p:spPr>
          <a:xfrm>
            <a:off x="1799117" y="213684"/>
            <a:ext cx="8593765" cy="1045286"/>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 5:</a:t>
            </a:r>
          </a:p>
          <a:p>
            <a:r>
              <a:rPr lang="en-US" sz="1800" dirty="0">
                <a:solidFill>
                  <a:srgbClr val="000000"/>
                </a:solidFill>
                <a:effectLst/>
                <a:latin typeface="Calibri" panose="020F0502020204030204" pitchFamily="34" charset="0"/>
                <a:ea typeface="Calibri" panose="020F0502020204030204" pitchFamily="34" charset="0"/>
              </a:rPr>
              <a:t>As per the analysis the Uttar Pradesh, Telangana, West-bengal, Uttarakhand &amp; Tripura are the top 5 states where the registered user counts are high in number.</a:t>
            </a:r>
            <a:endParaRPr lang="en-IN" dirty="0"/>
          </a:p>
        </p:txBody>
      </p:sp>
      <p:pic>
        <p:nvPicPr>
          <p:cNvPr id="7" name="Picture 6">
            <a:extLst>
              <a:ext uri="{FF2B5EF4-FFF2-40B4-BE49-F238E27FC236}">
                <a16:creationId xmlns:a16="http://schemas.microsoft.com/office/drawing/2014/main" id="{B890C394-97E9-70CC-084B-993357735EBA}"/>
              </a:ext>
            </a:extLst>
          </p:cNvPr>
          <p:cNvPicPr>
            <a:picLocks noChangeAspect="1"/>
          </p:cNvPicPr>
          <p:nvPr/>
        </p:nvPicPr>
        <p:blipFill>
          <a:blip r:embed="rId2"/>
          <a:stretch>
            <a:fillRect/>
          </a:stretch>
        </p:blipFill>
        <p:spPr>
          <a:xfrm>
            <a:off x="1799117" y="1769331"/>
            <a:ext cx="6621869" cy="3829699"/>
          </a:xfrm>
          <a:prstGeom prst="rect">
            <a:avLst/>
          </a:prstGeom>
        </p:spPr>
      </p:pic>
    </p:spTree>
    <p:extLst>
      <p:ext uri="{BB962C8B-B14F-4D97-AF65-F5344CB8AC3E}">
        <p14:creationId xmlns:p14="http://schemas.microsoft.com/office/powerpoint/2010/main" val="189585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E18FC-2572-FECD-C5E4-B34D19C33680}"/>
              </a:ext>
            </a:extLst>
          </p:cNvPr>
          <p:cNvSpPr txBox="1"/>
          <p:nvPr/>
        </p:nvSpPr>
        <p:spPr>
          <a:xfrm>
            <a:off x="1982085" y="380849"/>
            <a:ext cx="9649933" cy="1045286"/>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KPI:</a:t>
            </a:r>
          </a:p>
          <a:p>
            <a:r>
              <a:rPr lang="en-US" sz="1800" dirty="0">
                <a:solidFill>
                  <a:srgbClr val="000000"/>
                </a:solidFill>
                <a:effectLst/>
                <a:latin typeface="Calibri" panose="020F0502020204030204" pitchFamily="34" charset="0"/>
                <a:ea typeface="Calibri" panose="020F0502020204030204" pitchFamily="34" charset="0"/>
              </a:rPr>
              <a:t>As per the data we have 36 states with brand wise users of 20 and the PhonePe registered users are 4702M with 72BN transaction counts.</a:t>
            </a:r>
            <a:endParaRPr lang="en-IN" dirty="0"/>
          </a:p>
        </p:txBody>
      </p:sp>
      <p:pic>
        <p:nvPicPr>
          <p:cNvPr id="5" name="Picture 4">
            <a:extLst>
              <a:ext uri="{FF2B5EF4-FFF2-40B4-BE49-F238E27FC236}">
                <a16:creationId xmlns:a16="http://schemas.microsoft.com/office/drawing/2014/main" id="{EBC7D159-FD3E-97AD-C482-2773641ECD1F}"/>
              </a:ext>
            </a:extLst>
          </p:cNvPr>
          <p:cNvPicPr>
            <a:picLocks noChangeAspect="1"/>
          </p:cNvPicPr>
          <p:nvPr/>
        </p:nvPicPr>
        <p:blipFill>
          <a:blip r:embed="rId2"/>
          <a:stretch>
            <a:fillRect/>
          </a:stretch>
        </p:blipFill>
        <p:spPr>
          <a:xfrm>
            <a:off x="1982084" y="1762458"/>
            <a:ext cx="7731172" cy="1045286"/>
          </a:xfrm>
          <a:prstGeom prst="rect">
            <a:avLst/>
          </a:prstGeom>
        </p:spPr>
      </p:pic>
      <p:sp>
        <p:nvSpPr>
          <p:cNvPr id="8" name="TextBox 7">
            <a:extLst>
              <a:ext uri="{FF2B5EF4-FFF2-40B4-BE49-F238E27FC236}">
                <a16:creationId xmlns:a16="http://schemas.microsoft.com/office/drawing/2014/main" id="{CEE34A45-C806-CDEA-88CD-435B28C5C301}"/>
              </a:ext>
            </a:extLst>
          </p:cNvPr>
          <p:cNvSpPr txBox="1"/>
          <p:nvPr/>
        </p:nvSpPr>
        <p:spPr>
          <a:xfrm>
            <a:off x="1982084" y="3421041"/>
            <a:ext cx="9469181" cy="1045286"/>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Overall data explains that the PhonePe users increasing year by year and there is no downfall of users. Xiaomi users are the top users of </a:t>
            </a:r>
            <a:r>
              <a:rPr lang="en-IN" dirty="0">
                <a:latin typeface="Calibri" panose="020F0502020204030204" pitchFamily="34" charset="0"/>
                <a:ea typeface="Calibri" panose="020F0502020204030204" pitchFamily="34" charset="0"/>
                <a:cs typeface="Times New Roman" panose="02020603050405020304" pitchFamily="18" charset="0"/>
              </a:rPr>
              <a:t>P</a:t>
            </a:r>
            <a:r>
              <a:rPr lang="en-IN" sz="1800" dirty="0">
                <a:effectLst/>
                <a:latin typeface="Calibri" panose="020F0502020204030204" pitchFamily="34" charset="0"/>
                <a:ea typeface="Calibri" panose="020F0502020204030204" pitchFamily="34" charset="0"/>
                <a:cs typeface="Times New Roman" panose="02020603050405020304" pitchFamily="18" charset="0"/>
              </a:rPr>
              <a:t>honePe for the all four years from (2018-2022). </a:t>
            </a:r>
            <a:endParaRPr lang="en-IN" dirty="0"/>
          </a:p>
        </p:txBody>
      </p:sp>
    </p:spTree>
    <p:extLst>
      <p:ext uri="{BB962C8B-B14F-4D97-AF65-F5344CB8AC3E}">
        <p14:creationId xmlns:p14="http://schemas.microsoft.com/office/powerpoint/2010/main" val="367860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139</TotalTime>
  <Words>292</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Segoe UI</vt:lpstr>
      <vt:lpstr>Wingdings 3</vt:lpstr>
      <vt:lpstr>Wisp</vt:lpstr>
      <vt:lpstr>PhonePe Pulse Data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PhonePe Pulse Data Analysis📶</dc:title>
  <dc:creator>Ajithkumar Ganesan</dc:creator>
  <cp:lastModifiedBy>Ajithkumar Ganesan</cp:lastModifiedBy>
  <cp:revision>1</cp:revision>
  <dcterms:created xsi:type="dcterms:W3CDTF">2023-04-25T20:30:43Z</dcterms:created>
  <dcterms:modified xsi:type="dcterms:W3CDTF">2023-04-25T22:49:50Z</dcterms:modified>
</cp:coreProperties>
</file>