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ithkumar Ganesan" userId="d0eb7beeafdd8e28" providerId="LiveId" clId="{170E5FE3-0826-4757-A058-E16CD092D4BF}"/>
    <pc:docChg chg="modSld">
      <pc:chgData name="Ajithkumar Ganesan" userId="d0eb7beeafdd8e28" providerId="LiveId" clId="{170E5FE3-0826-4757-A058-E16CD092D4BF}" dt="2023-06-08T08:19:41.025" v="0" actId="1076"/>
      <pc:docMkLst>
        <pc:docMk/>
      </pc:docMkLst>
      <pc:sldChg chg="modSp mod">
        <pc:chgData name="Ajithkumar Ganesan" userId="d0eb7beeafdd8e28" providerId="LiveId" clId="{170E5FE3-0826-4757-A058-E16CD092D4BF}" dt="2023-06-08T08:19:41.025" v="0" actId="1076"/>
        <pc:sldMkLst>
          <pc:docMk/>
          <pc:sldMk cId="3748431060" sldId="256"/>
        </pc:sldMkLst>
        <pc:spChg chg="mod">
          <ac:chgData name="Ajithkumar Ganesan" userId="d0eb7beeafdd8e28" providerId="LiveId" clId="{170E5FE3-0826-4757-A058-E16CD092D4BF}" dt="2023-06-08T08:19:41.025" v="0" actId="1076"/>
          <ac:spMkLst>
            <pc:docMk/>
            <pc:sldMk cId="3748431060" sldId="256"/>
            <ac:spMk id="7" creationId="{9E415AE4-8815-CF48-75A5-D4CC8FA9247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2" y="1380070"/>
            <a:ext cx="8574623"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8" y="3996267"/>
            <a:ext cx="6987645" cy="1388534"/>
          </a:xfrm>
        </p:spPr>
        <p:txBody>
          <a:bodyPr anchor="t">
            <a:normAutofit/>
          </a:bodyPr>
          <a:lstStyle>
            <a:lvl1pPr marL="0" indent="0" algn="r">
              <a:buNone/>
              <a:defRPr sz="2100">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8F1773-4368-4C47-A08D-CF223E7AF786}" type="datetimeFigureOut">
              <a:rPr lang="en-IN" smtClean="0"/>
              <a:t>08-06-2023</a:t>
            </a:fld>
            <a:endParaRPr lang="en-IN"/>
          </a:p>
        </p:txBody>
      </p:sp>
      <p:sp>
        <p:nvSpPr>
          <p:cNvPr id="5" name="Footer Placeholder 4"/>
          <p:cNvSpPr>
            <a:spLocks noGrp="1"/>
          </p:cNvSpPr>
          <p:nvPr>
            <p:ph type="ftr" sz="quarter" idx="11"/>
          </p:nvPr>
        </p:nvSpPr>
        <p:spPr>
          <a:xfrm>
            <a:off x="5332413" y="5883277"/>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80722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2" y="5299603"/>
            <a:ext cx="10018711" cy="493712"/>
          </a:xfrm>
        </p:spPr>
        <p:txBody>
          <a:bodyPr>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F1773-4368-4C47-A08D-CF223E7AF786}"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414024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3" y="4343400"/>
            <a:ext cx="10018713" cy="1447800"/>
          </a:xfrm>
        </p:spPr>
        <p:txBody>
          <a:bodyPr anchor="ctr">
            <a:normAutofit/>
          </a:bodyPr>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F1773-4368-4C47-A08D-CF223E7AF78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1749398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3" y="685801"/>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3" y="3428999"/>
            <a:ext cx="8532815" cy="381000"/>
          </a:xfrm>
        </p:spPr>
        <p:txBody>
          <a:bodyPr anchor="ctr">
            <a:normAutofit/>
          </a:bodyPr>
          <a:lstStyle>
            <a:lvl1pPr marL="0" indent="0">
              <a:buFontTx/>
              <a:buNone/>
              <a:defRPr sz="18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2" y="4343400"/>
            <a:ext cx="10018711" cy="1447800"/>
          </a:xfrm>
        </p:spPr>
        <p:txBody>
          <a:bodyPr anchor="ctr">
            <a:normAutofit/>
          </a:bodyPr>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F1773-4368-4C47-A08D-CF223E7AF78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2969426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1" cy="860400"/>
          </a:xfrm>
        </p:spPr>
        <p:txBody>
          <a:bodyPr anchor="t">
            <a:normAutofit/>
          </a:bodyPr>
          <a:lstStyle>
            <a:lvl1pPr marL="0" indent="0" algn="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F1773-4368-4C47-A08D-CF223E7AF78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4272832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3" y="685801"/>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4" y="3886200"/>
            <a:ext cx="10018711"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1" cy="1016000"/>
          </a:xfrm>
        </p:spPr>
        <p:txBody>
          <a:bodyPr anchor="t">
            <a:normAutofit/>
          </a:bodyPr>
          <a:lstStyle>
            <a:lvl1pPr marL="0" indent="0" algn="r">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F1773-4368-4C47-A08D-CF223E7AF78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337507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2"/>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3"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3" y="4343400"/>
            <a:ext cx="10018713" cy="1447800"/>
          </a:xfrm>
        </p:spPr>
        <p:txBody>
          <a:bodyPr anchor="t">
            <a:norm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F1773-4368-4C47-A08D-CF223E7AF78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694216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F1773-4368-4C47-A08D-CF223E7AF78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4032194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7"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3" y="685800"/>
            <a:ext cx="801974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F1773-4368-4C47-A08D-CF223E7AF78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399689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F1773-4368-4C47-A08D-CF223E7AF78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8" y="5867133"/>
            <a:ext cx="551167" cy="365125"/>
          </a:xfrm>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17962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80"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9" y="4777381"/>
            <a:ext cx="8930748" cy="860400"/>
          </a:xfrm>
        </p:spPr>
        <p:txBody>
          <a:bodyPr anchor="t">
            <a:normAutofit/>
          </a:bodyPr>
          <a:lstStyle>
            <a:lvl1pPr marL="0" indent="0" algn="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F1773-4368-4C47-A08D-CF223E7AF78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29823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2"/>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4" y="2667001"/>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8F1773-4368-4C47-A08D-CF223E7AF786}"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120581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9" y="2667000"/>
            <a:ext cx="4622537" cy="576262"/>
          </a:xfrm>
        </p:spPr>
        <p:txBody>
          <a:bodyPr anchor="b">
            <a:noAutofit/>
          </a:bodyPr>
          <a:lstStyle>
            <a:lvl1pPr marL="0" indent="0">
              <a:buNone/>
              <a:defRPr sz="2800" b="0">
                <a:solidFill>
                  <a:schemeClr val="accent1">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8F1773-4368-4C47-A08D-CF223E7AF786}" type="datetimeFigureOut">
              <a:rPr lang="en-IN" smtClean="0"/>
              <a:t>08-06-2023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294103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8F1773-4368-4C47-A08D-CF223E7AF786}" type="datetimeFigureOut">
              <a:rPr lang="en-IN" smtClean="0"/>
              <a:t>08-06-2023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209076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F1773-4368-4C47-A08D-CF223E7AF786}" type="datetimeFigureOut">
              <a:rPr lang="en-IN" smtClean="0"/>
              <a:t>08-06-2023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3694118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3"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4" y="685801"/>
            <a:ext cx="6240991"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3" y="2971800"/>
            <a:ext cx="3549121" cy="1828800"/>
          </a:xfrm>
        </p:spPr>
        <p:txBody>
          <a:bodyPr>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F1773-4368-4C47-A08D-CF223E7AF786}"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359941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5" y="1752599"/>
            <a:ext cx="542615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5" y="3124199"/>
            <a:ext cx="5426159" cy="1828800"/>
          </a:xfrm>
        </p:spPr>
        <p:txBody>
          <a:bodyPr>
            <a:normAutofit/>
          </a:bodyPr>
          <a:lstStyle>
            <a:lvl1pPr marL="0" indent="0" algn="ctr">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F1773-4368-4C47-A08D-CF223E7AF786}"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7C2C-6930-43B6-8BE1-BA17FEFBD6E9}" type="slidenum">
              <a:rPr lang="en-IN" smtClean="0"/>
              <a:t>‹#›</a:t>
            </a:fld>
            <a:endParaRPr lang="en-IN"/>
          </a:p>
        </p:txBody>
      </p:sp>
    </p:spTree>
    <p:extLst>
      <p:ext uri="{BB962C8B-B14F-4D97-AF65-F5344CB8AC3E}">
        <p14:creationId xmlns:p14="http://schemas.microsoft.com/office/powerpoint/2010/main" val="1160791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2"/>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3" y="685802"/>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1" y="2667001"/>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8F1773-4368-4C47-A08D-CF223E7AF786}" type="datetimeFigureOut">
              <a:rPr lang="en-IN" smtClean="0"/>
              <a:t>08-06-2023</a:t>
            </a:fld>
            <a:endParaRPr lang="en-IN"/>
          </a:p>
        </p:txBody>
      </p:sp>
      <p:sp>
        <p:nvSpPr>
          <p:cNvPr id="5" name="Footer Placeholder 4"/>
          <p:cNvSpPr>
            <a:spLocks noGrp="1"/>
          </p:cNvSpPr>
          <p:nvPr>
            <p:ph type="ftr" sz="quarter" idx="3"/>
          </p:nvPr>
        </p:nvSpPr>
        <p:spPr>
          <a:xfrm>
            <a:off x="2572281" y="588327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8" y="5883277"/>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047C2C-6930-43B6-8BE1-BA17FEFBD6E9}" type="slidenum">
              <a:rPr lang="en-IN" smtClean="0"/>
              <a:t>‹#›</a:t>
            </a:fld>
            <a:endParaRPr lang="en-IN"/>
          </a:p>
        </p:txBody>
      </p:sp>
    </p:spTree>
    <p:extLst>
      <p:ext uri="{BB962C8B-B14F-4D97-AF65-F5344CB8AC3E}">
        <p14:creationId xmlns:p14="http://schemas.microsoft.com/office/powerpoint/2010/main" val="1392075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189"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32" indent="-285744" algn="l" defTabSz="457189"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21" indent="-285744" algn="l" defTabSz="457189"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12" indent="-171446" algn="l" defTabSz="457189"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01" indent="-171446"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537"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726"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8914"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103"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B2560F-7EBF-37DF-D5AC-BC1F95C361BB}"/>
              </a:ext>
            </a:extLst>
          </p:cNvPr>
          <p:cNvPicPr>
            <a:picLocks noChangeAspect="1"/>
          </p:cNvPicPr>
          <p:nvPr/>
        </p:nvPicPr>
        <p:blipFill>
          <a:blip r:embed="rId2"/>
          <a:stretch>
            <a:fillRect/>
          </a:stretch>
        </p:blipFill>
        <p:spPr>
          <a:xfrm>
            <a:off x="5001507" y="112890"/>
            <a:ext cx="2505075" cy="791845"/>
          </a:xfrm>
          <a:prstGeom prst="rect">
            <a:avLst/>
          </a:prstGeom>
        </p:spPr>
      </p:pic>
      <p:sp>
        <p:nvSpPr>
          <p:cNvPr id="7" name="TextBox 6">
            <a:extLst>
              <a:ext uri="{FF2B5EF4-FFF2-40B4-BE49-F238E27FC236}">
                <a16:creationId xmlns:a16="http://schemas.microsoft.com/office/drawing/2014/main" id="{9E415AE4-8815-CF48-75A5-D4CC8FA92478}"/>
              </a:ext>
            </a:extLst>
          </p:cNvPr>
          <p:cNvSpPr txBox="1"/>
          <p:nvPr/>
        </p:nvSpPr>
        <p:spPr>
          <a:xfrm>
            <a:off x="1422399" y="904736"/>
            <a:ext cx="9663289" cy="1367234"/>
          </a:xfrm>
          <a:prstGeom prst="rect">
            <a:avLst/>
          </a:prstGeom>
          <a:noFill/>
        </p:spPr>
        <p:txBody>
          <a:bodyPr wrap="square">
            <a:spAutoFit/>
          </a:bodyPr>
          <a:lstStyle/>
          <a:p>
            <a:pPr>
              <a:lnSpc>
                <a:spcPct val="107000"/>
              </a:lnSpc>
              <a:spcAft>
                <a:spcPts val="800"/>
              </a:spcAft>
            </a:pPr>
            <a:r>
              <a:rPr lang="en-IN" b="1" kern="100" dirty="0">
                <a:latin typeface="Segoe UI" panose="020B0502040204020203" pitchFamily="34" charset="0"/>
                <a:ea typeface="Calibri" panose="020F0502020204030204" pitchFamily="34" charset="0"/>
                <a:cs typeface="Times New Roman" panose="02020603050405020304" pitchFamily="18" charset="0"/>
              </a:rPr>
              <a:t>SUMMARY:</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Designed Interactive dashboard with a given data using PowerBI visualisation tool and also used some Main Components of Segment wise sales, Ship Mode Analysis, Category wise Sales &amp; Top states data are performed.</a:t>
            </a:r>
          </a:p>
        </p:txBody>
      </p:sp>
      <p:pic>
        <p:nvPicPr>
          <p:cNvPr id="8" name="Picture 7">
            <a:extLst>
              <a:ext uri="{FF2B5EF4-FFF2-40B4-BE49-F238E27FC236}">
                <a16:creationId xmlns:a16="http://schemas.microsoft.com/office/drawing/2014/main" id="{A3773DBD-7CCB-2CF5-FE67-4084BB295666}"/>
              </a:ext>
            </a:extLst>
          </p:cNvPr>
          <p:cNvPicPr>
            <a:picLocks noChangeAspect="1"/>
          </p:cNvPicPr>
          <p:nvPr/>
        </p:nvPicPr>
        <p:blipFill>
          <a:blip r:embed="rId3"/>
          <a:stretch>
            <a:fillRect/>
          </a:stretch>
        </p:blipFill>
        <p:spPr>
          <a:xfrm>
            <a:off x="2333976" y="2271970"/>
            <a:ext cx="7955277" cy="4473143"/>
          </a:xfrm>
          <a:prstGeom prst="rect">
            <a:avLst/>
          </a:prstGeom>
        </p:spPr>
      </p:pic>
    </p:spTree>
    <p:extLst>
      <p:ext uri="{BB962C8B-B14F-4D97-AF65-F5344CB8AC3E}">
        <p14:creationId xmlns:p14="http://schemas.microsoft.com/office/powerpoint/2010/main" val="374843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9E455A-3BDC-C46D-70F3-0F83D00D2CCF}"/>
              </a:ext>
            </a:extLst>
          </p:cNvPr>
          <p:cNvSpPr txBox="1"/>
          <p:nvPr/>
        </p:nvSpPr>
        <p:spPr>
          <a:xfrm>
            <a:off x="1398319" y="312635"/>
            <a:ext cx="7056911" cy="1045286"/>
          </a:xfrm>
          <a:prstGeom prst="rect">
            <a:avLst/>
          </a:prstGeom>
          <a:noFill/>
        </p:spPr>
        <p:txBody>
          <a:bodyPr wrap="square">
            <a:spAutoFit/>
          </a:bodyPr>
          <a:lstStyle/>
          <a:p>
            <a:pPr>
              <a:lnSpc>
                <a:spcPct val="107000"/>
              </a:lnSpc>
              <a:spcAft>
                <a:spcPts val="800"/>
              </a:spcAft>
            </a:pP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INSIGHTS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rPr>
              <a:t>As per the analysis of the given data Consumer is the top of the Segment with the 362.88K sales of Walmart &amp; followed by the other segments.</a:t>
            </a:r>
            <a:endParaRPr lang="en-IN" dirty="0"/>
          </a:p>
        </p:txBody>
      </p:sp>
      <p:pic>
        <p:nvPicPr>
          <p:cNvPr id="5" name="Picture 4">
            <a:extLst>
              <a:ext uri="{FF2B5EF4-FFF2-40B4-BE49-F238E27FC236}">
                <a16:creationId xmlns:a16="http://schemas.microsoft.com/office/drawing/2014/main" id="{02A8DF21-5570-3E19-CA07-89D22423EBA4}"/>
              </a:ext>
            </a:extLst>
          </p:cNvPr>
          <p:cNvPicPr>
            <a:picLocks noChangeAspect="1"/>
          </p:cNvPicPr>
          <p:nvPr/>
        </p:nvPicPr>
        <p:blipFill>
          <a:blip r:embed="rId2"/>
          <a:stretch>
            <a:fillRect/>
          </a:stretch>
        </p:blipFill>
        <p:spPr>
          <a:xfrm>
            <a:off x="2612571" y="1761643"/>
            <a:ext cx="5363732" cy="3334713"/>
          </a:xfrm>
          <a:prstGeom prst="rect">
            <a:avLst/>
          </a:prstGeom>
        </p:spPr>
      </p:pic>
    </p:spTree>
    <p:extLst>
      <p:ext uri="{BB962C8B-B14F-4D97-AF65-F5344CB8AC3E}">
        <p14:creationId xmlns:p14="http://schemas.microsoft.com/office/powerpoint/2010/main" val="204085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67F717-9604-8FAB-C6DF-7FAE5E0D57B6}"/>
              </a:ext>
            </a:extLst>
          </p:cNvPr>
          <p:cNvSpPr txBox="1"/>
          <p:nvPr/>
        </p:nvSpPr>
        <p:spPr>
          <a:xfrm>
            <a:off x="1445821" y="241383"/>
            <a:ext cx="7116287" cy="1322285"/>
          </a:xfrm>
          <a:prstGeom prst="rect">
            <a:avLst/>
          </a:prstGeom>
          <a:noFill/>
        </p:spPr>
        <p:txBody>
          <a:bodyPr wrap="square">
            <a:spAutoFit/>
          </a:bodyPr>
          <a:lstStyle/>
          <a:p>
            <a:pPr>
              <a:lnSpc>
                <a:spcPct val="107000"/>
              </a:lnSpc>
              <a:spcAft>
                <a:spcPts val="800"/>
              </a:spcAft>
            </a:pP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INSIGHTS 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rPr>
              <a:t>As per the analysis of the given data Standard Class is the top of the Ship Modes with the 0.41M Customers of Walmart &amp; followed by the other Ship Modes.</a:t>
            </a:r>
            <a:endParaRPr lang="en-IN" dirty="0"/>
          </a:p>
        </p:txBody>
      </p:sp>
      <p:pic>
        <p:nvPicPr>
          <p:cNvPr id="6" name="Picture 5">
            <a:extLst>
              <a:ext uri="{FF2B5EF4-FFF2-40B4-BE49-F238E27FC236}">
                <a16:creationId xmlns:a16="http://schemas.microsoft.com/office/drawing/2014/main" id="{3157FAE3-F0FC-AABE-85BC-E9E13195293B}"/>
              </a:ext>
            </a:extLst>
          </p:cNvPr>
          <p:cNvPicPr>
            <a:picLocks noChangeAspect="1"/>
          </p:cNvPicPr>
          <p:nvPr/>
        </p:nvPicPr>
        <p:blipFill>
          <a:blip r:embed="rId2"/>
          <a:stretch>
            <a:fillRect/>
          </a:stretch>
        </p:blipFill>
        <p:spPr>
          <a:xfrm>
            <a:off x="2873826" y="1762200"/>
            <a:ext cx="5364000" cy="3432322"/>
          </a:xfrm>
          <a:prstGeom prst="rect">
            <a:avLst/>
          </a:prstGeom>
        </p:spPr>
      </p:pic>
    </p:spTree>
    <p:extLst>
      <p:ext uri="{BB962C8B-B14F-4D97-AF65-F5344CB8AC3E}">
        <p14:creationId xmlns:p14="http://schemas.microsoft.com/office/powerpoint/2010/main" val="79653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215A4D-3CD9-B5F6-D9A8-9D0A2B2A46E5}"/>
              </a:ext>
            </a:extLst>
          </p:cNvPr>
          <p:cNvSpPr txBox="1"/>
          <p:nvPr/>
        </p:nvSpPr>
        <p:spPr>
          <a:xfrm>
            <a:off x="1445820" y="281013"/>
            <a:ext cx="8220693" cy="1322285"/>
          </a:xfrm>
          <a:prstGeom prst="rect">
            <a:avLst/>
          </a:prstGeom>
          <a:noFill/>
        </p:spPr>
        <p:txBody>
          <a:bodyPr wrap="square">
            <a:spAutoFit/>
          </a:bodyPr>
          <a:lstStyle/>
          <a:p>
            <a:pPr>
              <a:lnSpc>
                <a:spcPct val="107000"/>
              </a:lnSpc>
              <a:spcAft>
                <a:spcPts val="800"/>
              </a:spcAft>
            </a:pP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INSIGHTS 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rPr>
              <a:t>As per the State wise sales Analysis the Most Sales happened in California when compared to all other states. Even though Oregon has least number of sales they fall under top 5 sales by State.</a:t>
            </a:r>
            <a:endParaRPr lang="en-IN" dirty="0"/>
          </a:p>
        </p:txBody>
      </p:sp>
      <p:pic>
        <p:nvPicPr>
          <p:cNvPr id="5" name="Picture 4">
            <a:extLst>
              <a:ext uri="{FF2B5EF4-FFF2-40B4-BE49-F238E27FC236}">
                <a16:creationId xmlns:a16="http://schemas.microsoft.com/office/drawing/2014/main" id="{4ADEC94E-F93A-272A-673C-1F686AF991B1}"/>
              </a:ext>
            </a:extLst>
          </p:cNvPr>
          <p:cNvPicPr>
            <a:picLocks noChangeAspect="1"/>
          </p:cNvPicPr>
          <p:nvPr/>
        </p:nvPicPr>
        <p:blipFill>
          <a:blip r:embed="rId2"/>
          <a:stretch>
            <a:fillRect/>
          </a:stretch>
        </p:blipFill>
        <p:spPr>
          <a:xfrm>
            <a:off x="2874166" y="2093952"/>
            <a:ext cx="5399493" cy="3333600"/>
          </a:xfrm>
          <a:prstGeom prst="rect">
            <a:avLst/>
          </a:prstGeom>
        </p:spPr>
      </p:pic>
    </p:spTree>
    <p:extLst>
      <p:ext uri="{BB962C8B-B14F-4D97-AF65-F5344CB8AC3E}">
        <p14:creationId xmlns:p14="http://schemas.microsoft.com/office/powerpoint/2010/main" val="124179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A099F-1429-2539-7A47-C611BEA21D77}"/>
              </a:ext>
            </a:extLst>
          </p:cNvPr>
          <p:cNvSpPr txBox="1"/>
          <p:nvPr/>
        </p:nvSpPr>
        <p:spPr>
          <a:xfrm>
            <a:off x="1422071" y="411642"/>
            <a:ext cx="8588827" cy="1322285"/>
          </a:xfrm>
          <a:prstGeom prst="rect">
            <a:avLst/>
          </a:prstGeom>
          <a:noFill/>
        </p:spPr>
        <p:txBody>
          <a:bodyPr wrap="square">
            <a:spAutoFit/>
          </a:bodyPr>
          <a:lstStyle/>
          <a:p>
            <a:pPr>
              <a:lnSpc>
                <a:spcPct val="107000"/>
              </a:lnSpc>
              <a:spcAft>
                <a:spcPts val="800"/>
              </a:spcAft>
            </a:pP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INSIGHTS 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rPr>
              <a:t>As per the analysis both Furniture and Technology has the top most Category wise Sales when compared to office Supplies. Office Supplies are the least Sales in the Category wise Sales data.</a:t>
            </a:r>
            <a:endParaRPr lang="en-IN" dirty="0"/>
          </a:p>
        </p:txBody>
      </p:sp>
      <p:pic>
        <p:nvPicPr>
          <p:cNvPr id="6" name="Picture 5">
            <a:extLst>
              <a:ext uri="{FF2B5EF4-FFF2-40B4-BE49-F238E27FC236}">
                <a16:creationId xmlns:a16="http://schemas.microsoft.com/office/drawing/2014/main" id="{2617DF1E-21E3-AAAB-B98F-94CFE2E27C3A}"/>
              </a:ext>
            </a:extLst>
          </p:cNvPr>
          <p:cNvPicPr>
            <a:picLocks noChangeAspect="1"/>
          </p:cNvPicPr>
          <p:nvPr/>
        </p:nvPicPr>
        <p:blipFill>
          <a:blip r:embed="rId2"/>
          <a:stretch>
            <a:fillRect/>
          </a:stretch>
        </p:blipFill>
        <p:spPr>
          <a:xfrm>
            <a:off x="3034484" y="2013176"/>
            <a:ext cx="5380275" cy="3333600"/>
          </a:xfrm>
          <a:prstGeom prst="rect">
            <a:avLst/>
          </a:prstGeom>
        </p:spPr>
      </p:pic>
    </p:spTree>
    <p:extLst>
      <p:ext uri="{BB962C8B-B14F-4D97-AF65-F5344CB8AC3E}">
        <p14:creationId xmlns:p14="http://schemas.microsoft.com/office/powerpoint/2010/main" val="423901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1E147-2F3F-8119-960A-B8EB707426E0}"/>
              </a:ext>
            </a:extLst>
          </p:cNvPr>
          <p:cNvSpPr txBox="1"/>
          <p:nvPr/>
        </p:nvSpPr>
        <p:spPr>
          <a:xfrm>
            <a:off x="1457695" y="182007"/>
            <a:ext cx="8481951" cy="1045286"/>
          </a:xfrm>
          <a:prstGeom prst="rect">
            <a:avLst/>
          </a:prstGeom>
          <a:noFill/>
        </p:spPr>
        <p:txBody>
          <a:bodyPr wrap="square">
            <a:spAutoFit/>
          </a:bodyPr>
          <a:lstStyle/>
          <a:p>
            <a:pPr>
              <a:lnSpc>
                <a:spcPct val="107000"/>
              </a:lnSpc>
              <a:spcAft>
                <a:spcPts val="800"/>
              </a:spcAft>
            </a:pP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INSIGHTS 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rPr>
              <a:t>As per the analysis the California, Washington, Nevada, Utah and Montana are the top 5 states where the Profit are high in number.</a:t>
            </a:r>
            <a:endParaRPr lang="en-IN" dirty="0"/>
          </a:p>
        </p:txBody>
      </p:sp>
      <p:pic>
        <p:nvPicPr>
          <p:cNvPr id="5" name="Picture 4">
            <a:extLst>
              <a:ext uri="{FF2B5EF4-FFF2-40B4-BE49-F238E27FC236}">
                <a16:creationId xmlns:a16="http://schemas.microsoft.com/office/drawing/2014/main" id="{4F462D33-E885-576B-5A08-0681E06A6AB0}"/>
              </a:ext>
            </a:extLst>
          </p:cNvPr>
          <p:cNvPicPr>
            <a:picLocks noChangeAspect="1"/>
          </p:cNvPicPr>
          <p:nvPr/>
        </p:nvPicPr>
        <p:blipFill>
          <a:blip r:embed="rId2"/>
          <a:stretch>
            <a:fillRect/>
          </a:stretch>
        </p:blipFill>
        <p:spPr>
          <a:xfrm>
            <a:off x="3981633" y="1227293"/>
            <a:ext cx="3499381" cy="5448700"/>
          </a:xfrm>
          <a:prstGeom prst="rect">
            <a:avLst/>
          </a:prstGeom>
        </p:spPr>
      </p:pic>
    </p:spTree>
    <p:extLst>
      <p:ext uri="{BB962C8B-B14F-4D97-AF65-F5344CB8AC3E}">
        <p14:creationId xmlns:p14="http://schemas.microsoft.com/office/powerpoint/2010/main" val="173750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648CD9-9FC3-508E-0CD8-EF9A00155B84}"/>
              </a:ext>
            </a:extLst>
          </p:cNvPr>
          <p:cNvSpPr txBox="1"/>
          <p:nvPr/>
        </p:nvSpPr>
        <p:spPr>
          <a:xfrm>
            <a:off x="1623951" y="395761"/>
            <a:ext cx="7389419" cy="1045286"/>
          </a:xfrm>
          <a:prstGeom prst="rect">
            <a:avLst/>
          </a:prstGeom>
          <a:noFill/>
        </p:spPr>
        <p:txBody>
          <a:bodyPr wrap="square">
            <a:spAutoFit/>
          </a:bodyPr>
          <a:lstStyle/>
          <a:p>
            <a:pPr>
              <a:lnSpc>
                <a:spcPct val="107000"/>
              </a:lnSpc>
              <a:spcAft>
                <a:spcPts val="800"/>
              </a:spcAft>
            </a:pP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KPI:</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rPr>
              <a:t>As per the data we have 11 states with the total Sales of 725.46K and also maximum profit 108.42K earned by the Walmart from (2011-2014).</a:t>
            </a:r>
            <a:endParaRPr lang="en-IN" dirty="0"/>
          </a:p>
        </p:txBody>
      </p:sp>
      <p:pic>
        <p:nvPicPr>
          <p:cNvPr id="6" name="Picture 5">
            <a:extLst>
              <a:ext uri="{FF2B5EF4-FFF2-40B4-BE49-F238E27FC236}">
                <a16:creationId xmlns:a16="http://schemas.microsoft.com/office/drawing/2014/main" id="{F4B75CF1-C388-7386-2E04-EA3B10611768}"/>
              </a:ext>
            </a:extLst>
          </p:cNvPr>
          <p:cNvPicPr>
            <a:picLocks noChangeAspect="1"/>
          </p:cNvPicPr>
          <p:nvPr/>
        </p:nvPicPr>
        <p:blipFill>
          <a:blip r:embed="rId2"/>
          <a:stretch>
            <a:fillRect/>
          </a:stretch>
        </p:blipFill>
        <p:spPr>
          <a:xfrm>
            <a:off x="1710047" y="1587520"/>
            <a:ext cx="6899887" cy="932288"/>
          </a:xfrm>
          <a:prstGeom prst="rect">
            <a:avLst/>
          </a:prstGeom>
        </p:spPr>
      </p:pic>
      <p:sp>
        <p:nvSpPr>
          <p:cNvPr id="11" name="TextBox 10">
            <a:extLst>
              <a:ext uri="{FF2B5EF4-FFF2-40B4-BE49-F238E27FC236}">
                <a16:creationId xmlns:a16="http://schemas.microsoft.com/office/drawing/2014/main" id="{CA1DB705-E819-F65F-9EEA-468F33131AB2}"/>
              </a:ext>
            </a:extLst>
          </p:cNvPr>
          <p:cNvSpPr txBox="1"/>
          <p:nvPr/>
        </p:nvSpPr>
        <p:spPr>
          <a:xfrm>
            <a:off x="1160814" y="3162006"/>
            <a:ext cx="7449120" cy="1367234"/>
          </a:xfrm>
          <a:prstGeom prst="rect">
            <a:avLst/>
          </a:prstGeom>
          <a:noFill/>
        </p:spPr>
        <p:txBody>
          <a:bodyPr wrap="square">
            <a:spAutoFit/>
          </a:bodyPr>
          <a:lstStyle/>
          <a:p>
            <a:pPr marL="457200">
              <a:lnSpc>
                <a:spcPct val="107000"/>
              </a:lnSpc>
              <a:spcAft>
                <a:spcPts val="800"/>
              </a:spcAft>
            </a:pP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CONCLUSION:</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Overall data explains that the Walmart sales increasing year by year (2011-2014) and there is no downfall of customers. The most sales &amp; profit happened in California.</a:t>
            </a:r>
            <a:endParaRPr lang="en-IN" dirty="0"/>
          </a:p>
        </p:txBody>
      </p:sp>
    </p:spTree>
    <p:extLst>
      <p:ext uri="{BB962C8B-B14F-4D97-AF65-F5344CB8AC3E}">
        <p14:creationId xmlns:p14="http://schemas.microsoft.com/office/powerpoint/2010/main" val="3371021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733</TotalTime>
  <Words>272</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Segoe UI</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Ajithkumar Ganesan</dc:creator>
  <cp:lastModifiedBy>Ajithkumar Ganesan</cp:lastModifiedBy>
  <cp:revision>2</cp:revision>
  <dcterms:created xsi:type="dcterms:W3CDTF">2023-05-02T10:31:15Z</dcterms:created>
  <dcterms:modified xsi:type="dcterms:W3CDTF">2023-06-08T11:04:58Z</dcterms:modified>
</cp:coreProperties>
</file>