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  <p:sldId id="269" r:id="rId12"/>
    <p:sldId id="272" r:id="rId13"/>
    <p:sldId id="267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4E76-AC43-473B-8091-EE93211E8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3007C-75C3-4AFC-ADE4-572C22178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2F58B-8F81-4C77-BFA6-F8026273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F5DD-AB6F-4C98-A4D5-6FD04AF4C30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12D07-978C-4AE9-9284-E55D1F54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14EDD-72AB-48D0-ADD0-27000904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DA8-8F6E-4E6B-BFFF-EF2BDA169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6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C311-F997-4E64-A63D-8862B826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44B94-C072-42DA-B57B-A1A64FF6C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95F15-284B-4292-A18C-AE80B443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F5DD-AB6F-4C98-A4D5-6FD04AF4C30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948CC-C026-4A37-8050-B73BF1EB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3F95D-1E0F-403E-A284-8ACB7EBE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DA8-8F6E-4E6B-BFFF-EF2BDA169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2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2DF7B-CB91-4B55-B506-DDBBD8A04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A13E1-3EE3-493B-9ACC-7C38E87F8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C7CC8-2E77-4A21-BB17-C2E0382E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F5DD-AB6F-4C98-A4D5-6FD04AF4C30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D71EC-872E-4170-953D-2C2F99DA2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2FB1E-06DE-49CD-9461-52CE5F3F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DA8-8F6E-4E6B-BFFF-EF2BDA169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9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806E-1A29-4E9A-B01F-5D811BAB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59BEF-D71D-48EB-8566-F9EFE7499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73B9E-4401-455D-9AC0-006C4DFB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F5DD-AB6F-4C98-A4D5-6FD04AF4C30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6FC99-2C33-46B6-BB13-B7230342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8537-BA6C-4616-8EDA-CFB0E650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DA8-8F6E-4E6B-BFFF-EF2BDA169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55D1-AE69-47E8-98DE-CAF34339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E0862-5864-40F2-9608-DB4120129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F0DA1-ADEE-42DC-A2B5-444C8FC8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F5DD-AB6F-4C98-A4D5-6FD04AF4C30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966CE-F99B-4A9E-8C2E-360DE6DF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FEB89-4B58-409F-B29C-C50A024D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DA8-8F6E-4E6B-BFFF-EF2BDA169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4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754C-23B0-47F8-8B03-3A2DB8CB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B651-FEDE-4828-A3E6-84E491EF9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71C72-E1F1-4B74-A2E1-AC6E9784C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FEA87-5649-42CA-885C-688D4E03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F5DD-AB6F-4C98-A4D5-6FD04AF4C30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F0081-1F04-4D3D-9D89-DA5BFF47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FBC7C-0F29-4B56-9031-ED9C3814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DA8-8F6E-4E6B-BFFF-EF2BDA169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6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EB05-C335-4099-AC35-AFCC55E6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6FEC9-AA4C-42C8-AA8B-1D6A68531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E0E0E-AD16-412B-9DE6-985796BF2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0F233-9259-4B05-9E6D-063DEF817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B2B04-AB84-4459-91A3-878C90107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3F609-E240-4088-BC31-A25267C1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F5DD-AB6F-4C98-A4D5-6FD04AF4C30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12E2D-209D-4A8D-AA41-9A6F4D59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B966C-6BDE-45A0-A302-A4C65498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DA8-8F6E-4E6B-BFFF-EF2BDA169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1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8C7C-18B5-4438-B53D-C714BAD2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9186C-4068-4B25-AC7B-0E87EDA7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F5DD-AB6F-4C98-A4D5-6FD04AF4C30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703B1-F378-483B-81C7-0F707846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9EA79-36CA-4595-8406-970C7399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DA8-8F6E-4E6B-BFFF-EF2BDA169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6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40F19-156F-41F5-ADA8-7B6A9C17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F5DD-AB6F-4C98-A4D5-6FD04AF4C30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5F3BB-3EEC-423F-B52A-43E14F18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A8746-D797-4FCD-9A30-74FBA26E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DA8-8F6E-4E6B-BFFF-EF2BDA169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4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4F72-8A86-404D-A4DF-C3CA6ED8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86707-D1C1-40D3-AFB4-31F954591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709F0-159F-4C18-B255-7B1F5D1AE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395DA-2B25-4598-9F40-EC2E4830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F5DD-AB6F-4C98-A4D5-6FD04AF4C30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11F81-2C0E-41B1-A1C8-910E20F0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932F8-7834-46F1-BB11-321A8BCD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DA8-8F6E-4E6B-BFFF-EF2BDA169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3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9E6D-66D3-48BD-981A-6E681E51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6F182-D6D5-43CE-A7CA-374F372E0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6DB60-44A3-4BD2-AEC4-A204A1EC1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AD5A0-8458-495E-8032-768EFFF6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F5DD-AB6F-4C98-A4D5-6FD04AF4C30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E3860-1353-4788-96CA-7AF07004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BAF49-5C6F-4D74-87C3-01BF7E43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DA8-8F6E-4E6B-BFFF-EF2BDA169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7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E9976-A483-4E36-AED8-06F6DF23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4EAD2-FC15-4910-B586-0D2AAB0AE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47F5-539F-4054-B8AA-A0CFD85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4F5DD-AB6F-4C98-A4D5-6FD04AF4C30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9D461-F5F4-4508-B095-A10729452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87994-47BF-45B5-8F3D-A0F1376D9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E2DA8-8F6E-4E6B-BFFF-EF2BDA169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8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4E9785A4-9FDE-49DB-B009-27A1EDC9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5" y="-60705"/>
            <a:ext cx="12202510" cy="70321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8D2B35-7840-4CBF-BAF9-E0E9CFFE4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8669" y="784242"/>
            <a:ext cx="9290538" cy="1538654"/>
          </a:xfrm>
        </p:spPr>
        <p:txBody>
          <a:bodyPr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PARK SPOT DETECTION-</a:t>
            </a:r>
            <a:b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REAL TIME SMART CAR PARKING WITH AI EYES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4C07B8-05E4-424B-B803-A7E0D5D4043A}"/>
              </a:ext>
            </a:extLst>
          </p:cNvPr>
          <p:cNvSpPr txBox="1"/>
          <p:nvPr/>
        </p:nvSpPr>
        <p:spPr>
          <a:xfrm>
            <a:off x="569302" y="3722809"/>
            <a:ext cx="6097464" cy="2486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b="1" dirty="0">
                <a:latin typeface="Times New Roman"/>
                <a:cs typeface="Times New Roman"/>
              </a:rPr>
              <a:t>BATCH MEMBERS</a:t>
            </a:r>
            <a:endParaRPr lang="en-GB" sz="24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br>
              <a:rPr lang="en-GB" sz="1400" dirty="0">
                <a:latin typeface="Times New Roman"/>
              </a:rPr>
            </a:br>
            <a:r>
              <a:rPr lang="en-GB" sz="1400" dirty="0">
                <a:latin typeface="Times New Roman"/>
                <a:cs typeface="Times New Roman"/>
              </a:rPr>
              <a:t>          </a:t>
            </a:r>
            <a:r>
              <a:rPr lang="en-GB" sz="1900" dirty="0">
                <a:latin typeface="Times New Roman"/>
                <a:cs typeface="Times New Roman"/>
              </a:rPr>
              <a:t>AJI KUMAR  P.S                 [961820205006]      </a:t>
            </a:r>
          </a:p>
          <a:p>
            <a:pPr algn="just">
              <a:lnSpc>
                <a:spcPct val="150000"/>
              </a:lnSpc>
            </a:pPr>
            <a:r>
              <a:rPr lang="en-GB" sz="1900" dirty="0">
                <a:latin typeface="Times New Roman"/>
                <a:cs typeface="Times New Roman"/>
              </a:rPr>
              <a:t>        RAHUL  A.S                        [961820205021]            </a:t>
            </a:r>
          </a:p>
          <a:p>
            <a:pPr algn="just">
              <a:lnSpc>
                <a:spcPct val="150000"/>
              </a:lnSpc>
            </a:pPr>
            <a:r>
              <a:rPr lang="en-GB" sz="1900" dirty="0">
                <a:latin typeface="Times New Roman"/>
                <a:cs typeface="Times New Roman"/>
              </a:rPr>
              <a:t>        Final Year | Information Technology</a:t>
            </a:r>
          </a:p>
          <a:p>
            <a:pPr algn="just">
              <a:lnSpc>
                <a:spcPct val="150000"/>
              </a:lnSpc>
            </a:pPr>
            <a:r>
              <a:rPr lang="en-GB" sz="1900" dirty="0">
                <a:latin typeface="Times New Roman"/>
                <a:cs typeface="Times New Roman"/>
              </a:rPr>
              <a:t>        </a:t>
            </a:r>
            <a:r>
              <a:rPr lang="en-GB" sz="1900" dirty="0" err="1">
                <a:latin typeface="Times New Roman"/>
                <a:cs typeface="Times New Roman"/>
              </a:rPr>
              <a:t>Ponjesly</a:t>
            </a:r>
            <a:r>
              <a:rPr lang="en-GB" sz="1900" dirty="0">
                <a:latin typeface="Times New Roman"/>
                <a:cs typeface="Times New Roman"/>
              </a:rPr>
              <a:t> College of Engineering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952B8-E2DE-4616-8F31-99F8B5F82847}"/>
              </a:ext>
            </a:extLst>
          </p:cNvPr>
          <p:cNvSpPr txBox="1"/>
          <p:nvPr/>
        </p:nvSpPr>
        <p:spPr>
          <a:xfrm>
            <a:off x="6013938" y="3722809"/>
            <a:ext cx="5723794" cy="2001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>
                <a:latin typeface="Times New Roman"/>
                <a:ea typeface="+mn-lt"/>
                <a:cs typeface="+mn-lt"/>
              </a:rPr>
              <a:t>GUIDED BY</a:t>
            </a:r>
            <a:endParaRPr lang="en-US" sz="2400" dirty="0">
              <a:cs typeface="Calibri" panose="020F0502020204030204"/>
            </a:endParaRPr>
          </a:p>
          <a:p>
            <a:pPr algn="r"/>
            <a:endParaRPr lang="en-GB" b="1" dirty="0">
              <a:latin typeface="Times New Roman"/>
              <a:ea typeface="+mn-lt"/>
              <a:cs typeface="+mn-lt"/>
            </a:endParaRPr>
          </a:p>
          <a:p>
            <a:pPr algn="r">
              <a:lnSpc>
                <a:spcPct val="150000"/>
              </a:lnSpc>
            </a:pPr>
            <a:r>
              <a:rPr lang="en-GB" sz="1900" dirty="0">
                <a:latin typeface="Times New Roman"/>
                <a:ea typeface="+mn-lt"/>
                <a:cs typeface="+mn-lt"/>
              </a:rPr>
              <a:t>Mrs. Maria </a:t>
            </a:r>
            <a:r>
              <a:rPr lang="en-GB" sz="1900" dirty="0" err="1">
                <a:latin typeface="Times New Roman"/>
                <a:ea typeface="+mn-lt"/>
                <a:cs typeface="+mn-lt"/>
              </a:rPr>
              <a:t>Sheeba</a:t>
            </a:r>
            <a:r>
              <a:rPr lang="en-GB" sz="1900" dirty="0">
                <a:latin typeface="Times New Roman"/>
                <a:ea typeface="+mn-lt"/>
                <a:cs typeface="+mn-lt"/>
              </a:rPr>
              <a:t>  M </a:t>
            </a:r>
            <a:endParaRPr lang="en-GB" sz="1900" dirty="0">
              <a:latin typeface="Times New Roman"/>
              <a:cs typeface="Times New Roman"/>
            </a:endParaRPr>
          </a:p>
          <a:p>
            <a:pPr algn="r">
              <a:lnSpc>
                <a:spcPct val="150000"/>
              </a:lnSpc>
            </a:pPr>
            <a:r>
              <a:rPr lang="en-GB" sz="1900" dirty="0">
                <a:latin typeface="Times New Roman"/>
                <a:ea typeface="+mn-lt"/>
                <a:cs typeface="+mn-lt"/>
              </a:rPr>
              <a:t> Head of the Department, Information Technology</a:t>
            </a:r>
            <a:endParaRPr lang="en-GB" sz="1900" dirty="0">
              <a:latin typeface="Times New Roman"/>
              <a:cs typeface="Times New Roman"/>
            </a:endParaRPr>
          </a:p>
          <a:p>
            <a:pPr algn="r">
              <a:lnSpc>
                <a:spcPct val="150000"/>
              </a:lnSpc>
            </a:pPr>
            <a:r>
              <a:rPr lang="en-GB" sz="1900" dirty="0">
                <a:latin typeface="Times New Roman"/>
                <a:ea typeface="+mn-lt"/>
                <a:cs typeface="+mn-lt"/>
              </a:rPr>
              <a:t>  </a:t>
            </a:r>
            <a:r>
              <a:rPr lang="en-GB" sz="1900" dirty="0" err="1">
                <a:latin typeface="Times New Roman"/>
                <a:ea typeface="+mn-lt"/>
                <a:cs typeface="+mn-lt"/>
              </a:rPr>
              <a:t>Ponjesly</a:t>
            </a:r>
            <a:r>
              <a:rPr lang="en-GB" sz="1900" dirty="0">
                <a:latin typeface="Times New Roman"/>
                <a:ea typeface="+mn-lt"/>
                <a:cs typeface="+mn-lt"/>
              </a:rPr>
              <a:t> College Of Engineering</a:t>
            </a:r>
            <a:endParaRPr lang="en-GB" sz="19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847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A9D002C8-5284-48D8-9705-D06301196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5" y="1718"/>
            <a:ext cx="12202510" cy="6854563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800FA8-D736-45B4-BE55-48EB2C84E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22" y="1090460"/>
            <a:ext cx="10041456" cy="564831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C9A40DD-6E97-43EE-A901-F8CF94A57A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868" y="119221"/>
            <a:ext cx="10515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DETECTION MODULE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9E9B8-FEA4-4721-98FF-B11FF7D2FE65}"/>
              </a:ext>
            </a:extLst>
          </p:cNvPr>
          <p:cNvSpPr txBox="1"/>
          <p:nvPr/>
        </p:nvSpPr>
        <p:spPr>
          <a:xfrm>
            <a:off x="999392" y="569160"/>
            <a:ext cx="108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OpenCV for real-time detection of parking spots, optimizing space utilization.</a:t>
            </a:r>
          </a:p>
        </p:txBody>
      </p:sp>
    </p:spTree>
    <p:extLst>
      <p:ext uri="{BB962C8B-B14F-4D97-AF65-F5344CB8AC3E}">
        <p14:creationId xmlns:p14="http://schemas.microsoft.com/office/powerpoint/2010/main" val="113076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F415AD3-600E-4873-858A-56698E47F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5" y="1718"/>
            <a:ext cx="12202510" cy="6854563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4F0F12-E075-43A6-B453-4629733F8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96" y="1169652"/>
            <a:ext cx="9804008" cy="551475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EC46A51-06E6-4ED4-A83B-F51F07BC03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75297"/>
            <a:ext cx="10515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AND REPORTING MODULE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697924-8344-4BE0-AB5E-E442AD1FAD32}"/>
              </a:ext>
            </a:extLst>
          </p:cNvPr>
          <p:cNvSpPr txBox="1"/>
          <p:nvPr/>
        </p:nvSpPr>
        <p:spPr>
          <a:xfrm>
            <a:off x="1119554" y="590060"/>
            <a:ext cx="1039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Facilitate user engagement and system improvement through feedback collection and reporting mechanisms.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341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4834310-CBD1-4FD8-A8D7-90F2FF831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5" y="1719"/>
            <a:ext cx="12202510" cy="68545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79B7A2-223B-48AA-894E-75AEBB8D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867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10913-93CE-4840-B61F-19AD79DFA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0556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“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Park Spot Detection”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represents a major step forward in urban parking management only in malls. With its AI-driven approach and real-time updates, it improves parking efficiency and user experience. Moving forward, integrating with smart city initiatives and enhancing security and multi-modal support will further advance urban mobility for more sustainable and efficient malls in the cities.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126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08A9CA0-F161-4FCC-8715-97514CC8F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5" y="-388560"/>
            <a:ext cx="12281337" cy="73066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ACBE6E-F257-4430-9CFA-640A29AE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26281-F5B8-4521-A2D9-E5D190606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Integration: Connect with broader urban initiatives for better city-wide mobility solutions.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Security: Use license plate recognition and tracking for safer parking areas.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Integration: Link with GPS apps for instant parking availability and easy navigation.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Multi-Modal Support: Extend to include bike-sharing, electric vehicle charging, and ride-sharing for diverse transportation options.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7C7829-E908-45B0-A023-69397C061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7" y="1038225"/>
            <a:ext cx="4733925" cy="4781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3F21E9-C7EF-4674-8276-E189FF9DD5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08"/>
          <a:stretch/>
        </p:blipFill>
        <p:spPr>
          <a:xfrm>
            <a:off x="9668019" y="4415867"/>
            <a:ext cx="2818621" cy="250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8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3B8185FE-528A-1BBB-DDD9-7E2108A79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5" y="-87081"/>
            <a:ext cx="12333889" cy="70715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A156FF-3BF9-82C3-8B75-5741872B3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66" y="2362091"/>
            <a:ext cx="11093668" cy="1535769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latin typeface="Times New Roman"/>
                <a:cs typeface="Calibri Light"/>
              </a:rPr>
              <a:t>THANK YOU</a:t>
            </a:r>
            <a:endParaRPr lang="en-GB" sz="60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CE813-8C4E-1432-2A4A-9524162E7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     </a:t>
            </a:r>
          </a:p>
        </p:txBody>
      </p:sp>
      <p:pic>
        <p:nvPicPr>
          <p:cNvPr id="4" name="Graphic 4" descr="Handshake with solid fill">
            <a:extLst>
              <a:ext uri="{FF2B5EF4-FFF2-40B4-BE49-F238E27FC236}">
                <a16:creationId xmlns:a16="http://schemas.microsoft.com/office/drawing/2014/main" id="{5492F41E-8B51-AE0D-E0F2-4F5801856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1318" y="3129455"/>
            <a:ext cx="2136227" cy="213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05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34D7A366-D996-F10D-26B8-5AA522E2D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5" y="1718"/>
            <a:ext cx="12202510" cy="6854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82C4E8-E74F-0067-6335-64800997F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898" y="961633"/>
            <a:ext cx="6130160" cy="2802226"/>
          </a:xfrm>
        </p:spPr>
        <p:txBody>
          <a:bodyPr anchor="b">
            <a:normAutofit/>
          </a:bodyPr>
          <a:lstStyle/>
          <a:p>
            <a:r>
              <a:rPr lang="en-GB" sz="4800" b="1" dirty="0">
                <a:latin typeface="Times New Roman"/>
                <a:cs typeface="Calibri Light"/>
              </a:rPr>
              <a:t>ANY QUERIES</a:t>
            </a:r>
            <a:endParaRPr lang="en-GB" sz="4800" b="1">
              <a:latin typeface="Times New Roman"/>
              <a:cs typeface="Times New Roman"/>
            </a:endParaRPr>
          </a:p>
        </p:txBody>
      </p:sp>
      <p:pic>
        <p:nvPicPr>
          <p:cNvPr id="5" name="Graphic 5" descr="Question Mark with solid fill">
            <a:extLst>
              <a:ext uri="{FF2B5EF4-FFF2-40B4-BE49-F238E27FC236}">
                <a16:creationId xmlns:a16="http://schemas.microsoft.com/office/drawing/2014/main" id="{CC5975A4-AEEB-4CE3-8F35-D2F486EBF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9851" y="855536"/>
            <a:ext cx="4191622" cy="417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6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5EDC932A-F2DD-4BC4-853F-0CE604952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5" y="-388560"/>
            <a:ext cx="12281337" cy="73066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B6AE7B-8785-48B6-97BE-DC9BDF3B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74" y="180132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9165B-EAA1-420E-BDAA-36FF9B3DF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78" y="3126887"/>
            <a:ext cx="10515600" cy="267603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evelop a precise and user-friendly AI-enabled smart car parking detection system using OpenCV, ensuring real-time information on parking space availability for optimal resource utilization and a seamless user experience.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7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F146916C-9E05-4FD2-A8E0-DB394ACE5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5" y="1719"/>
            <a:ext cx="12202510" cy="68545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BACC87-A550-45CD-ACB3-1AC546B9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B248D-E4AE-4183-B20B-5740ED676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real time AI-powered smart car parking detection system using OpenCV.</a:t>
            </a:r>
          </a:p>
          <a:p>
            <a:pPr algn="just">
              <a:lnSpc>
                <a:spcPct val="170000"/>
              </a:lnSpc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using HTML, CSS, JavaScript for frontend and supports with Python-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 with sqlite3 database.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Prioritizes accurate car detection by combining CNN and other advanced machine learning techniques.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ser-friendly interface with simplicity and elegance, ensuring a seamless experience for users.</a:t>
            </a: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to work in busy malls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park a car in a efficient manner.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1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D9A00A9-A5B7-4664-88D6-7C2E626B1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5" y="-388560"/>
            <a:ext cx="12281337" cy="73066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2A2E3A-BAFD-4A28-9ECF-2521222E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21558-7344-43E4-89F5-0FF726067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263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monitoring or outdated technologies are commonly used in urban parking management.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OpenCV for basic image processing tasks like resizing and filtering.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parking facilities utilize sensors embedded in parking spaces to detect the presence of vehicles and monitor occupancy.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Barrier gates and ticketing systems are used for entry and exit control in parking lots, often integrated with payment processing systems.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existing system, the objects were pre trained and used for the parking lots.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67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8010FC3-F44F-46E2-8B95-055F97428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5" y="1719"/>
            <a:ext cx="12202510" cy="68545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F05F6A-7396-4FF9-A31D-D954F1C0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US" b="1" dirty="0"/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E09E1-2AB4-4455-A2EF-47C26D14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7510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web interface using HTML, CSS, and JavaScript for seamless user experience.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OpenCV, utilized for image processing tasks such as car detection, resizing, filtering, and feature extraction.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Integrating IP Webcam for live camera feed access enhances real-time parking spot detection.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Django Framework for backend development and SQLite Database for data storage.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robust security measures with secure authentication, authorization, and HTTPS.</a:t>
            </a:r>
          </a:p>
          <a:p>
            <a:pPr algn="just">
              <a:lnSpc>
                <a:spcPct val="16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45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965C-D2D6-4DF6-83F5-77A3F306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68" y="90874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4" name="Picture 20" descr="Icon&#10;&#10;Description automatically generated">
            <a:extLst>
              <a:ext uri="{FF2B5EF4-FFF2-40B4-BE49-F238E27FC236}">
                <a16:creationId xmlns:a16="http://schemas.microsoft.com/office/drawing/2014/main" id="{02A9AE76-5626-4C16-9EA0-12323166AC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" b="14583"/>
          <a:stretch/>
        </p:blipFill>
        <p:spPr>
          <a:xfrm>
            <a:off x="1126250" y="1514812"/>
            <a:ext cx="902855" cy="8191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E9D520-C27D-4E7B-9518-308CC2F2DCD1}"/>
              </a:ext>
            </a:extLst>
          </p:cNvPr>
          <p:cNvSpPr txBox="1"/>
          <p:nvPr/>
        </p:nvSpPr>
        <p:spPr>
          <a:xfrm>
            <a:off x="1126250" y="2418080"/>
            <a:ext cx="90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pic>
        <p:nvPicPr>
          <p:cNvPr id="6" name="Picture 26" descr="A picture containing text, pool ball, black, dark&#10;&#10;Description automatically generated">
            <a:extLst>
              <a:ext uri="{FF2B5EF4-FFF2-40B4-BE49-F238E27FC236}">
                <a16:creationId xmlns:a16="http://schemas.microsoft.com/office/drawing/2014/main" id="{5EA91A7E-6A3F-436E-ADCF-49BD2AE2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666" y="1369475"/>
            <a:ext cx="1507837" cy="1507837"/>
          </a:xfrm>
          <a:prstGeom prst="rect">
            <a:avLst/>
          </a:prstGeom>
        </p:spPr>
      </p:pic>
      <p:pic>
        <p:nvPicPr>
          <p:cNvPr id="7" name="Picture 24" descr="Icon&#10;&#10;Description automatically generated">
            <a:extLst>
              <a:ext uri="{FF2B5EF4-FFF2-40B4-BE49-F238E27FC236}">
                <a16:creationId xmlns:a16="http://schemas.microsoft.com/office/drawing/2014/main" id="{1EC42BE2-9FBF-403E-ADCD-A80432163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323" y="1666048"/>
            <a:ext cx="879764" cy="9146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155FE1-2121-459E-B0E6-92140BB997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080" y="3997960"/>
            <a:ext cx="3307080" cy="3307080"/>
          </a:xfrm>
          <a:prstGeom prst="rect">
            <a:avLst/>
          </a:prstGeom>
        </p:spPr>
      </p:pic>
      <p:pic>
        <p:nvPicPr>
          <p:cNvPr id="12" name="Picture 38" descr="Icon&#10;&#10;Description automatically generated">
            <a:extLst>
              <a:ext uri="{FF2B5EF4-FFF2-40B4-BE49-F238E27FC236}">
                <a16:creationId xmlns:a16="http://schemas.microsoft.com/office/drawing/2014/main" id="{CDCBA19B-4D38-4AD5-97BA-182547A0C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9240" y="3067311"/>
            <a:ext cx="734847" cy="725912"/>
          </a:xfrm>
          <a:prstGeom prst="rect">
            <a:avLst/>
          </a:prstGeom>
        </p:spPr>
      </p:pic>
      <p:pic>
        <p:nvPicPr>
          <p:cNvPr id="13" name="Picture 45" descr="Icon&#10;&#10;Description automatically generated">
            <a:extLst>
              <a:ext uri="{FF2B5EF4-FFF2-40B4-BE49-F238E27FC236}">
                <a16:creationId xmlns:a16="http://schemas.microsoft.com/office/drawing/2014/main" id="{61844955-DBB8-44FD-98C7-5DA2EA7DD6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254" y="2998210"/>
            <a:ext cx="914400" cy="930649"/>
          </a:xfrm>
          <a:prstGeom prst="rect">
            <a:avLst/>
          </a:prstGeom>
        </p:spPr>
      </p:pic>
      <p:pic>
        <p:nvPicPr>
          <p:cNvPr id="14" name="Picture 27" descr="Icon&#10;&#10;Description automatically generated">
            <a:extLst>
              <a:ext uri="{FF2B5EF4-FFF2-40B4-BE49-F238E27FC236}">
                <a16:creationId xmlns:a16="http://schemas.microsoft.com/office/drawing/2014/main" id="{78EA960F-BF4E-46B2-A3ED-78DDFDC4925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2825" t="-7612" r="-2825" b="4663"/>
          <a:stretch/>
        </p:blipFill>
        <p:spPr>
          <a:xfrm>
            <a:off x="4821034" y="1354553"/>
            <a:ext cx="548694" cy="561006"/>
          </a:xfrm>
          <a:prstGeom prst="rect">
            <a:avLst/>
          </a:prstGeom>
        </p:spPr>
      </p:pic>
      <p:pic>
        <p:nvPicPr>
          <p:cNvPr id="15" name="Picture 7" descr="Icon&#10;&#10;Description automatically generated">
            <a:extLst>
              <a:ext uri="{FF2B5EF4-FFF2-40B4-BE49-F238E27FC236}">
                <a16:creationId xmlns:a16="http://schemas.microsoft.com/office/drawing/2014/main" id="{963E836E-6E98-40B9-8A99-1716671327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888" y="5509161"/>
            <a:ext cx="734589" cy="769578"/>
          </a:xfrm>
          <a:prstGeom prst="rect">
            <a:avLst/>
          </a:prstGeom>
        </p:spPr>
      </p:pic>
      <p:pic>
        <p:nvPicPr>
          <p:cNvPr id="16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C358F6C-17BA-49C5-B635-2984E00CC6E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7172" r="-730" b="-1010"/>
          <a:stretch/>
        </p:blipFill>
        <p:spPr>
          <a:xfrm>
            <a:off x="1740145" y="5573193"/>
            <a:ext cx="664548" cy="623632"/>
          </a:xfrm>
          <a:prstGeom prst="rect">
            <a:avLst/>
          </a:prstGeom>
        </p:spPr>
      </p:pic>
      <p:sp>
        <p:nvSpPr>
          <p:cNvPr id="17" name="Plus Sign 16">
            <a:extLst>
              <a:ext uri="{FF2B5EF4-FFF2-40B4-BE49-F238E27FC236}">
                <a16:creationId xmlns:a16="http://schemas.microsoft.com/office/drawing/2014/main" id="{14C0B330-4BAB-4DD1-88EF-13B94482FDEC}"/>
              </a:ext>
            </a:extLst>
          </p:cNvPr>
          <p:cNvSpPr/>
          <p:nvPr/>
        </p:nvSpPr>
        <p:spPr>
          <a:xfrm>
            <a:off x="1216958" y="5731034"/>
            <a:ext cx="487371" cy="45927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4F1F68E5-2DFE-4378-B26C-7408ED0AFC72}"/>
              </a:ext>
            </a:extLst>
          </p:cNvPr>
          <p:cNvSpPr/>
          <p:nvPr/>
        </p:nvSpPr>
        <p:spPr>
          <a:xfrm rot="10800000">
            <a:off x="3244088" y="2787412"/>
            <a:ext cx="423671" cy="799068"/>
          </a:xfrm>
          <a:prstGeom prst="ben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808D841D-2AE1-4502-9872-2AA758859DC3}"/>
              </a:ext>
            </a:extLst>
          </p:cNvPr>
          <p:cNvSpPr/>
          <p:nvPr/>
        </p:nvSpPr>
        <p:spPr>
          <a:xfrm>
            <a:off x="1861097" y="3463535"/>
            <a:ext cx="487371" cy="108136"/>
          </a:xfrm>
          <a:prstGeom prst="lef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C0E23-39C1-47A6-8F1F-A134AFC09B39}"/>
              </a:ext>
            </a:extLst>
          </p:cNvPr>
          <p:cNvSpPr txBox="1"/>
          <p:nvPr/>
        </p:nvSpPr>
        <p:spPr>
          <a:xfrm>
            <a:off x="576917" y="6174249"/>
            <a:ext cx="2001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/>
                <a:cs typeface="Calibri"/>
              </a:rPr>
              <a:t>Django + SQLite</a:t>
            </a:r>
            <a:endParaRPr lang="en-GB" b="1" dirty="0">
              <a:latin typeface="Times New Roman"/>
              <a:cs typeface="Times New Roman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E7703E-BB0F-4855-A021-CCBCE340F54F}"/>
              </a:ext>
            </a:extLst>
          </p:cNvPr>
          <p:cNvSpPr txBox="1"/>
          <p:nvPr/>
        </p:nvSpPr>
        <p:spPr>
          <a:xfrm>
            <a:off x="2029105" y="3659486"/>
            <a:ext cx="1879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latin typeface="Times New Roman"/>
                <a:cs typeface="Calibri"/>
              </a:rPr>
              <a:t>Forgot Password</a:t>
            </a:r>
            <a:endParaRPr lang="en-GB" sz="1600" b="1" dirty="0">
              <a:latin typeface="Times New Roman"/>
              <a:cs typeface="Times New Roman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029EED6-9D46-4FAB-A596-B0CD96EACF69}"/>
              </a:ext>
            </a:extLst>
          </p:cNvPr>
          <p:cNvSpPr/>
          <p:nvPr/>
        </p:nvSpPr>
        <p:spPr>
          <a:xfrm rot="5400000">
            <a:off x="1043741" y="4467916"/>
            <a:ext cx="1030941" cy="145676"/>
          </a:xfrm>
          <a:prstGeom prst="righ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B214AE-2E33-41CE-B4AE-F766B87494C9}"/>
              </a:ext>
            </a:extLst>
          </p:cNvPr>
          <p:cNvSpPr txBox="1"/>
          <p:nvPr/>
        </p:nvSpPr>
        <p:spPr>
          <a:xfrm>
            <a:off x="83431" y="4438797"/>
            <a:ext cx="1773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latin typeface="Times New Roman"/>
                <a:cs typeface="Calibri"/>
              </a:rPr>
              <a:t>Maintains data</a:t>
            </a:r>
            <a:endParaRPr lang="en-GB" sz="1600" b="1" dirty="0">
              <a:latin typeface="Times New Roman"/>
              <a:cs typeface="Times New Roman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69946-960E-4C33-80D6-F26C2BE067AC}"/>
              </a:ext>
            </a:extLst>
          </p:cNvPr>
          <p:cNvSpPr txBox="1"/>
          <p:nvPr/>
        </p:nvSpPr>
        <p:spPr>
          <a:xfrm>
            <a:off x="4285971" y="1085134"/>
            <a:ext cx="18921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latin typeface="Times New Roman"/>
                <a:cs typeface="Calibri"/>
              </a:rPr>
              <a:t>Checking credentials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00F1234-DD7D-4B52-807D-21A8BF13A2F5}"/>
              </a:ext>
            </a:extLst>
          </p:cNvPr>
          <p:cNvSpPr/>
          <p:nvPr/>
        </p:nvSpPr>
        <p:spPr>
          <a:xfrm>
            <a:off x="4703175" y="1983024"/>
            <a:ext cx="784411" cy="168087"/>
          </a:xfrm>
          <a:prstGeom prst="righ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D43712-BC20-401B-A32A-81C3C75338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60" y="1587610"/>
            <a:ext cx="1071563" cy="1071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DA517A-DE9C-4629-81B5-074A026E34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015" y="3209442"/>
            <a:ext cx="1071563" cy="10715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9CD49E-053A-472C-A63C-3F78FA32C3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428" y="4706890"/>
            <a:ext cx="2740511" cy="18796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81E31E-B0B6-4947-BA75-AFF6D4D05377}"/>
              </a:ext>
            </a:extLst>
          </p:cNvPr>
          <p:cNvSpPr txBox="1"/>
          <p:nvPr/>
        </p:nvSpPr>
        <p:spPr>
          <a:xfrm>
            <a:off x="5905339" y="4119714"/>
            <a:ext cx="1879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latin typeface="Times New Roman"/>
                <a:cs typeface="Calibri"/>
              </a:rPr>
              <a:t>Parking Button</a:t>
            </a:r>
            <a:endParaRPr lang="en-GB" sz="1600" b="1" dirty="0">
              <a:latin typeface="Times New Roman"/>
              <a:cs typeface="Times New Roman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31C3B0-B27B-46BC-8165-3F1F18795E1A}"/>
              </a:ext>
            </a:extLst>
          </p:cNvPr>
          <p:cNvSpPr txBox="1"/>
          <p:nvPr/>
        </p:nvSpPr>
        <p:spPr>
          <a:xfrm>
            <a:off x="5985410" y="6247936"/>
            <a:ext cx="1879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latin typeface="Times New Roman"/>
                <a:cs typeface="Calibri"/>
              </a:rPr>
              <a:t>Parking Area</a:t>
            </a:r>
            <a:endParaRPr lang="en-GB" sz="1600" b="1" dirty="0">
              <a:latin typeface="Times New Roman"/>
              <a:cs typeface="Times New Roma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025419-7600-49E4-BFE8-F9A83A59501A}"/>
              </a:ext>
            </a:extLst>
          </p:cNvPr>
          <p:cNvSpPr txBox="1"/>
          <p:nvPr/>
        </p:nvSpPr>
        <p:spPr>
          <a:xfrm>
            <a:off x="5827941" y="2647986"/>
            <a:ext cx="1879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latin typeface="Times New Roman"/>
                <a:cs typeface="Calibri"/>
              </a:rPr>
              <a:t>User Interface</a:t>
            </a:r>
            <a:endParaRPr lang="en-GB" sz="1600" b="1" dirty="0">
              <a:latin typeface="Times New Roman"/>
              <a:cs typeface="Times New Roman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DEE4C6C-BF97-4BD9-82DA-7A72E0932D07}"/>
              </a:ext>
            </a:extLst>
          </p:cNvPr>
          <p:cNvSpPr/>
          <p:nvPr/>
        </p:nvSpPr>
        <p:spPr>
          <a:xfrm>
            <a:off x="8023472" y="5876625"/>
            <a:ext cx="784411" cy="168087"/>
          </a:xfrm>
          <a:prstGeom prst="righ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1299290-DC18-4442-8016-F66EB2DE295D}"/>
              </a:ext>
            </a:extLst>
          </p:cNvPr>
          <p:cNvSpPr/>
          <p:nvPr/>
        </p:nvSpPr>
        <p:spPr>
          <a:xfrm rot="5400000">
            <a:off x="6247202" y="4774362"/>
            <a:ext cx="591188" cy="111338"/>
          </a:xfrm>
          <a:prstGeom prst="righ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BC7D751-3018-48CD-BBA9-DBE6ACD7E283}"/>
              </a:ext>
            </a:extLst>
          </p:cNvPr>
          <p:cNvSpPr/>
          <p:nvPr/>
        </p:nvSpPr>
        <p:spPr>
          <a:xfrm rot="5400000">
            <a:off x="6387520" y="3032006"/>
            <a:ext cx="272391" cy="101441"/>
          </a:xfrm>
          <a:prstGeom prst="righ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2D74856-065D-44C9-ADFC-EC8D14AE0D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520" y="1758728"/>
            <a:ext cx="636120" cy="636120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30E8E9B2-9B3E-440A-B1CC-105442F057C7}"/>
              </a:ext>
            </a:extLst>
          </p:cNvPr>
          <p:cNvSpPr/>
          <p:nvPr/>
        </p:nvSpPr>
        <p:spPr>
          <a:xfrm>
            <a:off x="7472804" y="1976888"/>
            <a:ext cx="784411" cy="168087"/>
          </a:xfrm>
          <a:prstGeom prst="righ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4C6897-06BB-43F1-9E36-5D6C82D8FE36}"/>
              </a:ext>
            </a:extLst>
          </p:cNvPr>
          <p:cNvSpPr txBox="1"/>
          <p:nvPr/>
        </p:nvSpPr>
        <p:spPr>
          <a:xfrm>
            <a:off x="8257215" y="2368300"/>
            <a:ext cx="1654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latin typeface="Times New Roman"/>
                <a:cs typeface="Calibri"/>
              </a:rPr>
              <a:t>Contact</a:t>
            </a:r>
            <a:endParaRPr lang="en-GB" sz="1800" b="1" dirty="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549229-C20D-4A3B-AC2C-FB7B7C2CB9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027" y="178168"/>
            <a:ext cx="1150973" cy="115097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C12CE14-7FDA-4226-9917-E78EA75223D0}"/>
              </a:ext>
            </a:extLst>
          </p:cNvPr>
          <p:cNvSpPr txBox="1"/>
          <p:nvPr/>
        </p:nvSpPr>
        <p:spPr>
          <a:xfrm>
            <a:off x="10076651" y="1317358"/>
            <a:ext cx="2165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/>
                <a:cs typeface="Calibri"/>
              </a:rPr>
              <a:t>IP Web Cam Access</a:t>
            </a:r>
            <a:endParaRPr lang="en-GB" sz="1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51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8362248-3648-4185-B93F-A6B4FE7EF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5" y="-388560"/>
            <a:ext cx="12281337" cy="73066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25B5D0-0603-46BB-AD70-00BEC232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46E37-2A28-4B92-9D74-499D5BA33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862" y="1922340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 Module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Detection Module		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and Reporting Module</a:t>
            </a:r>
          </a:p>
        </p:txBody>
      </p:sp>
    </p:spTree>
    <p:extLst>
      <p:ext uri="{BB962C8B-B14F-4D97-AF65-F5344CB8AC3E}">
        <p14:creationId xmlns:p14="http://schemas.microsoft.com/office/powerpoint/2010/main" val="291282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FE0F61AD-2E32-48A7-BFAB-1C6E8DD38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5" y="-388560"/>
            <a:ext cx="12281337" cy="7306673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6DDEC8-F7F1-4B0D-B4B7-C38AC0CD2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27" y="1014556"/>
            <a:ext cx="10128737" cy="5697415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E52235E-CC57-4D90-A003-6188191E08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070" y="0"/>
            <a:ext cx="10515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E2AF1-F0BB-43B8-8710-FB34974A7E33}"/>
              </a:ext>
            </a:extLst>
          </p:cNvPr>
          <p:cNvSpPr txBox="1"/>
          <p:nvPr/>
        </p:nvSpPr>
        <p:spPr>
          <a:xfrm>
            <a:off x="1026168" y="511640"/>
            <a:ext cx="1038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secure access and authentication for users, ensuring controlled entry into the parking system.</a:t>
            </a:r>
          </a:p>
        </p:txBody>
      </p:sp>
    </p:spTree>
    <p:extLst>
      <p:ext uri="{BB962C8B-B14F-4D97-AF65-F5344CB8AC3E}">
        <p14:creationId xmlns:p14="http://schemas.microsoft.com/office/powerpoint/2010/main" val="44574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BA65278D-89CE-4EB0-BAE7-0F39AFF00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669" y="0"/>
            <a:ext cx="12281337" cy="73066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99CE00-4B36-4190-82D3-928BCA96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14B07D-45EB-4192-90D9-874D42E1EBB9}"/>
              </a:ext>
            </a:extLst>
          </p:cNvPr>
          <p:cNvSpPr txBox="1"/>
          <p:nvPr/>
        </p:nvSpPr>
        <p:spPr>
          <a:xfrm>
            <a:off x="92416" y="123042"/>
            <a:ext cx="348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422BE-954A-4457-A388-2E7EE63DA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92" y="1195754"/>
            <a:ext cx="10066215" cy="56622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3DEAB7-CAAE-4BBA-9839-3D8B526078F1}"/>
              </a:ext>
            </a:extLst>
          </p:cNvPr>
          <p:cNvSpPr txBox="1"/>
          <p:nvPr/>
        </p:nvSpPr>
        <p:spPr>
          <a:xfrm>
            <a:off x="1000856" y="613082"/>
            <a:ext cx="1019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intuitive interfaces and seamless navigation, enhancing user interaction and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53711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617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PARK SPOT DETECTION-  REAL TIME SMART CAR PARKING WITH AI EYES</vt:lpstr>
      <vt:lpstr>OBJECTIVE</vt:lpstr>
      <vt:lpstr>ABSTRACT</vt:lpstr>
      <vt:lpstr>EXISTING SYSTEM</vt:lpstr>
      <vt:lpstr>PROPOSED SYSTEM</vt:lpstr>
      <vt:lpstr>SYSTEM ARCHITECTURE</vt:lpstr>
      <vt:lpstr>MODULES</vt:lpstr>
      <vt:lpstr>LOGIN MODULE</vt:lpstr>
      <vt:lpstr>  </vt:lpstr>
      <vt:lpstr>CAR DETECTION MODULE</vt:lpstr>
      <vt:lpstr>USER FEEDBACK AND REPORTING MODULE</vt:lpstr>
      <vt:lpstr>CONCLUSION</vt:lpstr>
      <vt:lpstr>FUTURE ENHANCEMENT</vt:lpstr>
      <vt:lpstr>THANK YOU</vt:lpstr>
      <vt:lpstr>ANY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 SPOT DETECTION-  SMART PARKING WITH AI EYES</dc:title>
  <dc:creator>Aji Kumar</dc:creator>
  <cp:lastModifiedBy>Aji Kumar</cp:lastModifiedBy>
  <cp:revision>11</cp:revision>
  <dcterms:created xsi:type="dcterms:W3CDTF">2024-02-18T16:18:07Z</dcterms:created>
  <dcterms:modified xsi:type="dcterms:W3CDTF">2024-05-10T02:11:47Z</dcterms:modified>
</cp:coreProperties>
</file>