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Antonio Ultra-Bold" charset="1" panose="02000803000000000000"/>
      <p:regular r:id="rId16"/>
    </p:embeddedFont>
    <p:embeddedFont>
      <p:font typeface="Poppins" charset="1" panose="00000500000000000000"/>
      <p:regular r:id="rId17"/>
    </p:embeddedFont>
    <p:embeddedFont>
      <p:font typeface="Antonio Bold" charset="1" panose="02000803000000000000"/>
      <p:regular r:id="rId18"/>
    </p:embeddedFont>
    <p:embeddedFont>
      <p:font typeface="Poppins Bold" charset="1" panose="000008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21.jpeg" Type="http://schemas.openxmlformats.org/officeDocument/2006/relationships/image"/><Relationship Id="rId5" Target="../media/image22.jpeg" Type="http://schemas.openxmlformats.org/officeDocument/2006/relationships/image"/><Relationship Id="rId6" Target="../media/image23.jpeg" Type="http://schemas.openxmlformats.org/officeDocument/2006/relationships/image"/><Relationship Id="rId7" Target="../media/image2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sp>
        <p:nvSpPr>
          <p:cNvPr name="Freeform 2" id="2"/>
          <p:cNvSpPr/>
          <p:nvPr/>
        </p:nvSpPr>
        <p:spPr>
          <a:xfrm flipH="false" flipV="false" rot="0">
            <a:off x="9734345" y="1028700"/>
            <a:ext cx="7960083" cy="12060732"/>
          </a:xfrm>
          <a:custGeom>
            <a:avLst/>
            <a:gdLst/>
            <a:ahLst/>
            <a:cxnLst/>
            <a:rect r="r" b="b" t="t" l="l"/>
            <a:pathLst>
              <a:path h="12060732" w="7960083">
                <a:moveTo>
                  <a:pt x="0" y="0"/>
                </a:moveTo>
                <a:lnTo>
                  <a:pt x="7960083" y="0"/>
                </a:lnTo>
                <a:lnTo>
                  <a:pt x="7960083" y="12060732"/>
                </a:lnTo>
                <a:lnTo>
                  <a:pt x="0" y="1206073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755259" y="9058715"/>
            <a:ext cx="19043259" cy="3086100"/>
            <a:chOff x="0" y="0"/>
            <a:chExt cx="5015509" cy="812800"/>
          </a:xfrm>
        </p:grpSpPr>
        <p:sp>
          <p:nvSpPr>
            <p:cNvPr name="Freeform 4" id="4"/>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5" id="5"/>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253768" y="9058715"/>
            <a:ext cx="15921577" cy="3086100"/>
            <a:chOff x="0" y="0"/>
            <a:chExt cx="4193337" cy="812800"/>
          </a:xfrm>
        </p:grpSpPr>
        <p:sp>
          <p:nvSpPr>
            <p:cNvPr name="Freeform 7" id="7"/>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8" id="8"/>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5375442" y="9058715"/>
            <a:ext cx="14519442" cy="3086100"/>
            <a:chOff x="0" y="0"/>
            <a:chExt cx="3824051" cy="812800"/>
          </a:xfrm>
        </p:grpSpPr>
        <p:sp>
          <p:nvSpPr>
            <p:cNvPr name="Freeform 10" id="10"/>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1" id="11"/>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2" id="12"/>
          <p:cNvGrpSpPr/>
          <p:nvPr/>
        </p:nvGrpSpPr>
        <p:grpSpPr>
          <a:xfrm rot="0">
            <a:off x="1028700" y="5727170"/>
            <a:ext cx="5819918" cy="157010"/>
            <a:chOff x="0" y="0"/>
            <a:chExt cx="1532818" cy="41352"/>
          </a:xfrm>
        </p:grpSpPr>
        <p:sp>
          <p:nvSpPr>
            <p:cNvPr name="Freeform 13" id="13"/>
            <p:cNvSpPr/>
            <p:nvPr/>
          </p:nvSpPr>
          <p:spPr>
            <a:xfrm flipH="false" flipV="false" rot="0">
              <a:off x="0" y="0"/>
              <a:ext cx="1532818" cy="41352"/>
            </a:xfrm>
            <a:custGeom>
              <a:avLst/>
              <a:gdLst/>
              <a:ahLst/>
              <a:cxnLst/>
              <a:rect r="r" b="b" t="t" l="l"/>
              <a:pathLst>
                <a:path h="41352" w="1532818">
                  <a:moveTo>
                    <a:pt x="20676" y="0"/>
                  </a:moveTo>
                  <a:lnTo>
                    <a:pt x="1512142" y="0"/>
                  </a:lnTo>
                  <a:cubicBezTo>
                    <a:pt x="1517625" y="0"/>
                    <a:pt x="1522884" y="2178"/>
                    <a:pt x="1526762" y="6056"/>
                  </a:cubicBezTo>
                  <a:cubicBezTo>
                    <a:pt x="1530640" y="9933"/>
                    <a:pt x="1532818" y="15192"/>
                    <a:pt x="1532818" y="20676"/>
                  </a:cubicBezTo>
                  <a:lnTo>
                    <a:pt x="1532818" y="20676"/>
                  </a:lnTo>
                  <a:cubicBezTo>
                    <a:pt x="1532818" y="32095"/>
                    <a:pt x="1523561" y="41352"/>
                    <a:pt x="1512142" y="41352"/>
                  </a:cubicBezTo>
                  <a:lnTo>
                    <a:pt x="20676" y="41352"/>
                  </a:lnTo>
                  <a:cubicBezTo>
                    <a:pt x="15192" y="41352"/>
                    <a:pt x="9933" y="39174"/>
                    <a:pt x="6056" y="35296"/>
                  </a:cubicBezTo>
                  <a:cubicBezTo>
                    <a:pt x="2178" y="31419"/>
                    <a:pt x="0" y="26160"/>
                    <a:pt x="0" y="20676"/>
                  </a:cubicBezTo>
                  <a:lnTo>
                    <a:pt x="0" y="20676"/>
                  </a:lnTo>
                  <a:cubicBezTo>
                    <a:pt x="0" y="15192"/>
                    <a:pt x="2178" y="9933"/>
                    <a:pt x="6056" y="6056"/>
                  </a:cubicBezTo>
                  <a:cubicBezTo>
                    <a:pt x="9933" y="2178"/>
                    <a:pt x="15192" y="0"/>
                    <a:pt x="20676" y="0"/>
                  </a:cubicBezTo>
                  <a:close/>
                </a:path>
              </a:pathLst>
            </a:custGeom>
            <a:solidFill>
              <a:srgbClr val="FFFFFF"/>
            </a:solidFill>
          </p:spPr>
        </p:sp>
        <p:sp>
          <p:nvSpPr>
            <p:cNvPr name="TextBox 14" id="14"/>
            <p:cNvSpPr txBox="true"/>
            <p:nvPr/>
          </p:nvSpPr>
          <p:spPr>
            <a:xfrm>
              <a:off x="0" y="-38100"/>
              <a:ext cx="1532818" cy="79452"/>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1870179"/>
            <a:ext cx="8424593" cy="3667363"/>
          </a:xfrm>
          <a:prstGeom prst="rect">
            <a:avLst/>
          </a:prstGeom>
        </p:spPr>
        <p:txBody>
          <a:bodyPr anchor="t" rtlCol="false" tIns="0" lIns="0" bIns="0" rIns="0">
            <a:spAutoFit/>
          </a:bodyPr>
          <a:lstStyle/>
          <a:p>
            <a:pPr algn="l">
              <a:lnSpc>
                <a:spcPts val="14213"/>
              </a:lnSpc>
            </a:pPr>
            <a:r>
              <a:rPr lang="en-US" b="true" sz="13283">
                <a:solidFill>
                  <a:srgbClr val="FFFFFF"/>
                </a:solidFill>
                <a:latin typeface="Antonio Ultra-Bold"/>
                <a:ea typeface="Antonio Ultra-Bold"/>
                <a:cs typeface="Antonio Ultra-Bold"/>
                <a:sym typeface="Antonio Ultra-Bold"/>
              </a:rPr>
              <a:t>MEDICAL</a:t>
            </a:r>
          </a:p>
          <a:p>
            <a:pPr algn="l">
              <a:lnSpc>
                <a:spcPts val="14213"/>
              </a:lnSpc>
            </a:pPr>
            <a:r>
              <a:rPr lang="en-US" b="true" sz="13283">
                <a:solidFill>
                  <a:srgbClr val="FFFFFF"/>
                </a:solidFill>
                <a:latin typeface="Antonio Ultra-Bold"/>
                <a:ea typeface="Antonio Ultra-Bold"/>
                <a:cs typeface="Antonio Ultra-Bold"/>
                <a:sym typeface="Antonio Ultra-Bold"/>
              </a:rPr>
              <a:t>HEALTHCARE</a:t>
            </a:r>
          </a:p>
        </p:txBody>
      </p:sp>
      <p:sp>
        <p:nvSpPr>
          <p:cNvPr name="TextBox 17" id="17"/>
          <p:cNvSpPr txBox="true"/>
          <p:nvPr/>
        </p:nvSpPr>
        <p:spPr>
          <a:xfrm rot="0">
            <a:off x="1028700" y="6397396"/>
            <a:ext cx="7204647" cy="1818640"/>
          </a:xfrm>
          <a:prstGeom prst="rect">
            <a:avLst/>
          </a:prstGeom>
        </p:spPr>
        <p:txBody>
          <a:bodyPr anchor="t" rtlCol="false" tIns="0" lIns="0" bIns="0" rIns="0">
            <a:spAutoFit/>
          </a:bodyPr>
          <a:lstStyle/>
          <a:p>
            <a:pPr algn="l">
              <a:lnSpc>
                <a:spcPts val="4759"/>
              </a:lnSpc>
            </a:pPr>
            <a:r>
              <a:rPr lang="en-US" sz="3399">
                <a:solidFill>
                  <a:srgbClr val="FFFFFF"/>
                </a:solidFill>
                <a:latin typeface="Poppins"/>
                <a:ea typeface="Poppins"/>
                <a:cs typeface="Poppins"/>
                <a:sym typeface="Poppins"/>
              </a:rPr>
              <a:t>Empowering Wellness, One Patient at a Time. Your Health, Our Priority.</a:t>
            </a:r>
          </a:p>
        </p:txBody>
      </p:sp>
      <p:sp>
        <p:nvSpPr>
          <p:cNvPr name="TextBox 18" id="18"/>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19" id="19"/>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048581"/>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230828" cy="47625"/>
            <a:chOff x="0" y="0"/>
            <a:chExt cx="1377667" cy="12543"/>
          </a:xfrm>
        </p:grpSpPr>
        <p:sp>
          <p:nvSpPr>
            <p:cNvPr name="Freeform 16" id="16"/>
            <p:cNvSpPr/>
            <p:nvPr/>
          </p:nvSpPr>
          <p:spPr>
            <a:xfrm flipH="false" flipV="false" rot="0">
              <a:off x="0" y="0"/>
              <a:ext cx="1377667" cy="12543"/>
            </a:xfrm>
            <a:custGeom>
              <a:avLst/>
              <a:gdLst/>
              <a:ahLst/>
              <a:cxnLst/>
              <a:rect r="r" b="b" t="t" l="l"/>
              <a:pathLst>
                <a:path h="12543" w="1377667">
                  <a:moveTo>
                    <a:pt x="6272" y="0"/>
                  </a:moveTo>
                  <a:lnTo>
                    <a:pt x="1371395" y="0"/>
                  </a:lnTo>
                  <a:cubicBezTo>
                    <a:pt x="1373058" y="0"/>
                    <a:pt x="1374654" y="661"/>
                    <a:pt x="1375830" y="1837"/>
                  </a:cubicBezTo>
                  <a:cubicBezTo>
                    <a:pt x="1377006" y="3013"/>
                    <a:pt x="1377667" y="4608"/>
                    <a:pt x="1377667" y="6272"/>
                  </a:cubicBezTo>
                  <a:lnTo>
                    <a:pt x="1377667" y="6272"/>
                  </a:lnTo>
                  <a:cubicBezTo>
                    <a:pt x="1377667" y="7935"/>
                    <a:pt x="1377006" y="9530"/>
                    <a:pt x="1375830" y="10706"/>
                  </a:cubicBezTo>
                  <a:cubicBezTo>
                    <a:pt x="1374654" y="11882"/>
                    <a:pt x="1373058" y="12543"/>
                    <a:pt x="1371395"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377667"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383876" y="945486"/>
            <a:ext cx="4564058" cy="7515665"/>
          </a:xfrm>
          <a:custGeom>
            <a:avLst/>
            <a:gdLst/>
            <a:ahLst/>
            <a:cxnLst/>
            <a:rect r="r" b="b" t="t" l="l"/>
            <a:pathLst>
              <a:path h="7515665" w="4564058">
                <a:moveTo>
                  <a:pt x="0" y="0"/>
                </a:moveTo>
                <a:lnTo>
                  <a:pt x="4564058" y="0"/>
                </a:lnTo>
                <a:lnTo>
                  <a:pt x="4564058" y="7515665"/>
                </a:lnTo>
                <a:lnTo>
                  <a:pt x="0" y="75156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201251" y="1123950"/>
            <a:ext cx="4912704"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GET IN TOUCH</a:t>
            </a:r>
          </a:p>
        </p:txBody>
      </p:sp>
      <p:sp>
        <p:nvSpPr>
          <p:cNvPr name="TextBox 20" id="20"/>
          <p:cNvSpPr txBox="true"/>
          <p:nvPr/>
        </p:nvSpPr>
        <p:spPr>
          <a:xfrm rot="0">
            <a:off x="1201251" y="6168139"/>
            <a:ext cx="5844858" cy="1661658"/>
          </a:xfrm>
          <a:prstGeom prst="rect">
            <a:avLst/>
          </a:prstGeom>
        </p:spPr>
        <p:txBody>
          <a:bodyPr anchor="t" rtlCol="false" tIns="0" lIns="0" bIns="0" rIns="0">
            <a:spAutoFit/>
          </a:bodyPr>
          <a:lstStyle/>
          <a:p>
            <a:pPr algn="just">
              <a:lnSpc>
                <a:spcPts val="4382"/>
              </a:lnSpc>
            </a:pPr>
            <a:r>
              <a:rPr lang="en-US" sz="3130">
                <a:solidFill>
                  <a:srgbClr val="FFFFFF"/>
                </a:solidFill>
                <a:latin typeface="Poppins"/>
                <a:ea typeface="Poppins"/>
                <a:cs typeface="Poppins"/>
                <a:sym typeface="Poppins"/>
              </a:rPr>
              <a:t>@reallygreatsite</a:t>
            </a:r>
          </a:p>
          <a:p>
            <a:pPr algn="just">
              <a:lnSpc>
                <a:spcPts val="4382"/>
              </a:lnSpc>
            </a:pPr>
            <a:r>
              <a:rPr lang="en-US" sz="3130">
                <a:solidFill>
                  <a:srgbClr val="FFFFFF"/>
                </a:solidFill>
                <a:latin typeface="Poppins"/>
                <a:ea typeface="Poppins"/>
                <a:cs typeface="Poppins"/>
                <a:sym typeface="Poppins"/>
              </a:rPr>
              <a:t>www.reallygreatsite.com</a:t>
            </a:r>
          </a:p>
          <a:p>
            <a:pPr algn="just">
              <a:lnSpc>
                <a:spcPts val="4382"/>
              </a:lnSpc>
            </a:pPr>
            <a:r>
              <a:rPr lang="en-US" sz="3130">
                <a:solidFill>
                  <a:srgbClr val="FFFFFF"/>
                </a:solidFill>
                <a:latin typeface="Poppins"/>
                <a:ea typeface="Poppins"/>
                <a:cs typeface="Poppins"/>
                <a:sym typeface="Poppins"/>
              </a:rPr>
              <a:t>123 anywhere st., any city</a:t>
            </a:r>
          </a:p>
        </p:txBody>
      </p:sp>
    </p:spTree>
  </p:cSld>
  <p:clrMapOvr>
    <a:masterClrMapping/>
  </p:clrMapOvr>
  <p:transition spd="slow">
    <p:cover dir="l"/>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FFFFFF"/>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3093497" y="1461053"/>
            <a:ext cx="4600931" cy="6895129"/>
          </a:xfrm>
          <a:custGeom>
            <a:avLst/>
            <a:gdLst/>
            <a:ahLst/>
            <a:cxnLst/>
            <a:rect r="r" b="b" t="t" l="l"/>
            <a:pathLst>
              <a:path h="6895129" w="4600931">
                <a:moveTo>
                  <a:pt x="0" y="0"/>
                </a:moveTo>
                <a:lnTo>
                  <a:pt x="4600931" y="0"/>
                </a:lnTo>
                <a:lnTo>
                  <a:pt x="4600931" y="6895128"/>
                </a:lnTo>
                <a:lnTo>
                  <a:pt x="0" y="689512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17" id="17"/>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grpSp>
        <p:nvGrpSpPr>
          <p:cNvPr name="Group 18" id="18"/>
          <p:cNvGrpSpPr/>
          <p:nvPr/>
        </p:nvGrpSpPr>
        <p:grpSpPr>
          <a:xfrm rot="0">
            <a:off x="1028700" y="2451282"/>
            <a:ext cx="3315185" cy="47625"/>
            <a:chOff x="0" y="0"/>
            <a:chExt cx="873135" cy="12543"/>
          </a:xfrm>
        </p:grpSpPr>
        <p:sp>
          <p:nvSpPr>
            <p:cNvPr name="Freeform 19" id="19"/>
            <p:cNvSpPr/>
            <p:nvPr/>
          </p:nvSpPr>
          <p:spPr>
            <a:xfrm flipH="false" flipV="false" rot="0">
              <a:off x="0" y="0"/>
              <a:ext cx="873135" cy="12543"/>
            </a:xfrm>
            <a:custGeom>
              <a:avLst/>
              <a:gdLst/>
              <a:ahLst/>
              <a:cxnLst/>
              <a:rect r="r" b="b" t="t" l="l"/>
              <a:pathLst>
                <a:path h="12543" w="873135">
                  <a:moveTo>
                    <a:pt x="6272" y="0"/>
                  </a:moveTo>
                  <a:lnTo>
                    <a:pt x="866864" y="0"/>
                  </a:lnTo>
                  <a:cubicBezTo>
                    <a:pt x="868527" y="0"/>
                    <a:pt x="870122" y="661"/>
                    <a:pt x="871298" y="1837"/>
                  </a:cubicBezTo>
                  <a:cubicBezTo>
                    <a:pt x="872474" y="3013"/>
                    <a:pt x="873135" y="4608"/>
                    <a:pt x="873135" y="6272"/>
                  </a:cubicBezTo>
                  <a:lnTo>
                    <a:pt x="873135" y="6272"/>
                  </a:lnTo>
                  <a:cubicBezTo>
                    <a:pt x="873135" y="7935"/>
                    <a:pt x="872474" y="9530"/>
                    <a:pt x="871298" y="10706"/>
                  </a:cubicBezTo>
                  <a:cubicBezTo>
                    <a:pt x="870122" y="11882"/>
                    <a:pt x="868527" y="12543"/>
                    <a:pt x="866864"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20" id="20"/>
            <p:cNvSpPr txBox="true"/>
            <p:nvPr/>
          </p:nvSpPr>
          <p:spPr>
            <a:xfrm>
              <a:off x="0" y="-38100"/>
              <a:ext cx="873135" cy="50643"/>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1201251" y="1123950"/>
            <a:ext cx="3602323" cy="112268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AGENDA</a:t>
            </a:r>
          </a:p>
        </p:txBody>
      </p:sp>
      <p:sp>
        <p:nvSpPr>
          <p:cNvPr name="TextBox 22" id="22"/>
          <p:cNvSpPr txBox="true"/>
          <p:nvPr/>
        </p:nvSpPr>
        <p:spPr>
          <a:xfrm rot="0">
            <a:off x="1028700" y="3196022"/>
            <a:ext cx="3774875" cy="3139440"/>
          </a:xfrm>
          <a:prstGeom prst="rect">
            <a:avLst/>
          </a:prstGeom>
        </p:spPr>
        <p:txBody>
          <a:bodyPr anchor="t" rtlCol="false" tIns="0" lIns="0" bIns="0" rIns="0">
            <a:spAutoFit/>
          </a:bodyPr>
          <a:lstStyle/>
          <a:p>
            <a:pPr algn="l" marL="647700" indent="-323850" lvl="1">
              <a:lnSpc>
                <a:spcPts val="6330"/>
              </a:lnSpc>
              <a:buFont typeface="Arial"/>
              <a:buChar char="•"/>
            </a:pPr>
            <a:r>
              <a:rPr lang="en-US" sz="3000">
                <a:solidFill>
                  <a:srgbClr val="048581"/>
                </a:solidFill>
                <a:latin typeface="Poppins"/>
                <a:ea typeface="Poppins"/>
                <a:cs typeface="Poppins"/>
                <a:sym typeface="Poppins"/>
              </a:rPr>
              <a:t>About Us</a:t>
            </a:r>
          </a:p>
          <a:p>
            <a:pPr algn="l" marL="647700" indent="-323850" lvl="1">
              <a:lnSpc>
                <a:spcPts val="6330"/>
              </a:lnSpc>
              <a:buFont typeface="Arial"/>
              <a:buChar char="•"/>
            </a:pPr>
            <a:r>
              <a:rPr lang="en-US" sz="3000">
                <a:solidFill>
                  <a:srgbClr val="048581"/>
                </a:solidFill>
                <a:latin typeface="Poppins"/>
                <a:ea typeface="Poppins"/>
                <a:cs typeface="Poppins"/>
                <a:sym typeface="Poppins"/>
              </a:rPr>
              <a:t>History</a:t>
            </a:r>
          </a:p>
          <a:p>
            <a:pPr algn="l" marL="647700" indent="-323850" lvl="1">
              <a:lnSpc>
                <a:spcPts val="6330"/>
              </a:lnSpc>
              <a:buFont typeface="Arial"/>
              <a:buChar char="•"/>
            </a:pPr>
            <a:r>
              <a:rPr lang="en-US" sz="3000">
                <a:solidFill>
                  <a:srgbClr val="048581"/>
                </a:solidFill>
                <a:latin typeface="Poppins"/>
                <a:ea typeface="Poppins"/>
                <a:cs typeface="Poppins"/>
                <a:sym typeface="Poppins"/>
              </a:rPr>
              <a:t>Our Vision</a:t>
            </a:r>
          </a:p>
          <a:p>
            <a:pPr algn="l" marL="647700" indent="-323850" lvl="1">
              <a:lnSpc>
                <a:spcPts val="6330"/>
              </a:lnSpc>
              <a:buFont typeface="Arial"/>
              <a:buChar char="•"/>
            </a:pPr>
            <a:r>
              <a:rPr lang="en-US" sz="3000">
                <a:solidFill>
                  <a:srgbClr val="048581"/>
                </a:solidFill>
                <a:latin typeface="Poppins"/>
                <a:ea typeface="Poppins"/>
                <a:cs typeface="Poppins"/>
                <a:sym typeface="Poppins"/>
              </a:rPr>
              <a:t>Our Mission</a:t>
            </a:r>
          </a:p>
        </p:txBody>
      </p:sp>
      <p:sp>
        <p:nvSpPr>
          <p:cNvPr name="TextBox 23" id="23"/>
          <p:cNvSpPr txBox="true"/>
          <p:nvPr/>
        </p:nvSpPr>
        <p:spPr>
          <a:xfrm rot="0">
            <a:off x="5959470" y="3196022"/>
            <a:ext cx="3774875" cy="3139440"/>
          </a:xfrm>
          <a:prstGeom prst="rect">
            <a:avLst/>
          </a:prstGeom>
        </p:spPr>
        <p:txBody>
          <a:bodyPr anchor="t" rtlCol="false" tIns="0" lIns="0" bIns="0" rIns="0">
            <a:spAutoFit/>
          </a:bodyPr>
          <a:lstStyle/>
          <a:p>
            <a:pPr algn="l" marL="647700" indent="-323850" lvl="1">
              <a:lnSpc>
                <a:spcPts val="6330"/>
              </a:lnSpc>
              <a:buFont typeface="Arial"/>
              <a:buChar char="•"/>
            </a:pPr>
            <a:r>
              <a:rPr lang="en-US" sz="3000">
                <a:solidFill>
                  <a:srgbClr val="048581"/>
                </a:solidFill>
                <a:latin typeface="Poppins"/>
                <a:ea typeface="Poppins"/>
                <a:cs typeface="Poppins"/>
                <a:sym typeface="Poppins"/>
              </a:rPr>
              <a:t>Our Services</a:t>
            </a:r>
          </a:p>
          <a:p>
            <a:pPr algn="l" marL="647700" indent="-323850" lvl="1">
              <a:lnSpc>
                <a:spcPts val="6330"/>
              </a:lnSpc>
              <a:buFont typeface="Arial"/>
              <a:buChar char="•"/>
            </a:pPr>
            <a:r>
              <a:rPr lang="en-US" sz="3000">
                <a:solidFill>
                  <a:srgbClr val="048581"/>
                </a:solidFill>
                <a:latin typeface="Poppins"/>
                <a:ea typeface="Poppins"/>
                <a:cs typeface="Poppins"/>
                <a:sym typeface="Poppins"/>
              </a:rPr>
              <a:t>Facilities</a:t>
            </a:r>
          </a:p>
          <a:p>
            <a:pPr algn="l" marL="647700" indent="-323850" lvl="1">
              <a:lnSpc>
                <a:spcPts val="6330"/>
              </a:lnSpc>
              <a:buFont typeface="Arial"/>
              <a:buChar char="•"/>
            </a:pPr>
            <a:r>
              <a:rPr lang="en-US" sz="3000">
                <a:solidFill>
                  <a:srgbClr val="048581"/>
                </a:solidFill>
                <a:latin typeface="Poppins"/>
                <a:ea typeface="Poppins"/>
                <a:cs typeface="Poppins"/>
                <a:sym typeface="Poppins"/>
              </a:rPr>
              <a:t>Doctor Team</a:t>
            </a:r>
          </a:p>
          <a:p>
            <a:pPr algn="l" marL="647700" indent="-323850" lvl="1">
              <a:lnSpc>
                <a:spcPts val="6330"/>
              </a:lnSpc>
              <a:buFont typeface="Arial"/>
              <a:buChar char="•"/>
            </a:pPr>
            <a:r>
              <a:rPr lang="en-US" sz="3000">
                <a:solidFill>
                  <a:srgbClr val="048581"/>
                </a:solidFill>
                <a:latin typeface="Poppins"/>
                <a:ea typeface="Poppins"/>
                <a:cs typeface="Poppins"/>
                <a:sym typeface="Poppins"/>
              </a:rPr>
              <a:t>Get in Touch</a:t>
            </a:r>
          </a:p>
        </p:txBody>
      </p:sp>
    </p:spTree>
  </p:cSld>
  <p:clrMapOvr>
    <a:masterClrMapping/>
  </p:clrMapOvr>
  <p:transition spd="slow">
    <p:cover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FFFFFF"/>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584121" y="1717779"/>
            <a:ext cx="6709075" cy="6379721"/>
          </a:xfrm>
          <a:custGeom>
            <a:avLst/>
            <a:gdLst/>
            <a:ahLst/>
            <a:cxnLst/>
            <a:rect r="r" b="b" t="t" l="l"/>
            <a:pathLst>
              <a:path h="6379721" w="6709075">
                <a:moveTo>
                  <a:pt x="0" y="0"/>
                </a:moveTo>
                <a:lnTo>
                  <a:pt x="6709075" y="0"/>
                </a:lnTo>
                <a:lnTo>
                  <a:pt x="6709075" y="6379721"/>
                </a:lnTo>
                <a:lnTo>
                  <a:pt x="0" y="63797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6" id="16"/>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grpSp>
        <p:nvGrpSpPr>
          <p:cNvPr name="Group 17" id="17"/>
          <p:cNvGrpSpPr/>
          <p:nvPr/>
        </p:nvGrpSpPr>
        <p:grpSpPr>
          <a:xfrm rot="0">
            <a:off x="7920067" y="2451218"/>
            <a:ext cx="3774875" cy="47688"/>
            <a:chOff x="0" y="0"/>
            <a:chExt cx="994206" cy="12560"/>
          </a:xfrm>
        </p:grpSpPr>
        <p:sp>
          <p:nvSpPr>
            <p:cNvPr name="Freeform 18" id="18"/>
            <p:cNvSpPr/>
            <p:nvPr/>
          </p:nvSpPr>
          <p:spPr>
            <a:xfrm flipH="false" flipV="false" rot="0">
              <a:off x="0" y="0"/>
              <a:ext cx="994206" cy="12560"/>
            </a:xfrm>
            <a:custGeom>
              <a:avLst/>
              <a:gdLst/>
              <a:ahLst/>
              <a:cxnLst/>
              <a:rect r="r" b="b" t="t" l="l"/>
              <a:pathLst>
                <a:path h="12560" w="994206">
                  <a:moveTo>
                    <a:pt x="6280" y="0"/>
                  </a:moveTo>
                  <a:lnTo>
                    <a:pt x="987926" y="0"/>
                  </a:lnTo>
                  <a:cubicBezTo>
                    <a:pt x="989591" y="0"/>
                    <a:pt x="991189" y="662"/>
                    <a:pt x="992366" y="1839"/>
                  </a:cubicBezTo>
                  <a:cubicBezTo>
                    <a:pt x="993544" y="3017"/>
                    <a:pt x="994206" y="4614"/>
                    <a:pt x="994206" y="6280"/>
                  </a:cubicBezTo>
                  <a:lnTo>
                    <a:pt x="994206" y="6280"/>
                  </a:lnTo>
                  <a:cubicBezTo>
                    <a:pt x="994206" y="9748"/>
                    <a:pt x="991394" y="12560"/>
                    <a:pt x="987926" y="12560"/>
                  </a:cubicBezTo>
                  <a:lnTo>
                    <a:pt x="6280" y="12560"/>
                  </a:lnTo>
                  <a:cubicBezTo>
                    <a:pt x="4614" y="12560"/>
                    <a:pt x="3017" y="11898"/>
                    <a:pt x="1839" y="10721"/>
                  </a:cubicBezTo>
                  <a:cubicBezTo>
                    <a:pt x="662" y="9543"/>
                    <a:pt x="0" y="7946"/>
                    <a:pt x="0" y="6280"/>
                  </a:cubicBezTo>
                  <a:lnTo>
                    <a:pt x="0" y="6280"/>
                  </a:lnTo>
                  <a:cubicBezTo>
                    <a:pt x="0" y="4614"/>
                    <a:pt x="662" y="3017"/>
                    <a:pt x="1839" y="1839"/>
                  </a:cubicBezTo>
                  <a:cubicBezTo>
                    <a:pt x="3017" y="662"/>
                    <a:pt x="4614" y="0"/>
                    <a:pt x="6280" y="0"/>
                  </a:cubicBezTo>
                  <a:close/>
                </a:path>
              </a:pathLst>
            </a:custGeom>
            <a:solidFill>
              <a:srgbClr val="FFFFFF"/>
            </a:solidFill>
          </p:spPr>
        </p:sp>
        <p:sp>
          <p:nvSpPr>
            <p:cNvPr name="TextBox 19" id="19"/>
            <p:cNvSpPr txBox="true"/>
            <p:nvPr/>
          </p:nvSpPr>
          <p:spPr>
            <a:xfrm>
              <a:off x="0" y="-38100"/>
              <a:ext cx="994206" cy="5066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8092619" y="1123950"/>
            <a:ext cx="4361156"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ABOUT US</a:t>
            </a:r>
          </a:p>
        </p:txBody>
      </p:sp>
      <p:sp>
        <p:nvSpPr>
          <p:cNvPr name="TextBox 21" id="21"/>
          <p:cNvSpPr txBox="true"/>
          <p:nvPr/>
        </p:nvSpPr>
        <p:spPr>
          <a:xfrm rot="0">
            <a:off x="7920067" y="3415097"/>
            <a:ext cx="8764131" cy="263207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Stand as your dedicated partners in health. With a focus on compassion, innovation, and excellence, our team of healthcare professionals is devoted to providing personalized and comprehensive medical care. Your health journey is our priority, and we strive to make a positive impact on every life we touch.</a:t>
            </a:r>
          </a:p>
        </p:txBody>
      </p:sp>
      <p:sp>
        <p:nvSpPr>
          <p:cNvPr name="TextBox 22" id="22"/>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7755784" cy="11111844"/>
            <a:chOff x="0" y="0"/>
            <a:chExt cx="2042676" cy="2926576"/>
          </a:xfrm>
        </p:grpSpPr>
        <p:sp>
          <p:nvSpPr>
            <p:cNvPr name="Freeform 3" id="3"/>
            <p:cNvSpPr/>
            <p:nvPr/>
          </p:nvSpPr>
          <p:spPr>
            <a:xfrm flipH="false" flipV="false" rot="0">
              <a:off x="0" y="0"/>
              <a:ext cx="2042676" cy="2926576"/>
            </a:xfrm>
            <a:custGeom>
              <a:avLst/>
              <a:gdLst/>
              <a:ahLst/>
              <a:cxnLst/>
              <a:rect r="r" b="b" t="t" l="l"/>
              <a:pathLst>
                <a:path h="2926576" w="2042676">
                  <a:moveTo>
                    <a:pt x="99821" y="0"/>
                  </a:moveTo>
                  <a:lnTo>
                    <a:pt x="1942854" y="0"/>
                  </a:lnTo>
                  <a:cubicBezTo>
                    <a:pt x="1997984" y="0"/>
                    <a:pt x="2042676" y="44691"/>
                    <a:pt x="2042676" y="99821"/>
                  </a:cubicBezTo>
                  <a:lnTo>
                    <a:pt x="2042676" y="2826755"/>
                  </a:lnTo>
                  <a:cubicBezTo>
                    <a:pt x="2042676" y="2853229"/>
                    <a:pt x="2032159" y="2878619"/>
                    <a:pt x="2013439" y="2897339"/>
                  </a:cubicBezTo>
                  <a:cubicBezTo>
                    <a:pt x="1994718" y="2916059"/>
                    <a:pt x="1969328" y="2926576"/>
                    <a:pt x="1942854" y="2926576"/>
                  </a:cubicBezTo>
                  <a:lnTo>
                    <a:pt x="99821" y="2926576"/>
                  </a:lnTo>
                  <a:cubicBezTo>
                    <a:pt x="44691" y="2926576"/>
                    <a:pt x="0" y="2881885"/>
                    <a:pt x="0" y="2826755"/>
                  </a:cubicBezTo>
                  <a:lnTo>
                    <a:pt x="0" y="99821"/>
                  </a:lnTo>
                  <a:cubicBezTo>
                    <a:pt x="0" y="44691"/>
                    <a:pt x="44691" y="0"/>
                    <a:pt x="99821" y="0"/>
                  </a:cubicBezTo>
                  <a:close/>
                </a:path>
              </a:pathLst>
            </a:custGeom>
            <a:solidFill>
              <a:srgbClr val="048581"/>
            </a:solidFill>
          </p:spPr>
        </p:sp>
        <p:sp>
          <p:nvSpPr>
            <p:cNvPr name="TextBox 4" id="4"/>
            <p:cNvSpPr txBox="true"/>
            <p:nvPr/>
          </p:nvSpPr>
          <p:spPr>
            <a:xfrm>
              <a:off x="0" y="-38100"/>
              <a:ext cx="2042676"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7920067" y="2451282"/>
            <a:ext cx="3348708" cy="47625"/>
            <a:chOff x="0" y="0"/>
            <a:chExt cx="881964" cy="12543"/>
          </a:xfrm>
        </p:grpSpPr>
        <p:sp>
          <p:nvSpPr>
            <p:cNvPr name="Freeform 16" id="16"/>
            <p:cNvSpPr/>
            <p:nvPr/>
          </p:nvSpPr>
          <p:spPr>
            <a:xfrm flipH="false" flipV="false" rot="0">
              <a:off x="0" y="0"/>
              <a:ext cx="881964" cy="12543"/>
            </a:xfrm>
            <a:custGeom>
              <a:avLst/>
              <a:gdLst/>
              <a:ahLst/>
              <a:cxnLst/>
              <a:rect r="r" b="b" t="t" l="l"/>
              <a:pathLst>
                <a:path h="12543" w="881964">
                  <a:moveTo>
                    <a:pt x="6272" y="0"/>
                  </a:moveTo>
                  <a:lnTo>
                    <a:pt x="875693" y="0"/>
                  </a:lnTo>
                  <a:cubicBezTo>
                    <a:pt x="877356" y="0"/>
                    <a:pt x="878951" y="661"/>
                    <a:pt x="880127" y="1837"/>
                  </a:cubicBezTo>
                  <a:cubicBezTo>
                    <a:pt x="881303" y="3013"/>
                    <a:pt x="881964" y="4608"/>
                    <a:pt x="881964" y="6272"/>
                  </a:cubicBezTo>
                  <a:lnTo>
                    <a:pt x="881964" y="6272"/>
                  </a:lnTo>
                  <a:cubicBezTo>
                    <a:pt x="881964" y="7935"/>
                    <a:pt x="881303" y="9530"/>
                    <a:pt x="880127" y="10706"/>
                  </a:cubicBezTo>
                  <a:cubicBezTo>
                    <a:pt x="878951" y="11882"/>
                    <a:pt x="877356" y="12543"/>
                    <a:pt x="875693"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048581"/>
            </a:solidFill>
          </p:spPr>
        </p:sp>
        <p:sp>
          <p:nvSpPr>
            <p:cNvPr name="TextBox 17" id="17"/>
            <p:cNvSpPr txBox="true"/>
            <p:nvPr/>
          </p:nvSpPr>
          <p:spPr>
            <a:xfrm>
              <a:off x="0" y="-38100"/>
              <a:ext cx="881964"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65490" y="1070638"/>
            <a:ext cx="4058689" cy="7200900"/>
          </a:xfrm>
          <a:custGeom>
            <a:avLst/>
            <a:gdLst/>
            <a:ahLst/>
            <a:cxnLst/>
            <a:rect r="r" b="b" t="t" l="l"/>
            <a:pathLst>
              <a:path h="7200900" w="4058689">
                <a:moveTo>
                  <a:pt x="0" y="0"/>
                </a:moveTo>
                <a:lnTo>
                  <a:pt x="4058689" y="0"/>
                </a:lnTo>
                <a:lnTo>
                  <a:pt x="4058689" y="7200900"/>
                </a:lnTo>
                <a:lnTo>
                  <a:pt x="0" y="72009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0" id="20"/>
          <p:cNvSpPr txBox="true"/>
          <p:nvPr/>
        </p:nvSpPr>
        <p:spPr>
          <a:xfrm rot="0">
            <a:off x="8092619" y="1123950"/>
            <a:ext cx="4361156" cy="112268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HISTORY</a:t>
            </a:r>
          </a:p>
        </p:txBody>
      </p:sp>
      <p:sp>
        <p:nvSpPr>
          <p:cNvPr name="TextBox 21" id="21"/>
          <p:cNvSpPr txBox="true"/>
          <p:nvPr/>
        </p:nvSpPr>
        <p:spPr>
          <a:xfrm rot="0">
            <a:off x="7920067" y="3415097"/>
            <a:ext cx="8764131" cy="2632075"/>
          </a:xfrm>
          <a:prstGeom prst="rect">
            <a:avLst/>
          </a:prstGeom>
        </p:spPr>
        <p:txBody>
          <a:bodyPr anchor="t" rtlCol="false" tIns="0" lIns="0" bIns="0" rIns="0">
            <a:spAutoFit/>
          </a:bodyPr>
          <a:lstStyle/>
          <a:p>
            <a:pPr algn="just">
              <a:lnSpc>
                <a:spcPts val="3499"/>
              </a:lnSpc>
            </a:pPr>
            <a:r>
              <a:rPr lang="en-US" sz="2499">
                <a:solidFill>
                  <a:srgbClr val="048581"/>
                </a:solidFill>
                <a:latin typeface="Poppins"/>
                <a:ea typeface="Poppins"/>
                <a:cs typeface="Poppins"/>
                <a:sym typeface="Poppins"/>
              </a:rPr>
              <a:t>Established in 2007, our hospital has been a cornerstone of healthcare excellence. From our inception, we've dedicated ourselves to providing compassionate and cutting-edge medical services. Today, we stand proud as a trusted institution committed to the well-being of our community.</a:t>
            </a:r>
          </a:p>
        </p:txBody>
      </p:sp>
      <p:sp>
        <p:nvSpPr>
          <p:cNvPr name="TextBox 22" id="22"/>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13625853" cy="11111844"/>
            <a:chOff x="0" y="0"/>
            <a:chExt cx="3588702" cy="2926576"/>
          </a:xfrm>
        </p:grpSpPr>
        <p:sp>
          <p:nvSpPr>
            <p:cNvPr name="Freeform 3" id="3"/>
            <p:cNvSpPr/>
            <p:nvPr/>
          </p:nvSpPr>
          <p:spPr>
            <a:xfrm flipH="false" flipV="false" rot="0">
              <a:off x="0" y="0"/>
              <a:ext cx="3588702" cy="2926576"/>
            </a:xfrm>
            <a:custGeom>
              <a:avLst/>
              <a:gdLst/>
              <a:ahLst/>
              <a:cxnLst/>
              <a:rect r="r" b="b" t="t" l="l"/>
              <a:pathLst>
                <a:path h="2926576" w="3588702">
                  <a:moveTo>
                    <a:pt x="56818" y="0"/>
                  </a:moveTo>
                  <a:lnTo>
                    <a:pt x="3531884" y="0"/>
                  </a:lnTo>
                  <a:cubicBezTo>
                    <a:pt x="3563264" y="0"/>
                    <a:pt x="3588702" y="25438"/>
                    <a:pt x="3588702" y="56818"/>
                  </a:cubicBezTo>
                  <a:lnTo>
                    <a:pt x="3588702" y="2869758"/>
                  </a:lnTo>
                  <a:cubicBezTo>
                    <a:pt x="3588702" y="2884827"/>
                    <a:pt x="3582716" y="2899279"/>
                    <a:pt x="3572060" y="2909934"/>
                  </a:cubicBezTo>
                  <a:cubicBezTo>
                    <a:pt x="3561405" y="2920590"/>
                    <a:pt x="3546953" y="2926576"/>
                    <a:pt x="3531884" y="2926576"/>
                  </a:cubicBezTo>
                  <a:lnTo>
                    <a:pt x="56818" y="2926576"/>
                  </a:lnTo>
                  <a:cubicBezTo>
                    <a:pt x="25438" y="2926576"/>
                    <a:pt x="0" y="2901138"/>
                    <a:pt x="0" y="2869758"/>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name="TextBox 4" id="4"/>
            <p:cNvSpPr txBox="true"/>
            <p:nvPr/>
          </p:nvSpPr>
          <p:spPr>
            <a:xfrm>
              <a:off x="0" y="-38100"/>
              <a:ext cx="3588702"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17"/>
            <a:ext cx="4530458" cy="47690"/>
            <a:chOff x="0" y="0"/>
            <a:chExt cx="1193207" cy="12560"/>
          </a:xfrm>
        </p:grpSpPr>
        <p:sp>
          <p:nvSpPr>
            <p:cNvPr name="Freeform 16" id="1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FFFFFF"/>
            </a:solidFill>
          </p:spPr>
        </p:sp>
        <p:sp>
          <p:nvSpPr>
            <p:cNvPr name="TextBox 17" id="1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true" flipV="false" rot="0">
            <a:off x="12995720" y="1975788"/>
            <a:ext cx="4263580" cy="7282512"/>
          </a:xfrm>
          <a:custGeom>
            <a:avLst/>
            <a:gdLst/>
            <a:ahLst/>
            <a:cxnLst/>
            <a:rect r="r" b="b" t="t" l="l"/>
            <a:pathLst>
              <a:path h="7282512" w="4263580">
                <a:moveTo>
                  <a:pt x="4263580" y="0"/>
                </a:moveTo>
                <a:lnTo>
                  <a:pt x="0" y="0"/>
                </a:lnTo>
                <a:lnTo>
                  <a:pt x="0" y="7282512"/>
                </a:lnTo>
                <a:lnTo>
                  <a:pt x="4263580" y="7282512"/>
                </a:lnTo>
                <a:lnTo>
                  <a:pt x="426358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0" id="20"/>
          <p:cNvSpPr txBox="true"/>
          <p:nvPr/>
        </p:nvSpPr>
        <p:spPr>
          <a:xfrm rot="0">
            <a:off x="1201251" y="1123950"/>
            <a:ext cx="4912704"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OUR VISION</a:t>
            </a:r>
          </a:p>
        </p:txBody>
      </p:sp>
      <p:sp>
        <p:nvSpPr>
          <p:cNvPr name="TextBox 21" id="21"/>
          <p:cNvSpPr txBox="true"/>
          <p:nvPr/>
        </p:nvSpPr>
        <p:spPr>
          <a:xfrm rot="0">
            <a:off x="970214" y="3050524"/>
            <a:ext cx="8764131" cy="394652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Empowering Health, Transforming Lives: Our vision is to pioneer a healthier future by delivering exceptional medical care with compassion and innovation. We envision a community where every individual receives personalized, state-of-the-art healthcare, fostering well-being and vitality. Together, we strive to be a beacon of health, creating a lasting impact on lives and inspiring a paradigm shift in healthcare excellence.</a:t>
            </a:r>
          </a:p>
        </p:txBody>
      </p:sp>
      <p:sp>
        <p:nvSpPr>
          <p:cNvPr name="TextBox 22" id="22"/>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0"/>
            <a:ext cx="10397768" cy="11111844"/>
            <a:chOff x="0" y="0"/>
            <a:chExt cx="2738507" cy="2926576"/>
          </a:xfrm>
        </p:grpSpPr>
        <p:sp>
          <p:nvSpPr>
            <p:cNvPr name="Freeform 3" id="3"/>
            <p:cNvSpPr/>
            <p:nvPr/>
          </p:nvSpPr>
          <p:spPr>
            <a:xfrm flipH="false" flipV="false" rot="0">
              <a:off x="0" y="0"/>
              <a:ext cx="2738507" cy="2926576"/>
            </a:xfrm>
            <a:custGeom>
              <a:avLst/>
              <a:gdLst/>
              <a:ahLst/>
              <a:cxnLst/>
              <a:rect r="r" b="b" t="t" l="l"/>
              <a:pathLst>
                <a:path h="2926576" w="2738507">
                  <a:moveTo>
                    <a:pt x="74458" y="0"/>
                  </a:moveTo>
                  <a:lnTo>
                    <a:pt x="2664049" y="0"/>
                  </a:lnTo>
                  <a:cubicBezTo>
                    <a:pt x="2683797" y="0"/>
                    <a:pt x="2702735" y="7845"/>
                    <a:pt x="2716699" y="21808"/>
                  </a:cubicBezTo>
                  <a:cubicBezTo>
                    <a:pt x="2730662" y="35772"/>
                    <a:pt x="2738507" y="54710"/>
                    <a:pt x="2738507" y="74458"/>
                  </a:cubicBezTo>
                  <a:lnTo>
                    <a:pt x="2738507" y="2852119"/>
                  </a:lnTo>
                  <a:cubicBezTo>
                    <a:pt x="2738507" y="2871866"/>
                    <a:pt x="2730662" y="2890804"/>
                    <a:pt x="2716699" y="2904768"/>
                  </a:cubicBezTo>
                  <a:cubicBezTo>
                    <a:pt x="2702735" y="2918731"/>
                    <a:pt x="2683797" y="2926576"/>
                    <a:pt x="2664049" y="2926576"/>
                  </a:cubicBezTo>
                  <a:lnTo>
                    <a:pt x="74458" y="2926576"/>
                  </a:lnTo>
                  <a:cubicBezTo>
                    <a:pt x="54710" y="2926576"/>
                    <a:pt x="35772" y="2918731"/>
                    <a:pt x="21808" y="2904768"/>
                  </a:cubicBezTo>
                  <a:cubicBezTo>
                    <a:pt x="7845" y="2890804"/>
                    <a:pt x="0" y="2871866"/>
                    <a:pt x="0" y="2852119"/>
                  </a:cubicBezTo>
                  <a:lnTo>
                    <a:pt x="0" y="74458"/>
                  </a:lnTo>
                  <a:cubicBezTo>
                    <a:pt x="0" y="54710"/>
                    <a:pt x="7845" y="35772"/>
                    <a:pt x="21808" y="21808"/>
                  </a:cubicBezTo>
                  <a:cubicBezTo>
                    <a:pt x="35772" y="7845"/>
                    <a:pt x="54710" y="0"/>
                    <a:pt x="74458" y="0"/>
                  </a:cubicBezTo>
                  <a:close/>
                </a:path>
              </a:pathLst>
            </a:custGeom>
            <a:solidFill>
              <a:srgbClr val="048581"/>
            </a:solidFill>
          </p:spPr>
        </p:sp>
        <p:sp>
          <p:nvSpPr>
            <p:cNvPr name="TextBox 4" id="4"/>
            <p:cNvSpPr txBox="true"/>
            <p:nvPr/>
          </p:nvSpPr>
          <p:spPr>
            <a:xfrm>
              <a:off x="0" y="-38100"/>
              <a:ext cx="2738507" cy="296467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188120" cy="47625"/>
            <a:chOff x="0" y="0"/>
            <a:chExt cx="1366418" cy="12543"/>
          </a:xfrm>
        </p:grpSpPr>
        <p:sp>
          <p:nvSpPr>
            <p:cNvPr name="Freeform 16" id="16"/>
            <p:cNvSpPr/>
            <p:nvPr/>
          </p:nvSpPr>
          <p:spPr>
            <a:xfrm flipH="false" flipV="false" rot="0">
              <a:off x="0" y="0"/>
              <a:ext cx="1366418" cy="12543"/>
            </a:xfrm>
            <a:custGeom>
              <a:avLst/>
              <a:gdLst/>
              <a:ahLst/>
              <a:cxnLst/>
              <a:rect r="r" b="b" t="t" l="l"/>
              <a:pathLst>
                <a:path h="12543" w="1366418">
                  <a:moveTo>
                    <a:pt x="6272" y="0"/>
                  </a:moveTo>
                  <a:lnTo>
                    <a:pt x="1360147" y="0"/>
                  </a:lnTo>
                  <a:cubicBezTo>
                    <a:pt x="1361810" y="0"/>
                    <a:pt x="1363405" y="661"/>
                    <a:pt x="1364581" y="1837"/>
                  </a:cubicBezTo>
                  <a:cubicBezTo>
                    <a:pt x="1365758" y="3013"/>
                    <a:pt x="1366418" y="4608"/>
                    <a:pt x="1366418" y="6272"/>
                  </a:cubicBezTo>
                  <a:lnTo>
                    <a:pt x="1366418" y="6272"/>
                  </a:lnTo>
                  <a:cubicBezTo>
                    <a:pt x="1366418" y="7935"/>
                    <a:pt x="1365758" y="9530"/>
                    <a:pt x="1364581" y="10706"/>
                  </a:cubicBezTo>
                  <a:cubicBezTo>
                    <a:pt x="1363405" y="11882"/>
                    <a:pt x="1361810" y="12543"/>
                    <a:pt x="136014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366418"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6508969" y="2786713"/>
            <a:ext cx="5185973" cy="5538418"/>
          </a:xfrm>
          <a:custGeom>
            <a:avLst/>
            <a:gdLst/>
            <a:ahLst/>
            <a:cxnLst/>
            <a:rect r="r" b="b" t="t" l="l"/>
            <a:pathLst>
              <a:path h="5538418" w="5185973">
                <a:moveTo>
                  <a:pt x="0" y="0"/>
                </a:moveTo>
                <a:lnTo>
                  <a:pt x="5185973" y="0"/>
                </a:lnTo>
                <a:lnTo>
                  <a:pt x="5185973" y="5538418"/>
                </a:lnTo>
                <a:lnTo>
                  <a:pt x="0" y="553841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0" id="20"/>
          <p:cNvSpPr txBox="true"/>
          <p:nvPr/>
        </p:nvSpPr>
        <p:spPr>
          <a:xfrm rot="0">
            <a:off x="1201251" y="1123950"/>
            <a:ext cx="5647366"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OUR MISSION</a:t>
            </a:r>
          </a:p>
        </p:txBody>
      </p:sp>
      <p:sp>
        <p:nvSpPr>
          <p:cNvPr name="TextBox 21" id="21"/>
          <p:cNvSpPr txBox="true"/>
          <p:nvPr/>
        </p:nvSpPr>
        <p:spPr>
          <a:xfrm rot="0">
            <a:off x="1028700" y="3987472"/>
            <a:ext cx="4600057" cy="307022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FFFFFF"/>
                </a:solidFill>
                <a:latin typeface="Poppins"/>
                <a:ea typeface="Poppins"/>
                <a:cs typeface="Poppins"/>
                <a:sym typeface="Poppins"/>
              </a:rPr>
              <a:t>Striving for medical excellence to ensure the highest quality of care for every patient.</a:t>
            </a:r>
          </a:p>
          <a:p>
            <a:pPr algn="just" marL="539749" indent="-269875" lvl="1">
              <a:lnSpc>
                <a:spcPts val="3499"/>
              </a:lnSpc>
              <a:buFont typeface="Arial"/>
              <a:buChar char="•"/>
            </a:pPr>
            <a:r>
              <a:rPr lang="en-US" sz="2499">
                <a:solidFill>
                  <a:srgbClr val="FFFFFF"/>
                </a:solidFill>
                <a:latin typeface="Poppins"/>
                <a:ea typeface="Poppins"/>
                <a:cs typeface="Poppins"/>
                <a:sym typeface="Poppins"/>
              </a:rPr>
              <a:t>Prioritising the comfort, dignity, and well-being of those we serve.</a:t>
            </a:r>
          </a:p>
        </p:txBody>
      </p:sp>
      <p:sp>
        <p:nvSpPr>
          <p:cNvPr name="TextBox 22" id="22"/>
          <p:cNvSpPr txBox="true"/>
          <p:nvPr/>
        </p:nvSpPr>
        <p:spPr>
          <a:xfrm rot="0">
            <a:off x="12367780" y="3987472"/>
            <a:ext cx="4600057" cy="35083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48581"/>
                </a:solidFill>
                <a:latin typeface="Poppins"/>
                <a:ea typeface="Poppins"/>
                <a:cs typeface="Poppins"/>
                <a:sym typeface="Poppins"/>
              </a:rPr>
              <a:t>Embracing cutting-edge technologies and medical advancements to provide state-of-the-art healthcare solutions.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Fostering a culture of continuous improvement and learning.</a:t>
            </a:r>
          </a:p>
        </p:txBody>
      </p:sp>
      <p:sp>
        <p:nvSpPr>
          <p:cNvPr name="TextBox 23" id="23"/>
          <p:cNvSpPr txBox="true"/>
          <p:nvPr/>
        </p:nvSpPr>
        <p:spPr>
          <a:xfrm rot="0">
            <a:off x="958825" y="3366544"/>
            <a:ext cx="5327869" cy="441325"/>
          </a:xfrm>
          <a:prstGeom prst="rect">
            <a:avLst/>
          </a:prstGeom>
        </p:spPr>
        <p:txBody>
          <a:bodyPr anchor="t" rtlCol="false" tIns="0" lIns="0" bIns="0" rIns="0">
            <a:spAutoFit/>
          </a:bodyPr>
          <a:lstStyle/>
          <a:p>
            <a:pPr algn="just">
              <a:lnSpc>
                <a:spcPts val="3499"/>
              </a:lnSpc>
            </a:pPr>
            <a:r>
              <a:rPr lang="en-US" b="true" sz="2499">
                <a:solidFill>
                  <a:srgbClr val="FFFFFF"/>
                </a:solidFill>
                <a:latin typeface="Poppins Bold"/>
                <a:ea typeface="Poppins Bold"/>
                <a:cs typeface="Poppins Bold"/>
                <a:sym typeface="Poppins Bold"/>
              </a:rPr>
              <a:t>Excellence in Patient Care:</a:t>
            </a:r>
          </a:p>
        </p:txBody>
      </p:sp>
      <p:sp>
        <p:nvSpPr>
          <p:cNvPr name="TextBox 24" id="24"/>
          <p:cNvSpPr txBox="true"/>
          <p:nvPr/>
        </p:nvSpPr>
        <p:spPr>
          <a:xfrm rot="0">
            <a:off x="12366560" y="2960144"/>
            <a:ext cx="4601277" cy="879475"/>
          </a:xfrm>
          <a:prstGeom prst="rect">
            <a:avLst/>
          </a:prstGeom>
        </p:spPr>
        <p:txBody>
          <a:bodyPr anchor="t" rtlCol="false" tIns="0" lIns="0" bIns="0" rIns="0">
            <a:spAutoFit/>
          </a:bodyPr>
          <a:lstStyle/>
          <a:p>
            <a:pPr algn="just">
              <a:lnSpc>
                <a:spcPts val="3499"/>
              </a:lnSpc>
            </a:pPr>
            <a:r>
              <a:rPr lang="en-US" b="true" sz="2499">
                <a:solidFill>
                  <a:srgbClr val="048581"/>
                </a:solidFill>
                <a:latin typeface="Poppins Bold"/>
                <a:ea typeface="Poppins Bold"/>
                <a:cs typeface="Poppins Bold"/>
                <a:sym typeface="Poppins Bold"/>
              </a:rPr>
              <a:t>Innovation in Healthcare Solutions:</a:t>
            </a:r>
          </a:p>
        </p:txBody>
      </p:sp>
      <p:sp>
        <p:nvSpPr>
          <p:cNvPr name="TextBox 25" id="25"/>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53768" y="-803071"/>
            <a:ext cx="13625853" cy="9861786"/>
            <a:chOff x="0" y="0"/>
            <a:chExt cx="3588702" cy="2597343"/>
          </a:xfrm>
        </p:grpSpPr>
        <p:sp>
          <p:nvSpPr>
            <p:cNvPr name="Freeform 3" id="3"/>
            <p:cNvSpPr/>
            <p:nvPr/>
          </p:nvSpPr>
          <p:spPr>
            <a:xfrm flipH="false" flipV="false" rot="0">
              <a:off x="0" y="0"/>
              <a:ext cx="3588702" cy="2597343"/>
            </a:xfrm>
            <a:custGeom>
              <a:avLst/>
              <a:gdLst/>
              <a:ahLst/>
              <a:cxnLst/>
              <a:rect r="r" b="b" t="t" l="l"/>
              <a:pathLst>
                <a:path h="2597343" w="3588702">
                  <a:moveTo>
                    <a:pt x="56818" y="0"/>
                  </a:moveTo>
                  <a:lnTo>
                    <a:pt x="3531884" y="0"/>
                  </a:lnTo>
                  <a:cubicBezTo>
                    <a:pt x="3563264" y="0"/>
                    <a:pt x="3588702" y="25438"/>
                    <a:pt x="3588702" y="56818"/>
                  </a:cubicBezTo>
                  <a:lnTo>
                    <a:pt x="3588702" y="2540525"/>
                  </a:lnTo>
                  <a:cubicBezTo>
                    <a:pt x="3588702" y="2555594"/>
                    <a:pt x="3582716" y="2570046"/>
                    <a:pt x="3572060" y="2580701"/>
                  </a:cubicBezTo>
                  <a:cubicBezTo>
                    <a:pt x="3561405" y="2591357"/>
                    <a:pt x="3546953" y="2597343"/>
                    <a:pt x="3531884" y="2597343"/>
                  </a:cubicBezTo>
                  <a:lnTo>
                    <a:pt x="56818" y="2597343"/>
                  </a:lnTo>
                  <a:cubicBezTo>
                    <a:pt x="41749" y="2597343"/>
                    <a:pt x="27297" y="2591357"/>
                    <a:pt x="16642" y="2580701"/>
                  </a:cubicBezTo>
                  <a:cubicBezTo>
                    <a:pt x="5986" y="2570046"/>
                    <a:pt x="0" y="2555594"/>
                    <a:pt x="0" y="2540525"/>
                  </a:cubicBezTo>
                  <a:lnTo>
                    <a:pt x="0" y="56818"/>
                  </a:lnTo>
                  <a:cubicBezTo>
                    <a:pt x="0" y="41749"/>
                    <a:pt x="5986" y="27297"/>
                    <a:pt x="16642" y="16642"/>
                  </a:cubicBezTo>
                  <a:cubicBezTo>
                    <a:pt x="27297" y="5986"/>
                    <a:pt x="41749" y="0"/>
                    <a:pt x="56818" y="0"/>
                  </a:cubicBezTo>
                  <a:close/>
                </a:path>
              </a:pathLst>
            </a:custGeom>
            <a:solidFill>
              <a:srgbClr val="048581"/>
            </a:solidFill>
          </p:spPr>
        </p:sp>
        <p:sp>
          <p:nvSpPr>
            <p:cNvPr name="TextBox 4" id="4"/>
            <p:cNvSpPr txBox="true"/>
            <p:nvPr/>
          </p:nvSpPr>
          <p:spPr>
            <a:xfrm>
              <a:off x="0" y="-38100"/>
              <a:ext cx="3588702" cy="263544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82"/>
            <a:ext cx="5501478" cy="47625"/>
            <a:chOff x="0" y="0"/>
            <a:chExt cx="1448949" cy="12543"/>
          </a:xfrm>
        </p:grpSpPr>
        <p:sp>
          <p:nvSpPr>
            <p:cNvPr name="Freeform 16" id="16"/>
            <p:cNvSpPr/>
            <p:nvPr/>
          </p:nvSpPr>
          <p:spPr>
            <a:xfrm flipH="false" flipV="false" rot="0">
              <a:off x="0" y="0"/>
              <a:ext cx="1448949" cy="12543"/>
            </a:xfrm>
            <a:custGeom>
              <a:avLst/>
              <a:gdLst/>
              <a:ahLst/>
              <a:cxnLst/>
              <a:rect r="r" b="b" t="t" l="l"/>
              <a:pathLst>
                <a:path h="12543" w="1448949">
                  <a:moveTo>
                    <a:pt x="6272" y="0"/>
                  </a:moveTo>
                  <a:lnTo>
                    <a:pt x="1442677" y="0"/>
                  </a:lnTo>
                  <a:cubicBezTo>
                    <a:pt x="1444341" y="0"/>
                    <a:pt x="1445936" y="661"/>
                    <a:pt x="1447112" y="1837"/>
                  </a:cubicBezTo>
                  <a:cubicBezTo>
                    <a:pt x="1448288" y="3013"/>
                    <a:pt x="1448949" y="4608"/>
                    <a:pt x="1448949" y="6272"/>
                  </a:cubicBezTo>
                  <a:lnTo>
                    <a:pt x="1448949" y="6272"/>
                  </a:lnTo>
                  <a:cubicBezTo>
                    <a:pt x="1448949" y="7935"/>
                    <a:pt x="1448288" y="9530"/>
                    <a:pt x="1447112" y="10706"/>
                  </a:cubicBezTo>
                  <a:cubicBezTo>
                    <a:pt x="1445936" y="11882"/>
                    <a:pt x="1444341" y="12543"/>
                    <a:pt x="1442677"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FFFFFF"/>
            </a:solidFill>
          </p:spPr>
        </p:sp>
        <p:sp>
          <p:nvSpPr>
            <p:cNvPr name="TextBox 17" id="17"/>
            <p:cNvSpPr txBox="true"/>
            <p:nvPr/>
          </p:nvSpPr>
          <p:spPr>
            <a:xfrm>
              <a:off x="0" y="-38100"/>
              <a:ext cx="1448949" cy="50643"/>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1443681" y="2001469"/>
            <a:ext cx="7268699" cy="7057246"/>
          </a:xfrm>
          <a:custGeom>
            <a:avLst/>
            <a:gdLst/>
            <a:ahLst/>
            <a:cxnLst/>
            <a:rect r="r" b="b" t="t" l="l"/>
            <a:pathLst>
              <a:path h="7057246" w="7268699">
                <a:moveTo>
                  <a:pt x="0" y="0"/>
                </a:moveTo>
                <a:lnTo>
                  <a:pt x="7268698" y="0"/>
                </a:lnTo>
                <a:lnTo>
                  <a:pt x="7268698" y="7057246"/>
                </a:lnTo>
                <a:lnTo>
                  <a:pt x="0" y="70572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970214" y="4987274"/>
            <a:ext cx="3059140" cy="3305554"/>
          </a:xfrm>
          <a:custGeom>
            <a:avLst/>
            <a:gdLst/>
            <a:ahLst/>
            <a:cxnLst/>
            <a:rect r="r" b="b" t="t" l="l"/>
            <a:pathLst>
              <a:path h="3305554" w="3059140">
                <a:moveTo>
                  <a:pt x="0" y="0"/>
                </a:moveTo>
                <a:lnTo>
                  <a:pt x="3059140" y="0"/>
                </a:lnTo>
                <a:lnTo>
                  <a:pt x="3059140"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0" id="20"/>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1" id="21"/>
          <p:cNvSpPr txBox="true"/>
          <p:nvPr/>
        </p:nvSpPr>
        <p:spPr>
          <a:xfrm rot="0">
            <a:off x="1201251" y="1123950"/>
            <a:ext cx="5647366" cy="1122680"/>
          </a:xfrm>
          <a:prstGeom prst="rect">
            <a:avLst/>
          </a:prstGeom>
        </p:spPr>
        <p:txBody>
          <a:bodyPr anchor="t" rtlCol="false" tIns="0" lIns="0" bIns="0" rIns="0">
            <a:spAutoFit/>
          </a:bodyPr>
          <a:lstStyle/>
          <a:p>
            <a:pPr algn="l">
              <a:lnSpc>
                <a:spcPts val="8560"/>
              </a:lnSpc>
            </a:pPr>
            <a:r>
              <a:rPr lang="en-US" b="true" sz="8000">
                <a:solidFill>
                  <a:srgbClr val="FFFFFF"/>
                </a:solidFill>
                <a:latin typeface="Antonio Bold"/>
                <a:ea typeface="Antonio Bold"/>
                <a:cs typeface="Antonio Bold"/>
                <a:sym typeface="Antonio Bold"/>
              </a:rPr>
              <a:t>OUR SERVICES</a:t>
            </a:r>
          </a:p>
        </p:txBody>
      </p:sp>
      <p:sp>
        <p:nvSpPr>
          <p:cNvPr name="TextBox 22" id="22"/>
          <p:cNvSpPr txBox="true"/>
          <p:nvPr/>
        </p:nvSpPr>
        <p:spPr>
          <a:xfrm rot="0">
            <a:off x="970214" y="3050524"/>
            <a:ext cx="8764131" cy="1317625"/>
          </a:xfrm>
          <a:prstGeom prst="rect">
            <a:avLst/>
          </a:prstGeom>
        </p:spPr>
        <p:txBody>
          <a:bodyPr anchor="t" rtlCol="false" tIns="0" lIns="0" bIns="0" rIns="0">
            <a:spAutoFit/>
          </a:bodyPr>
          <a:lstStyle/>
          <a:p>
            <a:pPr algn="just">
              <a:lnSpc>
                <a:spcPts val="3499"/>
              </a:lnSpc>
            </a:pPr>
            <a:r>
              <a:rPr lang="en-US" sz="2499">
                <a:solidFill>
                  <a:srgbClr val="FFFFFF"/>
                </a:solidFill>
                <a:latin typeface="Poppins"/>
                <a:ea typeface="Poppins"/>
                <a:cs typeface="Poppins"/>
                <a:sym typeface="Poppins"/>
              </a:rPr>
              <a:t>We are dedicated to providing comprehensive healthcare services tailored to meet the diverse needs of our community. Our services include:</a:t>
            </a:r>
          </a:p>
        </p:txBody>
      </p:sp>
      <p:sp>
        <p:nvSpPr>
          <p:cNvPr name="Freeform 23" id="23"/>
          <p:cNvSpPr/>
          <p:nvPr/>
        </p:nvSpPr>
        <p:spPr>
          <a:xfrm flipH="false" flipV="false" rot="0">
            <a:off x="4509382" y="5009331"/>
            <a:ext cx="3059140" cy="3305554"/>
          </a:xfrm>
          <a:custGeom>
            <a:avLst/>
            <a:gdLst/>
            <a:ahLst/>
            <a:cxnLst/>
            <a:rect r="r" b="b" t="t" l="l"/>
            <a:pathLst>
              <a:path h="3305554" w="3059140">
                <a:moveTo>
                  <a:pt x="0" y="0"/>
                </a:moveTo>
                <a:lnTo>
                  <a:pt x="3059139" y="0"/>
                </a:lnTo>
                <a:lnTo>
                  <a:pt x="3059139"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4" id="24"/>
          <p:cNvSpPr/>
          <p:nvPr/>
        </p:nvSpPr>
        <p:spPr>
          <a:xfrm flipH="false" flipV="false" rot="0">
            <a:off x="8048549" y="5031388"/>
            <a:ext cx="3059140" cy="3305554"/>
          </a:xfrm>
          <a:custGeom>
            <a:avLst/>
            <a:gdLst/>
            <a:ahLst/>
            <a:cxnLst/>
            <a:rect r="r" b="b" t="t" l="l"/>
            <a:pathLst>
              <a:path h="3305554" w="3059140">
                <a:moveTo>
                  <a:pt x="0" y="0"/>
                </a:moveTo>
                <a:lnTo>
                  <a:pt x="3059140" y="0"/>
                </a:lnTo>
                <a:lnTo>
                  <a:pt x="3059140" y="3305554"/>
                </a:lnTo>
                <a:lnTo>
                  <a:pt x="0" y="330555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25" id="25"/>
          <p:cNvSpPr txBox="true"/>
          <p:nvPr/>
        </p:nvSpPr>
        <p:spPr>
          <a:xfrm rot="0">
            <a:off x="1324330" y="5612939"/>
            <a:ext cx="2112609" cy="1195070"/>
          </a:xfrm>
          <a:prstGeom prst="rect">
            <a:avLst/>
          </a:prstGeom>
        </p:spPr>
        <p:txBody>
          <a:bodyPr anchor="t" rtlCol="false" tIns="0" lIns="0" bIns="0" rIns="0">
            <a:spAutoFit/>
          </a:bodyPr>
          <a:lstStyle/>
          <a:p>
            <a:pPr algn="just" marL="367034" indent="-183517" lvl="1">
              <a:lnSpc>
                <a:spcPts val="2380"/>
              </a:lnSpc>
              <a:buFont typeface="Arial"/>
              <a:buChar char="•"/>
            </a:pPr>
            <a:r>
              <a:rPr lang="en-US" sz="1700">
                <a:solidFill>
                  <a:srgbClr val="FFFFFF"/>
                </a:solidFill>
                <a:latin typeface="Poppins"/>
                <a:ea typeface="Poppins"/>
                <a:cs typeface="Poppins"/>
                <a:sym typeface="Poppins"/>
              </a:rPr>
              <a:t>Routine check-ups</a:t>
            </a:r>
          </a:p>
          <a:p>
            <a:pPr algn="just" marL="367034" indent="-183517" lvl="1">
              <a:lnSpc>
                <a:spcPts val="2380"/>
              </a:lnSpc>
              <a:buFont typeface="Arial"/>
              <a:buChar char="•"/>
            </a:pPr>
            <a:r>
              <a:rPr lang="en-US" sz="1700">
                <a:solidFill>
                  <a:srgbClr val="FFFFFF"/>
                </a:solidFill>
                <a:latin typeface="Poppins"/>
                <a:ea typeface="Poppins"/>
                <a:cs typeface="Poppins"/>
                <a:sym typeface="Poppins"/>
              </a:rPr>
              <a:t>Preventive care</a:t>
            </a:r>
          </a:p>
          <a:p>
            <a:pPr algn="just" marL="367034" indent="-183517" lvl="1">
              <a:lnSpc>
                <a:spcPts val="2380"/>
              </a:lnSpc>
              <a:buFont typeface="Arial"/>
              <a:buChar char="•"/>
            </a:pPr>
            <a:r>
              <a:rPr lang="en-US" sz="1700">
                <a:solidFill>
                  <a:srgbClr val="FFFFFF"/>
                </a:solidFill>
                <a:latin typeface="Poppins"/>
                <a:ea typeface="Poppins"/>
                <a:cs typeface="Poppins"/>
                <a:sym typeface="Poppins"/>
              </a:rPr>
              <a:t>Vaccinations</a:t>
            </a:r>
          </a:p>
        </p:txBody>
      </p:sp>
      <p:sp>
        <p:nvSpPr>
          <p:cNvPr name="TextBox 26" id="26"/>
          <p:cNvSpPr txBox="true"/>
          <p:nvPr/>
        </p:nvSpPr>
        <p:spPr>
          <a:xfrm rot="0">
            <a:off x="4864506" y="5622464"/>
            <a:ext cx="2255903" cy="1343024"/>
          </a:xfrm>
          <a:prstGeom prst="rect">
            <a:avLst/>
          </a:prstGeom>
        </p:spPr>
        <p:txBody>
          <a:bodyPr anchor="t" rtlCol="false" tIns="0" lIns="0" bIns="0" rIns="0">
            <a:spAutoFit/>
          </a:bodyPr>
          <a:lstStyle/>
          <a:p>
            <a:pPr algn="just" marL="323855" indent="-161927" lvl="1">
              <a:lnSpc>
                <a:spcPts val="2100"/>
              </a:lnSpc>
              <a:buFont typeface="Arial"/>
              <a:buChar char="•"/>
            </a:pPr>
            <a:r>
              <a:rPr lang="en-US" sz="1500">
                <a:solidFill>
                  <a:srgbClr val="FFFFFF"/>
                </a:solidFill>
                <a:latin typeface="Poppins"/>
                <a:ea typeface="Poppins"/>
                <a:cs typeface="Poppins"/>
                <a:sym typeface="Poppins"/>
              </a:rPr>
              <a:t>Expert consultations in various medical specialties</a:t>
            </a:r>
          </a:p>
          <a:p>
            <a:pPr algn="just" marL="323855" indent="-161927" lvl="1">
              <a:lnSpc>
                <a:spcPts val="2100"/>
              </a:lnSpc>
              <a:buFont typeface="Arial"/>
              <a:buChar char="•"/>
            </a:pPr>
            <a:r>
              <a:rPr lang="en-US" sz="1500">
                <a:solidFill>
                  <a:srgbClr val="FFFFFF"/>
                </a:solidFill>
                <a:latin typeface="Poppins"/>
                <a:ea typeface="Poppins"/>
                <a:cs typeface="Poppins"/>
                <a:sym typeface="Poppins"/>
              </a:rPr>
              <a:t>Advanced diagnostic services</a:t>
            </a:r>
          </a:p>
        </p:txBody>
      </p:sp>
      <p:sp>
        <p:nvSpPr>
          <p:cNvPr name="TextBox 27" id="27"/>
          <p:cNvSpPr txBox="true"/>
          <p:nvPr/>
        </p:nvSpPr>
        <p:spPr>
          <a:xfrm rot="0">
            <a:off x="8449796" y="5544042"/>
            <a:ext cx="2112609" cy="1490345"/>
          </a:xfrm>
          <a:prstGeom prst="rect">
            <a:avLst/>
          </a:prstGeom>
        </p:spPr>
        <p:txBody>
          <a:bodyPr anchor="t" rtlCol="false" tIns="0" lIns="0" bIns="0" rIns="0">
            <a:spAutoFit/>
          </a:bodyPr>
          <a:lstStyle/>
          <a:p>
            <a:pPr algn="just" marL="367034" indent="-183517" lvl="1">
              <a:lnSpc>
                <a:spcPts val="2380"/>
              </a:lnSpc>
              <a:buFont typeface="Arial"/>
              <a:buChar char="•"/>
            </a:pPr>
            <a:r>
              <a:rPr lang="en-US" sz="1700">
                <a:solidFill>
                  <a:srgbClr val="FFFFFF"/>
                </a:solidFill>
                <a:latin typeface="Poppins"/>
                <a:ea typeface="Poppins"/>
                <a:cs typeface="Poppins"/>
                <a:sym typeface="Poppins"/>
              </a:rPr>
              <a:t>24/7 emergency services</a:t>
            </a:r>
          </a:p>
          <a:p>
            <a:pPr algn="just" marL="367034" indent="-183517" lvl="1">
              <a:lnSpc>
                <a:spcPts val="2380"/>
              </a:lnSpc>
              <a:buFont typeface="Arial"/>
              <a:buChar char="•"/>
            </a:pPr>
            <a:r>
              <a:rPr lang="en-US" sz="1700">
                <a:solidFill>
                  <a:srgbClr val="FFFFFF"/>
                </a:solidFill>
                <a:latin typeface="Poppins"/>
                <a:ea typeface="Poppins"/>
                <a:cs typeface="Poppins"/>
                <a:sym typeface="Poppins"/>
              </a:rPr>
              <a:t>Urgent medical care</a:t>
            </a:r>
          </a:p>
        </p:txBody>
      </p:sp>
      <p:sp>
        <p:nvSpPr>
          <p:cNvPr name="TextBox 28" id="28"/>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5400000">
            <a:off x="2548219" y="-2629634"/>
            <a:ext cx="9569467" cy="14665905"/>
            <a:chOff x="0" y="0"/>
            <a:chExt cx="691421" cy="1059653"/>
          </a:xfrm>
        </p:grpSpPr>
        <p:sp>
          <p:nvSpPr>
            <p:cNvPr name="Freeform 3" id="3"/>
            <p:cNvSpPr/>
            <p:nvPr/>
          </p:nvSpPr>
          <p:spPr>
            <a:xfrm flipH="false" flipV="false" rot="0">
              <a:off x="0" y="0"/>
              <a:ext cx="691421" cy="1059653"/>
            </a:xfrm>
            <a:custGeom>
              <a:avLst/>
              <a:gdLst/>
              <a:ahLst/>
              <a:cxnLst/>
              <a:rect r="r" b="b" t="t" l="l"/>
              <a:pathLst>
                <a:path h="1059653" w="691421">
                  <a:moveTo>
                    <a:pt x="230598" y="19070"/>
                  </a:moveTo>
                  <a:cubicBezTo>
                    <a:pt x="265931" y="7556"/>
                    <a:pt x="306345" y="0"/>
                    <a:pt x="345897" y="0"/>
                  </a:cubicBezTo>
                  <a:cubicBezTo>
                    <a:pt x="385450" y="0"/>
                    <a:pt x="423510" y="6476"/>
                    <a:pt x="458583" y="17990"/>
                  </a:cubicBezTo>
                  <a:cubicBezTo>
                    <a:pt x="459331" y="18350"/>
                    <a:pt x="460077" y="18350"/>
                    <a:pt x="460823" y="18710"/>
                  </a:cubicBezTo>
                  <a:cubicBezTo>
                    <a:pt x="592540" y="64765"/>
                    <a:pt x="689555" y="186379"/>
                    <a:pt x="691421" y="333985"/>
                  </a:cubicBezTo>
                  <a:lnTo>
                    <a:pt x="691421" y="1059653"/>
                  </a:lnTo>
                  <a:lnTo>
                    <a:pt x="0" y="1059653"/>
                  </a:lnTo>
                  <a:lnTo>
                    <a:pt x="0" y="334524"/>
                  </a:lnTo>
                  <a:cubicBezTo>
                    <a:pt x="1866" y="185660"/>
                    <a:pt x="97388" y="64045"/>
                    <a:pt x="230598" y="19070"/>
                  </a:cubicBezTo>
                  <a:close/>
                </a:path>
              </a:pathLst>
            </a:custGeom>
            <a:solidFill>
              <a:srgbClr val="FFFFFF"/>
            </a:solidFill>
          </p:spPr>
        </p:sp>
        <p:sp>
          <p:nvSpPr>
            <p:cNvPr name="TextBox 4" id="4"/>
            <p:cNvSpPr txBox="true"/>
            <p:nvPr/>
          </p:nvSpPr>
          <p:spPr>
            <a:xfrm>
              <a:off x="0" y="88900"/>
              <a:ext cx="691421" cy="970753"/>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755259" y="9058715"/>
            <a:ext cx="19043259" cy="3086100"/>
            <a:chOff x="0" y="0"/>
            <a:chExt cx="5015509" cy="812800"/>
          </a:xfrm>
        </p:grpSpPr>
        <p:sp>
          <p:nvSpPr>
            <p:cNvPr name="Freeform 6" id="6"/>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7" id="7"/>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53768" y="9058715"/>
            <a:ext cx="15921577" cy="3086100"/>
            <a:chOff x="0" y="0"/>
            <a:chExt cx="4193337" cy="812800"/>
          </a:xfrm>
        </p:grpSpPr>
        <p:sp>
          <p:nvSpPr>
            <p:cNvPr name="Freeform 9" id="9"/>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10" id="10"/>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5375442" y="9058715"/>
            <a:ext cx="14519442" cy="3086100"/>
            <a:chOff x="0" y="0"/>
            <a:chExt cx="3824051" cy="812800"/>
          </a:xfrm>
        </p:grpSpPr>
        <p:sp>
          <p:nvSpPr>
            <p:cNvPr name="Freeform 12" id="12"/>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3" id="13"/>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5" id="15"/>
          <p:cNvGrpSpPr/>
          <p:nvPr/>
        </p:nvGrpSpPr>
        <p:grpSpPr>
          <a:xfrm rot="0">
            <a:off x="1028700" y="2451217"/>
            <a:ext cx="4530458" cy="47690"/>
            <a:chOff x="0" y="0"/>
            <a:chExt cx="1193207" cy="12560"/>
          </a:xfrm>
        </p:grpSpPr>
        <p:sp>
          <p:nvSpPr>
            <p:cNvPr name="Freeform 16" id="16"/>
            <p:cNvSpPr/>
            <p:nvPr/>
          </p:nvSpPr>
          <p:spPr>
            <a:xfrm flipH="false" flipV="false" rot="0">
              <a:off x="0" y="0"/>
              <a:ext cx="1193207" cy="12560"/>
            </a:xfrm>
            <a:custGeom>
              <a:avLst/>
              <a:gdLst/>
              <a:ahLst/>
              <a:cxnLst/>
              <a:rect r="r" b="b" t="t" l="l"/>
              <a:pathLst>
                <a:path h="12560" w="1193207">
                  <a:moveTo>
                    <a:pt x="6280" y="0"/>
                  </a:moveTo>
                  <a:lnTo>
                    <a:pt x="1186927" y="0"/>
                  </a:lnTo>
                  <a:cubicBezTo>
                    <a:pt x="1190395" y="0"/>
                    <a:pt x="1193207" y="2812"/>
                    <a:pt x="1193207" y="6280"/>
                  </a:cubicBezTo>
                  <a:lnTo>
                    <a:pt x="1193207" y="6280"/>
                  </a:lnTo>
                  <a:cubicBezTo>
                    <a:pt x="1193207" y="7946"/>
                    <a:pt x="1192545" y="9543"/>
                    <a:pt x="1191368" y="10721"/>
                  </a:cubicBezTo>
                  <a:cubicBezTo>
                    <a:pt x="1190190" y="11899"/>
                    <a:pt x="1188593" y="12560"/>
                    <a:pt x="1186927" y="12560"/>
                  </a:cubicBezTo>
                  <a:lnTo>
                    <a:pt x="6280" y="12560"/>
                  </a:lnTo>
                  <a:cubicBezTo>
                    <a:pt x="4615" y="12560"/>
                    <a:pt x="3017" y="11899"/>
                    <a:pt x="1839" y="10721"/>
                  </a:cubicBezTo>
                  <a:cubicBezTo>
                    <a:pt x="662" y="9543"/>
                    <a:pt x="0" y="7946"/>
                    <a:pt x="0" y="6280"/>
                  </a:cubicBezTo>
                  <a:lnTo>
                    <a:pt x="0" y="6280"/>
                  </a:lnTo>
                  <a:cubicBezTo>
                    <a:pt x="0" y="4615"/>
                    <a:pt x="662" y="3017"/>
                    <a:pt x="1839" y="1839"/>
                  </a:cubicBezTo>
                  <a:cubicBezTo>
                    <a:pt x="3017" y="662"/>
                    <a:pt x="4615" y="0"/>
                    <a:pt x="6280" y="0"/>
                  </a:cubicBezTo>
                  <a:close/>
                </a:path>
              </a:pathLst>
            </a:custGeom>
            <a:solidFill>
              <a:srgbClr val="048581"/>
            </a:solidFill>
          </p:spPr>
        </p:sp>
        <p:sp>
          <p:nvSpPr>
            <p:cNvPr name="TextBox 17" id="17"/>
            <p:cNvSpPr txBox="true"/>
            <p:nvPr/>
          </p:nvSpPr>
          <p:spPr>
            <a:xfrm>
              <a:off x="0" y="-38100"/>
              <a:ext cx="1193207" cy="5066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12305816" y="1942524"/>
            <a:ext cx="4725804" cy="6401952"/>
          </a:xfrm>
          <a:custGeom>
            <a:avLst/>
            <a:gdLst/>
            <a:ahLst/>
            <a:cxnLst/>
            <a:rect r="r" b="b" t="t" l="l"/>
            <a:pathLst>
              <a:path h="6401952" w="4725804">
                <a:moveTo>
                  <a:pt x="0" y="0"/>
                </a:moveTo>
                <a:lnTo>
                  <a:pt x="4725805" y="0"/>
                </a:lnTo>
                <a:lnTo>
                  <a:pt x="4725805" y="6401952"/>
                </a:lnTo>
                <a:lnTo>
                  <a:pt x="0" y="64019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9" id="19"/>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0" id="20"/>
          <p:cNvSpPr txBox="true"/>
          <p:nvPr/>
        </p:nvSpPr>
        <p:spPr>
          <a:xfrm rot="0">
            <a:off x="1201251" y="1123950"/>
            <a:ext cx="4912704" cy="1122680"/>
          </a:xfrm>
          <a:prstGeom prst="rect">
            <a:avLst/>
          </a:prstGeom>
        </p:spPr>
        <p:txBody>
          <a:bodyPr anchor="t" rtlCol="false" tIns="0" lIns="0" bIns="0" rIns="0">
            <a:spAutoFit/>
          </a:bodyPr>
          <a:lstStyle/>
          <a:p>
            <a:pPr algn="l">
              <a:lnSpc>
                <a:spcPts val="8560"/>
              </a:lnSpc>
            </a:pPr>
            <a:r>
              <a:rPr lang="en-US" b="true" sz="8000">
                <a:solidFill>
                  <a:srgbClr val="048581"/>
                </a:solidFill>
                <a:latin typeface="Antonio Bold"/>
                <a:ea typeface="Antonio Bold"/>
                <a:cs typeface="Antonio Bold"/>
                <a:sym typeface="Antonio Bold"/>
              </a:rPr>
              <a:t>FACILITIES</a:t>
            </a:r>
          </a:p>
        </p:txBody>
      </p:sp>
      <p:sp>
        <p:nvSpPr>
          <p:cNvPr name="TextBox 21" id="21"/>
          <p:cNvSpPr txBox="true"/>
          <p:nvPr/>
        </p:nvSpPr>
        <p:spPr>
          <a:xfrm rot="0">
            <a:off x="970214" y="3050524"/>
            <a:ext cx="8764131" cy="1755775"/>
          </a:xfrm>
          <a:prstGeom prst="rect">
            <a:avLst/>
          </a:prstGeom>
        </p:spPr>
        <p:txBody>
          <a:bodyPr anchor="t" rtlCol="false" tIns="0" lIns="0" bIns="0" rIns="0">
            <a:spAutoFit/>
          </a:bodyPr>
          <a:lstStyle/>
          <a:p>
            <a:pPr algn="just">
              <a:lnSpc>
                <a:spcPts val="3499"/>
              </a:lnSpc>
            </a:pPr>
            <a:r>
              <a:rPr lang="en-US" sz="2499">
                <a:solidFill>
                  <a:srgbClr val="048581"/>
                </a:solidFill>
                <a:latin typeface="Poppins"/>
                <a:ea typeface="Poppins"/>
                <a:cs typeface="Poppins"/>
                <a:sym typeface="Poppins"/>
              </a:rPr>
              <a:t>We pride ourselves on providing a comprehensive range of facilities to enhance the healthcare experience for our patients. Our state-of-the-art facilities include:</a:t>
            </a:r>
          </a:p>
        </p:txBody>
      </p:sp>
      <p:sp>
        <p:nvSpPr>
          <p:cNvPr name="TextBox 22" id="22"/>
          <p:cNvSpPr txBox="true"/>
          <p:nvPr/>
        </p:nvSpPr>
        <p:spPr>
          <a:xfrm rot="0">
            <a:off x="1028700" y="5358749"/>
            <a:ext cx="4323580" cy="263207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48581"/>
                </a:solidFill>
                <a:latin typeface="Poppins"/>
                <a:ea typeface="Poppins"/>
                <a:cs typeface="Poppins"/>
                <a:sym typeface="Poppins"/>
              </a:rPr>
              <a:t>Inpatient Suites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Diagnostic Centers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Surgical Theatres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Emergency Care Unit</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Specialized Treatment Areas</a:t>
            </a:r>
          </a:p>
        </p:txBody>
      </p:sp>
      <p:sp>
        <p:nvSpPr>
          <p:cNvPr name="TextBox 23" id="23"/>
          <p:cNvSpPr txBox="true"/>
          <p:nvPr/>
        </p:nvSpPr>
        <p:spPr>
          <a:xfrm rot="0">
            <a:off x="5559158" y="5364057"/>
            <a:ext cx="4323580" cy="3070225"/>
          </a:xfrm>
          <a:prstGeom prst="rect">
            <a:avLst/>
          </a:prstGeom>
        </p:spPr>
        <p:txBody>
          <a:bodyPr anchor="t" rtlCol="false" tIns="0" lIns="0" bIns="0" rIns="0">
            <a:spAutoFit/>
          </a:bodyPr>
          <a:lstStyle/>
          <a:p>
            <a:pPr algn="just" marL="539749" indent="-269875" lvl="1">
              <a:lnSpc>
                <a:spcPts val="3499"/>
              </a:lnSpc>
              <a:buFont typeface="Arial"/>
              <a:buChar char="•"/>
            </a:pPr>
            <a:r>
              <a:rPr lang="en-US" sz="2499">
                <a:solidFill>
                  <a:srgbClr val="048581"/>
                </a:solidFill>
                <a:latin typeface="Poppins"/>
                <a:ea typeface="Poppins"/>
                <a:cs typeface="Poppins"/>
                <a:sym typeface="Poppins"/>
              </a:rPr>
              <a:t>Rehabilitation Centres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Pharmacy Services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Comfortable Waiting Areas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Patient Education Centres</a:t>
            </a:r>
          </a:p>
          <a:p>
            <a:pPr algn="just" marL="539749" indent="-269875" lvl="1">
              <a:lnSpc>
                <a:spcPts val="3499"/>
              </a:lnSpc>
              <a:buFont typeface="Arial"/>
              <a:buChar char="•"/>
            </a:pPr>
            <a:r>
              <a:rPr lang="en-US" sz="2499">
                <a:solidFill>
                  <a:srgbClr val="048581"/>
                </a:solidFill>
                <a:latin typeface="Poppins"/>
                <a:ea typeface="Poppins"/>
                <a:cs typeface="Poppins"/>
                <a:sym typeface="Poppins"/>
              </a:rPr>
              <a:t>Telemedicine Services</a:t>
            </a:r>
          </a:p>
        </p:txBody>
      </p:sp>
      <p:sp>
        <p:nvSpPr>
          <p:cNvPr name="TextBox 24" id="24"/>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48581"/>
        </a:solidFill>
      </p:bgPr>
    </p:bg>
    <p:spTree>
      <p:nvGrpSpPr>
        <p:cNvPr id="1" name=""/>
        <p:cNvGrpSpPr/>
        <p:nvPr/>
      </p:nvGrpSpPr>
      <p:grpSpPr>
        <a:xfrm>
          <a:off x="0" y="0"/>
          <a:ext cx="0" cy="0"/>
          <a:chOff x="0" y="0"/>
          <a:chExt cx="0" cy="0"/>
        </a:xfrm>
      </p:grpSpPr>
      <p:grpSp>
        <p:nvGrpSpPr>
          <p:cNvPr name="Group 2" id="2"/>
          <p:cNvGrpSpPr/>
          <p:nvPr/>
        </p:nvGrpSpPr>
        <p:grpSpPr>
          <a:xfrm rot="0">
            <a:off x="-755259" y="9058715"/>
            <a:ext cx="19043259" cy="3086100"/>
            <a:chOff x="0" y="0"/>
            <a:chExt cx="5015509" cy="812800"/>
          </a:xfrm>
        </p:grpSpPr>
        <p:sp>
          <p:nvSpPr>
            <p:cNvPr name="Freeform 3" id="3"/>
            <p:cNvSpPr/>
            <p:nvPr/>
          </p:nvSpPr>
          <p:spPr>
            <a:xfrm flipH="false" flipV="false" rot="0">
              <a:off x="0" y="0"/>
              <a:ext cx="5015509" cy="812800"/>
            </a:xfrm>
            <a:custGeom>
              <a:avLst/>
              <a:gdLst/>
              <a:ahLst/>
              <a:cxnLst/>
              <a:rect r="r" b="b" t="t" l="l"/>
              <a:pathLst>
                <a:path h="812800" w="5015509">
                  <a:moveTo>
                    <a:pt x="20734" y="0"/>
                  </a:moveTo>
                  <a:lnTo>
                    <a:pt x="4994775" y="0"/>
                  </a:lnTo>
                  <a:cubicBezTo>
                    <a:pt x="5000274" y="0"/>
                    <a:pt x="5005548" y="2184"/>
                    <a:pt x="5009436" y="6073"/>
                  </a:cubicBezTo>
                  <a:cubicBezTo>
                    <a:pt x="5013324" y="9961"/>
                    <a:pt x="5015509" y="15235"/>
                    <a:pt x="5015509" y="20734"/>
                  </a:cubicBezTo>
                  <a:lnTo>
                    <a:pt x="5015509" y="792066"/>
                  </a:lnTo>
                  <a:cubicBezTo>
                    <a:pt x="5015509" y="797565"/>
                    <a:pt x="5013324" y="802839"/>
                    <a:pt x="5009436" y="806727"/>
                  </a:cubicBezTo>
                  <a:cubicBezTo>
                    <a:pt x="5005548" y="810616"/>
                    <a:pt x="5000274" y="812800"/>
                    <a:pt x="4994775" y="812800"/>
                  </a:cubicBezTo>
                  <a:lnTo>
                    <a:pt x="20734" y="812800"/>
                  </a:lnTo>
                  <a:cubicBezTo>
                    <a:pt x="15235" y="812800"/>
                    <a:pt x="9961" y="810616"/>
                    <a:pt x="6073" y="806727"/>
                  </a:cubicBezTo>
                  <a:cubicBezTo>
                    <a:pt x="2184" y="802839"/>
                    <a:pt x="0" y="797565"/>
                    <a:pt x="0" y="792066"/>
                  </a:cubicBezTo>
                  <a:lnTo>
                    <a:pt x="0" y="20734"/>
                  </a:lnTo>
                  <a:cubicBezTo>
                    <a:pt x="0" y="15235"/>
                    <a:pt x="2184" y="9961"/>
                    <a:pt x="6073" y="6073"/>
                  </a:cubicBezTo>
                  <a:cubicBezTo>
                    <a:pt x="9961" y="2184"/>
                    <a:pt x="15235" y="0"/>
                    <a:pt x="20734" y="0"/>
                  </a:cubicBezTo>
                  <a:close/>
                </a:path>
              </a:pathLst>
            </a:custGeom>
            <a:solidFill>
              <a:srgbClr val="FFFFFF"/>
            </a:solidFill>
          </p:spPr>
        </p:sp>
        <p:sp>
          <p:nvSpPr>
            <p:cNvPr name="TextBox 4" id="4"/>
            <p:cNvSpPr txBox="true"/>
            <p:nvPr/>
          </p:nvSpPr>
          <p:spPr>
            <a:xfrm>
              <a:off x="0" y="-38100"/>
              <a:ext cx="5015509"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53768" y="9058715"/>
            <a:ext cx="15921577" cy="3086100"/>
            <a:chOff x="0" y="0"/>
            <a:chExt cx="4193337" cy="812800"/>
          </a:xfrm>
        </p:grpSpPr>
        <p:sp>
          <p:nvSpPr>
            <p:cNvPr name="Freeform 6" id="6"/>
            <p:cNvSpPr/>
            <p:nvPr/>
          </p:nvSpPr>
          <p:spPr>
            <a:xfrm flipH="false" flipV="false" rot="0">
              <a:off x="0" y="0"/>
              <a:ext cx="4193337" cy="812800"/>
            </a:xfrm>
            <a:custGeom>
              <a:avLst/>
              <a:gdLst/>
              <a:ahLst/>
              <a:cxnLst/>
              <a:rect r="r" b="b" t="t" l="l"/>
              <a:pathLst>
                <a:path h="812800" w="4193337">
                  <a:moveTo>
                    <a:pt x="24799" y="0"/>
                  </a:moveTo>
                  <a:lnTo>
                    <a:pt x="4168538" y="0"/>
                  </a:lnTo>
                  <a:cubicBezTo>
                    <a:pt x="4175115" y="0"/>
                    <a:pt x="4181423" y="2613"/>
                    <a:pt x="4186074" y="7263"/>
                  </a:cubicBezTo>
                  <a:cubicBezTo>
                    <a:pt x="4190724" y="11914"/>
                    <a:pt x="4193337" y="18222"/>
                    <a:pt x="4193337" y="24799"/>
                  </a:cubicBezTo>
                  <a:lnTo>
                    <a:pt x="4193337" y="788001"/>
                  </a:lnTo>
                  <a:cubicBezTo>
                    <a:pt x="4193337" y="794578"/>
                    <a:pt x="4190724" y="800886"/>
                    <a:pt x="4186074" y="805537"/>
                  </a:cubicBezTo>
                  <a:cubicBezTo>
                    <a:pt x="4181423" y="810187"/>
                    <a:pt x="4175115" y="812800"/>
                    <a:pt x="4168538" y="812800"/>
                  </a:cubicBezTo>
                  <a:lnTo>
                    <a:pt x="24799" y="812800"/>
                  </a:lnTo>
                  <a:cubicBezTo>
                    <a:pt x="18222" y="812800"/>
                    <a:pt x="11914" y="810187"/>
                    <a:pt x="7263" y="805537"/>
                  </a:cubicBezTo>
                  <a:cubicBezTo>
                    <a:pt x="2613" y="800886"/>
                    <a:pt x="0" y="794578"/>
                    <a:pt x="0" y="788001"/>
                  </a:cubicBezTo>
                  <a:lnTo>
                    <a:pt x="0" y="24799"/>
                  </a:lnTo>
                  <a:cubicBezTo>
                    <a:pt x="0" y="18222"/>
                    <a:pt x="2613" y="11914"/>
                    <a:pt x="7263" y="7263"/>
                  </a:cubicBezTo>
                  <a:cubicBezTo>
                    <a:pt x="11914" y="2613"/>
                    <a:pt x="18222" y="0"/>
                    <a:pt x="24799" y="0"/>
                  </a:cubicBezTo>
                  <a:close/>
                </a:path>
              </a:pathLst>
            </a:custGeom>
            <a:solidFill>
              <a:srgbClr val="14B19D"/>
            </a:solidFill>
          </p:spPr>
        </p:sp>
        <p:sp>
          <p:nvSpPr>
            <p:cNvPr name="TextBox 7" id="7"/>
            <p:cNvSpPr txBox="true"/>
            <p:nvPr/>
          </p:nvSpPr>
          <p:spPr>
            <a:xfrm>
              <a:off x="0" y="-38100"/>
              <a:ext cx="4193337"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375442" y="9058715"/>
            <a:ext cx="14519442" cy="3086100"/>
            <a:chOff x="0" y="0"/>
            <a:chExt cx="3824051" cy="812800"/>
          </a:xfrm>
        </p:grpSpPr>
        <p:sp>
          <p:nvSpPr>
            <p:cNvPr name="Freeform 9" id="9"/>
            <p:cNvSpPr/>
            <p:nvPr/>
          </p:nvSpPr>
          <p:spPr>
            <a:xfrm flipH="false" flipV="false" rot="0">
              <a:off x="0" y="0"/>
              <a:ext cx="3824051" cy="812800"/>
            </a:xfrm>
            <a:custGeom>
              <a:avLst/>
              <a:gdLst/>
              <a:ahLst/>
              <a:cxnLst/>
              <a:rect r="r" b="b" t="t" l="l"/>
              <a:pathLst>
                <a:path h="812800" w="3824051">
                  <a:moveTo>
                    <a:pt x="27194" y="0"/>
                  </a:moveTo>
                  <a:lnTo>
                    <a:pt x="3796857" y="0"/>
                  </a:lnTo>
                  <a:cubicBezTo>
                    <a:pt x="3811875" y="0"/>
                    <a:pt x="3824051" y="12175"/>
                    <a:pt x="3824051" y="27194"/>
                  </a:cubicBezTo>
                  <a:lnTo>
                    <a:pt x="3824051" y="785606"/>
                  </a:lnTo>
                  <a:cubicBezTo>
                    <a:pt x="3824051" y="800625"/>
                    <a:pt x="3811875" y="812800"/>
                    <a:pt x="3796857" y="812800"/>
                  </a:cubicBezTo>
                  <a:lnTo>
                    <a:pt x="27194" y="812800"/>
                  </a:lnTo>
                  <a:cubicBezTo>
                    <a:pt x="12175" y="812800"/>
                    <a:pt x="0" y="800625"/>
                    <a:pt x="0" y="785606"/>
                  </a:cubicBezTo>
                  <a:lnTo>
                    <a:pt x="0" y="27194"/>
                  </a:lnTo>
                  <a:cubicBezTo>
                    <a:pt x="0" y="12175"/>
                    <a:pt x="12175" y="0"/>
                    <a:pt x="27194" y="0"/>
                  </a:cubicBezTo>
                  <a:close/>
                </a:path>
              </a:pathLst>
            </a:custGeom>
            <a:solidFill>
              <a:srgbClr val="109A97"/>
            </a:solidFill>
          </p:spPr>
        </p:sp>
        <p:sp>
          <p:nvSpPr>
            <p:cNvPr name="TextBox 10" id="10"/>
            <p:cNvSpPr txBox="true"/>
            <p:nvPr/>
          </p:nvSpPr>
          <p:spPr>
            <a:xfrm>
              <a:off x="0" y="-38100"/>
              <a:ext cx="3824051" cy="850900"/>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false" flipV="false" rot="0">
            <a:off x="16368813" y="423496"/>
            <a:ext cx="1325616" cy="1294283"/>
          </a:xfrm>
          <a:custGeom>
            <a:avLst/>
            <a:gdLst/>
            <a:ahLst/>
            <a:cxnLst/>
            <a:rect r="r" b="b" t="t" l="l"/>
            <a:pathLst>
              <a:path h="1294283" w="1325616">
                <a:moveTo>
                  <a:pt x="0" y="0"/>
                </a:moveTo>
                <a:lnTo>
                  <a:pt x="1325615" y="0"/>
                </a:lnTo>
                <a:lnTo>
                  <a:pt x="1325615" y="1294283"/>
                </a:lnTo>
                <a:lnTo>
                  <a:pt x="0" y="12942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471276" y="2381663"/>
            <a:ext cx="5347714" cy="65013"/>
            <a:chOff x="0" y="0"/>
            <a:chExt cx="1408451" cy="17123"/>
          </a:xfrm>
        </p:grpSpPr>
        <p:sp>
          <p:nvSpPr>
            <p:cNvPr name="Freeform 13" id="13"/>
            <p:cNvSpPr/>
            <p:nvPr/>
          </p:nvSpPr>
          <p:spPr>
            <a:xfrm flipH="false" flipV="false" rot="0">
              <a:off x="0" y="0"/>
              <a:ext cx="1408451" cy="17123"/>
            </a:xfrm>
            <a:custGeom>
              <a:avLst/>
              <a:gdLst/>
              <a:ahLst/>
              <a:cxnLst/>
              <a:rect r="r" b="b" t="t" l="l"/>
              <a:pathLst>
                <a:path h="17123" w="1408451">
                  <a:moveTo>
                    <a:pt x="8561" y="0"/>
                  </a:moveTo>
                  <a:lnTo>
                    <a:pt x="1399890" y="0"/>
                  </a:lnTo>
                  <a:cubicBezTo>
                    <a:pt x="1404618" y="0"/>
                    <a:pt x="1408451" y="3833"/>
                    <a:pt x="1408451" y="8561"/>
                  </a:cubicBezTo>
                  <a:lnTo>
                    <a:pt x="1408451" y="8561"/>
                  </a:lnTo>
                  <a:cubicBezTo>
                    <a:pt x="1408451" y="10832"/>
                    <a:pt x="1407549" y="13010"/>
                    <a:pt x="1405944" y="14615"/>
                  </a:cubicBezTo>
                  <a:cubicBezTo>
                    <a:pt x="1404338" y="16221"/>
                    <a:pt x="1402161" y="17123"/>
                    <a:pt x="1399890" y="17123"/>
                  </a:cubicBezTo>
                  <a:lnTo>
                    <a:pt x="8561" y="17123"/>
                  </a:lnTo>
                  <a:cubicBezTo>
                    <a:pt x="3833" y="17123"/>
                    <a:pt x="0" y="13290"/>
                    <a:pt x="0" y="8561"/>
                  </a:cubicBezTo>
                  <a:lnTo>
                    <a:pt x="0" y="8561"/>
                  </a:lnTo>
                  <a:cubicBezTo>
                    <a:pt x="0" y="3833"/>
                    <a:pt x="3833" y="0"/>
                    <a:pt x="8561" y="0"/>
                  </a:cubicBezTo>
                  <a:close/>
                </a:path>
              </a:pathLst>
            </a:custGeom>
            <a:solidFill>
              <a:srgbClr val="FFFFFF"/>
            </a:solidFill>
          </p:spPr>
        </p:sp>
        <p:sp>
          <p:nvSpPr>
            <p:cNvPr name="TextBox 14" id="14"/>
            <p:cNvSpPr txBox="true"/>
            <p:nvPr/>
          </p:nvSpPr>
          <p:spPr>
            <a:xfrm>
              <a:off x="0" y="-38100"/>
              <a:ext cx="1408451" cy="55223"/>
            </a:xfrm>
            <a:prstGeom prst="rect">
              <a:avLst/>
            </a:prstGeom>
          </p:spPr>
          <p:txBody>
            <a:bodyPr anchor="ctr" rtlCol="false" tIns="50800" lIns="50800" bIns="50800" rIns="50800"/>
            <a:lstStyle/>
            <a:p>
              <a:pPr algn="ctr">
                <a:lnSpc>
                  <a:spcPts val="2659"/>
                </a:lnSpc>
              </a:pPr>
            </a:p>
          </p:txBody>
        </p:sp>
      </p:grpSp>
      <p:grpSp>
        <p:nvGrpSpPr>
          <p:cNvPr name="Group 15" id="15"/>
          <p:cNvGrpSpPr>
            <a:grpSpLocks noChangeAspect="true"/>
          </p:cNvGrpSpPr>
          <p:nvPr/>
        </p:nvGrpSpPr>
        <p:grpSpPr>
          <a:xfrm rot="0">
            <a:off x="2059209" y="4205945"/>
            <a:ext cx="2821903" cy="2810880"/>
            <a:chOff x="0" y="0"/>
            <a:chExt cx="6502400" cy="6477000"/>
          </a:xfrm>
        </p:grpSpPr>
        <p:sp>
          <p:nvSpPr>
            <p:cNvPr name="Freeform 16" id="16"/>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4"/>
              <a:stretch>
                <a:fillRect l="-83345" t="0" r="-14840" b="-32632"/>
              </a:stretch>
            </a:blipFill>
          </p:spPr>
        </p:sp>
        <p:sp>
          <p:nvSpPr>
            <p:cNvPr name="Freeform 17" id="17"/>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18" id="18"/>
          <p:cNvGrpSpPr>
            <a:grpSpLocks noChangeAspect="true"/>
          </p:cNvGrpSpPr>
          <p:nvPr/>
        </p:nvGrpSpPr>
        <p:grpSpPr>
          <a:xfrm rot="0">
            <a:off x="5841769" y="4205945"/>
            <a:ext cx="2821903" cy="2810880"/>
            <a:chOff x="0" y="0"/>
            <a:chExt cx="6502400" cy="6477000"/>
          </a:xfrm>
        </p:grpSpPr>
        <p:sp>
          <p:nvSpPr>
            <p:cNvPr name="Freeform 19" id="19"/>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5"/>
              <a:stretch>
                <a:fillRect l="-24712" t="0" r="-24712" b="0"/>
              </a:stretch>
            </a:blipFill>
          </p:spPr>
        </p:sp>
        <p:sp>
          <p:nvSpPr>
            <p:cNvPr name="Freeform 20" id="20"/>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1" id="21"/>
          <p:cNvGrpSpPr>
            <a:grpSpLocks noChangeAspect="true"/>
          </p:cNvGrpSpPr>
          <p:nvPr/>
        </p:nvGrpSpPr>
        <p:grpSpPr>
          <a:xfrm rot="0">
            <a:off x="9624328" y="4205945"/>
            <a:ext cx="2821903" cy="2810880"/>
            <a:chOff x="0" y="0"/>
            <a:chExt cx="6502400" cy="6477000"/>
          </a:xfrm>
        </p:grpSpPr>
        <p:sp>
          <p:nvSpPr>
            <p:cNvPr name="Freeform 22" id="22"/>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6"/>
              <a:stretch>
                <a:fillRect l="-96299" t="-16621" r="-49494" b="-47870"/>
              </a:stretch>
            </a:blipFill>
          </p:spPr>
        </p:sp>
        <p:sp>
          <p:nvSpPr>
            <p:cNvPr name="Freeform 23" id="23"/>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grpSp>
        <p:nvGrpSpPr>
          <p:cNvPr name="Group 24" id="24"/>
          <p:cNvGrpSpPr>
            <a:grpSpLocks noChangeAspect="true"/>
          </p:cNvGrpSpPr>
          <p:nvPr/>
        </p:nvGrpSpPr>
        <p:grpSpPr>
          <a:xfrm rot="0">
            <a:off x="13406888" y="4205945"/>
            <a:ext cx="2821903" cy="2810880"/>
            <a:chOff x="0" y="0"/>
            <a:chExt cx="6502400" cy="6477000"/>
          </a:xfrm>
        </p:grpSpPr>
        <p:sp>
          <p:nvSpPr>
            <p:cNvPr name="Freeform 25" id="25"/>
            <p:cNvSpPr/>
            <p:nvPr/>
          </p:nvSpPr>
          <p:spPr>
            <a:xfrm flipH="false" flipV="false" rot="0">
              <a:off x="-23042" y="119185"/>
              <a:ext cx="6542159" cy="6244242"/>
            </a:xfrm>
            <a:custGeom>
              <a:avLst/>
              <a:gdLst/>
              <a:ahLst/>
              <a:cxnLst/>
              <a:rect r="r" b="b" t="t" l="l"/>
              <a:pathLst>
                <a:path h="6244242" w="6542159">
                  <a:moveTo>
                    <a:pt x="3271080" y="4996"/>
                  </a:moveTo>
                  <a:cubicBezTo>
                    <a:pt x="2154117" y="0"/>
                    <a:pt x="1119857" y="593026"/>
                    <a:pt x="559929" y="1559521"/>
                  </a:cubicBezTo>
                  <a:cubicBezTo>
                    <a:pt x="0" y="2526015"/>
                    <a:pt x="0" y="3718228"/>
                    <a:pt x="559929" y="4684723"/>
                  </a:cubicBezTo>
                  <a:cubicBezTo>
                    <a:pt x="1119857" y="5651217"/>
                    <a:pt x="2154117" y="6244243"/>
                    <a:pt x="3271080" y="6239248"/>
                  </a:cubicBezTo>
                  <a:cubicBezTo>
                    <a:pt x="4388043" y="6244243"/>
                    <a:pt x="5422303" y="5651217"/>
                    <a:pt x="5982231" y="4684723"/>
                  </a:cubicBezTo>
                  <a:cubicBezTo>
                    <a:pt x="6542160" y="3718229"/>
                    <a:pt x="6542160" y="2526015"/>
                    <a:pt x="5982231" y="1559521"/>
                  </a:cubicBezTo>
                  <a:cubicBezTo>
                    <a:pt x="5422303" y="593027"/>
                    <a:pt x="4388043" y="1"/>
                    <a:pt x="3271080" y="4996"/>
                  </a:cubicBezTo>
                  <a:close/>
                </a:path>
              </a:pathLst>
            </a:custGeom>
            <a:blipFill>
              <a:blip r:embed="rId7"/>
              <a:stretch>
                <a:fillRect l="-24712" t="0" r="-24712" b="0"/>
              </a:stretch>
            </a:blipFill>
          </p:spPr>
        </p:sp>
        <p:sp>
          <p:nvSpPr>
            <p:cNvPr name="Freeform 26" id="26"/>
            <p:cNvSpPr/>
            <p:nvPr/>
          </p:nvSpPr>
          <p:spPr>
            <a:xfrm flipH="false" flipV="false" rot="0">
              <a:off x="73038" y="66269"/>
              <a:ext cx="6350000" cy="6349987"/>
            </a:xfrm>
            <a:custGeom>
              <a:avLst/>
              <a:gdLst/>
              <a:ahLst/>
              <a:cxnLst/>
              <a:rect r="r" b="b" t="t" l="l"/>
              <a:pathLst>
                <a:path h="6349987" w="6350000">
                  <a:moveTo>
                    <a:pt x="3175000" y="6349987"/>
                  </a:moveTo>
                  <a:cubicBezTo>
                    <a:pt x="1424279" y="6349987"/>
                    <a:pt x="0" y="4925733"/>
                    <a:pt x="0" y="3175038"/>
                  </a:cubicBezTo>
                  <a:cubicBezTo>
                    <a:pt x="0" y="1424317"/>
                    <a:pt x="1424292" y="0"/>
                    <a:pt x="3175000" y="0"/>
                  </a:cubicBezTo>
                  <a:cubicBezTo>
                    <a:pt x="4925733" y="0"/>
                    <a:pt x="6350000" y="1424330"/>
                    <a:pt x="6350000" y="3175038"/>
                  </a:cubicBezTo>
                  <a:cubicBezTo>
                    <a:pt x="6350000" y="4925720"/>
                    <a:pt x="4925733" y="6349987"/>
                    <a:pt x="3175000" y="6349987"/>
                  </a:cubicBezTo>
                  <a:close/>
                  <a:moveTo>
                    <a:pt x="3175000" y="115760"/>
                  </a:moveTo>
                  <a:cubicBezTo>
                    <a:pt x="1488135" y="115760"/>
                    <a:pt x="115760" y="1488148"/>
                    <a:pt x="115760" y="3175038"/>
                  </a:cubicBezTo>
                  <a:cubicBezTo>
                    <a:pt x="115760" y="4861915"/>
                    <a:pt x="1488135" y="6234265"/>
                    <a:pt x="3175000" y="6234265"/>
                  </a:cubicBezTo>
                  <a:cubicBezTo>
                    <a:pt x="4861852" y="6234265"/>
                    <a:pt x="6234265" y="4861890"/>
                    <a:pt x="6234265" y="3175038"/>
                  </a:cubicBezTo>
                  <a:cubicBezTo>
                    <a:pt x="6234265" y="1488148"/>
                    <a:pt x="4861852" y="115760"/>
                    <a:pt x="3175000" y="115760"/>
                  </a:cubicBezTo>
                  <a:close/>
                </a:path>
              </a:pathLst>
            </a:custGeom>
            <a:solidFill>
              <a:srgbClr val="FFFFFF"/>
            </a:solidFill>
          </p:spPr>
        </p:sp>
      </p:grpSp>
      <p:sp>
        <p:nvSpPr>
          <p:cNvPr name="TextBox 27" id="27"/>
          <p:cNvSpPr txBox="true"/>
          <p:nvPr/>
        </p:nvSpPr>
        <p:spPr>
          <a:xfrm rot="0">
            <a:off x="1028700" y="9402327"/>
            <a:ext cx="5819918"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www.reallygreatsite.com</a:t>
            </a:r>
          </a:p>
        </p:txBody>
      </p:sp>
      <p:sp>
        <p:nvSpPr>
          <p:cNvPr name="TextBox 28" id="28"/>
          <p:cNvSpPr txBox="true"/>
          <p:nvPr/>
        </p:nvSpPr>
        <p:spPr>
          <a:xfrm rot="0">
            <a:off x="5361441" y="1123950"/>
            <a:ext cx="7565119" cy="1122680"/>
          </a:xfrm>
          <a:prstGeom prst="rect">
            <a:avLst/>
          </a:prstGeom>
        </p:spPr>
        <p:txBody>
          <a:bodyPr anchor="t" rtlCol="false" tIns="0" lIns="0" bIns="0" rIns="0">
            <a:spAutoFit/>
          </a:bodyPr>
          <a:lstStyle/>
          <a:p>
            <a:pPr algn="ctr">
              <a:lnSpc>
                <a:spcPts val="8560"/>
              </a:lnSpc>
            </a:pPr>
            <a:r>
              <a:rPr lang="en-US" b="true" sz="8000">
                <a:solidFill>
                  <a:srgbClr val="FFFFFF"/>
                </a:solidFill>
                <a:latin typeface="Antonio Bold"/>
                <a:ea typeface="Antonio Bold"/>
                <a:cs typeface="Antonio Bold"/>
                <a:sym typeface="Antonio Bold"/>
              </a:rPr>
              <a:t>DOCTOR TEAM</a:t>
            </a:r>
          </a:p>
        </p:txBody>
      </p:sp>
      <p:sp>
        <p:nvSpPr>
          <p:cNvPr name="TextBox 29" id="29"/>
          <p:cNvSpPr txBox="true"/>
          <p:nvPr/>
        </p:nvSpPr>
        <p:spPr>
          <a:xfrm rot="0">
            <a:off x="4761934" y="2754970"/>
            <a:ext cx="8764131" cy="87947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Meet the healing hearts and brilliant minds behind our medical excellence.</a:t>
            </a:r>
          </a:p>
        </p:txBody>
      </p:sp>
      <p:sp>
        <p:nvSpPr>
          <p:cNvPr name="TextBox 30" id="30"/>
          <p:cNvSpPr txBox="true"/>
          <p:nvPr/>
        </p:nvSpPr>
        <p:spPr>
          <a:xfrm rot="0">
            <a:off x="2253012" y="7215367"/>
            <a:ext cx="243429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Bold"/>
                <a:ea typeface="Poppins Bold"/>
                <a:cs typeface="Poppins Bold"/>
                <a:sym typeface="Poppins Bold"/>
              </a:rPr>
              <a:t>Steven</a:t>
            </a:r>
          </a:p>
        </p:txBody>
      </p:sp>
      <p:sp>
        <p:nvSpPr>
          <p:cNvPr name="TextBox 31" id="31"/>
          <p:cNvSpPr txBox="true"/>
          <p:nvPr/>
        </p:nvSpPr>
        <p:spPr>
          <a:xfrm rot="0">
            <a:off x="2253012"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Specialist</a:t>
            </a:r>
          </a:p>
        </p:txBody>
      </p:sp>
      <p:sp>
        <p:nvSpPr>
          <p:cNvPr name="TextBox 32" id="32"/>
          <p:cNvSpPr txBox="true"/>
          <p:nvPr/>
        </p:nvSpPr>
        <p:spPr>
          <a:xfrm rot="0">
            <a:off x="6035571" y="7215367"/>
            <a:ext cx="243429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Bold"/>
                <a:ea typeface="Poppins Bold"/>
                <a:cs typeface="Poppins Bold"/>
                <a:sym typeface="Poppins Bold"/>
              </a:rPr>
              <a:t>Robert</a:t>
            </a:r>
          </a:p>
        </p:txBody>
      </p:sp>
      <p:sp>
        <p:nvSpPr>
          <p:cNvPr name="TextBox 33" id="33"/>
          <p:cNvSpPr txBox="true"/>
          <p:nvPr/>
        </p:nvSpPr>
        <p:spPr>
          <a:xfrm rot="0">
            <a:off x="603557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Radiologist</a:t>
            </a:r>
          </a:p>
        </p:txBody>
      </p:sp>
      <p:sp>
        <p:nvSpPr>
          <p:cNvPr name="TextBox 34" id="34"/>
          <p:cNvSpPr txBox="true"/>
          <p:nvPr/>
        </p:nvSpPr>
        <p:spPr>
          <a:xfrm rot="0">
            <a:off x="9818131" y="7215367"/>
            <a:ext cx="243429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Bold"/>
                <a:ea typeface="Poppins Bold"/>
                <a:cs typeface="Poppins Bold"/>
                <a:sym typeface="Poppins Bold"/>
              </a:rPr>
              <a:t>Michelle</a:t>
            </a:r>
          </a:p>
        </p:txBody>
      </p:sp>
      <p:sp>
        <p:nvSpPr>
          <p:cNvPr name="TextBox 35" id="35"/>
          <p:cNvSpPr txBox="true"/>
          <p:nvPr/>
        </p:nvSpPr>
        <p:spPr>
          <a:xfrm rot="0">
            <a:off x="9818131"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Surgeon</a:t>
            </a:r>
          </a:p>
        </p:txBody>
      </p:sp>
      <p:sp>
        <p:nvSpPr>
          <p:cNvPr name="TextBox 36" id="36"/>
          <p:cNvSpPr txBox="true"/>
          <p:nvPr/>
        </p:nvSpPr>
        <p:spPr>
          <a:xfrm rot="0">
            <a:off x="13600690" y="7215367"/>
            <a:ext cx="2434298" cy="441325"/>
          </a:xfrm>
          <a:prstGeom prst="rect">
            <a:avLst/>
          </a:prstGeom>
        </p:spPr>
        <p:txBody>
          <a:bodyPr anchor="t" rtlCol="false" tIns="0" lIns="0" bIns="0" rIns="0">
            <a:spAutoFit/>
          </a:bodyPr>
          <a:lstStyle/>
          <a:p>
            <a:pPr algn="ctr">
              <a:lnSpc>
                <a:spcPts val="3499"/>
              </a:lnSpc>
            </a:pPr>
            <a:r>
              <a:rPr lang="en-US" b="true" sz="2499">
                <a:solidFill>
                  <a:srgbClr val="FFFFFF"/>
                </a:solidFill>
                <a:latin typeface="Poppins Bold"/>
                <a:ea typeface="Poppins Bold"/>
                <a:cs typeface="Poppins Bold"/>
                <a:sym typeface="Poppins Bold"/>
              </a:rPr>
              <a:t>Aaron Loeb</a:t>
            </a:r>
          </a:p>
        </p:txBody>
      </p:sp>
      <p:sp>
        <p:nvSpPr>
          <p:cNvPr name="TextBox 37" id="37"/>
          <p:cNvSpPr txBox="true"/>
          <p:nvPr/>
        </p:nvSpPr>
        <p:spPr>
          <a:xfrm rot="0">
            <a:off x="13600690" y="7694792"/>
            <a:ext cx="2434298" cy="441325"/>
          </a:xfrm>
          <a:prstGeom prst="rect">
            <a:avLst/>
          </a:prstGeom>
        </p:spPr>
        <p:txBody>
          <a:bodyPr anchor="t" rtlCol="false" tIns="0" lIns="0" bIns="0" rIns="0">
            <a:spAutoFit/>
          </a:bodyPr>
          <a:lstStyle/>
          <a:p>
            <a:pPr algn="ctr">
              <a:lnSpc>
                <a:spcPts val="3499"/>
              </a:lnSpc>
            </a:pPr>
            <a:r>
              <a:rPr lang="en-US" sz="2499">
                <a:solidFill>
                  <a:srgbClr val="FFFFFF"/>
                </a:solidFill>
                <a:latin typeface="Poppins"/>
                <a:ea typeface="Poppins"/>
                <a:cs typeface="Poppins"/>
                <a:sym typeface="Poppins"/>
              </a:rPr>
              <a:t>Neurologist</a:t>
            </a:r>
          </a:p>
        </p:txBody>
      </p:sp>
      <p:sp>
        <p:nvSpPr>
          <p:cNvPr name="TextBox 38" id="38"/>
          <p:cNvSpPr txBox="true"/>
          <p:nvPr/>
        </p:nvSpPr>
        <p:spPr>
          <a:xfrm rot="0">
            <a:off x="9734345" y="9402327"/>
            <a:ext cx="3921194" cy="542925"/>
          </a:xfrm>
          <a:prstGeom prst="rect">
            <a:avLst/>
          </a:prstGeom>
        </p:spPr>
        <p:txBody>
          <a:bodyPr anchor="t" rtlCol="false" tIns="0" lIns="0" bIns="0" rIns="0">
            <a:spAutoFit/>
          </a:bodyPr>
          <a:lstStyle/>
          <a:p>
            <a:pPr algn="l">
              <a:lnSpc>
                <a:spcPts val="4200"/>
              </a:lnSpc>
            </a:pPr>
            <a:r>
              <a:rPr lang="en-US" sz="3000">
                <a:solidFill>
                  <a:srgbClr val="FFFFFF"/>
                </a:solidFill>
                <a:latin typeface="Poppins"/>
                <a:ea typeface="Poppins"/>
                <a:cs typeface="Poppins"/>
                <a:sym typeface="Poppins"/>
              </a:rPr>
              <a:t>@reallygreatsite</a:t>
            </a:r>
          </a:p>
        </p:txBody>
      </p:sp>
    </p:spTree>
  </p:cSld>
  <p:clrMapOvr>
    <a:masterClrMapping/>
  </p:clrMapOvr>
  <p:transition spd="slow">
    <p:cover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DAGhU3JQUBw</dc:identifier>
  <dcterms:modified xsi:type="dcterms:W3CDTF">2011-08-01T06:04:30Z</dcterms:modified>
  <cp:revision>1</cp:revision>
  <dc:title>Green And White Illustrative Medical Healthcare Presentation</dc:title>
</cp:coreProperties>
</file>