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57" r:id="rId4"/>
    <p:sldId id="258" r:id="rId5"/>
    <p:sldId id="267" r:id="rId6"/>
    <p:sldId id="259" r:id="rId7"/>
    <p:sldId id="268" r:id="rId8"/>
    <p:sldId id="275" r:id="rId9"/>
    <p:sldId id="277" r:id="rId10"/>
    <p:sldId id="278" r:id="rId11"/>
    <p:sldId id="279" r:id="rId12"/>
    <p:sldId id="260" r:id="rId13"/>
    <p:sldId id="262" r:id="rId14"/>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1pPr>
    <a:lvl2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2pPr>
    <a:lvl3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3pPr>
    <a:lvl4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4pPr>
    <a:lvl5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5pPr>
    <a:lvl6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6pPr>
    <a:lvl7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7pPr>
    <a:lvl8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8pPr>
    <a:lvl9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Faith\Desktop\KPMG_VI_New_raw_data_update_final.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Faith\Desktop\KPMG_VI_New_raw_data_update_final.xlsx"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Faith\Desktop\KPMG_VI_New_raw_data_update_final.xlsx" TargetMode="External"/></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Faith\Desktop\KPMG_VI_New_raw_data_update_final.xlsx" TargetMode="External"/></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Faith\Desktop\KPMG_VI_New_raw_data_update_fina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[KPMG_VI_New_raw_data_update_final.xlsx]Sheet4!PivotTable4</c:name>
    <c:fmtId val="-1"/>
  </c:pivotSource>
  <c:chart>
    <c:title>
      <c:tx>
        <c:rich>
          <a:bodyPr rot="0" spcFirstLastPara="0" vertOverflow="ellipsis" vert="horz" wrap="square" anchor="ctr" anchorCtr="1"/>
          <a:lstStyle/>
          <a:p>
            <a:pPr defTabSz="914400">
              <a:defRPr lang="en-US" sz="1800" b="0" i="0" u="none" strike="noStrike" kern="1200" baseline="0">
                <a:solidFill>
                  <a:schemeClr val="dk1">
                    <a:lumMod val="65000"/>
                    <a:lumOff val="35000"/>
                  </a:schemeClr>
                </a:solidFill>
                <a:effectLst/>
                <a:latin typeface="+mn-lt"/>
                <a:ea typeface="+mn-ea"/>
                <a:cs typeface="+mn-cs"/>
              </a:defRPr>
            </a:pPr>
            <a:r>
              <a:rPr sz="1200"/>
              <a:t> Age distribution of Old customer</a:t>
            </a:r>
            <a:endParaRPr sz="1200"/>
          </a:p>
        </c:rich>
      </c:tx>
      <c:layout>
        <c:manualLayout>
          <c:xMode val="edge"/>
          <c:yMode val="edge"/>
          <c:x val="0.147298510089481"/>
          <c:y val="0.0486865148861646"/>
        </c:manualLayout>
      </c:layout>
      <c:overlay val="0"/>
      <c:spPr>
        <a:noFill/>
        <a:ln>
          <a:noFill/>
        </a:ln>
        <a:effectLst/>
      </c:spPr>
    </c:title>
    <c:autoTitleDeleted val="0"/>
    <c:plotArea>
      <c:layout>
        <c:manualLayout>
          <c:layoutTarget val="inner"/>
          <c:xMode val="edge"/>
          <c:yMode val="edge"/>
          <c:x val="0.0492615007317748"/>
          <c:y val="0.199118785656072"/>
          <c:w val="0.938888888888889"/>
          <c:h val="0.689907407407407"/>
        </c:manualLayout>
      </c:layout>
      <c:barChart>
        <c:barDir val="col"/>
        <c:grouping val="clustered"/>
        <c:varyColors val="0"/>
        <c:ser>
          <c:idx val="0"/>
          <c:order val="0"/>
          <c:tx>
            <c:strRef>
              <c:f>[KPMG_VI_New_raw_data_update_final.xlsx]Sheet4!$B$3</c:f>
              <c:strCache>
                <c:ptCount val="1"/>
                <c:pt idx="0">
                  <c:v>Total</c:v>
                </c:pt>
              </c:strCache>
            </c:strRef>
          </c:tx>
          <c:spPr>
            <a:gradFill>
              <a:gsLst>
                <a:gs pos="0">
                  <a:srgbClr val="14CD68"/>
                </a:gs>
                <a:gs pos="100000">
                  <a:srgbClr val="0B6E38"/>
                </a:gs>
              </a:gsLst>
              <a:lin ang="5400000" scaled="0"/>
            </a:gradFill>
            <a:ln>
              <a:noFill/>
            </a:ln>
            <a:effectLst>
              <a:outerShdw blurRad="76200" dir="18900000" sy="23000" kx="-1200000" algn="bl" rotWithShape="0">
                <a:prstClr val="black">
                  <a:alpha val="20000"/>
                </a:prstClr>
              </a:outerShdw>
            </a:effectLst>
          </c:spPr>
          <c:invertIfNegative val="0"/>
          <c:dLbls>
            <c:delete val="1"/>
          </c:dLbls>
          <c:cat>
            <c:numRef>
              <c:f>Sheet4!$A$4:$A$12</c:f>
              <c:numCache>
                <c:formatCode>General</c:formatCode>
                <c:ptCount val="8"/>
                <c:pt idx="0">
                  <c:v>20</c:v>
                </c:pt>
                <c:pt idx="1">
                  <c:v>30</c:v>
                </c:pt>
                <c:pt idx="2">
                  <c:v>40</c:v>
                </c:pt>
                <c:pt idx="3">
                  <c:v>50</c:v>
                </c:pt>
                <c:pt idx="4">
                  <c:v>60</c:v>
                </c:pt>
                <c:pt idx="5">
                  <c:v>70</c:v>
                </c:pt>
                <c:pt idx="6">
                  <c:v>80</c:v>
                </c:pt>
                <c:pt idx="7">
                  <c:v>90</c:v>
                </c:pt>
              </c:numCache>
            </c:numRef>
          </c:cat>
          <c:val>
            <c:numRef>
              <c:f>Sheet4!$B$4:$B$12</c:f>
              <c:numCache>
                <c:formatCode>General</c:formatCode>
                <c:ptCount val="8"/>
                <c:pt idx="0">
                  <c:v>103</c:v>
                </c:pt>
                <c:pt idx="1">
                  <c:v>2291</c:v>
                </c:pt>
                <c:pt idx="2">
                  <c:v>2361</c:v>
                </c:pt>
                <c:pt idx="3">
                  <c:v>4805</c:v>
                </c:pt>
                <c:pt idx="4">
                  <c:v>2363</c:v>
                </c:pt>
                <c:pt idx="5">
                  <c:v>1664</c:v>
                </c:pt>
                <c:pt idx="6">
                  <c:v>12</c:v>
                </c:pt>
                <c:pt idx="7">
                  <c:v>15</c:v>
                </c:pt>
              </c:numCache>
            </c:numRef>
          </c:val>
        </c:ser>
        <c:dLbls>
          <c:showLegendKey val="0"/>
          <c:showVal val="1"/>
          <c:showCatName val="0"/>
          <c:showSerName val="0"/>
          <c:showPercent val="0"/>
          <c:showBubbleSize val="0"/>
        </c:dLbls>
        <c:gapWidth val="41"/>
        <c:overlap val="0"/>
        <c:axId val="71396184"/>
        <c:axId val="913398027"/>
      </c:barChart>
      <c:catAx>
        <c:axId val="71396184"/>
        <c:scaling>
          <c:orientation val="minMax"/>
        </c:scaling>
        <c:delete val="0"/>
        <c:axPos val="b"/>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dk1">
                    <a:lumMod val="65000"/>
                    <a:lumOff val="35000"/>
                  </a:schemeClr>
                </a:solidFill>
                <a:effectLst/>
                <a:latin typeface="+mn-lt"/>
                <a:ea typeface="+mn-ea"/>
                <a:cs typeface="+mn-cs"/>
              </a:defRPr>
            </a:pPr>
          </a:p>
        </c:txPr>
        <c:crossAx val="913398027"/>
        <c:crosses val="autoZero"/>
        <c:auto val="1"/>
        <c:lblAlgn val="ctr"/>
        <c:lblOffset val="100"/>
        <c:noMultiLvlLbl val="0"/>
      </c:catAx>
      <c:valAx>
        <c:axId val="913398027"/>
        <c:scaling>
          <c:orientation val="minMax"/>
        </c:scaling>
        <c:delete val="1"/>
        <c:axPos val="l"/>
        <c:numFmt formatCode="General" sourceLinked="1"/>
        <c:majorTickMark val="none"/>
        <c:minorTickMark val="none"/>
        <c:tickLblPos val="nextTo"/>
        <c:txPr>
          <a:bodyPr rot="-6000000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crossAx val="71396184"/>
        <c:crosses val="autoZero"/>
        <c:crossBetween val="between"/>
      </c:valAx>
      <c:spPr>
        <a:noFill/>
        <a:ln>
          <a:noFill/>
        </a:ln>
        <a:effectLst/>
      </c:spPr>
    </c:plotArea>
    <c:plotVisOnly val="1"/>
    <c:dispBlanksAs val="gap"/>
    <c:showDLblsOverMax val="0"/>
  </c:chart>
  <c:spPr>
    <a:gradFill flip="none" rotWithShape="1">
      <a:gsLst>
        <a:gs pos="0">
          <a:schemeClr val="lt1"/>
        </a:gs>
        <a:gs pos="68000">
          <a:schemeClr val="lt1">
            <a:lumMod val="85000"/>
          </a:schemeClr>
        </a:gs>
        <a:gs pos="100000">
          <a:schemeClr val="lt1"/>
        </a:gs>
      </a:gsLst>
      <a:lin ang="5400000" scaled="1"/>
    </a:gradFill>
    <a:ln w="9525" cap="flat" cmpd="sng" algn="ctr">
      <a:solidFill>
        <a:schemeClr val="dk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[KPMG_VI_New_raw_data_update_final.xlsx]Sheet6!PivotTable6</c:name>
    <c:fmtId val="-1"/>
  </c:pivotSource>
  <c:chart>
    <c:title>
      <c:tx>
        <c:rich>
          <a:bodyPr rot="0" spcFirstLastPara="0" vertOverflow="ellipsis" vert="horz" wrap="square" anchor="ctr" anchorCtr="1"/>
          <a:lstStyle/>
          <a:p>
            <a:pPr defTabSz="914400">
              <a:defRPr lang="en-US" sz="1800" b="0" i="0" u="none" strike="noStrike" kern="1200" baseline="0">
                <a:solidFill>
                  <a:schemeClr val="dk1">
                    <a:lumMod val="65000"/>
                    <a:lumOff val="35000"/>
                  </a:schemeClr>
                </a:solidFill>
                <a:effectLst/>
                <a:latin typeface="+mn-lt"/>
                <a:ea typeface="+mn-ea"/>
                <a:cs typeface="+mn-cs"/>
              </a:defRPr>
            </a:pPr>
            <a:r>
              <a:rPr sz="1200"/>
              <a:t>Age distribution of new customer</a:t>
            </a:r>
            <a:r>
              <a:t>s</a:t>
            </a:r>
          </a:p>
        </c:rich>
      </c:tx>
      <c:layout/>
      <c:overlay val="0"/>
      <c:spPr>
        <a:noFill/>
        <a:ln>
          <a:noFill/>
        </a:ln>
        <a:effectLst/>
      </c:spPr>
    </c:title>
    <c:autoTitleDeleted val="0"/>
    <c:plotArea>
      <c:layout>
        <c:manualLayout>
          <c:layoutTarget val="inner"/>
          <c:xMode val="edge"/>
          <c:yMode val="edge"/>
          <c:x val="0.0682878081279147"/>
          <c:y val="0.236471251409245"/>
          <c:w val="0.926715522984677"/>
          <c:h val="0.622435174746336"/>
        </c:manualLayout>
      </c:layout>
      <c:barChart>
        <c:barDir val="col"/>
        <c:grouping val="clustered"/>
        <c:varyColors val="0"/>
        <c:ser>
          <c:idx val="0"/>
          <c:order val="0"/>
          <c:tx>
            <c:strRef>
              <c:f>[KPMG_VI_New_raw_data_update_final.xlsx]Sheet6!$B$3</c:f>
              <c:strCache>
                <c:ptCount val="1"/>
                <c:pt idx="0">
                  <c:v>Total</c:v>
                </c:pt>
              </c:strCache>
            </c:strRef>
          </c:tx>
          <c:spPr>
            <a:gradFill>
              <a:gsLst>
                <a:gs pos="0">
                  <a:srgbClr val="7B32B2"/>
                </a:gs>
                <a:gs pos="100000">
                  <a:srgbClr val="401A5D"/>
                </a:gs>
              </a:gsLst>
              <a:lin ang="5400000" scaled="0"/>
            </a:gradFill>
            <a:ln>
              <a:noFill/>
            </a:ln>
            <a:effectLst>
              <a:outerShdw blurRad="76200" dir="18900000" sy="23000" kx="-1200000" algn="bl" rotWithShape="0">
                <a:prstClr val="black">
                  <a:alpha val="20000"/>
                </a:prstClr>
              </a:outerShdw>
            </a:effectLst>
          </c:spPr>
          <c:invertIfNegative val="0"/>
          <c:dLbls>
            <c:delete val="1"/>
          </c:dLbls>
          <c:cat>
            <c:numRef>
              <c:f>[KPMG_VI_New_raw_data_update_final.xlsx]Sheet6!$A$4:$A$12</c:f>
              <c:numCache>
                <c:formatCode>General</c:formatCode>
                <c:ptCount val="8"/>
                <c:pt idx="0">
                  <c:v>20</c:v>
                </c:pt>
                <c:pt idx="1">
                  <c:v>30</c:v>
                </c:pt>
                <c:pt idx="2">
                  <c:v>40</c:v>
                </c:pt>
                <c:pt idx="3">
                  <c:v>50</c:v>
                </c:pt>
                <c:pt idx="4">
                  <c:v>60</c:v>
                </c:pt>
                <c:pt idx="5">
                  <c:v>70</c:v>
                </c:pt>
                <c:pt idx="6">
                  <c:v>80</c:v>
                </c:pt>
                <c:pt idx="7">
                  <c:v>90</c:v>
                </c:pt>
              </c:numCache>
            </c:numRef>
          </c:cat>
          <c:val>
            <c:numRef>
              <c:f>[KPMG_VI_New_raw_data_update_final.xlsx]Sheet6!$B$4:$B$12</c:f>
              <c:numCache>
                <c:formatCode>General</c:formatCode>
                <c:ptCount val="8"/>
                <c:pt idx="0">
                  <c:v>6</c:v>
                </c:pt>
                <c:pt idx="1">
                  <c:v>127</c:v>
                </c:pt>
                <c:pt idx="2">
                  <c:v>75</c:v>
                </c:pt>
                <c:pt idx="3">
                  <c:v>174</c:v>
                </c:pt>
                <c:pt idx="4">
                  <c:v>117</c:v>
                </c:pt>
                <c:pt idx="5">
                  <c:v>121</c:v>
                </c:pt>
                <c:pt idx="6">
                  <c:v>71</c:v>
                </c:pt>
                <c:pt idx="7">
                  <c:v>24</c:v>
                </c:pt>
              </c:numCache>
            </c:numRef>
          </c:val>
        </c:ser>
        <c:dLbls>
          <c:showLegendKey val="0"/>
          <c:showVal val="1"/>
          <c:showCatName val="0"/>
          <c:showSerName val="0"/>
          <c:showPercent val="0"/>
          <c:showBubbleSize val="0"/>
        </c:dLbls>
        <c:gapWidth val="41"/>
        <c:overlap val="0"/>
        <c:axId val="310423517"/>
        <c:axId val="663097717"/>
      </c:barChart>
      <c:catAx>
        <c:axId val="310423517"/>
        <c:scaling>
          <c:orientation val="minMax"/>
        </c:scaling>
        <c:delete val="0"/>
        <c:axPos val="b"/>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dk1">
                    <a:lumMod val="65000"/>
                    <a:lumOff val="35000"/>
                  </a:schemeClr>
                </a:solidFill>
                <a:effectLst/>
                <a:latin typeface="+mn-lt"/>
                <a:ea typeface="+mn-ea"/>
                <a:cs typeface="+mn-cs"/>
              </a:defRPr>
            </a:pPr>
          </a:p>
        </c:txPr>
        <c:crossAx val="663097717"/>
        <c:crosses val="autoZero"/>
        <c:auto val="1"/>
        <c:lblAlgn val="ctr"/>
        <c:lblOffset val="100"/>
        <c:noMultiLvlLbl val="0"/>
      </c:catAx>
      <c:valAx>
        <c:axId val="663097717"/>
        <c:scaling>
          <c:orientation val="minMax"/>
        </c:scaling>
        <c:delete val="1"/>
        <c:axPos val="l"/>
        <c:numFmt formatCode="General" sourceLinked="1"/>
        <c:majorTickMark val="none"/>
        <c:minorTickMark val="none"/>
        <c:tickLblPos val="nextTo"/>
        <c:txPr>
          <a:bodyPr rot="-6000000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crossAx val="310423517"/>
        <c:crosses val="autoZero"/>
        <c:crossBetween val="between"/>
      </c:valAx>
      <c:spPr>
        <a:noFill/>
        <a:ln>
          <a:noFill/>
        </a:ln>
        <a:effectLst/>
      </c:spPr>
    </c:plotArea>
    <c:plotVisOnly val="1"/>
    <c:dispBlanksAs val="gap"/>
    <c:showDLblsOverMax val="0"/>
  </c:chart>
  <c:spPr>
    <a:gradFill flip="none" rotWithShape="1">
      <a:gsLst>
        <a:gs pos="0">
          <a:schemeClr val="lt1"/>
        </a:gs>
        <a:gs pos="68000">
          <a:schemeClr val="lt1">
            <a:lumMod val="85000"/>
          </a:schemeClr>
        </a:gs>
        <a:gs pos="100000">
          <a:schemeClr val="lt1"/>
        </a:gs>
      </a:gsLst>
      <a:lin ang="5400000" scaled="1"/>
    </a:gradFill>
    <a:ln w="9525" cap="flat" cmpd="sng" algn="ctr">
      <a:solidFill>
        <a:schemeClr val="dk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Series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[KPMG_VI_New_raw_data_update_final.xlsx]Sheet3!PivotTable2</c:name>
    <c:fmtId val="-1"/>
  </c:pivotSource>
  <c:chart>
    <c:title>
      <c:tx>
        <c:rich>
          <a:bodyPr rot="0" spcFirstLastPara="0" vertOverflow="ellipsis" vert="horz" wrap="square" anchor="ctr" anchorCtr="1"/>
          <a:lstStyle/>
          <a:p>
            <a:pPr defTabSz="914400">
              <a:defRPr lang="en-US" sz="1800" b="1" i="0" u="none" strike="noStrike" kern="1200" baseline="0">
                <a:solidFill>
                  <a:schemeClr val="dk1">
                    <a:lumMod val="65000"/>
                    <a:lumOff val="35000"/>
                  </a:schemeClr>
                </a:solidFill>
                <a:latin typeface="+mn-lt"/>
                <a:ea typeface="+mn-ea"/>
                <a:cs typeface="+mn-cs"/>
              </a:defRPr>
            </a:pPr>
            <a:r>
              <a:rPr sz="1000"/>
              <a:t>Bike related purchases over the last 3 years by gender</a:t>
            </a:r>
            <a:endParaRPr sz="1000"/>
          </a:p>
        </c:rich>
      </c:tx>
      <c:layout/>
      <c:overlay val="0"/>
      <c:spPr>
        <a:noFill/>
        <a:ln>
          <a:noFill/>
        </a:ln>
        <a:effectLst/>
      </c:spPr>
    </c:title>
    <c:autoTitleDeleted val="0"/>
    <c:plotArea>
      <c:layout/>
      <c:pieChart>
        <c:varyColors val="1"/>
        <c:ser>
          <c:idx val="0"/>
          <c:order val="0"/>
          <c:tx>
            <c:strRef>
              <c:f>[KPMG_VI_New_raw_data_update_final.xlsx]Sheet3!$B$3</c:f>
              <c:strCache>
                <c:ptCount val="1"/>
                <c:pt idx="0">
                  <c:v>Total</c:v>
                </c:pt>
              </c:strCache>
            </c:strRef>
          </c:tx>
          <c:spPr>
            <a:gradFill>
              <a:gsLst>
                <a:gs pos="0">
                  <a:srgbClr val="FE4444"/>
                </a:gs>
                <a:gs pos="100000">
                  <a:srgbClr val="832B2B"/>
                </a:gs>
              </a:gsLst>
              <a:lin scaled="0"/>
            </a:gradFill>
          </c:spPr>
          <c:explosion val="0"/>
          <c:dPt>
            <c:idx val="0"/>
            <c:bubble3D val="0"/>
            <c:spPr>
              <a:gradFill>
                <a:gsLst>
                  <a:gs pos="0">
                    <a:srgbClr val="FE4444"/>
                  </a:gs>
                  <a:gs pos="100000">
                    <a:srgbClr val="832B2B"/>
                  </a:gs>
                </a:gsLst>
                <a:lin scaled="0"/>
              </a:gradFill>
              <a:ln>
                <a:noFill/>
              </a:ln>
              <a:effectLst>
                <a:outerShdw blurRad="317500" algn="ctr" rotWithShape="0">
                  <a:prstClr val="black">
                    <a:alpha val="25000"/>
                  </a:prstClr>
                </a:outerShdw>
              </a:effectLst>
            </c:spPr>
          </c:dPt>
          <c:dPt>
            <c:idx val="1"/>
            <c:bubble3D val="0"/>
            <c:spPr>
              <a:solidFill>
                <a:srgbClr val="0070C0"/>
              </a:solidFill>
              <a:ln>
                <a:noFill/>
              </a:ln>
              <a:effectLst>
                <a:outerShdw blurRad="317500" algn="ctr" rotWithShape="0">
                  <a:prstClr val="black">
                    <a:alpha val="25000"/>
                  </a:prstClr>
                </a:outerShdw>
              </a:effectLst>
            </c:spPr>
          </c:dPt>
          <c:dPt>
            <c:idx val="2"/>
            <c:bubble3D val="0"/>
            <c:spPr>
              <a:solidFill>
                <a:srgbClr val="FFFF00"/>
              </a:solidFill>
              <a:ln>
                <a:noFill/>
              </a:ln>
              <a:effectLst>
                <a:outerShdw blurRad="317500" algn="ctr" rotWithShape="0">
                  <a:prstClr val="black">
                    <a:alpha val="25000"/>
                  </a:prstClr>
                </a:outerShdw>
              </a:effectLst>
            </c:spPr>
          </c:dPt>
          <c:dLbls>
            <c:spPr>
              <a:no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lt1"/>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[KPMG_VI_New_raw_data_update_final.xlsx]Sheet3!$A$4:$A$7</c:f>
              <c:strCache>
                <c:ptCount val="3"/>
                <c:pt idx="0">
                  <c:v>Female</c:v>
                </c:pt>
                <c:pt idx="1">
                  <c:v>Male</c:v>
                </c:pt>
                <c:pt idx="2">
                  <c:v>U</c:v>
                </c:pt>
              </c:strCache>
            </c:strRef>
          </c:cat>
          <c:val>
            <c:numRef>
              <c:f>[KPMG_VI_New_raw_data_update_final.xlsx]Sheet3!$B$4:$B$7</c:f>
              <c:numCache>
                <c:formatCode>General</c:formatCode>
                <c:ptCount val="3"/>
                <c:pt idx="0">
                  <c:v>9731</c:v>
                </c:pt>
                <c:pt idx="1">
                  <c:v>9252</c:v>
                </c:pt>
                <c:pt idx="2">
                  <c:v>438</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71666666666667"/>
          <c:y val="0.436458333333333"/>
        </c:manualLayout>
      </c:layout>
      <c:overlay val="0"/>
      <c:spPr>
        <a:solidFill>
          <a:schemeClr val="lt1">
            <a:alpha val="78000"/>
          </a:schemeClr>
        </a:solidFill>
        <a:ln>
          <a:noFill/>
        </a:ln>
        <a:effectLst/>
      </c:spPr>
      <c:txPr>
        <a:bodyPr rot="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[KPMG_VI_New_raw_data_update_final.xlsx]Sheet3!PivotTable2</c:name>
    <c:fmtId val="-1"/>
  </c:pivotSource>
  <c:chart>
    <c:title>
      <c:tx>
        <c:rich>
          <a:bodyPr rot="0" spcFirstLastPara="0" vertOverflow="ellipsis" vert="horz" wrap="square" anchor="ctr" anchorCtr="1"/>
          <a:lstStyle/>
          <a:p>
            <a:pPr defTabSz="914400">
              <a:defRPr lang="en-US" sz="1800" b="0" i="0" u="none" strike="noStrike" kern="1200" baseline="0">
                <a:solidFill>
                  <a:schemeClr val="dk1">
                    <a:lumMod val="65000"/>
                    <a:lumOff val="35000"/>
                  </a:schemeClr>
                </a:solidFill>
                <a:effectLst/>
                <a:latin typeface="+mn-lt"/>
                <a:ea typeface="+mn-ea"/>
                <a:cs typeface="+mn-cs"/>
              </a:defRPr>
            </a:pPr>
            <a:r>
              <a:rPr sz="1200"/>
              <a:t>Job Industry Distribution-Old customer</a:t>
            </a:r>
            <a:endParaRPr sz="1200"/>
          </a:p>
        </c:rich>
      </c:tx>
      <c:layout>
        <c:manualLayout>
          <c:xMode val="edge"/>
          <c:yMode val="edge"/>
          <c:x val="0.176633663366337"/>
          <c:y val="0.0213892418466751"/>
        </c:manualLayout>
      </c:layout>
      <c:overlay val="0"/>
      <c:spPr>
        <a:noFill/>
        <a:ln>
          <a:noFill/>
        </a:ln>
        <a:effectLst/>
      </c:spPr>
    </c:title>
    <c:autoTitleDeleted val="0"/>
    <c:plotArea>
      <c:layout/>
      <c:barChart>
        <c:barDir val="col"/>
        <c:grouping val="clustered"/>
        <c:varyColors val="0"/>
        <c:ser>
          <c:idx val="0"/>
          <c:order val="0"/>
          <c:tx>
            <c:strRef>
              <c:f>[KPMG_VI_New_raw_data_update_final.xlsx]Sheet3!$B$3</c:f>
              <c:strCache>
                <c:ptCount val="1"/>
                <c:pt idx="0">
                  <c:v>Total</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dLbl>
              <c:idx val="5"/>
              <c:layout/>
              <c:numFmt formatCode="General" sourceLinked="0"/>
              <c:spPr>
                <a:noFill/>
                <a:ln>
                  <a:noFill/>
                </a:ln>
                <a:effectLst/>
              </c:spPr>
              <c:txPr>
                <a:bodyPr rot="0" spcFirstLastPara="0" vertOverflow="ellipsis" vert="horz" wrap="square" lIns="38100" tIns="19050" rIns="38100" bIns="19050" anchor="ctr" anchorCtr="1"/>
                <a:lstStyle/>
                <a:p>
                  <a:pPr>
                    <a:defRPr lang="en-US" sz="1000" b="1" i="0" u="none" strike="noStrike" kern="1200" baseline="0">
                      <a:solidFill>
                        <a:schemeClr val="lt1"/>
                      </a:solidFill>
                      <a:latin typeface="+mn-lt"/>
                      <a:ea typeface="+mn-ea"/>
                      <a:cs typeface="+mn-cs"/>
                    </a:defRPr>
                  </a:pPr>
                </a:p>
              </c:txPr>
              <c:dLblPos val="inEnd"/>
              <c:showLegendKey val="0"/>
              <c:showVal val="1"/>
              <c:showCatName val="0"/>
              <c:showSerName val="0"/>
              <c:showPercent val="1"/>
              <c:showBubbleSize val="0"/>
              <c:extLst>
                <c:ext xmlns:c15="http://schemas.microsoft.com/office/drawing/2012/chart" uri="{CE6537A1-D6FC-4f65-9D91-7224C49458BB}"/>
              </c:extLst>
            </c:dLbl>
            <c:spPr>
              <a:noFill/>
              <a:ln>
                <a:noFill/>
              </a:ln>
              <a:effectLst/>
            </c:spPr>
            <c:txPr>
              <a:bodyPr rot="0" spcFirstLastPara="0" vertOverflow="ellipsis" vert="horz" wrap="square" lIns="38100" tIns="19050" rIns="38100" bIns="19050" anchor="ctr" anchorCtr="1"/>
              <a:lstStyle/>
              <a:p>
                <a:pPr>
                  <a:defRPr lang="en-US" sz="1000" b="1" i="0" u="none" strike="noStrike" kern="1200" baseline="0">
                    <a:solidFill>
                      <a:schemeClr val="lt1"/>
                    </a:solidFill>
                    <a:latin typeface="+mn-lt"/>
                    <a:ea typeface="+mn-ea"/>
                    <a:cs typeface="+mn-cs"/>
                  </a:defRPr>
                </a:pPr>
              </a:p>
            </c:txPr>
            <c:dLblPos val="inEnd"/>
            <c:showLegendKey val="0"/>
            <c:showVal val="1"/>
            <c:showCatName val="0"/>
            <c:showSerName val="0"/>
            <c:showPercent val="1"/>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[KPMG_VI_New_raw_data_update_final.xlsx]Sheet3!$A$4:$A$15</c:f>
              <c:strCache>
                <c:ptCount val="11"/>
                <c:pt idx="0">
                  <c:v>Argiculture</c:v>
                </c:pt>
                <c:pt idx="1">
                  <c:v>Entertainment</c:v>
                </c:pt>
                <c:pt idx="2">
                  <c:v>Financial Services</c:v>
                </c:pt>
                <c:pt idx="3">
                  <c:v>Health</c:v>
                </c:pt>
                <c:pt idx="4">
                  <c:v>IT</c:v>
                </c:pt>
                <c:pt idx="5">
                  <c:v>Manufacturing</c:v>
                </c:pt>
                <c:pt idx="6">
                  <c:v>n/a</c:v>
                </c:pt>
                <c:pt idx="7">
                  <c:v>Property</c:v>
                </c:pt>
                <c:pt idx="8">
                  <c:v>Retail</c:v>
                </c:pt>
                <c:pt idx="9">
                  <c:v>Telecommunications</c:v>
                </c:pt>
                <c:pt idx="10">
                  <c:v>(blank)</c:v>
                </c:pt>
              </c:strCache>
            </c:strRef>
          </c:cat>
          <c:val>
            <c:numRef>
              <c:f>[KPMG_VI_New_raw_data_update_final.xlsx]Sheet3!$B$4:$B$15</c:f>
              <c:numCache>
                <c:formatCode>General</c:formatCode>
                <c:ptCount val="11"/>
                <c:pt idx="0">
                  <c:v>559</c:v>
                </c:pt>
                <c:pt idx="1">
                  <c:v>686</c:v>
                </c:pt>
                <c:pt idx="2">
                  <c:v>3773</c:v>
                </c:pt>
                <c:pt idx="3">
                  <c:v>3016</c:v>
                </c:pt>
                <c:pt idx="4">
                  <c:v>1049</c:v>
                </c:pt>
                <c:pt idx="5">
                  <c:v>3897</c:v>
                </c:pt>
                <c:pt idx="6">
                  <c:v>3138</c:v>
                </c:pt>
                <c:pt idx="7">
                  <c:v>1258</c:v>
                </c:pt>
                <c:pt idx="8">
                  <c:v>1718</c:v>
                </c:pt>
                <c:pt idx="9">
                  <c:v>351</c:v>
                </c:pt>
              </c:numCache>
            </c:numRef>
          </c:val>
        </c:ser>
        <c:dLbls>
          <c:showLegendKey val="0"/>
          <c:showVal val="1"/>
          <c:showCatName val="0"/>
          <c:showSerName val="0"/>
          <c:showPercent val="0"/>
          <c:showBubbleSize val="0"/>
        </c:dLbls>
        <c:gapWidth val="41"/>
        <c:overlap val="0"/>
        <c:axId val="893925239"/>
        <c:axId val="908358451"/>
      </c:barChart>
      <c:catAx>
        <c:axId val="893925239"/>
        <c:scaling>
          <c:orientation val="minMax"/>
        </c:scaling>
        <c:delete val="0"/>
        <c:axPos val="b"/>
        <c:majorTickMark val="out"/>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dk1">
                    <a:lumMod val="65000"/>
                    <a:lumOff val="35000"/>
                  </a:schemeClr>
                </a:solidFill>
                <a:effectLst/>
                <a:latin typeface="+mn-lt"/>
                <a:ea typeface="+mn-ea"/>
                <a:cs typeface="+mn-cs"/>
              </a:defRPr>
            </a:pPr>
          </a:p>
        </c:txPr>
        <c:crossAx val="908358451"/>
        <c:crosses val="autoZero"/>
        <c:auto val="1"/>
        <c:lblAlgn val="ctr"/>
        <c:lblOffset val="100"/>
        <c:noMultiLvlLbl val="0"/>
      </c:catAx>
      <c:valAx>
        <c:axId val="908358451"/>
        <c:scaling>
          <c:orientation val="minMax"/>
        </c:scaling>
        <c:delete val="1"/>
        <c:axPos val="l"/>
        <c:numFmt formatCode="General" sourceLinked="1"/>
        <c:majorTickMark val="out"/>
        <c:minorTickMark val="none"/>
        <c:tickLblPos val="nextTo"/>
        <c:txPr>
          <a:bodyPr rot="-6000000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crossAx val="893925239"/>
        <c:crosses val="autoZero"/>
        <c:crossBetween val="between"/>
      </c:valAx>
      <c:spPr>
        <a:noFill/>
        <a:ln>
          <a:noFill/>
        </a:ln>
        <a:effectLst/>
      </c:spPr>
    </c:plotArea>
    <c:plotVisOnly val="1"/>
    <c:dispBlanksAs val="gap"/>
    <c:showDLblsOverMax val="0"/>
  </c:chart>
  <c:spPr>
    <a:gradFill flip="none" rotWithShape="1">
      <a:gsLst>
        <a:gs pos="0">
          <a:schemeClr val="lt1"/>
        </a:gs>
        <a:gs pos="68000">
          <a:schemeClr val="lt1">
            <a:lumMod val="85000"/>
          </a:schemeClr>
        </a:gs>
        <a:gs pos="100000">
          <a:schemeClr val="lt1"/>
        </a:gs>
      </a:gsLst>
      <a:lin ang="5400000" scaled="1"/>
    </a:gradFill>
    <a:ln w="9525" cap="flat" cmpd="sng" algn="ctr">
      <a:solidFill>
        <a:schemeClr val="dk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[KPMG_VI_New_raw_data_update_final.xlsx]Sheet3!PivotTable2</c:name>
    <c:fmtId val="-1"/>
  </c:pivotSource>
  <c:chart>
    <c:title>
      <c:tx>
        <c:rich>
          <a:bodyPr rot="0" spcFirstLastPara="0" vertOverflow="ellipsis" vert="horz" wrap="square" anchor="ctr" anchorCtr="1"/>
          <a:lstStyle/>
          <a:p>
            <a:pPr defTabSz="914400">
              <a:defRPr lang="en-US" sz="1600" b="1" i="0" u="none" strike="noStrike" kern="1200" cap="all" spc="120" normalizeH="0" baseline="0">
                <a:solidFill>
                  <a:schemeClr val="tx1">
                    <a:lumMod val="65000"/>
                    <a:lumOff val="35000"/>
                  </a:schemeClr>
                </a:solidFill>
                <a:latin typeface="+mn-lt"/>
                <a:ea typeface="+mn-ea"/>
                <a:cs typeface="+mn-cs"/>
              </a:defRPr>
            </a:pPr>
            <a:r>
              <a:rPr sz="800"/>
              <a:t>Old Customer Wealth Segment by Age</a:t>
            </a:r>
            <a:endParaRPr sz="800"/>
          </a:p>
        </c:rich>
      </c:tx>
      <c:layout/>
      <c:overlay val="0"/>
      <c:spPr>
        <a:noFill/>
        <a:ln>
          <a:noFill/>
        </a:ln>
        <a:effectLst/>
      </c:spPr>
    </c:title>
    <c:autoTitleDeleted val="0"/>
    <c:plotArea>
      <c:layout>
        <c:manualLayout>
          <c:layoutTarget val="inner"/>
          <c:xMode val="edge"/>
          <c:yMode val="edge"/>
          <c:x val="0.0343089430894309"/>
          <c:y val="0.05032021957914"/>
          <c:w val="0.905853658536585"/>
          <c:h val="0.688258615431534"/>
        </c:manualLayout>
      </c:layout>
      <c:barChart>
        <c:barDir val="col"/>
        <c:grouping val="stacked"/>
        <c:varyColors val="0"/>
        <c:ser>
          <c:idx val="0"/>
          <c:order val="0"/>
          <c:tx>
            <c:strRef>
              <c:f>[KPMG_VI_New_raw_data_update_final.xlsx]Sheet3!$C$3</c:f>
              <c:strCache>
                <c:ptCount val="1"/>
                <c:pt idx="0">
                  <c:v>Total</c:v>
                </c:pt>
              </c:strCache>
            </c:strRef>
          </c:tx>
          <c:spPr>
            <a:solidFill>
              <a:srgbClr val="FF0000"/>
            </a:solidFill>
            <a:ln>
              <a:noFill/>
            </a:ln>
            <a:effectLst/>
          </c:spPr>
          <c:invertIfNegative val="0"/>
          <c:dLbls>
            <c:delete val="1"/>
          </c:dLbls>
          <c:cat>
            <c:multiLvlStrRef>
              <c:f>[KPMG_VI_New_raw_data_update_final.xlsx]Sheet3!$A$4:$B$29</c:f>
              <c:multiLvlStrCache>
                <c:ptCount val="22"/>
                <c:lvl>
                  <c:pt idx="0">
                    <c:v>20</c:v>
                  </c:pt>
                  <c:pt idx="1">
                    <c:v>30</c:v>
                  </c:pt>
                  <c:pt idx="2">
                    <c:v>40</c:v>
                  </c:pt>
                  <c:pt idx="3">
                    <c:v>50</c:v>
                  </c:pt>
                  <c:pt idx="4">
                    <c:v>60</c:v>
                  </c:pt>
                  <c:pt idx="5">
                    <c:v>70</c:v>
                  </c:pt>
                  <c:pt idx="6">
                    <c:v>80</c:v>
                  </c:pt>
                  <c:pt idx="7">
                    <c:v>90</c:v>
                  </c:pt>
                  <c:pt idx="8">
                    <c:v>20</c:v>
                  </c:pt>
                  <c:pt idx="9">
                    <c:v>30</c:v>
                  </c:pt>
                  <c:pt idx="10">
                    <c:v>40</c:v>
                  </c:pt>
                  <c:pt idx="11">
                    <c:v>50</c:v>
                  </c:pt>
                  <c:pt idx="12">
                    <c:v>60</c:v>
                  </c:pt>
                  <c:pt idx="13">
                    <c:v>70</c:v>
                  </c:pt>
                  <c:pt idx="14">
                    <c:v>80</c:v>
                  </c:pt>
                  <c:pt idx="15">
                    <c:v>20</c:v>
                  </c:pt>
                  <c:pt idx="16">
                    <c:v>30</c:v>
                  </c:pt>
                  <c:pt idx="17">
                    <c:v>40</c:v>
                  </c:pt>
                  <c:pt idx="18">
                    <c:v>50</c:v>
                  </c:pt>
                  <c:pt idx="19">
                    <c:v>60</c:v>
                  </c:pt>
                  <c:pt idx="20">
                    <c:v>70</c:v>
                  </c:pt>
                  <c:pt idx="21">
                    <c:v>90</c:v>
                  </c:pt>
                </c:lvl>
                <c:lvl>
                  <c:pt idx="0">
                    <c:v>Affluent Customer</c:v>
                  </c:pt>
                  <c:pt idx="8">
                    <c:v>High Net Worth</c:v>
                  </c:pt>
                  <c:pt idx="15">
                    <c:v>Mass Customer</c:v>
                  </c:pt>
                </c:lvl>
              </c:multiLvlStrCache>
            </c:multiLvlStrRef>
          </c:cat>
          <c:val>
            <c:numRef>
              <c:f>[KPMG_VI_New_raw_data_update_final.xlsx]Sheet3!$C$4:$C$29</c:f>
              <c:numCache>
                <c:formatCode>General</c:formatCode>
                <c:ptCount val="22"/>
                <c:pt idx="0">
                  <c:v>22</c:v>
                </c:pt>
                <c:pt idx="1">
                  <c:v>662</c:v>
                </c:pt>
                <c:pt idx="2">
                  <c:v>578</c:v>
                </c:pt>
                <c:pt idx="3">
                  <c:v>1129</c:v>
                </c:pt>
                <c:pt idx="4">
                  <c:v>560</c:v>
                </c:pt>
                <c:pt idx="5">
                  <c:v>411</c:v>
                </c:pt>
                <c:pt idx="6">
                  <c:v>5</c:v>
                </c:pt>
                <c:pt idx="7">
                  <c:v>10</c:v>
                </c:pt>
                <c:pt idx="8">
                  <c:v>16</c:v>
                </c:pt>
                <c:pt idx="9">
                  <c:v>562</c:v>
                </c:pt>
                <c:pt idx="10">
                  <c:v>654</c:v>
                </c:pt>
                <c:pt idx="11">
                  <c:v>1226</c:v>
                </c:pt>
                <c:pt idx="12">
                  <c:v>620</c:v>
                </c:pt>
                <c:pt idx="13">
                  <c:v>383</c:v>
                </c:pt>
                <c:pt idx="14">
                  <c:v>7</c:v>
                </c:pt>
                <c:pt idx="15">
                  <c:v>65</c:v>
                </c:pt>
                <c:pt idx="16">
                  <c:v>1067</c:v>
                </c:pt>
                <c:pt idx="17">
                  <c:v>1129</c:v>
                </c:pt>
                <c:pt idx="18">
                  <c:v>2450</c:v>
                </c:pt>
                <c:pt idx="19">
                  <c:v>1183</c:v>
                </c:pt>
                <c:pt idx="20">
                  <c:v>870</c:v>
                </c:pt>
                <c:pt idx="21">
                  <c:v>5</c:v>
                </c:pt>
              </c:numCache>
            </c:numRef>
          </c:val>
        </c:ser>
        <c:dLbls>
          <c:showLegendKey val="0"/>
          <c:showVal val="1"/>
          <c:showCatName val="0"/>
          <c:showSerName val="0"/>
          <c:showPercent val="0"/>
          <c:showBubbleSize val="0"/>
        </c:dLbls>
        <c:gapWidth val="79"/>
        <c:overlap val="100"/>
        <c:axId val="893925239"/>
        <c:axId val="908358451"/>
      </c:barChart>
      <c:catAx>
        <c:axId val="893925239"/>
        <c:scaling>
          <c:orientation val="minMax"/>
        </c:scaling>
        <c:delete val="0"/>
        <c:axPos val="b"/>
        <c:majorGridlines>
          <c:spPr>
            <a:ln w="9525" cap="flat" cmpd="sng" algn="ctr">
              <a:solidFill>
                <a:schemeClr val="tx1">
                  <a:lumMod val="15000"/>
                  <a:lumOff val="85000"/>
                </a:schemeClr>
              </a:solidFill>
              <a:round/>
            </a:ln>
            <a:effectLst/>
          </c:spPr>
        </c:majorGridlines>
        <c:majorTickMark val="out"/>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800" b="0" i="0" u="none" strike="noStrike" kern="1200" cap="all" spc="120" normalizeH="0" baseline="0">
                <a:solidFill>
                  <a:schemeClr val="tx1">
                    <a:lumMod val="65000"/>
                    <a:lumOff val="35000"/>
                  </a:schemeClr>
                </a:solidFill>
                <a:latin typeface="+mn-lt"/>
                <a:ea typeface="+mn-ea"/>
                <a:cs typeface="+mn-cs"/>
              </a:defRPr>
            </a:pPr>
          </a:p>
        </c:txPr>
        <c:crossAx val="908358451"/>
        <c:crosses val="autoZero"/>
        <c:auto val="1"/>
        <c:lblAlgn val="ctr"/>
        <c:lblOffset val="100"/>
        <c:noMultiLvlLbl val="0"/>
      </c:catAx>
      <c:valAx>
        <c:axId val="908358451"/>
        <c:scaling>
          <c:orientation val="minMax"/>
        </c:scaling>
        <c:delete val="1"/>
        <c:axPos val="l"/>
        <c:numFmt formatCode="General" sourceLinked="1"/>
        <c:majorTickMark val="out"/>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3925239"/>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lt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p:txBody>
      </p:sp>
      <p:sp>
        <p:nvSpPr>
          <p:cNvPr id="107" name="Shape 107"/>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panose="020B0604020202020204"/>
      </a:defRPr>
    </a:lvl1pPr>
    <a:lvl2pPr indent="228600" latinLnBrk="0">
      <a:defRPr sz="1400">
        <a:latin typeface="+mn-lt"/>
        <a:ea typeface="+mn-ea"/>
        <a:cs typeface="+mn-cs"/>
        <a:sym typeface="Arial" panose="020B0604020202020204"/>
      </a:defRPr>
    </a:lvl2pPr>
    <a:lvl3pPr indent="457200" latinLnBrk="0">
      <a:defRPr sz="1400">
        <a:latin typeface="+mn-lt"/>
        <a:ea typeface="+mn-ea"/>
        <a:cs typeface="+mn-cs"/>
        <a:sym typeface="Arial" panose="020B0604020202020204"/>
      </a:defRPr>
    </a:lvl3pPr>
    <a:lvl4pPr indent="685800" latinLnBrk="0">
      <a:defRPr sz="1400">
        <a:latin typeface="+mn-lt"/>
        <a:ea typeface="+mn-ea"/>
        <a:cs typeface="+mn-cs"/>
        <a:sym typeface="Arial" panose="020B0604020202020204"/>
      </a:defRPr>
    </a:lvl4pPr>
    <a:lvl5pPr indent="914400" latinLnBrk="0">
      <a:defRPr sz="1400">
        <a:latin typeface="+mn-lt"/>
        <a:ea typeface="+mn-ea"/>
        <a:cs typeface="+mn-cs"/>
        <a:sym typeface="Arial" panose="020B0604020202020204"/>
      </a:defRPr>
    </a:lvl5pPr>
    <a:lvl6pPr indent="1143000" latinLnBrk="0">
      <a:defRPr sz="1400">
        <a:latin typeface="+mn-lt"/>
        <a:ea typeface="+mn-ea"/>
        <a:cs typeface="+mn-cs"/>
        <a:sym typeface="Arial" panose="020B0604020202020204"/>
      </a:defRPr>
    </a:lvl6pPr>
    <a:lvl7pPr indent="1371600" latinLnBrk="0">
      <a:defRPr sz="1400">
        <a:latin typeface="+mn-lt"/>
        <a:ea typeface="+mn-ea"/>
        <a:cs typeface="+mn-cs"/>
        <a:sym typeface="Arial" panose="020B0604020202020204"/>
      </a:defRPr>
    </a:lvl7pPr>
    <a:lvl8pPr indent="1600200" latinLnBrk="0">
      <a:defRPr sz="1400">
        <a:latin typeface="+mn-lt"/>
        <a:ea typeface="+mn-ea"/>
        <a:cs typeface="+mn-cs"/>
        <a:sym typeface="Arial" panose="020B0604020202020204"/>
      </a:defRPr>
    </a:lvl8pPr>
    <a:lvl9pPr indent="1828800" latinLnBrk="0">
      <a:defRPr sz="1400">
        <a:latin typeface="+mn-lt"/>
        <a:ea typeface="+mn-ea"/>
        <a:cs typeface="+mn-cs"/>
        <a:sym typeface="Arial" panose="020B06040202020202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hasCustomPrompt="1"/>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hasCustomPrompt="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hasCustomPrompt="1"/>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hasCustomPrompt="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hasCustomPrompt="1"/>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hasCustomPrompt="1"/>
          </p:nvPr>
        </p:nvSpPr>
        <p:spPr>
          <a:prstGeom prst="rect">
            <a:avLst/>
          </a:prstGeom>
        </p:spPr>
        <p:txBody>
          <a:bodyPr/>
          <a:lstStyle/>
          <a:p>
            <a:r>
              <a:t>Title Text</a:t>
            </a:r>
          </a:p>
        </p:txBody>
      </p:sp>
      <p:sp>
        <p:nvSpPr>
          <p:cNvPr id="29" name="Body Level One…"/>
          <p:cNvSpPr>
            <a:spLocks noGrp="1"/>
          </p:cNvSpPr>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hasCustomPrompt="1"/>
          </p:nvPr>
        </p:nvSpPr>
        <p:spPr>
          <a:prstGeom prst="rect">
            <a:avLst/>
          </a:prstGeom>
        </p:spPr>
        <p:txBody>
          <a:bodyPr/>
          <a:lstStyle/>
          <a:p>
            <a:r>
              <a:t>Title Text</a:t>
            </a:r>
          </a:p>
        </p:txBody>
      </p:sp>
      <p:sp>
        <p:nvSpPr>
          <p:cNvPr id="38" name="Body Level One…"/>
          <p:cNvSpPr>
            <a:spLocks noGrp="1"/>
          </p:cNvSpPr>
          <p:nvPr>
            <p:ph type="body" sz="half" idx="1" hasCustomPrompt="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p>
        </p:txBody>
      </p:sp>
      <p:sp>
        <p:nvSpPr>
          <p:cNvPr id="40" name="Slide Number"/>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hasCustomPrompt="1"/>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hasCustomPrompt="1"/>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hasCustomPrompt="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hasCustomPrompt="1"/>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p:txBody>
      </p:sp>
      <p:sp>
        <p:nvSpPr>
          <p:cNvPr id="73" name="Title Text"/>
          <p:cNvSpPr>
            <a:spLocks noGrp="1"/>
          </p:cNvSpPr>
          <p:nvPr>
            <p:ph type="title" hasCustomPrompt="1"/>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hasCustomPrompt="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p:txBody>
      </p:sp>
      <p:sp>
        <p:nvSpPr>
          <p:cNvPr id="76" name="Slide Number"/>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hasCustomPrompt="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1pPr>
      <a:lvl2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2pPr>
      <a:lvl3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3pPr>
      <a:lvl4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4pPr>
      <a:lvl5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5pPr>
      <a:lvl6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6pPr>
      <a:lvl7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7pPr>
      <a:lvl8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8pPr>
      <a:lvl9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1pPr>
      <a:lvl2pPr marL="10052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2pPr>
      <a:lvl3pPr marL="14624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3pPr>
      <a:lvl4pPr marL="19196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4pPr>
      <a:lvl5pPr marL="23768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5pPr>
      <a:lvl6pPr marL="28340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6pPr>
      <a:lvl7pPr marL="32912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7pPr>
      <a:lvl8pPr marL="37484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8pPr>
      <a:lvl9pPr marL="42056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9pPr>
    </p:bodyStyle>
    <p:otherStyle>
      <a:lvl1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1pPr>
      <a:lvl2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2pPr>
      <a:lvl3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3pPr>
      <a:lvl4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4pPr>
      <a:lvl5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5pPr>
      <a:lvl6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6pPr>
      <a:lvl7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7pPr>
      <a:lvl8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8pPr>
      <a:lvl9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chart" Target="../charts/chart2.xml"/><Relationship Id="rId1" Type="http://schemas.openxmlformats.org/officeDocument/2006/relationships/chart" Target="../charts/char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chart" Target="../charts/chart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p:txBody>
      </p:sp>
      <p:sp>
        <p:nvSpPr>
          <p:cNvPr id="110" name="Shape 55"/>
          <p:cNvSpPr/>
          <p:nvPr/>
        </p:nvSpPr>
        <p:spPr>
          <a:xfrm>
            <a:off x="537899" y="1895175"/>
            <a:ext cx="3953102" cy="1376651"/>
          </a:xfrm>
          <a:prstGeom prst="rect">
            <a:avLst/>
          </a:prstGeom>
          <a:ln w="12700">
            <a:miter lim="400000"/>
          </a:ln>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1"/>
          <a:stretch>
            <a:fillRect/>
          </a:stretch>
        </p:blipFill>
        <p:spPr>
          <a:xfrm>
            <a:off x="614100" y="1275524"/>
            <a:ext cx="1982300" cy="238701"/>
          </a:xfrm>
          <a:prstGeom prst="rect">
            <a:avLst/>
          </a:prstGeom>
          <a:ln w="12700">
            <a:miter lim="400000"/>
            <a:headEnd/>
            <a:tailEnd/>
          </a:ln>
        </p:spPr>
      </p:pic>
      <p:sp>
        <p:nvSpPr>
          <p:cNvPr id="113" name="Shape 58"/>
          <p:cNvSpPr/>
          <p:nvPr/>
        </p:nvSpPr>
        <p:spPr>
          <a:xfrm>
            <a:off x="537900" y="3666599"/>
            <a:ext cx="6249600" cy="369300"/>
          </a:xfrm>
          <a:prstGeom prst="rect">
            <a:avLst/>
          </a:prstGeom>
          <a:ln w="12700">
            <a:miter lim="400000"/>
          </a:ln>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Faith Temitope </a:t>
            </a:r>
            <a:r>
              <a:rPr lang="en-US" dirty="0" err="1"/>
              <a:t>Ajiboye</a:t>
            </a:r>
            <a:r>
              <a:rPr lang="en-US" dirty="0"/>
              <a:t>-Femi</a:t>
            </a:r>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p:spPr>
        <p:txBody>
          <a:bodyPr lIns="45719" rIns="45719" anchor="ctr"/>
          <a:lstStyle/>
          <a:p>
            <a:pPr defTabSz="457200">
              <a:defRPr sz="500" b="1">
                <a:latin typeface="Calibri" panose="020F0502020204030204"/>
                <a:ea typeface="Calibri" panose="020F0502020204030204"/>
                <a:cs typeface="Calibri" panose="020F0502020204030204"/>
                <a:sym typeface="Calibri" panose="020F0502020204030204"/>
              </a:defRPr>
            </a:pPr>
            <a:r>
              <a:t>       Note: </a:t>
            </a:r>
            <a:r>
              <a:rPr b="0"/>
              <a:t>The data and information in this document is reflective of a hypothetical situation and client. This document is to be used for KPMG Virtual Internship purposes only. </a:t>
            </a:r>
            <a:endParaRPr b="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half" idx="1"/>
          </p:nvPr>
        </p:nvSpPr>
        <p:spPr>
          <a:xfrm>
            <a:off x="311785" y="944245"/>
            <a:ext cx="3999865" cy="3624580"/>
          </a:xfrm>
        </p:spPr>
        <p:txBody>
          <a:bodyPr/>
          <a:p>
            <a:pPr marL="139700" indent="0">
              <a:buNone/>
            </a:pPr>
            <a:r>
              <a:rPr lang="en-US" b="1"/>
              <a:t>Number of cars owned and not owned by state</a:t>
            </a:r>
            <a:endParaRPr lang="en-US" b="1"/>
          </a:p>
          <a:p>
            <a:pPr marL="139700" indent="0">
              <a:buNone/>
            </a:pPr>
            <a:endParaRPr lang="en-US" b="1"/>
          </a:p>
          <a:p>
            <a:pPr marL="0" indent="0">
              <a:buFont typeface="Wingdings" panose="05000000000000000000" pitchFamily="2" charset="2"/>
              <a:buNone/>
            </a:pPr>
            <a:r>
              <a:rPr lang="en-US" sz="1600" dirty="0">
                <a:latin typeface="Comic Sans MS" panose="030F0702030302020204" pitchFamily="66" charset="0"/>
                <a:cs typeface="Times New Roman" panose="02020603050405020304" pitchFamily="18" charset="0"/>
                <a:sym typeface="+mn-ea"/>
              </a:rPr>
              <a:t>NSW should be considered the most since numbers of customers don’t own cars is significantly larger than that own</a:t>
            </a:r>
            <a:r>
              <a:rPr lang="en-US" sz="1600" dirty="0" smtClean="0">
                <a:latin typeface="Comic Sans MS" panose="030F0702030302020204" pitchFamily="66" charset="0"/>
                <a:cs typeface="Times New Roman" panose="02020603050405020304" pitchFamily="18" charset="0"/>
                <a:sym typeface="+mn-ea"/>
              </a:rPr>
              <a:t>.</a:t>
            </a:r>
            <a:endParaRPr lang="en-US" sz="1600" dirty="0" smtClean="0">
              <a:latin typeface="Comic Sans MS" panose="030F0702030302020204" pitchFamily="66" charset="0"/>
              <a:cs typeface="Times New Roman" panose="02020603050405020304" pitchFamily="18" charset="0"/>
              <a:sym typeface="+mn-ea"/>
            </a:endParaRPr>
          </a:p>
          <a:p>
            <a:pPr marL="342900" indent="-342900">
              <a:buFont typeface="Wingdings" panose="05000000000000000000" pitchFamily="2" charset="2"/>
              <a:buChar char="v"/>
            </a:pPr>
            <a:endParaRPr lang="en-US" sz="1600" dirty="0">
              <a:latin typeface="Comic Sans MS" panose="030F0702030302020204" pitchFamily="66" charset="0"/>
              <a:cs typeface="Times New Roman" panose="02020603050405020304" pitchFamily="18" charset="0"/>
            </a:endParaRPr>
          </a:p>
          <a:p>
            <a:pPr marL="0" indent="0">
              <a:buFont typeface="Wingdings" panose="05000000000000000000" pitchFamily="2" charset="2"/>
              <a:buNone/>
            </a:pPr>
            <a:r>
              <a:rPr lang="en-US" sz="1600" dirty="0">
                <a:latin typeface="Comic Sans MS" panose="030F0702030302020204" pitchFamily="66" charset="0"/>
                <a:cs typeface="Times New Roman" panose="02020603050405020304" pitchFamily="18" charset="0"/>
                <a:sym typeface="+mn-ea"/>
              </a:rPr>
              <a:t>VIC and QLD has more customers that own car that who don’t but we can try to have something so that those owns car will buy bikes.</a:t>
            </a:r>
            <a:endParaRPr lang="en-US" sz="1600" dirty="0">
              <a:latin typeface="Comic Sans MS" panose="030F0702030302020204" pitchFamily="66" charset="0"/>
              <a:cs typeface="Times New Roman" panose="02020603050405020304" pitchFamily="18" charset="0"/>
            </a:endParaRPr>
          </a:p>
          <a:p>
            <a:pPr marL="139700" indent="0">
              <a:buNone/>
            </a:pPr>
            <a:endParaRPr lang="en-US" sz="1600" b="1"/>
          </a:p>
        </p:txBody>
      </p:sp>
      <p:sp>
        <p:nvSpPr>
          <p:cNvPr id="9" name="Text Placeholder 8"/>
          <p:cNvSpPr>
            <a:spLocks noGrp="1"/>
          </p:cNvSpPr>
          <p:nvPr>
            <p:ph type="body" sz="half" idx="13"/>
          </p:nvPr>
        </p:nvSpPr>
        <p:spPr>
          <a:xfrm>
            <a:off x="4832350" y="943610"/>
            <a:ext cx="3999865" cy="3625215"/>
          </a:xfrm>
        </p:spPr>
        <p:txBody>
          <a:bodyPr/>
          <a:p>
            <a:pPr marL="114300" indent="0">
              <a:buNone/>
            </a:pPr>
            <a:endParaRPr lang="en-US"/>
          </a:p>
        </p:txBody>
      </p:sp>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p:txBody>
      </p:sp>
      <p:sp>
        <p:nvSpPr>
          <p:cNvPr id="131" name="Shape 80"/>
          <p:cNvSpPr/>
          <p:nvPr/>
        </p:nvSpPr>
        <p:spPr>
          <a:xfrm>
            <a:off x="205025" y="263974"/>
            <a:ext cx="8565600" cy="488950"/>
          </a:xfrm>
          <a:prstGeom prst="rect">
            <a:avLst/>
          </a:prstGeom>
          <a:ln w="12700">
            <a:miter lim="400000"/>
          </a:ln>
        </p:spPr>
        <p:txBody>
          <a:bodyPr lIns="91424" tIns="91424" rIns="91424" bIns="91424">
            <a:spAutoFit/>
          </a:bodyPr>
          <a:lstStyle>
            <a:lvl1pPr>
              <a:defRPr sz="2000" b="1">
                <a:solidFill>
                  <a:srgbClr val="FFFFFF"/>
                </a:solidFill>
              </a:defRPr>
            </a:lvl1pPr>
          </a:lstStyle>
          <a:p>
            <a:r>
              <a:t>Data Exploration</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p:spPr>
        <p:txBody>
          <a:bodyPr lIns="45719" rIns="45719" anchor="ctr"/>
          <a:lstStyle/>
          <a:p>
            <a:pPr defTabSz="457200">
              <a:defRPr sz="500" b="1">
                <a:latin typeface="Calibri" panose="020F0502020204030204"/>
                <a:ea typeface="Calibri" panose="020F0502020204030204"/>
                <a:cs typeface="Calibri" panose="020F0502020204030204"/>
                <a:sym typeface="Calibri" panose="020F0502020204030204"/>
              </a:defRPr>
            </a:pPr>
            <a:r>
              <a:rPr sz="1400"/>
              <a:t>       Note: </a:t>
            </a:r>
            <a:r>
              <a:rPr sz="1400" b="0"/>
              <a:t>The data and information in this document is reflective of a hypothetical situation and client. This document is to be used for KPMG Virtual Internship purposes only. </a:t>
            </a:r>
            <a:endParaRPr sz="1400" b="0"/>
          </a:p>
        </p:txBody>
      </p:sp>
      <p:pic>
        <p:nvPicPr>
          <p:cNvPr id="3" name="Picture 2"/>
          <p:cNvPicPr>
            <a:picLocks noChangeAspect="1"/>
          </p:cNvPicPr>
          <p:nvPr/>
        </p:nvPicPr>
        <p:blipFill>
          <a:blip r:embed="rId1"/>
          <a:stretch>
            <a:fillRect/>
          </a:stretch>
        </p:blipFill>
        <p:spPr>
          <a:xfrm>
            <a:off x="4697730" y="943610"/>
            <a:ext cx="3999865" cy="3826510"/>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p>
            <a:pPr marL="114300" indent="0">
              <a:buNone/>
            </a:pPr>
            <a:r>
              <a:rPr lang="en-US" sz="1600"/>
              <a:t>RFM model Analysis and Customer Classification</a:t>
            </a:r>
            <a:endParaRPr lang="en-US" sz="1600"/>
          </a:p>
          <a:p>
            <a:pPr marL="114300" indent="0">
              <a:buNone/>
            </a:pPr>
            <a:r>
              <a:rPr lang="en-US" sz="1600"/>
              <a:t>• RFM analysis is used to determine which customers a business </a:t>
            </a:r>
            <a:endParaRPr lang="en-US" sz="1600"/>
          </a:p>
          <a:p>
            <a:pPr marL="114300" indent="0">
              <a:buNone/>
            </a:pPr>
            <a:r>
              <a:rPr lang="en-US" sz="1600"/>
              <a:t>should target to increase its revenue and value.</a:t>
            </a:r>
            <a:endParaRPr lang="en-US" sz="1600"/>
          </a:p>
          <a:p>
            <a:pPr marL="114300" indent="0">
              <a:buNone/>
            </a:pPr>
            <a:r>
              <a:rPr lang="en-US" sz="1600"/>
              <a:t>• It uses sales data to segment a pool of customers based on </a:t>
            </a:r>
            <a:endParaRPr lang="en-US" sz="1600"/>
          </a:p>
          <a:p>
            <a:pPr marL="114300" indent="0">
              <a:buNone/>
            </a:pPr>
            <a:r>
              <a:rPr lang="en-US" sz="1600"/>
              <a:t>their purchasing behavior. • The resulting customer segments are neatly ordered from most </a:t>
            </a:r>
            <a:endParaRPr lang="en-US" sz="1600"/>
          </a:p>
          <a:p>
            <a:pPr marL="114300" indent="0">
              <a:buNone/>
            </a:pPr>
            <a:r>
              <a:rPr lang="en-US" sz="1600"/>
              <a:t>valuable to least valuable. This makes it straightforward to </a:t>
            </a:r>
            <a:endParaRPr lang="en-US" sz="1600"/>
          </a:p>
          <a:p>
            <a:pPr marL="114300" indent="0">
              <a:buNone/>
            </a:pPr>
            <a:r>
              <a:rPr lang="en-US" sz="1600"/>
              <a:t>identify best customers.</a:t>
            </a:r>
            <a:endParaRPr lang="en-US" sz="1600"/>
          </a:p>
          <a:p>
            <a:pPr marL="114300" indent="0">
              <a:buNone/>
            </a:pPr>
            <a:r>
              <a:rPr lang="en-US" sz="1600"/>
              <a:t>• The RFM(Recency, Frequency and Monetary) model shows </a:t>
            </a:r>
            <a:endParaRPr lang="en-US" sz="1600"/>
          </a:p>
          <a:p>
            <a:pPr marL="114300" indent="0">
              <a:buNone/>
            </a:pPr>
            <a:r>
              <a:rPr lang="en-US" sz="1600"/>
              <a:t>customers that have displayed high levels of engagement with </a:t>
            </a:r>
            <a:endParaRPr lang="en-US" sz="1600"/>
          </a:p>
          <a:p>
            <a:pPr marL="114300" indent="0">
              <a:buNone/>
            </a:pPr>
            <a:r>
              <a:rPr lang="en-US" sz="1600"/>
              <a:t>the business in the three categories mentioned.</a:t>
            </a:r>
            <a:endParaRPr lang="en-US" sz="1600"/>
          </a:p>
        </p:txBody>
      </p:sp>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p:txBody>
      </p:sp>
      <p:sp>
        <p:nvSpPr>
          <p:cNvPr id="140" name="Shape 89"/>
          <p:cNvSpPr/>
          <p:nvPr/>
        </p:nvSpPr>
        <p:spPr>
          <a:xfrm>
            <a:off x="205025" y="263974"/>
            <a:ext cx="8565600" cy="488950"/>
          </a:xfrm>
          <a:prstGeom prst="rect">
            <a:avLst/>
          </a:prstGeom>
          <a:ln w="12700">
            <a:miter lim="400000"/>
          </a:ln>
        </p:spPr>
        <p:txBody>
          <a:bodyPr lIns="91424" tIns="91424" rIns="91424" bIns="91424">
            <a:spAutoFit/>
          </a:bodyPr>
          <a:lstStyle>
            <a:lvl1pPr>
              <a:defRPr sz="2000" b="1">
                <a:solidFill>
                  <a:srgbClr val="FFFFFF"/>
                </a:solidFill>
              </a:defRPr>
            </a:lvl1pPr>
          </a:lstStyle>
          <a:p>
            <a:r>
              <a:t>Model Development</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p:spPr>
        <p:txBody>
          <a:bodyPr lIns="45719" rIns="45719" anchor="ctr"/>
          <a:lstStyle/>
          <a:p>
            <a:pPr defTabSz="457200">
              <a:defRPr sz="500" b="1">
                <a:latin typeface="Calibri" panose="020F0502020204030204"/>
                <a:ea typeface="Calibri" panose="020F0502020204030204"/>
                <a:cs typeface="Calibri" panose="020F0502020204030204"/>
                <a:sym typeface="Calibri" panose="020F0502020204030204"/>
              </a:defRPr>
            </a:pPr>
            <a:r>
              <a:t>       Note: </a:t>
            </a:r>
            <a:r>
              <a:rPr b="0"/>
              <a:t>The data and information in this document is reflective of a hypothetical situation and client. This document is to be used for KPMG Virtual Internship purposes only. </a:t>
            </a:r>
            <a:endParaRPr b="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p:txBody>
      </p:sp>
      <p:sp>
        <p:nvSpPr>
          <p:cNvPr id="158" name="Shape 107"/>
          <p:cNvSpPr/>
          <p:nvPr/>
        </p:nvSpPr>
        <p:spPr>
          <a:xfrm>
            <a:off x="537899" y="1895175"/>
            <a:ext cx="3953102" cy="779751"/>
          </a:xfrm>
          <a:prstGeom prst="rect">
            <a:avLst/>
          </a:prstGeom>
          <a:ln w="12700">
            <a:miter lim="400000"/>
          </a:ln>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p:spPr>
        <p:txBody>
          <a:bodyPr lIns="45719" rIns="45719" anchor="ctr"/>
          <a:lstStyle/>
          <a:p>
            <a:pPr defTabSz="457200">
              <a:defRPr sz="500" b="1">
                <a:latin typeface="Calibri" panose="020F0502020204030204"/>
                <a:ea typeface="Calibri" panose="020F0502020204030204"/>
                <a:cs typeface="Calibri" panose="020F0502020204030204"/>
                <a:sym typeface="Calibri" panose="020F0502020204030204"/>
              </a:defRPr>
            </a:pPr>
            <a:r>
              <a:t>       Note: </a:t>
            </a:r>
            <a:r>
              <a:rPr b="0"/>
              <a:t>The data and information in this document is reflective of a hypothetical situation and client. This document is to be used for KPMG Virtual Internship purposes only. </a:t>
            </a:r>
            <a:endParaRPr b="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p:txBody>
      </p:sp>
      <p:sp>
        <p:nvSpPr>
          <p:cNvPr id="117" name="Shape 64"/>
          <p:cNvSpPr/>
          <p:nvPr/>
        </p:nvSpPr>
        <p:spPr>
          <a:xfrm>
            <a:off x="205025" y="263974"/>
            <a:ext cx="8565600" cy="466642"/>
          </a:xfrm>
          <a:prstGeom prst="rect">
            <a:avLst/>
          </a:prstGeom>
          <a:ln w="12700">
            <a:miter lim="400000"/>
          </a:ln>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p:spPr>
        <p:txBody>
          <a:bodyPr lIns="45719" rIns="45719" anchor="ctr"/>
          <a:lstStyle/>
          <a:p>
            <a:pPr defTabSz="457200">
              <a:defRPr sz="500" b="1">
                <a:latin typeface="Calibri" panose="020F0502020204030204"/>
                <a:ea typeface="Calibri" panose="020F0502020204030204"/>
                <a:cs typeface="Calibri" panose="020F0502020204030204"/>
                <a:sym typeface="Calibri" panose="020F0502020204030204"/>
              </a:defRPr>
            </a:pPr>
            <a:r>
              <a:t>       Note: </a:t>
            </a:r>
            <a:r>
              <a:rPr b="0"/>
              <a:t>The data and information in this document is reflective of a hypothetical situation and client. This document is to be used for KPMG Virtual Internship purposes only. </a:t>
            </a:r>
            <a:endParaRPr b="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p:txBody>
      </p:sp>
      <p:sp>
        <p:nvSpPr>
          <p:cNvPr id="122" name="Shape 71"/>
          <p:cNvSpPr/>
          <p:nvPr/>
        </p:nvSpPr>
        <p:spPr>
          <a:xfrm>
            <a:off x="205025" y="263974"/>
            <a:ext cx="8565600" cy="466642"/>
          </a:xfrm>
          <a:prstGeom prst="rect">
            <a:avLst/>
          </a:prstGeom>
          <a:ln w="12700">
            <a:miter lim="400000"/>
          </a:ln>
        </p:spPr>
        <p:txBody>
          <a:bodyPr lIns="91424" tIns="91424" rIns="91424" bIns="91424">
            <a:spAutoFit/>
          </a:bodyPr>
          <a:lstStyle>
            <a:lvl1pPr>
              <a:defRPr sz="2000" b="1">
                <a:solidFill>
                  <a:srgbClr val="FFFFFF"/>
                </a:solidFill>
              </a:defRPr>
            </a:lvl1pPr>
          </a:lstStyle>
          <a:p>
            <a:r>
              <a:rPr dirty="0"/>
              <a:t>Introduction</a:t>
            </a:r>
            <a:endParaRPr dirty="0"/>
          </a:p>
        </p:txBody>
      </p:sp>
      <p:sp>
        <p:nvSpPr>
          <p:cNvPr id="123" name="Shape 72"/>
          <p:cNvSpPr/>
          <p:nvPr/>
        </p:nvSpPr>
        <p:spPr>
          <a:xfrm>
            <a:off x="205025" y="1083299"/>
            <a:ext cx="8565600" cy="508184"/>
          </a:xfrm>
          <a:prstGeom prst="rect">
            <a:avLst/>
          </a:prstGeom>
          <a:ln w="12700">
            <a:miter lim="400000"/>
          </a:ln>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Recommendations for the 1000 new customers to be targeted.</a:t>
            </a:r>
            <a:endParaRPr dirty="0"/>
          </a:p>
        </p:txBody>
      </p:sp>
      <p:sp>
        <p:nvSpPr>
          <p:cNvPr id="124" name="Shape 73"/>
          <p:cNvSpPr/>
          <p:nvPr/>
        </p:nvSpPr>
        <p:spPr>
          <a:xfrm>
            <a:off x="205024" y="1743740"/>
            <a:ext cx="8565600" cy="3825117"/>
          </a:xfrm>
          <a:prstGeom prst="rect">
            <a:avLst/>
          </a:prstGeom>
          <a:ln w="12700">
            <a:miter lim="400000"/>
          </a:ln>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200" dirty="0"/>
              <a:t>Sprocket Central Pty Ltd is a long-standing KPMG client whom specializes in high quality bikes and accessible  cycling accessories to riders</a:t>
            </a:r>
            <a:r>
              <a:rPr sz="1200" dirty="0"/>
              <a:t>.</a:t>
            </a:r>
            <a:r>
              <a:rPr lang="en-US" sz="1200" dirty="0"/>
              <a:t> Their marketing team is looking to boost business by analyzing their existing customer dataset to determine customer trends and behavior.</a:t>
            </a:r>
            <a:endParaRPr lang="en-US" sz="1200" dirty="0"/>
          </a:p>
          <a:p>
            <a:endParaRPr lang="en-US" sz="1200" dirty="0"/>
          </a:p>
          <a:p>
            <a:r>
              <a:rPr lang="en-US" sz="1200" dirty="0"/>
              <a:t>The three datasets provided would be analyzed and used to identify the behavior patterns of existing customers so as to be able to recommend the new customers that should be targeted. </a:t>
            </a:r>
            <a:endParaRPr lang="en-US" sz="1200" dirty="0"/>
          </a:p>
          <a:p>
            <a:endParaRPr lang="en-US" sz="1200" dirty="0"/>
          </a:p>
          <a:p>
            <a:r>
              <a:rPr lang="en-US" sz="1200" dirty="0"/>
              <a:t>The approach that would be taken for this analysis are in three phases, namely; Data Exploration, Model Development, and Interpretation.</a:t>
            </a:r>
            <a:endParaRPr lang="en-US" sz="1200" dirty="0"/>
          </a:p>
          <a:p>
            <a:endParaRPr lang="en-US" sz="1200" dirty="0"/>
          </a:p>
          <a:p>
            <a:r>
              <a:rPr lang="en-US" sz="1200" dirty="0"/>
              <a:t>The activities carried out would include;</a:t>
            </a:r>
            <a:endParaRPr lang="en-US" sz="1200" dirty="0"/>
          </a:p>
          <a:p>
            <a:endParaRPr lang="en-US" sz="1200" dirty="0"/>
          </a:p>
          <a:p>
            <a:pPr marL="285750" indent="-285750">
              <a:buFont typeface="Arial" panose="020B0604020202020204" pitchFamily="34" charset="0"/>
              <a:buChar char="•"/>
            </a:pPr>
            <a:r>
              <a:rPr lang="en-US" sz="1200" dirty="0"/>
              <a:t>Understanding the data distributions</a:t>
            </a:r>
            <a:endParaRPr lang="en-US" sz="1200" dirty="0"/>
          </a:p>
          <a:p>
            <a:pPr marL="285750" indent="-285750">
              <a:buFont typeface="Arial" panose="020B0604020202020204" pitchFamily="34" charset="0"/>
              <a:buChar char="•"/>
            </a:pPr>
            <a:r>
              <a:rPr lang="en-US" sz="1200" dirty="0"/>
              <a:t>Feature engineering</a:t>
            </a:r>
            <a:endParaRPr lang="en-US" sz="1200" dirty="0"/>
          </a:p>
          <a:p>
            <a:pPr marL="285750" indent="-285750">
              <a:buFont typeface="Arial" panose="020B0604020202020204" pitchFamily="34" charset="0"/>
              <a:buChar char="•"/>
            </a:pPr>
            <a:r>
              <a:rPr lang="en-US" sz="1200" dirty="0"/>
              <a:t>Data transformations</a:t>
            </a:r>
            <a:endParaRPr lang="en-US" sz="1200" dirty="0"/>
          </a:p>
          <a:p>
            <a:endParaRPr lang="en-US" sz="1200" dirty="0"/>
          </a:p>
          <a:p>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p:spPr>
        <p:txBody>
          <a:bodyPr lIns="45719" rIns="45719" anchor="ctr"/>
          <a:lstStyle/>
          <a:p>
            <a:pPr defTabSz="457200">
              <a:defRPr sz="500" b="1">
                <a:latin typeface="Calibri" panose="020F0502020204030204"/>
                <a:ea typeface="Calibri" panose="020F0502020204030204"/>
                <a:cs typeface="Calibri" panose="020F0502020204030204"/>
                <a:sym typeface="Calibri" panose="020F0502020204030204"/>
              </a:defRPr>
            </a:pPr>
            <a:r>
              <a:t>       Note: </a:t>
            </a:r>
            <a:r>
              <a:rPr b="0"/>
              <a:t>The data and information in this document is reflective of a hypothetical situation and client. This document is to be used for KPMG Virtual Internship purposes only. </a:t>
            </a:r>
            <a:endParaRPr b="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p:txBody>
      </p:sp>
      <p:sp>
        <p:nvSpPr>
          <p:cNvPr id="122" name="Shape 71"/>
          <p:cNvSpPr/>
          <p:nvPr/>
        </p:nvSpPr>
        <p:spPr>
          <a:xfrm>
            <a:off x="205025" y="263974"/>
            <a:ext cx="8565600" cy="466642"/>
          </a:xfrm>
          <a:prstGeom prst="rect">
            <a:avLst/>
          </a:prstGeom>
          <a:ln w="12700">
            <a:miter lim="400000"/>
          </a:ln>
        </p:spPr>
        <p:txBody>
          <a:bodyPr lIns="91424" tIns="91424" rIns="91424" bIns="91424">
            <a:spAutoFit/>
          </a:bodyPr>
          <a:lstStyle>
            <a:lvl1pPr>
              <a:defRPr sz="2000" b="1">
                <a:solidFill>
                  <a:srgbClr val="FFFFFF"/>
                </a:solidFill>
              </a:defRPr>
            </a:lvl1pPr>
          </a:lstStyle>
          <a:p>
            <a:r>
              <a:rPr dirty="0"/>
              <a:t>Introduction</a:t>
            </a:r>
            <a:endParaRPr dirty="0"/>
          </a:p>
        </p:txBody>
      </p:sp>
      <p:sp>
        <p:nvSpPr>
          <p:cNvPr id="123" name="Shape 72"/>
          <p:cNvSpPr/>
          <p:nvPr/>
        </p:nvSpPr>
        <p:spPr>
          <a:xfrm>
            <a:off x="205025" y="1083299"/>
            <a:ext cx="8565600" cy="2927116"/>
          </a:xfrm>
          <a:prstGeom prst="rect">
            <a:avLst/>
          </a:prstGeom>
          <a:ln w="12700">
            <a:miter lim="400000"/>
          </a:ln>
        </p:spPr>
        <p:txBody>
          <a:bodyPr lIns="91424" tIns="91424" rIns="91424" bIns="91424">
            <a:spAutoFit/>
          </a:bodyPr>
          <a:lstStyle>
            <a:lvl1pPr>
              <a:lnSpc>
                <a:spcPct val="115000"/>
              </a:lnSpc>
              <a:defRPr sz="2000" b="1">
                <a:latin typeface="Open Sans"/>
                <a:ea typeface="Open Sans"/>
                <a:cs typeface="Open Sans"/>
                <a:sym typeface="Open Sans"/>
              </a:defRPr>
            </a:lvl1pPr>
          </a:lstStyle>
          <a:p>
            <a:pPr marL="285750" indent="-285750">
              <a:buFont typeface="Arial" panose="020B0604020202020204" pitchFamily="34" charset="0"/>
              <a:buChar char="•"/>
            </a:pPr>
            <a:r>
              <a:rPr lang="en-US" sz="1200" b="0" dirty="0"/>
              <a:t>Modelling</a:t>
            </a:r>
            <a:endParaRPr lang="en-US" sz="1200" b="0" dirty="0"/>
          </a:p>
          <a:p>
            <a:pPr marL="285750" indent="-285750">
              <a:buFont typeface="Arial" panose="020B0604020202020204" pitchFamily="34" charset="0"/>
              <a:buChar char="•"/>
            </a:pPr>
            <a:r>
              <a:rPr lang="en-US" sz="1200" b="0"/>
              <a:t>Results </a:t>
            </a:r>
            <a:r>
              <a:rPr lang="en-US" sz="1200" b="0" dirty="0"/>
              <a:t>interpretation</a:t>
            </a:r>
            <a:endParaRPr lang="en-US" sz="1200" b="0" dirty="0"/>
          </a:p>
          <a:p>
            <a:pPr marL="285750" indent="-285750">
              <a:buFont typeface="Arial" panose="020B0604020202020204" pitchFamily="34" charset="0"/>
              <a:buChar char="•"/>
            </a:pPr>
            <a:r>
              <a:rPr lang="en-US" sz="1200" b="0" dirty="0"/>
              <a:t>Reporting</a:t>
            </a:r>
            <a:endParaRPr lang="en-US" sz="1200" b="0" dirty="0"/>
          </a:p>
          <a:p>
            <a:pPr marL="285750" indent="-285750">
              <a:buFont typeface="Arial" panose="020B0604020202020204" pitchFamily="34" charset="0"/>
              <a:buChar char="•"/>
            </a:pPr>
            <a:endParaRPr lang="en-US" sz="1200" b="0" dirty="0"/>
          </a:p>
          <a:p>
            <a:pPr marL="285750" indent="-285750">
              <a:buFont typeface="Arial" panose="020B0604020202020204" pitchFamily="34" charset="0"/>
              <a:buChar char="•"/>
            </a:pPr>
            <a:endParaRPr lang="en-US" sz="1200" b="0" dirty="0"/>
          </a:p>
          <a:p>
            <a:pPr marL="285750" indent="-285750">
              <a:buFont typeface="Arial" panose="020B0604020202020204" pitchFamily="34" charset="0"/>
              <a:buChar char="•"/>
            </a:pPr>
            <a:endParaRPr lang="en-US" sz="1200" b="0" dirty="0"/>
          </a:p>
          <a:p>
            <a:r>
              <a:rPr lang="en-US" sz="1200" dirty="0"/>
              <a:t>Understanding the data distributions</a:t>
            </a:r>
            <a:endParaRPr lang="en-US" sz="1200" dirty="0"/>
          </a:p>
          <a:p>
            <a:pPr marL="171450" indent="-171450">
              <a:buFontTx/>
              <a:buChar char="-"/>
            </a:pPr>
            <a:r>
              <a:rPr lang="en-US" sz="1200" b="0" dirty="0"/>
              <a:t>Age distributions of the existing and new customers</a:t>
            </a:r>
            <a:endParaRPr lang="en-US" sz="1200" b="0" dirty="0"/>
          </a:p>
          <a:p>
            <a:pPr marL="171450" indent="-171450">
              <a:buFontTx/>
              <a:buChar char="-"/>
            </a:pPr>
            <a:r>
              <a:rPr lang="en-US" sz="1200" b="0" dirty="0"/>
              <a:t>Number of bikes purchased in 3 years</a:t>
            </a:r>
            <a:endParaRPr lang="en-US" sz="1200" b="0" dirty="0"/>
          </a:p>
          <a:p>
            <a:pPr marL="171450" indent="-171450">
              <a:buFontTx/>
              <a:buChar char="-"/>
            </a:pPr>
            <a:r>
              <a:rPr lang="en-US" sz="1200" b="0" dirty="0"/>
              <a:t>Job industry category</a:t>
            </a:r>
            <a:endParaRPr lang="en-US" sz="1200" b="0" dirty="0"/>
          </a:p>
          <a:p>
            <a:pPr marL="171450" indent="-171450">
              <a:buFontTx/>
              <a:buChar char="-"/>
            </a:pPr>
            <a:r>
              <a:rPr lang="en-US" sz="1200" b="0" dirty="0"/>
              <a:t>Wealth segments</a:t>
            </a:r>
            <a:endParaRPr lang="en-US" sz="1200" b="0" dirty="0"/>
          </a:p>
          <a:p>
            <a:pPr marL="171450" indent="-171450">
              <a:buFontTx/>
              <a:buChar char="-"/>
            </a:pPr>
            <a:r>
              <a:rPr lang="en-US" sz="1200" b="0" dirty="0"/>
              <a:t>Number of cars owned in each states</a:t>
            </a:r>
            <a:endParaRPr lang="en-US" sz="1200" b="0" dirty="0"/>
          </a:p>
          <a:p>
            <a:endParaRPr sz="1200" dirty="0"/>
          </a:p>
        </p:txBody>
      </p:sp>
      <p:sp>
        <p:nvSpPr>
          <p:cNvPr id="124" name="Shape 73"/>
          <p:cNvSpPr/>
          <p:nvPr/>
        </p:nvSpPr>
        <p:spPr>
          <a:xfrm>
            <a:off x="205024" y="2164724"/>
            <a:ext cx="8565599" cy="427264"/>
          </a:xfrm>
          <a:prstGeom prst="rect">
            <a:avLst/>
          </a:prstGeom>
          <a:ln w="12700">
            <a:miter lim="400000"/>
          </a:ln>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p:spPr>
        <p:txBody>
          <a:bodyPr lIns="45719" rIns="45719" anchor="ctr"/>
          <a:lstStyle/>
          <a:p>
            <a:pPr defTabSz="457200">
              <a:defRPr sz="500" b="1">
                <a:latin typeface="Calibri" panose="020F0502020204030204"/>
                <a:ea typeface="Calibri" panose="020F0502020204030204"/>
                <a:cs typeface="Calibri" panose="020F0502020204030204"/>
                <a:sym typeface="Calibri" panose="020F0502020204030204"/>
              </a:defRPr>
            </a:pPr>
            <a:r>
              <a:t>       Note: </a:t>
            </a:r>
            <a:r>
              <a:rPr b="0"/>
              <a:t>The data and information in this document is reflective of a hypothetical situation and client. This document is to be used for KPMG Virtual Internship purposes only. </a:t>
            </a:r>
            <a:endParaRPr b="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p:txBody>
      </p:sp>
      <p:sp>
        <p:nvSpPr>
          <p:cNvPr id="131" name="Shape 80"/>
          <p:cNvSpPr/>
          <p:nvPr/>
        </p:nvSpPr>
        <p:spPr>
          <a:xfrm>
            <a:off x="205025" y="263974"/>
            <a:ext cx="8565600" cy="466642"/>
          </a:xfrm>
          <a:prstGeom prst="rect">
            <a:avLst/>
          </a:prstGeom>
          <a:ln w="12700">
            <a:miter lim="400000"/>
          </a:ln>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08184"/>
          </a:xfrm>
          <a:prstGeom prst="rect">
            <a:avLst/>
          </a:prstGeom>
          <a:ln w="12700">
            <a:miter lim="400000"/>
          </a:ln>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r>
              <a:rPr lang="en-US" dirty="0"/>
              <a:t>Data Quality Assessment Test</a:t>
            </a:r>
            <a:endParaRPr dirty="0"/>
          </a:p>
        </p:txBody>
      </p:sp>
      <p:sp>
        <p:nvSpPr>
          <p:cNvPr id="133" name="Shape 82"/>
          <p:cNvSpPr/>
          <p:nvPr/>
        </p:nvSpPr>
        <p:spPr>
          <a:xfrm>
            <a:off x="39370" y="2037080"/>
            <a:ext cx="8001635" cy="2569210"/>
          </a:xfrm>
          <a:prstGeom prst="rect">
            <a:avLst/>
          </a:prstGeom>
          <a:ln w="12700">
            <a:miter lim="400000"/>
          </a:ln>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200" i="1" dirty="0"/>
              <a:t>Key issues for Data Quality Assessment </a:t>
            </a:r>
            <a:endParaRPr lang="en-US" sz="1200" i="1" dirty="0"/>
          </a:p>
          <a:p>
            <a:r>
              <a:rPr lang="en-US" sz="1200" dirty="0"/>
              <a:t>Accuracy : Correct Values </a:t>
            </a:r>
            <a:endParaRPr lang="en-US" sz="1200" dirty="0"/>
          </a:p>
          <a:p>
            <a:r>
              <a:rPr lang="en-US" sz="1200" dirty="0"/>
              <a:t>Completeness: Data Fields with values </a:t>
            </a:r>
            <a:endParaRPr lang="en-US" sz="1200" dirty="0"/>
          </a:p>
          <a:p>
            <a:r>
              <a:rPr lang="en-US" sz="1200" dirty="0"/>
              <a:t>Consistency: Values free from Contradiction </a:t>
            </a:r>
            <a:endParaRPr lang="en-US" sz="1200" dirty="0"/>
          </a:p>
          <a:p>
            <a:r>
              <a:rPr lang="en-US" sz="1200" dirty="0"/>
              <a:t>Currency: Values up to date </a:t>
            </a:r>
            <a:endParaRPr lang="en-US" sz="1200" dirty="0"/>
          </a:p>
          <a:p>
            <a:r>
              <a:rPr lang="en-US" sz="1200" dirty="0"/>
              <a:t>Relevancy: Data Items with Value Meta-data </a:t>
            </a:r>
            <a:endParaRPr lang="en-US" sz="1200" dirty="0"/>
          </a:p>
          <a:p>
            <a:r>
              <a:rPr lang="en-US" sz="1200" dirty="0"/>
              <a:t>Validity: Data Containing Allowable Values </a:t>
            </a:r>
            <a:endParaRPr lang="en-US" sz="1200" dirty="0"/>
          </a:p>
          <a:p>
            <a:r>
              <a:rPr lang="en-US" sz="1200" dirty="0"/>
              <a:t>Uniqueness: Records that are Duplicated </a:t>
            </a:r>
            <a:endParaRPr lang="en-US" sz="1200" dirty="0"/>
          </a:p>
          <a:p>
            <a:endParaRPr lang="en-US" sz="1200" dirty="0"/>
          </a:p>
          <a:p>
            <a:r>
              <a:rPr lang="en-US" sz="1200" dirty="0"/>
              <a:t>A copy of the data quality assessment has been sent to the client.</a:t>
            </a:r>
            <a:endParaRPr lang="en-US" sz="1200" dirty="0"/>
          </a:p>
          <a:p>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p:spPr>
        <p:txBody>
          <a:bodyPr lIns="45719" rIns="45719" anchor="ctr"/>
          <a:lstStyle/>
          <a:p>
            <a:pPr defTabSz="457200">
              <a:defRPr sz="500" b="1">
                <a:latin typeface="Calibri" panose="020F0502020204030204"/>
                <a:ea typeface="Calibri" panose="020F0502020204030204"/>
                <a:cs typeface="Calibri" panose="020F0502020204030204"/>
                <a:sym typeface="Calibri" panose="020F0502020204030204"/>
              </a:defRPr>
            </a:pPr>
            <a:r>
              <a:t>       Note: </a:t>
            </a:r>
            <a:r>
              <a:rPr b="0"/>
              <a:t>The data and information in this document is reflective of a hypothetical situation and client. This document is to be used for KPMG Virtual Internship purposes only. </a:t>
            </a:r>
            <a:endParaRPr b="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half" idx="1"/>
          </p:nvPr>
        </p:nvSpPr>
        <p:spPr>
          <a:xfrm>
            <a:off x="311785" y="944245"/>
            <a:ext cx="3999865" cy="3624580"/>
          </a:xfrm>
        </p:spPr>
        <p:txBody>
          <a:bodyPr>
            <a:normAutofit lnSpcReduction="10000"/>
          </a:bodyPr>
          <a:p>
            <a:pPr marL="139700" indent="0">
              <a:buNone/>
            </a:pPr>
            <a:r>
              <a:rPr lang="en-US" b="1"/>
              <a:t>‘New’ and ‘Old’ Customer Age      Distributions</a:t>
            </a:r>
            <a:endParaRPr lang="en-US" b="1"/>
          </a:p>
          <a:p>
            <a:pPr marL="139700" indent="0">
              <a:buNone/>
            </a:pPr>
            <a:endParaRPr lang="en-US"/>
          </a:p>
          <a:p>
            <a:pPr marL="139700" indent="0">
              <a:buNone/>
            </a:pPr>
            <a:r>
              <a:rPr lang="en-US"/>
              <a:t>The age ditribution in these charts can be summarised as follows; Age Distribution(20=-below 20,30= 20 to 29, 40= 30-39)</a:t>
            </a:r>
            <a:endParaRPr lang="en-US"/>
          </a:p>
          <a:p>
            <a:pPr marL="139700" indent="0">
              <a:buNone/>
            </a:pPr>
            <a:endParaRPr lang="en-US"/>
          </a:p>
          <a:p>
            <a:pPr marL="139700" indent="0">
              <a:buNone/>
            </a:pPr>
            <a:r>
              <a:rPr lang="en-US"/>
              <a:t>Majority of the old customers are aged between 40-49.The age groups 20 and 80 has the least customers</a:t>
            </a:r>
            <a:endParaRPr lang="en-US"/>
          </a:p>
          <a:p>
            <a:pPr marL="139700" indent="0">
              <a:buNone/>
            </a:pPr>
            <a:endParaRPr lang="en-US"/>
          </a:p>
          <a:p>
            <a:pPr marL="139700" indent="0">
              <a:buNone/>
            </a:pPr>
            <a:r>
              <a:rPr lang="en-US"/>
              <a:t>In the new customers segment, most of the customers are ged between 40-49 with ag group 20 having the least number of customers.</a:t>
            </a:r>
            <a:endParaRPr lang="en-US"/>
          </a:p>
        </p:txBody>
      </p:sp>
      <p:sp>
        <p:nvSpPr>
          <p:cNvPr id="9" name="Text Placeholder 8"/>
          <p:cNvSpPr>
            <a:spLocks noGrp="1"/>
          </p:cNvSpPr>
          <p:nvPr>
            <p:ph type="body" sz="half" idx="13"/>
          </p:nvPr>
        </p:nvSpPr>
        <p:spPr>
          <a:xfrm>
            <a:off x="4832350" y="943610"/>
            <a:ext cx="3999865" cy="3625215"/>
          </a:xfrm>
        </p:spPr>
        <p:txBody>
          <a:bodyPr/>
          <a:p>
            <a:pPr marL="114300" indent="0">
              <a:buNone/>
            </a:pPr>
            <a:endParaRPr lang="en-US"/>
          </a:p>
        </p:txBody>
      </p:sp>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p:txBody>
      </p:sp>
      <p:sp>
        <p:nvSpPr>
          <p:cNvPr id="131" name="Shape 80"/>
          <p:cNvSpPr/>
          <p:nvPr/>
        </p:nvSpPr>
        <p:spPr>
          <a:xfrm>
            <a:off x="205025" y="263974"/>
            <a:ext cx="8565600" cy="488950"/>
          </a:xfrm>
          <a:prstGeom prst="rect">
            <a:avLst/>
          </a:prstGeom>
          <a:ln w="12700">
            <a:miter lim="400000"/>
          </a:ln>
        </p:spPr>
        <p:txBody>
          <a:bodyPr lIns="91424" tIns="91424" rIns="91424" bIns="91424">
            <a:spAutoFit/>
          </a:bodyPr>
          <a:lstStyle>
            <a:lvl1pPr>
              <a:defRPr sz="2000" b="1">
                <a:solidFill>
                  <a:srgbClr val="FFFFFF"/>
                </a:solidFill>
              </a:defRPr>
            </a:lvl1pPr>
          </a:lstStyle>
          <a:p>
            <a:r>
              <a:t>Data Exploration</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p:spPr>
        <p:txBody>
          <a:bodyPr lIns="45719" rIns="45719" anchor="ctr"/>
          <a:lstStyle/>
          <a:p>
            <a:pPr defTabSz="457200">
              <a:defRPr sz="500" b="1">
                <a:latin typeface="Calibri" panose="020F0502020204030204"/>
                <a:ea typeface="Calibri" panose="020F0502020204030204"/>
                <a:cs typeface="Calibri" panose="020F0502020204030204"/>
                <a:sym typeface="Calibri" panose="020F0502020204030204"/>
              </a:defRPr>
            </a:pPr>
            <a:r>
              <a:t>       Note: </a:t>
            </a:r>
            <a:r>
              <a:rPr b="0"/>
              <a:t>The data and information in this document is reflective of a hypothetical situation and client. This document is to be used for KPMG Virtual Internship purposes only. </a:t>
            </a:r>
            <a:endParaRPr b="0"/>
          </a:p>
        </p:txBody>
      </p:sp>
      <p:graphicFrame>
        <p:nvGraphicFramePr>
          <p:cNvPr id="10" name="Chart 9"/>
          <p:cNvGraphicFramePr/>
          <p:nvPr/>
        </p:nvGraphicFramePr>
        <p:xfrm>
          <a:off x="5048250" y="944245"/>
          <a:ext cx="3722370" cy="181292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1" name="Chart 10"/>
          <p:cNvGraphicFramePr/>
          <p:nvPr/>
        </p:nvGraphicFramePr>
        <p:xfrm>
          <a:off x="5047615" y="2830195"/>
          <a:ext cx="3722370" cy="173863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half" idx="1"/>
          </p:nvPr>
        </p:nvSpPr>
        <p:spPr>
          <a:xfrm>
            <a:off x="311785" y="944245"/>
            <a:ext cx="3999865" cy="3624580"/>
          </a:xfrm>
        </p:spPr>
        <p:txBody>
          <a:bodyPr/>
          <a:p>
            <a:pPr marL="139700" indent="0">
              <a:buNone/>
            </a:pPr>
            <a:r>
              <a:rPr lang="en-US" b="1"/>
              <a:t>Bike related purchases over the last 3 years by gender</a:t>
            </a:r>
            <a:endParaRPr lang="en-US" b="1"/>
          </a:p>
          <a:p>
            <a:pPr marL="139700" indent="0">
              <a:buNone/>
            </a:pPr>
            <a:endParaRPr lang="en-US"/>
          </a:p>
          <a:p>
            <a:pPr marL="139700" indent="0">
              <a:buNone/>
            </a:pPr>
            <a:r>
              <a:rPr lang="en-US"/>
              <a:t>Over the last three years about 50% of bike related purchases were made by females to 48% of purchase made by males. Approximately 2% were made by unknown gender</a:t>
            </a:r>
            <a:endParaRPr lang="en-US"/>
          </a:p>
          <a:p>
            <a:pPr marL="139700" indent="0">
              <a:buNone/>
            </a:pPr>
            <a:endParaRPr lang="en-US"/>
          </a:p>
          <a:p>
            <a:pPr marL="139700" indent="0">
              <a:buNone/>
            </a:pPr>
            <a:r>
              <a:rPr lang="en-US"/>
              <a:t>Females make up majority of bike related sales</a:t>
            </a:r>
            <a:endParaRPr lang="en-US"/>
          </a:p>
        </p:txBody>
      </p:sp>
      <p:sp>
        <p:nvSpPr>
          <p:cNvPr id="9" name="Text Placeholder 8"/>
          <p:cNvSpPr>
            <a:spLocks noGrp="1"/>
          </p:cNvSpPr>
          <p:nvPr>
            <p:ph type="body" sz="half" idx="13"/>
          </p:nvPr>
        </p:nvSpPr>
        <p:spPr>
          <a:xfrm>
            <a:off x="4832350" y="943610"/>
            <a:ext cx="3999865" cy="3625215"/>
          </a:xfrm>
        </p:spPr>
        <p:txBody>
          <a:bodyPr/>
          <a:p>
            <a:pPr marL="114300" indent="0">
              <a:buNone/>
            </a:pPr>
            <a:endParaRPr lang="en-US"/>
          </a:p>
        </p:txBody>
      </p:sp>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p:txBody>
      </p:sp>
      <p:sp>
        <p:nvSpPr>
          <p:cNvPr id="131" name="Shape 80"/>
          <p:cNvSpPr/>
          <p:nvPr/>
        </p:nvSpPr>
        <p:spPr>
          <a:xfrm>
            <a:off x="205025" y="263974"/>
            <a:ext cx="8565600" cy="488950"/>
          </a:xfrm>
          <a:prstGeom prst="rect">
            <a:avLst/>
          </a:prstGeom>
          <a:ln w="12700">
            <a:miter lim="400000"/>
          </a:ln>
        </p:spPr>
        <p:txBody>
          <a:bodyPr lIns="91424" tIns="91424" rIns="91424" bIns="91424">
            <a:spAutoFit/>
          </a:bodyPr>
          <a:lstStyle>
            <a:lvl1pPr>
              <a:defRPr sz="2000" b="1">
                <a:solidFill>
                  <a:srgbClr val="FFFFFF"/>
                </a:solidFill>
              </a:defRPr>
            </a:lvl1pPr>
          </a:lstStyle>
          <a:p>
            <a:r>
              <a:t>Data Exploration</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p:spPr>
        <p:txBody>
          <a:bodyPr lIns="45719" rIns="45719" anchor="ctr"/>
          <a:lstStyle/>
          <a:p>
            <a:pPr defTabSz="457200">
              <a:defRPr sz="500" b="1">
                <a:latin typeface="Calibri" panose="020F0502020204030204"/>
                <a:ea typeface="Calibri" panose="020F0502020204030204"/>
                <a:cs typeface="Calibri" panose="020F0502020204030204"/>
                <a:sym typeface="Calibri" panose="020F0502020204030204"/>
              </a:defRPr>
            </a:pPr>
            <a:r>
              <a:rPr sz="1400"/>
              <a:t>       Note: </a:t>
            </a:r>
            <a:r>
              <a:rPr sz="1400" b="0"/>
              <a:t>The data and information in this document is reflective of a hypothetical situation and client. This document is to be used for KPMG Virtual Internship purposes only. </a:t>
            </a:r>
            <a:endParaRPr sz="1400" b="0"/>
          </a:p>
        </p:txBody>
      </p:sp>
      <p:graphicFrame>
        <p:nvGraphicFramePr>
          <p:cNvPr id="2" name="Chart 1"/>
          <p:cNvGraphicFramePr/>
          <p:nvPr/>
        </p:nvGraphicFramePr>
        <p:xfrm>
          <a:off x="4311650" y="1054100"/>
          <a:ext cx="4572000" cy="351472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half" idx="1"/>
          </p:nvPr>
        </p:nvSpPr>
        <p:spPr>
          <a:xfrm>
            <a:off x="311785" y="944245"/>
            <a:ext cx="3999865" cy="3624580"/>
          </a:xfrm>
        </p:spPr>
        <p:txBody>
          <a:bodyPr/>
          <a:p>
            <a:pPr marL="139700" indent="0">
              <a:buNone/>
            </a:pPr>
            <a:r>
              <a:rPr lang="en-US" b="1"/>
              <a:t>Job Industry Distribution</a:t>
            </a:r>
            <a:endParaRPr lang="en-US" b="1"/>
          </a:p>
          <a:p>
            <a:pPr marL="139700" indent="0">
              <a:buNone/>
            </a:pPr>
            <a:r>
              <a:rPr lang="en-US"/>
              <a:t>Majority of customers in the old and new segment belongs to the manufacturing industry category.</a:t>
            </a:r>
            <a:endParaRPr lang="en-US"/>
          </a:p>
          <a:p>
            <a:pPr marL="139700" indent="0">
              <a:buNone/>
            </a:pPr>
            <a:endParaRPr lang="en-US"/>
          </a:p>
          <a:p>
            <a:pPr marL="139700" indent="0">
              <a:buNone/>
            </a:pPr>
            <a:r>
              <a:rPr lang="en-US"/>
              <a:t>In both segments, telecommunications and agriculture has the least number of customers.</a:t>
            </a:r>
            <a:endParaRPr lang="en-US"/>
          </a:p>
          <a:p>
            <a:pPr marL="139700" indent="0">
              <a:buNone/>
            </a:pPr>
            <a:endParaRPr lang="en-US"/>
          </a:p>
          <a:p>
            <a:pPr marL="139700" indent="0">
              <a:buNone/>
            </a:pPr>
            <a:endParaRPr lang="en-US"/>
          </a:p>
        </p:txBody>
      </p:sp>
      <p:sp>
        <p:nvSpPr>
          <p:cNvPr id="9" name="Text Placeholder 8"/>
          <p:cNvSpPr>
            <a:spLocks noGrp="1"/>
          </p:cNvSpPr>
          <p:nvPr>
            <p:ph type="body" sz="half" idx="13"/>
          </p:nvPr>
        </p:nvSpPr>
        <p:spPr>
          <a:xfrm>
            <a:off x="4832350" y="943610"/>
            <a:ext cx="3999865" cy="3625215"/>
          </a:xfrm>
        </p:spPr>
        <p:txBody>
          <a:bodyPr/>
          <a:p>
            <a:pPr marL="114300" indent="0">
              <a:buNone/>
            </a:pPr>
            <a:endParaRPr lang="en-US"/>
          </a:p>
        </p:txBody>
      </p:sp>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p:txBody>
      </p:sp>
      <p:sp>
        <p:nvSpPr>
          <p:cNvPr id="131" name="Shape 80"/>
          <p:cNvSpPr/>
          <p:nvPr/>
        </p:nvSpPr>
        <p:spPr>
          <a:xfrm>
            <a:off x="205025" y="263974"/>
            <a:ext cx="8565600" cy="488950"/>
          </a:xfrm>
          <a:prstGeom prst="rect">
            <a:avLst/>
          </a:prstGeom>
          <a:ln w="12700">
            <a:miter lim="400000"/>
          </a:ln>
        </p:spPr>
        <p:txBody>
          <a:bodyPr lIns="91424" tIns="91424" rIns="91424" bIns="91424">
            <a:spAutoFit/>
          </a:bodyPr>
          <a:lstStyle>
            <a:lvl1pPr>
              <a:defRPr sz="2000" b="1">
                <a:solidFill>
                  <a:srgbClr val="FFFFFF"/>
                </a:solidFill>
              </a:defRPr>
            </a:lvl1pPr>
          </a:lstStyle>
          <a:p>
            <a:r>
              <a:t>Data Exploration</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p:spPr>
        <p:txBody>
          <a:bodyPr lIns="45719" rIns="45719" anchor="ctr"/>
          <a:lstStyle/>
          <a:p>
            <a:pPr defTabSz="457200">
              <a:defRPr sz="500" b="1">
                <a:latin typeface="Calibri" panose="020F0502020204030204"/>
                <a:ea typeface="Calibri" panose="020F0502020204030204"/>
                <a:cs typeface="Calibri" panose="020F0502020204030204"/>
                <a:sym typeface="Calibri" panose="020F0502020204030204"/>
              </a:defRPr>
            </a:pPr>
            <a:r>
              <a:rPr sz="1400"/>
              <a:t>       Note: </a:t>
            </a:r>
            <a:r>
              <a:rPr sz="1400" b="0"/>
              <a:t>The data and information in this document is reflective of a hypothetical situation and client. This document is to be used for KPMG Virtual Internship purposes only. </a:t>
            </a:r>
            <a:endParaRPr sz="1400" b="0"/>
          </a:p>
        </p:txBody>
      </p:sp>
      <p:graphicFrame>
        <p:nvGraphicFramePr>
          <p:cNvPr id="3" name="Chart 2"/>
          <p:cNvGraphicFramePr/>
          <p:nvPr/>
        </p:nvGraphicFramePr>
        <p:xfrm>
          <a:off x="4832985" y="944245"/>
          <a:ext cx="3937635" cy="2226310"/>
        </p:xfrm>
        <a:graphic>
          <a:graphicData uri="http://schemas.openxmlformats.org/drawingml/2006/chart">
            <c:chart xmlns:c="http://schemas.openxmlformats.org/drawingml/2006/chart" xmlns:r="http://schemas.openxmlformats.org/officeDocument/2006/relationships" r:id="rId1"/>
          </a:graphicData>
        </a:graphic>
      </p:graphicFrame>
      <p:pic>
        <p:nvPicPr>
          <p:cNvPr id="4" name="Picture 3"/>
          <p:cNvPicPr>
            <a:picLocks noChangeAspect="1"/>
          </p:cNvPicPr>
          <p:nvPr/>
        </p:nvPicPr>
        <p:blipFill>
          <a:blip r:embed="rId2"/>
          <a:stretch>
            <a:fillRect/>
          </a:stretch>
        </p:blipFill>
        <p:spPr>
          <a:xfrm>
            <a:off x="4831715" y="3009265"/>
            <a:ext cx="4000500" cy="1748790"/>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half" idx="1"/>
          </p:nvPr>
        </p:nvSpPr>
        <p:spPr>
          <a:xfrm>
            <a:off x="311785" y="944245"/>
            <a:ext cx="3999865" cy="3624580"/>
          </a:xfrm>
        </p:spPr>
        <p:txBody>
          <a:bodyPr/>
          <a:p>
            <a:pPr marL="139700" indent="0">
              <a:buNone/>
            </a:pPr>
            <a:r>
              <a:rPr lang="en-US" b="1"/>
              <a:t>Wealth Segmentation by Age category</a:t>
            </a:r>
            <a:endParaRPr lang="en-US" b="1"/>
          </a:p>
          <a:p>
            <a:pPr marL="139700" indent="0">
              <a:buNone/>
            </a:pPr>
            <a:endParaRPr lang="en-US" b="1"/>
          </a:p>
          <a:p>
            <a:pPr marL="139700" indent="0">
              <a:buNone/>
            </a:pPr>
            <a:endParaRPr lang="en-US" b="1"/>
          </a:p>
          <a:p>
            <a:pPr marL="139700" indent="0">
              <a:buNone/>
            </a:pPr>
            <a:endParaRPr lang="en-US" b="1"/>
          </a:p>
          <a:p>
            <a:pPr marL="139700" indent="0">
              <a:buNone/>
            </a:pPr>
            <a:r>
              <a:rPr lang="en-US"/>
              <a:t>In the new customer segment, most of th customrs are affluent customers.</a:t>
            </a:r>
            <a:endParaRPr lang="en-US" b="1"/>
          </a:p>
          <a:p>
            <a:pPr marL="139700" indent="0">
              <a:buNone/>
            </a:pPr>
            <a:endParaRPr lang="en-US" b="1"/>
          </a:p>
        </p:txBody>
      </p:sp>
      <p:sp>
        <p:nvSpPr>
          <p:cNvPr id="9" name="Text Placeholder 8"/>
          <p:cNvSpPr>
            <a:spLocks noGrp="1"/>
          </p:cNvSpPr>
          <p:nvPr>
            <p:ph type="body" sz="half" idx="13"/>
          </p:nvPr>
        </p:nvSpPr>
        <p:spPr>
          <a:xfrm>
            <a:off x="4832350" y="943610"/>
            <a:ext cx="3999865" cy="4041775"/>
          </a:xfrm>
        </p:spPr>
        <p:txBody>
          <a:bodyPr/>
          <a:p>
            <a:pPr marL="114300" indent="0">
              <a:buNone/>
            </a:pPr>
            <a:endParaRPr lang="en-US"/>
          </a:p>
        </p:txBody>
      </p:sp>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p:txBody>
      </p:sp>
      <p:sp>
        <p:nvSpPr>
          <p:cNvPr id="131" name="Shape 80"/>
          <p:cNvSpPr/>
          <p:nvPr/>
        </p:nvSpPr>
        <p:spPr>
          <a:xfrm>
            <a:off x="205025" y="263974"/>
            <a:ext cx="8565600" cy="488950"/>
          </a:xfrm>
          <a:prstGeom prst="rect">
            <a:avLst/>
          </a:prstGeom>
          <a:ln w="12700">
            <a:miter lim="400000"/>
          </a:ln>
        </p:spPr>
        <p:txBody>
          <a:bodyPr lIns="91424" tIns="91424" rIns="91424" bIns="91424">
            <a:spAutoFit/>
          </a:bodyPr>
          <a:lstStyle>
            <a:lvl1pPr>
              <a:defRPr sz="2000" b="1">
                <a:solidFill>
                  <a:srgbClr val="FFFFFF"/>
                </a:solidFill>
              </a:defRPr>
            </a:lvl1pPr>
          </a:lstStyle>
          <a:p>
            <a:r>
              <a:t>Data Exploration</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p:spPr>
        <p:txBody>
          <a:bodyPr lIns="45719" rIns="45719" anchor="ctr"/>
          <a:lstStyle/>
          <a:p>
            <a:pPr defTabSz="457200">
              <a:defRPr sz="500" b="1">
                <a:latin typeface="Calibri" panose="020F0502020204030204"/>
                <a:ea typeface="Calibri" panose="020F0502020204030204"/>
                <a:cs typeface="Calibri" panose="020F0502020204030204"/>
                <a:sym typeface="Calibri" panose="020F0502020204030204"/>
              </a:defRPr>
            </a:pPr>
            <a:r>
              <a:rPr sz="1400"/>
              <a:t>       Note: </a:t>
            </a:r>
            <a:r>
              <a:rPr sz="1400" b="0"/>
              <a:t>The data and information in this document is reflective of a hypothetical situation and client. This document is to be used for KPMG Virtual Internship purposes only. </a:t>
            </a:r>
            <a:endParaRPr sz="1400" b="0"/>
          </a:p>
        </p:txBody>
      </p:sp>
      <p:graphicFrame>
        <p:nvGraphicFramePr>
          <p:cNvPr id="2" name="Chart 1"/>
          <p:cNvGraphicFramePr/>
          <p:nvPr/>
        </p:nvGraphicFramePr>
        <p:xfrm>
          <a:off x="4926965" y="944245"/>
          <a:ext cx="3905250" cy="2082165"/>
        </p:xfrm>
        <a:graphic>
          <a:graphicData uri="http://schemas.openxmlformats.org/drawingml/2006/chart">
            <c:chart xmlns:c="http://schemas.openxmlformats.org/drawingml/2006/chart" xmlns:r="http://schemas.openxmlformats.org/officeDocument/2006/relationships" r:id="rId1"/>
          </a:graphicData>
        </a:graphic>
      </p:graphicFrame>
      <p:pic>
        <p:nvPicPr>
          <p:cNvPr id="4" name="Picture 3"/>
          <p:cNvPicPr>
            <a:picLocks noChangeAspect="1"/>
          </p:cNvPicPr>
          <p:nvPr/>
        </p:nvPicPr>
        <p:blipFill>
          <a:blip r:embed="rId2"/>
          <a:stretch>
            <a:fillRect/>
          </a:stretch>
        </p:blipFill>
        <p:spPr>
          <a:xfrm>
            <a:off x="4926330" y="3026410"/>
            <a:ext cx="3620770" cy="1845945"/>
          </a:xfrm>
          <a:prstGeom prst="rect">
            <a:avLst/>
          </a:prstGeom>
        </p:spPr>
      </p:pic>
      <p:sp>
        <p:nvSpPr>
          <p:cNvPr id="6" name="Text Box 5"/>
          <p:cNvSpPr txBox="1"/>
          <p:nvPr/>
        </p:nvSpPr>
        <p:spPr>
          <a:xfrm>
            <a:off x="312420" y="1372235"/>
            <a:ext cx="4229735" cy="52070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sz="1400" b="0" i="0" u="none" strike="noStrike" cap="none" spc="0" normalizeH="0" baseline="0">
                <a:ln>
                  <a:noFill/>
                </a:ln>
                <a:solidFill>
                  <a:srgbClr val="000000"/>
                </a:solidFill>
                <a:effectLst/>
                <a:uFillTx/>
                <a:latin typeface="+mn-lt"/>
                <a:ea typeface="+mn-ea"/>
                <a:cs typeface="+mn-cs"/>
                <a:sym typeface="Arial" panose="020B0604020202020204"/>
              </a:rPr>
              <a:t> In all wealth segments(old), the largest number of customers are aged between 40-49</a:t>
            </a:r>
            <a:endParaRPr kumimoji="0" lang="en-US" sz="1400" b="0" i="0" u="none" strike="noStrike" cap="none" spc="0" normalizeH="0" baseline="0">
              <a:ln>
                <a:noFill/>
              </a:ln>
              <a:solidFill>
                <a:srgbClr val="000000"/>
              </a:solidFill>
              <a:effectLst/>
              <a:uFillTx/>
              <a:latin typeface="+mn-lt"/>
              <a:ea typeface="+mn-ea"/>
              <a:cs typeface="+mn-cs"/>
              <a:sym typeface="Arial" panose="020B0604020202020204"/>
            </a:endParaRP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5746</Words>
  <Application>WPS Presentation</Application>
  <PresentationFormat>On-screen Show (16:9)</PresentationFormat>
  <Paragraphs>149</Paragraphs>
  <Slides>12</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Arial</vt:lpstr>
      <vt:lpstr>SimSun</vt:lpstr>
      <vt:lpstr>Wingdings</vt:lpstr>
      <vt:lpstr>Arial</vt:lpstr>
      <vt:lpstr>Open Sans Extrabold</vt:lpstr>
      <vt:lpstr>Segoe Print</vt:lpstr>
      <vt:lpstr>Open Sans Light</vt:lpstr>
      <vt:lpstr>Calibri</vt:lpstr>
      <vt:lpstr>Open Sans</vt:lpstr>
      <vt:lpstr>Microsoft YaHei</vt:lpstr>
      <vt:lpstr>Arial Unicode MS</vt:lpstr>
      <vt:lpstr>Helvetica</vt:lpstr>
      <vt:lpstr>Comic Sans MS</vt:lpstr>
      <vt:lpstr>Times New Roman</vt:lpstr>
      <vt:lpstr>Simple Light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Faith</cp:lastModifiedBy>
  <cp:revision>17</cp:revision>
  <dcterms:created xsi:type="dcterms:W3CDTF">2021-04-22T00:58:59Z</dcterms:created>
  <dcterms:modified xsi:type="dcterms:W3CDTF">2021-04-22T03:38:47Z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1033-11.2.0.9984</vt:lpwstr>
  </property>
</Properties>
</file>