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315" r:id="rId4"/>
    <p:sldId id="316" r:id="rId5"/>
    <p:sldId id="321" r:id="rId6"/>
    <p:sldId id="322" r:id="rId7"/>
    <p:sldId id="323" r:id="rId8"/>
    <p:sldId id="324" r:id="rId9"/>
    <p:sldId id="317" r:id="rId10"/>
    <p:sldId id="318" r:id="rId11"/>
    <p:sldId id="294" r:id="rId12"/>
    <p:sldId id="295" r:id="rId13"/>
    <p:sldId id="332" r:id="rId14"/>
    <p:sldId id="333" r:id="rId15"/>
    <p:sldId id="296" r:id="rId16"/>
    <p:sldId id="298" r:id="rId17"/>
    <p:sldId id="299" r:id="rId18"/>
    <p:sldId id="334" r:id="rId19"/>
    <p:sldId id="300" r:id="rId20"/>
    <p:sldId id="301" r:id="rId21"/>
    <p:sldId id="302" r:id="rId22"/>
    <p:sldId id="305" r:id="rId23"/>
    <p:sldId id="335" r:id="rId24"/>
    <p:sldId id="325" r:id="rId25"/>
    <p:sldId id="326" r:id="rId26"/>
    <p:sldId id="306" r:id="rId27"/>
    <p:sldId id="307" r:id="rId28"/>
    <p:sldId id="336" r:id="rId29"/>
    <p:sldId id="337" r:id="rId30"/>
    <p:sldId id="308" r:id="rId31"/>
    <p:sldId id="309" r:id="rId32"/>
    <p:sldId id="338" r:id="rId33"/>
    <p:sldId id="339" r:id="rId34"/>
    <p:sldId id="340" r:id="rId35"/>
    <p:sldId id="310" r:id="rId36"/>
    <p:sldId id="311" r:id="rId37"/>
    <p:sldId id="327" r:id="rId38"/>
    <p:sldId id="312" r:id="rId39"/>
    <p:sldId id="328" r:id="rId40"/>
    <p:sldId id="342" r:id="rId41"/>
    <p:sldId id="343" r:id="rId42"/>
    <p:sldId id="313" r:id="rId43"/>
    <p:sldId id="319" r:id="rId44"/>
    <p:sldId id="320" r:id="rId45"/>
    <p:sldId id="330" r:id="rId46"/>
    <p:sldId id="331" r:id="rId47"/>
    <p:sldId id="344" r:id="rId48"/>
    <p:sldId id="345" r:id="rId49"/>
    <p:sldId id="346" r:id="rId50"/>
    <p:sldId id="341" r:id="rId51"/>
    <p:sldId id="285" r:id="rId52"/>
    <p:sldId id="286" r:id="rId53"/>
    <p:sldId id="28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90600"/>
            <a:ext cx="6477000" cy="3276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lgerian" pitchFamily="82" charset="0"/>
              </a:rPr>
              <a:t>MODULE – 1</a:t>
            </a:r>
            <a:br>
              <a:rPr lang="en-US" b="1" dirty="0" smtClean="0">
                <a:latin typeface="Algerian" pitchFamily="82" charset="0"/>
              </a:rPr>
            </a:br>
            <a:r>
              <a:rPr lang="en-US" b="1" dirty="0" smtClean="0">
                <a:latin typeface="Algerian" pitchFamily="82" charset="0"/>
              </a:rPr>
              <a:t/>
            </a:r>
            <a:br>
              <a:rPr lang="en-US" b="1" dirty="0" smtClean="0">
                <a:latin typeface="Algerian" pitchFamily="82" charset="0"/>
              </a:rPr>
            </a:br>
            <a:r>
              <a:rPr lang="en-US" b="1" dirty="0" smtClean="0">
                <a:latin typeface="Algerian" pitchFamily="82" charset="0"/>
              </a:rPr>
              <a:t>COMPUTER NETWORKS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Point-to-point links</a:t>
            </a:r>
          </a:p>
          <a:p>
            <a:r>
              <a:rPr lang="en-US" sz="2000" dirty="0" smtClean="0"/>
              <a:t>Provides a dedicated link b/w devices</a:t>
            </a:r>
          </a:p>
          <a:p>
            <a:r>
              <a:rPr lang="en-US" sz="2000" dirty="0" smtClean="0"/>
              <a:t>Entire line reserved for transmission b/w 2 devices</a:t>
            </a:r>
          </a:p>
          <a:p>
            <a:r>
              <a:rPr lang="en-US" sz="2000" dirty="0" smtClean="0"/>
              <a:t>Also called </a:t>
            </a:r>
            <a:r>
              <a:rPr lang="en-US" sz="2000" b="1" u="sng" dirty="0" err="1" smtClean="0"/>
              <a:t>Unicasting</a:t>
            </a:r>
            <a:endParaRPr lang="en-US" sz="2000" b="1" u="sng" dirty="0" smtClean="0"/>
          </a:p>
          <a:p>
            <a:endParaRPr lang="en-US" sz="2000" dirty="0" smtClean="0"/>
          </a:p>
          <a:p>
            <a:r>
              <a:rPr lang="en-US" sz="2000" dirty="0" smtClean="0"/>
              <a:t>FIG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Privately owned network within a single building</a:t>
            </a:r>
          </a:p>
          <a:p>
            <a:r>
              <a:rPr lang="en-US" sz="2000" dirty="0" smtClean="0"/>
              <a:t>Up to few KMs in size</a:t>
            </a:r>
          </a:p>
          <a:p>
            <a:r>
              <a:rPr lang="en-US" sz="2000" dirty="0" smtClean="0"/>
              <a:t>Widely used to connect PCs &amp; workstations in offices/ companies &amp; exchange data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Different types based 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Transmission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Topology</a:t>
            </a:r>
          </a:p>
          <a:p>
            <a:endParaRPr lang="en-US" sz="2000" dirty="0" smtClean="0"/>
          </a:p>
          <a:p>
            <a:r>
              <a:rPr lang="en-US" sz="2000" dirty="0" smtClean="0"/>
              <a:t>FIG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447800"/>
            <a:ext cx="8994648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Bus Topology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At any instant one machine is master &amp; is allowed to transmit</a:t>
            </a:r>
          </a:p>
          <a:p>
            <a:r>
              <a:rPr lang="en-US" sz="2000" dirty="0" smtClean="0"/>
              <a:t>Arbitration mechanism is needed </a:t>
            </a:r>
            <a:r>
              <a:rPr lang="en-US" sz="2000" dirty="0" smtClean="0">
                <a:sym typeface="Wingdings" pitchFamily="2" charset="2"/>
              </a:rPr>
              <a:t> More than one want to transmit</a:t>
            </a:r>
          </a:p>
          <a:p>
            <a:r>
              <a:rPr lang="en-US" sz="2000" dirty="0" smtClean="0"/>
              <a:t>Arbitration </a:t>
            </a:r>
            <a:r>
              <a:rPr lang="en-US" sz="2000" dirty="0" smtClean="0">
                <a:sym typeface="Wingdings" pitchFamily="2" charset="2"/>
              </a:rPr>
              <a:t> Centralized or distributed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b="1" dirty="0" smtClean="0">
                <a:sym typeface="Wingdings" pitchFamily="2" charset="2"/>
              </a:rPr>
              <a:t>Ethernet: </a:t>
            </a:r>
            <a:endParaRPr lang="en-US" sz="2000" b="1" dirty="0" smtClean="0"/>
          </a:p>
          <a:p>
            <a:r>
              <a:rPr lang="en-US" sz="2000" dirty="0" smtClean="0"/>
              <a:t>Bus based broadcast network with decentralized control</a:t>
            </a:r>
          </a:p>
          <a:p>
            <a:r>
              <a:rPr lang="en-US" sz="2000" dirty="0" smtClean="0"/>
              <a:t>Operating at 10mbps – 10gbps</a:t>
            </a:r>
          </a:p>
          <a:p>
            <a:r>
              <a:rPr lang="en-US" sz="2000" dirty="0" smtClean="0"/>
              <a:t>If 2 packet collide </a:t>
            </a:r>
            <a:r>
              <a:rPr lang="en-US" sz="2000" dirty="0" smtClean="0">
                <a:sym typeface="Wingdings" pitchFamily="2" charset="2"/>
              </a:rPr>
              <a:t> each wait a random time and try again later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25" y="1800225"/>
            <a:ext cx="2428875" cy="116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Ring Topology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Some rules will be there for simultaneous access of ring</a:t>
            </a:r>
          </a:p>
          <a:p>
            <a:pPr lvl="1"/>
            <a:r>
              <a:rPr lang="en-US" sz="1700" dirty="0" smtClean="0"/>
              <a:t>Like round robin, time quota etc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Network can be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Dynamic 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0"/>
            <a:ext cx="18859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447800"/>
            <a:ext cx="8994648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Star Topology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Mesh Topology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Fully connected mesh has n(n-1)/2 physical channels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6090" y="1524000"/>
            <a:ext cx="221033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age result for mesh topolog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657600"/>
            <a:ext cx="2253125" cy="249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Covers a city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 Cable television</a:t>
            </a:r>
          </a:p>
          <a:p>
            <a:r>
              <a:rPr lang="en-US" sz="2000" dirty="0" smtClean="0"/>
              <a:t>Contains a no of LANs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3457575"/>
            <a:ext cx="59340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447800"/>
            <a:ext cx="8994648" cy="541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Spans a large geographical area </a:t>
            </a:r>
            <a:r>
              <a:rPr lang="en-US" sz="2000" dirty="0" smtClean="0">
                <a:sym typeface="Wingdings" pitchFamily="2" charset="2"/>
              </a:rPr>
              <a:t> country or continent</a:t>
            </a:r>
          </a:p>
          <a:p>
            <a:r>
              <a:rPr lang="en-US" sz="2000" dirty="0" smtClean="0">
                <a:sym typeface="Wingdings" pitchFamily="2" charset="2"/>
              </a:rPr>
              <a:t>Long distance transmission of data, voice, image &amp; video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Hosts</a:t>
            </a:r>
            <a:r>
              <a:rPr lang="en-US" sz="2000" dirty="0" smtClean="0"/>
              <a:t> connected by a communication </a:t>
            </a:r>
            <a:r>
              <a:rPr lang="en-US" sz="2000" b="1" dirty="0" smtClean="0"/>
              <a:t>subnet</a:t>
            </a:r>
          </a:p>
          <a:p>
            <a:r>
              <a:rPr lang="en-US" sz="2000" dirty="0" smtClean="0"/>
              <a:t>Subnet : Carry messages from host to host</a:t>
            </a:r>
          </a:p>
          <a:p>
            <a:endParaRPr lang="en-US" sz="2000" dirty="0" smtClean="0"/>
          </a:p>
          <a:p>
            <a:r>
              <a:rPr lang="en-US" sz="2000" dirty="0" smtClean="0"/>
              <a:t>Hosts Owned by </a:t>
            </a:r>
            <a:r>
              <a:rPr lang="en-US" sz="2000" dirty="0" smtClean="0">
                <a:sym typeface="Wingdings" pitchFamily="2" charset="2"/>
              </a:rPr>
              <a:t> Customers </a:t>
            </a:r>
          </a:p>
          <a:p>
            <a:r>
              <a:rPr lang="en-US" sz="2000" dirty="0" smtClean="0">
                <a:sym typeface="Wingdings" pitchFamily="2" charset="2"/>
              </a:rPr>
              <a:t>Subnet  Telephone company or ISP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09800"/>
            <a:ext cx="374533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Subnet consist of 2 distinct components:</a:t>
            </a:r>
          </a:p>
          <a:p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 smtClean="0"/>
              <a:t>Transmission lines:</a:t>
            </a:r>
          </a:p>
          <a:p>
            <a:r>
              <a:rPr lang="en-US" sz="2000" dirty="0" smtClean="0"/>
              <a:t>Move bits b/w machines</a:t>
            </a:r>
          </a:p>
          <a:p>
            <a:r>
              <a:rPr lang="en-US" sz="2000" dirty="0" smtClean="0"/>
              <a:t>Made of copper, Optical fiber, radio links etc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u="sng" dirty="0" smtClean="0"/>
              <a:t>Switching elements:</a:t>
            </a:r>
          </a:p>
          <a:p>
            <a:pPr marL="457200" indent="-457200"/>
            <a:r>
              <a:rPr lang="en-US" sz="2000" dirty="0" smtClean="0"/>
              <a:t>Specialized computers that connect 2 or more transmission lines</a:t>
            </a:r>
          </a:p>
          <a:p>
            <a:pPr marL="457200" indent="-457200"/>
            <a:r>
              <a:rPr lang="en-US" sz="2000" dirty="0" smtClean="0"/>
              <a:t>When data arrives on incoming lines, switching element choose an outgoing line to forward it</a:t>
            </a:r>
          </a:p>
          <a:p>
            <a:pPr marL="457200" indent="-457200"/>
            <a:r>
              <a:rPr lang="en-US" sz="2000" dirty="0" smtClean="0"/>
              <a:t>Switching components </a:t>
            </a:r>
            <a:r>
              <a:rPr lang="en-US" sz="2000" dirty="0" smtClean="0">
                <a:sym typeface="Wingdings" pitchFamily="2" charset="2"/>
              </a:rPr>
              <a:t> c</a:t>
            </a:r>
            <a:r>
              <a:rPr lang="en-US" sz="2000" dirty="0" smtClean="0"/>
              <a:t>alled as Router 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dirty="0" smtClean="0"/>
              <a:t>Fig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Packet switched/ Store &amp; forward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Packet ?</a:t>
            </a:r>
          </a:p>
          <a:p>
            <a:r>
              <a:rPr lang="en-US" sz="2000" dirty="0" smtClean="0"/>
              <a:t> 2 routers that don’t share transmission line want to communicate </a:t>
            </a:r>
            <a:r>
              <a:rPr lang="en-US" sz="2000" dirty="0" smtClean="0">
                <a:sym typeface="Wingdings" pitchFamily="2" charset="2"/>
              </a:rPr>
              <a:t> Inter mediate router </a:t>
            </a:r>
          </a:p>
          <a:p>
            <a:r>
              <a:rPr lang="en-US" sz="2000" dirty="0" smtClean="0">
                <a:sym typeface="Wingdings" pitchFamily="2" charset="2"/>
              </a:rPr>
              <a:t>Store the packet &amp; check the output line  forward when it is free</a:t>
            </a:r>
            <a:endParaRPr lang="en-US" sz="2000" dirty="0" smtClean="0"/>
          </a:p>
          <a:p>
            <a:r>
              <a:rPr lang="en-US" sz="2000" dirty="0" smtClean="0"/>
              <a:t>Decision to take the intermediate router </a:t>
            </a:r>
            <a:r>
              <a:rPr lang="en-US" sz="2000" dirty="0" smtClean="0">
                <a:sym typeface="Wingdings" pitchFamily="2" charset="2"/>
              </a:rPr>
              <a:t> Routing algorithm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Another possibility of WAN : Satellite system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Collection of interconnected Networks</a:t>
            </a:r>
          </a:p>
          <a:p>
            <a:r>
              <a:rPr lang="en-US" sz="2000" dirty="0" smtClean="0"/>
              <a:t>Common form </a:t>
            </a:r>
            <a:r>
              <a:rPr lang="en-US" sz="2000" dirty="0" smtClean="0">
                <a:sym typeface="Wingdings" pitchFamily="2" charset="2"/>
              </a:rPr>
              <a:t> LANs connected by a WAN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FIG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Combination of subnet and its hosts</a:t>
            </a:r>
          </a:p>
          <a:p>
            <a:r>
              <a:rPr lang="en-US" sz="2000" dirty="0" smtClean="0">
                <a:sym typeface="Wingdings" pitchFamily="2" charset="2"/>
              </a:rPr>
              <a:t>Sub networks may be distinct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collection of autonomous computers interconnected by a single technology</a:t>
            </a:r>
          </a:p>
          <a:p>
            <a:r>
              <a:rPr lang="en-US" sz="2000" dirty="0" smtClean="0"/>
              <a:t>For sharing data &amp; resources </a:t>
            </a:r>
          </a:p>
          <a:p>
            <a:r>
              <a:rPr lang="en-US" sz="2000" dirty="0" smtClean="0"/>
              <a:t>Two computers are said to be interconnected if they are able to exchange information</a:t>
            </a:r>
          </a:p>
          <a:p>
            <a:endParaRPr lang="en-US" sz="2000" dirty="0" smtClean="0"/>
          </a:p>
          <a:p>
            <a:r>
              <a:rPr lang="en-US" sz="2000" dirty="0" smtClean="0"/>
              <a:t>Nodes: Computers on network</a:t>
            </a:r>
          </a:p>
          <a:p>
            <a:r>
              <a:rPr lang="en-US" sz="2000" dirty="0" smtClean="0"/>
              <a:t>Connection: via copper wire, optical fiber, microwave, infrared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Internet : Not a single network</a:t>
            </a:r>
          </a:p>
          <a:p>
            <a:pPr>
              <a:buNone/>
            </a:pPr>
            <a:r>
              <a:rPr lang="en-US" sz="2000" dirty="0" smtClean="0"/>
              <a:t>		     A network of networks</a:t>
            </a:r>
            <a:endParaRPr lang="en-US" sz="2000" dirty="0"/>
          </a:p>
        </p:txBody>
      </p:sp>
      <p:pic>
        <p:nvPicPr>
          <p:cNvPr id="39938" name="Picture 2" descr="Image result for computer network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251959"/>
            <a:ext cx="2743200" cy="1920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Difference b/w LAN &amp; WAN</a:t>
            </a:r>
          </a:p>
          <a:p>
            <a:r>
              <a:rPr lang="en-US" sz="2000" dirty="0" smtClean="0"/>
              <a:t>Difference b/w LAN &amp; MAN</a:t>
            </a:r>
          </a:p>
          <a:p>
            <a:endParaRPr lang="en-US" sz="2000" dirty="0" smtClean="0"/>
          </a:p>
          <a:p>
            <a:r>
              <a:rPr lang="en-US" sz="2000" dirty="0" smtClean="0"/>
              <a:t>Application level questions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447800"/>
            <a:ext cx="8994648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Protocol Hierarchies</a:t>
            </a:r>
          </a:p>
          <a:p>
            <a:r>
              <a:rPr lang="en-US" sz="2000" dirty="0" smtClean="0"/>
              <a:t>To reduce design complexity </a:t>
            </a:r>
            <a:r>
              <a:rPr lang="en-US" sz="2000" dirty="0" smtClean="0">
                <a:sym typeface="Wingdings" pitchFamily="2" charset="2"/>
              </a:rPr>
              <a:t> N/w organized as stack of layers/ levels</a:t>
            </a:r>
          </a:p>
          <a:p>
            <a:r>
              <a:rPr lang="en-US" sz="2000" dirty="0" smtClean="0">
                <a:sym typeface="Wingdings" pitchFamily="2" charset="2"/>
              </a:rPr>
              <a:t>Each one built on one below it</a:t>
            </a:r>
          </a:p>
          <a:p>
            <a:r>
              <a:rPr lang="en-US" sz="2000" dirty="0" smtClean="0">
                <a:sym typeface="Wingdings" pitchFamily="2" charset="2"/>
              </a:rPr>
              <a:t>No, name, content &amp; function differs from n/w to n/w</a:t>
            </a:r>
          </a:p>
          <a:p>
            <a:r>
              <a:rPr lang="en-US" sz="2000" dirty="0" smtClean="0">
                <a:sym typeface="Wingdings" pitchFamily="2" charset="2"/>
              </a:rPr>
              <a:t>Each layers  offers services to the layers above &amp; below it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err="1" smtClean="0">
                <a:sym typeface="Wingdings" pitchFamily="2" charset="2"/>
              </a:rPr>
              <a:t>Eg</a:t>
            </a:r>
            <a:r>
              <a:rPr lang="en-US" sz="2000" dirty="0" smtClean="0">
                <a:sym typeface="Wingdings" pitchFamily="2" charset="2"/>
              </a:rPr>
              <a:t>: 5 Layer N/w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429000"/>
            <a:ext cx="434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Communication with same level : On another machine</a:t>
            </a:r>
          </a:p>
          <a:p>
            <a:r>
              <a:rPr lang="en-US" sz="2000" dirty="0" smtClean="0"/>
              <a:t>Rules used for this communication </a:t>
            </a:r>
            <a:r>
              <a:rPr lang="en-US" sz="2000" dirty="0" smtClean="0">
                <a:sym typeface="Wingdings" pitchFamily="2" charset="2"/>
              </a:rPr>
              <a:t> Protocol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Agreement b/w communicating parties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Peers: </a:t>
            </a:r>
          </a:p>
          <a:p>
            <a:r>
              <a:rPr lang="en-US" sz="2000" dirty="0" smtClean="0"/>
              <a:t>Entities in each layers</a:t>
            </a:r>
          </a:p>
          <a:p>
            <a:r>
              <a:rPr lang="en-US" sz="2000" dirty="0" smtClean="0"/>
              <a:t>Peers communicate each other by using protocols</a:t>
            </a:r>
          </a:p>
          <a:p>
            <a:r>
              <a:rPr lang="en-US" sz="2000" b="1" dirty="0" smtClean="0"/>
              <a:t>Reality</a:t>
            </a:r>
            <a:r>
              <a:rPr lang="en-US" sz="2000" dirty="0" smtClean="0"/>
              <a:t> : Each layer to the layer below it </a:t>
            </a:r>
            <a:r>
              <a:rPr lang="en-US" sz="2000" dirty="0" smtClean="0">
                <a:sym typeface="Wingdings" pitchFamily="2" charset="2"/>
              </a:rPr>
              <a:t> Physical medium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b="1" dirty="0" smtClean="0">
                <a:sym typeface="Wingdings" pitchFamily="2" charset="2"/>
              </a:rPr>
              <a:t>Interface:</a:t>
            </a:r>
          </a:p>
          <a:p>
            <a:r>
              <a:rPr lang="en-US" sz="2000" dirty="0" smtClean="0">
                <a:sym typeface="Wingdings" pitchFamily="2" charset="2"/>
              </a:rPr>
              <a:t>Between each layer</a:t>
            </a:r>
          </a:p>
          <a:p>
            <a:r>
              <a:rPr lang="en-US" sz="2000" dirty="0" smtClean="0">
                <a:sym typeface="Wingdings" pitchFamily="2" charset="2"/>
              </a:rPr>
              <a:t>Defines which primitive operations &amp; services the lower layer makes available to upper layer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Network architecture</a:t>
            </a:r>
          </a:p>
          <a:p>
            <a:r>
              <a:rPr lang="en-US" sz="2000" dirty="0" smtClean="0"/>
              <a:t>Set of layers &amp; protocols</a:t>
            </a:r>
          </a:p>
          <a:p>
            <a:r>
              <a:rPr lang="en-US" sz="2000" dirty="0" smtClean="0"/>
              <a:t>Specification must contain enough information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Protocol Stack</a:t>
            </a:r>
          </a:p>
          <a:p>
            <a:r>
              <a:rPr lang="en-US" sz="2000" dirty="0" smtClean="0"/>
              <a:t>List of protocols used by a certain system, one protocol per layer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5 layer n/w</a:t>
            </a:r>
          </a:p>
          <a:p>
            <a:r>
              <a:rPr lang="en-US" sz="2000" dirty="0" smtClean="0"/>
              <a:t>L5 breaks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give to L4 </a:t>
            </a:r>
          </a:p>
          <a:p>
            <a:r>
              <a:rPr lang="en-US" sz="2000" dirty="0" smtClean="0"/>
              <a:t>L4 breaks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put header in front of it to identify </a:t>
            </a:r>
            <a:r>
              <a:rPr lang="en-US" sz="2000" dirty="0" smtClean="0">
                <a:sym typeface="Wingdings" pitchFamily="2" charset="2"/>
              </a:rPr>
              <a:t> pass to L3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Header : Include control information </a:t>
            </a:r>
          </a:p>
          <a:p>
            <a:r>
              <a:rPr lang="en-US" sz="2000" dirty="0" err="1" smtClean="0">
                <a:sym typeface="Wingdings" pitchFamily="2" charset="2"/>
              </a:rPr>
              <a:t>Eg</a:t>
            </a:r>
            <a:r>
              <a:rPr lang="en-US" sz="2000" dirty="0" smtClean="0">
                <a:sym typeface="Wingdings" pitchFamily="2" charset="2"/>
              </a:rPr>
              <a:t>: Sequence no to allow destination machine to deliver message in order</a:t>
            </a:r>
          </a:p>
          <a:p>
            <a:r>
              <a:rPr lang="en-US" sz="2000" dirty="0" smtClean="0">
                <a:sym typeface="Wingdings" pitchFamily="2" charset="2"/>
              </a:rPr>
              <a:t>Time, size and other control fields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At the receiver:</a:t>
            </a:r>
          </a:p>
          <a:p>
            <a:r>
              <a:rPr lang="en-US" sz="2000" dirty="0" smtClean="0">
                <a:sym typeface="Wingdings" pitchFamily="2" charset="2"/>
              </a:rPr>
              <a:t>Message move upwards from layer to layer</a:t>
            </a:r>
          </a:p>
          <a:p>
            <a:r>
              <a:rPr lang="en-US" sz="2000" dirty="0" smtClean="0">
                <a:sym typeface="Wingdings" pitchFamily="2" charset="2"/>
              </a:rPr>
              <a:t>Header remove in each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2133601"/>
            <a:ext cx="6705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 for the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Mechanism for identifying sender &amp; receiver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Rules for data transfer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Error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Loss of sequencing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Keep a fast sender from swamping a slow receiver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Inability of all process to accept arbitrarily long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Inconvenience or expensive to setup separate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Routing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Mechanism for identifying sender &amp; receiver</a:t>
            </a:r>
          </a:p>
          <a:p>
            <a:r>
              <a:rPr lang="en-US" sz="2000" dirty="0" smtClean="0"/>
              <a:t>Network has many computers &amp; some has multiple processes 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Some mechanism needed for process on one machine to specify with whom it want to talk</a:t>
            </a:r>
            <a:endParaRPr lang="en-US" sz="2000" dirty="0" smtClean="0"/>
          </a:p>
          <a:p>
            <a:r>
              <a:rPr lang="en-US" sz="2000" dirty="0" smtClean="0"/>
              <a:t>Some form of addressing needed to specify a destination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Rules for data transfer</a:t>
            </a:r>
          </a:p>
          <a:p>
            <a:r>
              <a:rPr lang="en-US" sz="2000" dirty="0" smtClean="0"/>
              <a:t>Some system </a:t>
            </a:r>
            <a:r>
              <a:rPr lang="en-US" sz="2000" dirty="0" smtClean="0">
                <a:sym typeface="Wingdings" pitchFamily="2" charset="2"/>
              </a:rPr>
              <a:t> data travels only one way</a:t>
            </a:r>
          </a:p>
          <a:p>
            <a:r>
              <a:rPr lang="en-US" sz="2000" dirty="0" smtClean="0">
                <a:sym typeface="Wingdings" pitchFamily="2" charset="2"/>
              </a:rPr>
              <a:t>Other both ways</a:t>
            </a:r>
          </a:p>
          <a:p>
            <a:r>
              <a:rPr lang="en-US" sz="2000" dirty="0" smtClean="0">
                <a:sym typeface="Wingdings" pitchFamily="2" charset="2"/>
              </a:rPr>
              <a:t>How many logical channel needed</a:t>
            </a:r>
          </a:p>
          <a:p>
            <a:r>
              <a:rPr lang="en-US" sz="2000" dirty="0" smtClean="0">
                <a:sym typeface="Wingdings" pitchFamily="2" charset="2"/>
              </a:rPr>
              <a:t>Priority etc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Error control</a:t>
            </a:r>
          </a:p>
          <a:p>
            <a:r>
              <a:rPr lang="en-US" sz="2000" dirty="0" smtClean="0"/>
              <a:t>An important issue since physical communication circuits are not perfect</a:t>
            </a:r>
          </a:p>
          <a:p>
            <a:r>
              <a:rPr lang="en-US" sz="2000" dirty="0" smtClean="0"/>
              <a:t>Many error detection and correction codes are known</a:t>
            </a:r>
          </a:p>
          <a:p>
            <a:r>
              <a:rPr lang="en-US" sz="2000" dirty="0" smtClean="0"/>
              <a:t>But both end must agree on which one is used</a:t>
            </a:r>
          </a:p>
          <a:p>
            <a:r>
              <a:rPr lang="en-US" sz="2000" dirty="0" smtClean="0"/>
              <a:t>Some mechanism needed </a:t>
            </a:r>
            <a:r>
              <a:rPr lang="en-US" sz="2000" dirty="0" smtClean="0">
                <a:sym typeface="Wingdings" pitchFamily="2" charset="2"/>
              </a:rPr>
              <a:t> to inform the sender  if not reached correctly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b="1" u="sng" dirty="0" smtClean="0"/>
              <a:t>Loss of sequencing</a:t>
            </a:r>
          </a:p>
          <a:p>
            <a:r>
              <a:rPr lang="en-US" sz="2000" dirty="0" smtClean="0"/>
              <a:t>Dividing &amp; reassembling</a:t>
            </a:r>
          </a:p>
          <a:p>
            <a:r>
              <a:rPr lang="en-US" sz="2000" dirty="0" smtClean="0"/>
              <a:t>Sequence number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Keep a fast sender from swamping a slow receiver</a:t>
            </a:r>
          </a:p>
          <a:p>
            <a:r>
              <a:rPr lang="en-US" sz="2000" dirty="0" smtClean="0"/>
              <a:t>Give feedback</a:t>
            </a:r>
          </a:p>
          <a:p>
            <a:r>
              <a:rPr lang="en-US" sz="2000" dirty="0" smtClean="0"/>
              <a:t>Limit the sender to an agreed up on transmission rate </a:t>
            </a:r>
            <a:r>
              <a:rPr lang="en-US" sz="2000" dirty="0" smtClean="0">
                <a:sym typeface="Wingdings" pitchFamily="2" charset="2"/>
              </a:rPr>
              <a:t> Flow control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Inability of all process to accept arbitrarily long messages</a:t>
            </a:r>
          </a:p>
          <a:p>
            <a:r>
              <a:rPr lang="en-US" sz="2000" dirty="0" smtClean="0"/>
              <a:t>Long messages </a:t>
            </a:r>
            <a:r>
              <a:rPr lang="en-US" sz="2000" dirty="0" smtClean="0">
                <a:sym typeface="Wingdings" pitchFamily="2" charset="2"/>
              </a:rPr>
              <a:t> disassembling &amp; reassembling messages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Another issue : sending as very small data units</a:t>
            </a:r>
          </a:p>
          <a:p>
            <a:r>
              <a:rPr lang="en-US" sz="2000" dirty="0" smtClean="0"/>
              <a:t>Solution : Gather several small messages and send as one message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Inconvenience or expensive to setup separate connection</a:t>
            </a:r>
          </a:p>
          <a:p>
            <a:r>
              <a:rPr lang="en-US" sz="2000" dirty="0" smtClean="0"/>
              <a:t>Unavailability of transmission media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Routing</a:t>
            </a:r>
          </a:p>
          <a:p>
            <a:r>
              <a:rPr lang="en-US" sz="2000" dirty="0" smtClean="0"/>
              <a:t>Which way to choose if more than one path available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Business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Home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Mobile Uses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Business Applications</a:t>
            </a:r>
          </a:p>
          <a:p>
            <a:r>
              <a:rPr lang="en-US" sz="2000" dirty="0" smtClean="0"/>
              <a:t>Helps in resource sharing – Programs, Equipments, data etc…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 Group of office workers sharing a common printer</a:t>
            </a:r>
          </a:p>
          <a:p>
            <a:r>
              <a:rPr lang="en-US" sz="2000" dirty="0" smtClean="0"/>
              <a:t>Larger companies – Employees at different locations or continents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Layered network </a:t>
            </a:r>
            <a:r>
              <a:rPr lang="en-US" sz="2000" dirty="0" smtClean="0">
                <a:sym typeface="Wingdings" pitchFamily="2" charset="2"/>
              </a:rPr>
              <a:t> b/w each pair of adjacent layers</a:t>
            </a:r>
          </a:p>
          <a:p>
            <a:r>
              <a:rPr lang="en-US" sz="2000" dirty="0" smtClean="0">
                <a:sym typeface="Wingdings" pitchFamily="2" charset="2"/>
              </a:rPr>
              <a:t>Defines which primitive operations &amp; services the lower layer gives to upper layer</a:t>
            </a:r>
          </a:p>
          <a:p>
            <a:r>
              <a:rPr lang="en-US" sz="2000" dirty="0" smtClean="0">
                <a:sym typeface="Wingdings" pitchFamily="2" charset="2"/>
              </a:rPr>
              <a:t>One of the important considerations while planning a n/w layers 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Here each layer should perform a specific collection of function</a:t>
            </a:r>
          </a:p>
          <a:p>
            <a:r>
              <a:rPr lang="en-US" sz="2000" dirty="0" smtClean="0"/>
              <a:t>Minimize the amount of information that must be passed b/w layers</a:t>
            </a:r>
          </a:p>
          <a:p>
            <a:r>
              <a:rPr lang="en-US" sz="2000" dirty="0" smtClean="0"/>
              <a:t>Also make it simpler to replace the implementation of one layer with a completely different implementations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 telephone lines replace with satellite channel</a:t>
            </a:r>
          </a:p>
          <a:p>
            <a:endParaRPr lang="en-US" sz="2000" dirty="0" smtClean="0"/>
          </a:p>
          <a:p>
            <a:r>
              <a:rPr lang="en-US" sz="2000" dirty="0" smtClean="0"/>
              <a:t>The new implementation should offer exactly the same set of services to its neighboring layers as the old implementations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5562600" cy="484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Connection oriented VS Connection less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Layers can offer 2 different types of services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Connection oriented:</a:t>
            </a:r>
          </a:p>
          <a:p>
            <a:r>
              <a:rPr lang="en-US" sz="2000" dirty="0" smtClean="0"/>
              <a:t>Establish a connection, use it and then release</a:t>
            </a:r>
          </a:p>
          <a:p>
            <a:r>
              <a:rPr lang="en-US" sz="2000" dirty="0" smtClean="0"/>
              <a:t>Pipe</a:t>
            </a:r>
          </a:p>
          <a:p>
            <a:r>
              <a:rPr lang="en-US" sz="2000" dirty="0" smtClean="0"/>
              <a:t>Most cases order is preserved</a:t>
            </a:r>
          </a:p>
          <a:p>
            <a:r>
              <a:rPr lang="en-US" sz="2000" dirty="0" smtClean="0"/>
              <a:t>TCP</a:t>
            </a:r>
          </a:p>
          <a:p>
            <a:pPr>
              <a:buNone/>
            </a:pPr>
            <a:r>
              <a:rPr lang="en-US" sz="2000" b="1" u="sng" dirty="0" smtClean="0"/>
              <a:t>Connection less service</a:t>
            </a:r>
          </a:p>
          <a:p>
            <a:r>
              <a:rPr lang="en-US" sz="2000" dirty="0" smtClean="0"/>
              <a:t>No connection establishment</a:t>
            </a:r>
          </a:p>
          <a:p>
            <a:r>
              <a:rPr lang="en-US" sz="2000" dirty="0" smtClean="0"/>
              <a:t>Order issue</a:t>
            </a:r>
          </a:p>
          <a:p>
            <a:r>
              <a:rPr lang="en-US" sz="2000" dirty="0" smtClean="0"/>
              <a:t>UDP</a:t>
            </a:r>
          </a:p>
          <a:p>
            <a:endParaRPr lang="en-US" sz="2000" dirty="0" smtClean="0"/>
          </a:p>
          <a:p>
            <a:r>
              <a:rPr lang="en-US" sz="2000" dirty="0" smtClean="0"/>
              <a:t>Select depends on the situations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Quality of Services (</a:t>
            </a:r>
            <a:r>
              <a:rPr lang="en-US" sz="2000" b="1" u="sng" dirty="0" err="1" smtClean="0"/>
              <a:t>QoS</a:t>
            </a:r>
            <a:r>
              <a:rPr lang="en-US" sz="2000" b="1" u="sng" dirty="0" smtClean="0"/>
              <a:t>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Reliable:</a:t>
            </a:r>
          </a:p>
          <a:p>
            <a:r>
              <a:rPr lang="en-US" sz="2000" dirty="0" smtClean="0"/>
              <a:t>Receiver acknowledge</a:t>
            </a:r>
          </a:p>
          <a:p>
            <a:r>
              <a:rPr lang="en-US" sz="2000" dirty="0" smtClean="0"/>
              <a:t>File transfer : Owner need to make sure that it reached correctly</a:t>
            </a:r>
          </a:p>
          <a:p>
            <a:endParaRPr lang="en-US" sz="2000" dirty="0" smtClean="0"/>
          </a:p>
          <a:p>
            <a:r>
              <a:rPr lang="en-US" sz="2000" dirty="0" smtClean="0"/>
              <a:t>Reliable connection oriented service has a variations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 smtClean="0"/>
              <a:t>Message sequence</a:t>
            </a:r>
          </a:p>
          <a:p>
            <a:pPr marL="457200" indent="-457200"/>
            <a:r>
              <a:rPr lang="en-US" sz="2000" dirty="0" smtClean="0"/>
              <a:t>Message boundaries preserved </a:t>
            </a:r>
          </a:p>
          <a:p>
            <a:pPr marL="457200" indent="-457200"/>
            <a:r>
              <a:rPr lang="en-US" sz="2000" dirty="0" smtClean="0"/>
              <a:t>If sent as two1024 bytes, it shouldn't arrive as 2048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u="sng" dirty="0" smtClean="0"/>
              <a:t>Byte stream</a:t>
            </a:r>
          </a:p>
          <a:p>
            <a:pPr marL="457200" indent="-457200"/>
            <a:r>
              <a:rPr lang="en-US" sz="2000" dirty="0" smtClean="0"/>
              <a:t>Simple Stream of bytes</a:t>
            </a:r>
          </a:p>
          <a:p>
            <a:pPr marL="457200" indent="-457200"/>
            <a:r>
              <a:rPr lang="en-US" sz="2000" dirty="0" smtClean="0"/>
              <a:t>No message boundaries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Unreliable connectionless service</a:t>
            </a:r>
          </a:p>
          <a:p>
            <a:r>
              <a:rPr lang="en-US" sz="2000" dirty="0" smtClean="0"/>
              <a:t>Message receipt not acknowledged</a:t>
            </a:r>
          </a:p>
          <a:p>
            <a:r>
              <a:rPr lang="en-US" sz="2000" dirty="0" smtClean="0"/>
              <a:t>High probability of receiving, but not guaranteed</a:t>
            </a:r>
          </a:p>
          <a:p>
            <a:r>
              <a:rPr lang="en-US" sz="2000" dirty="0" smtClean="0"/>
              <a:t>Also called </a:t>
            </a:r>
            <a:r>
              <a:rPr lang="en-US" sz="2000" u="sng" dirty="0" smtClean="0"/>
              <a:t>Datagram service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Acknowledged Datagram Service</a:t>
            </a:r>
          </a:p>
          <a:p>
            <a:r>
              <a:rPr lang="en-US" sz="2000" dirty="0" smtClean="0"/>
              <a:t>In some situations : Not able to establish a connection, But need reliability</a:t>
            </a:r>
          </a:p>
          <a:p>
            <a:r>
              <a:rPr lang="en-US" sz="2000" dirty="0" smtClean="0"/>
              <a:t>Sender send message and request for a return receipt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Request- Reply Service</a:t>
            </a:r>
          </a:p>
          <a:p>
            <a:r>
              <a:rPr lang="en-US" sz="2000" dirty="0" smtClean="0"/>
              <a:t>Sender transmit a single datagram containing a request</a:t>
            </a:r>
          </a:p>
          <a:p>
            <a:r>
              <a:rPr lang="en-US" sz="2000" dirty="0" smtClean="0"/>
              <a:t>Reply contain the answer</a:t>
            </a:r>
          </a:p>
          <a:p>
            <a:r>
              <a:rPr lang="en-US" sz="2000" dirty="0" smtClean="0"/>
              <a:t>Commonly used in Client server communication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service is formally specified by a set of Primitives</a:t>
            </a:r>
          </a:p>
          <a:p>
            <a:r>
              <a:rPr lang="en-US" sz="2000" dirty="0" smtClean="0"/>
              <a:t>Operations </a:t>
            </a:r>
          </a:p>
          <a:p>
            <a:r>
              <a:rPr lang="en-US" sz="2000" dirty="0" smtClean="0"/>
              <a:t>These primitives tell the service to perform some action</a:t>
            </a:r>
          </a:p>
          <a:p>
            <a:r>
              <a:rPr lang="en-US" sz="2000" dirty="0" smtClean="0"/>
              <a:t>Primitives are normally system calls</a:t>
            </a:r>
          </a:p>
          <a:p>
            <a:r>
              <a:rPr lang="en-US" sz="2000" dirty="0" smtClean="0"/>
              <a:t>Set of primitives available depends on the nature of service being provided</a:t>
            </a:r>
          </a:p>
          <a:p>
            <a:pPr lvl="1"/>
            <a:r>
              <a:rPr lang="en-US" sz="1800" dirty="0" err="1" smtClean="0"/>
              <a:t>Ie</a:t>
            </a:r>
            <a:r>
              <a:rPr lang="en-US" sz="1800" dirty="0" smtClean="0"/>
              <a:t> primitives for connection orient service are different from connection less service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Eg</a:t>
            </a:r>
            <a:r>
              <a:rPr lang="en-US" sz="3200" dirty="0" smtClean="0"/>
              <a:t>: Service primitives to implement a reliable byte stream in a Client – Server Environment</a:t>
            </a:r>
            <a:endParaRPr lang="en-US" sz="32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90800"/>
            <a:ext cx="678577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this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LISTEN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CONNECT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RECEIVE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SEND followed by RECEIVE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DISCONNECT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DISCONNECT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267200"/>
            <a:ext cx="88167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- Reference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ISO – Open system interconnect</a:t>
            </a:r>
          </a:p>
          <a:p>
            <a:r>
              <a:rPr lang="en-US" sz="2000" dirty="0" smtClean="0"/>
              <a:t>Open system</a:t>
            </a:r>
          </a:p>
          <a:p>
            <a:r>
              <a:rPr lang="en-US" sz="2000" dirty="0" smtClean="0"/>
              <a:t>Why 7 layers?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Physical Layer</a:t>
            </a:r>
          </a:p>
          <a:p>
            <a:r>
              <a:rPr lang="en-US" sz="2000" dirty="0" smtClean="0"/>
              <a:t>Data Link Layer</a:t>
            </a:r>
          </a:p>
          <a:p>
            <a:r>
              <a:rPr lang="en-US" sz="2000" dirty="0" smtClean="0"/>
              <a:t>Network Layer</a:t>
            </a:r>
          </a:p>
          <a:p>
            <a:r>
              <a:rPr lang="en-US" sz="2000" dirty="0" smtClean="0"/>
              <a:t>Transport Layer</a:t>
            </a:r>
          </a:p>
          <a:p>
            <a:r>
              <a:rPr lang="en-US" sz="2000" dirty="0" smtClean="0"/>
              <a:t>Session Layer</a:t>
            </a:r>
          </a:p>
          <a:p>
            <a:r>
              <a:rPr lang="en-US" sz="2000" dirty="0" smtClean="0"/>
              <a:t>Presentation Layer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905000"/>
            <a:ext cx="2509838" cy="454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Physical Layer : </a:t>
            </a:r>
          </a:p>
          <a:p>
            <a:r>
              <a:rPr lang="en-US" sz="2000" dirty="0" smtClean="0"/>
              <a:t>Row bits</a:t>
            </a:r>
          </a:p>
          <a:p>
            <a:r>
              <a:rPr lang="en-US" sz="2000" dirty="0" smtClean="0"/>
              <a:t>Electrical and mechanical specification</a:t>
            </a:r>
          </a:p>
          <a:p>
            <a:r>
              <a:rPr lang="en-US" sz="2000" dirty="0" smtClean="0"/>
              <a:t>Design issues: if send 1 </a:t>
            </a:r>
            <a:r>
              <a:rPr lang="en-US" sz="2000" dirty="0" smtClean="0">
                <a:sym typeface="Wingdings" pitchFamily="2" charset="2"/>
              </a:rPr>
              <a:t> receive as 1 not 0</a:t>
            </a:r>
          </a:p>
          <a:p>
            <a:r>
              <a:rPr lang="en-US" sz="2000" dirty="0" smtClean="0">
                <a:sym typeface="Wingdings" pitchFamily="2" charset="2"/>
              </a:rPr>
              <a:t>Duty: Data rate, Representation &amp;synchronization of bits</a:t>
            </a:r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Data Link Layer</a:t>
            </a:r>
          </a:p>
          <a:p>
            <a:r>
              <a:rPr lang="en-US" sz="2000" dirty="0" smtClean="0"/>
              <a:t>Frames </a:t>
            </a:r>
            <a:r>
              <a:rPr lang="en-US" sz="2000" dirty="0" smtClean="0">
                <a:sym typeface="Wingdings" pitchFamily="2" charset="2"/>
              </a:rPr>
              <a:t> hundreds or thousands of bytes</a:t>
            </a:r>
            <a:endParaRPr lang="en-US" sz="2000" dirty="0" smtClean="0"/>
          </a:p>
          <a:p>
            <a:r>
              <a:rPr lang="en-US" sz="2000" dirty="0" smtClean="0"/>
              <a:t>Duties: Framing, Flow control, Error Control</a:t>
            </a:r>
          </a:p>
          <a:p>
            <a:r>
              <a:rPr lang="en-US" sz="2000" dirty="0" smtClean="0"/>
              <a:t>Makes the upper and lower layers error free</a:t>
            </a:r>
          </a:p>
          <a:p>
            <a:r>
              <a:rPr lang="en-US" sz="2000" dirty="0" smtClean="0"/>
              <a:t>Design issue: Flow control(</a:t>
            </a:r>
            <a:r>
              <a:rPr lang="en-US" sz="2000" dirty="0" err="1" smtClean="0"/>
              <a:t>eg</a:t>
            </a:r>
            <a:r>
              <a:rPr lang="en-US" sz="2000" dirty="0" smtClean="0"/>
              <a:t>: Fast sender), Error control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Server ?</a:t>
            </a:r>
          </a:p>
          <a:p>
            <a:r>
              <a:rPr lang="en-US" sz="2000" dirty="0" smtClean="0"/>
              <a:t>Two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Client process sending a message over the network to the server process. The client process then waits for a reply message.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When the server process gets the request, it performs the requested work or looks up the requested data and sends back a reply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486"/>
            <a:ext cx="4038600" cy="198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434013"/>
            <a:ext cx="5654131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Network Layer</a:t>
            </a:r>
          </a:p>
          <a:p>
            <a:r>
              <a:rPr lang="en-US" sz="2000" dirty="0" smtClean="0"/>
              <a:t>Controls the operation of subnet</a:t>
            </a:r>
          </a:p>
          <a:p>
            <a:r>
              <a:rPr lang="en-US" sz="2000" dirty="0" smtClean="0"/>
              <a:t>Packets</a:t>
            </a:r>
          </a:p>
          <a:p>
            <a:r>
              <a:rPr lang="en-US" sz="2000" dirty="0" smtClean="0"/>
              <a:t>Routers </a:t>
            </a:r>
          </a:p>
          <a:p>
            <a:r>
              <a:rPr lang="en-US" sz="2000" dirty="0" smtClean="0"/>
              <a:t>Design issues : Routing </a:t>
            </a:r>
            <a:r>
              <a:rPr lang="en-US" sz="2000" dirty="0" smtClean="0">
                <a:sym typeface="Wingdings" pitchFamily="2" charset="2"/>
              </a:rPr>
              <a:t> Static, Dynamic</a:t>
            </a:r>
          </a:p>
          <a:p>
            <a:r>
              <a:rPr lang="en-US" sz="2000" dirty="0" smtClean="0">
                <a:sym typeface="Wingdings" pitchFamily="2" charset="2"/>
              </a:rPr>
              <a:t>Duties: Logical addressing, Routing</a:t>
            </a:r>
          </a:p>
          <a:p>
            <a:r>
              <a:rPr lang="en-US" sz="2000" dirty="0" smtClean="0">
                <a:sym typeface="Wingdings" pitchFamily="2" charset="2"/>
              </a:rPr>
              <a:t>Broadcast n/w: Thin layer</a:t>
            </a:r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Transport Layer</a:t>
            </a:r>
          </a:p>
          <a:p>
            <a:r>
              <a:rPr lang="en-US" sz="2000" dirty="0" smtClean="0"/>
              <a:t>Accept data from above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Divide and transport</a:t>
            </a:r>
          </a:p>
          <a:p>
            <a:r>
              <a:rPr lang="en-US" sz="2000" dirty="0" smtClean="0"/>
              <a:t>Decides what type of Service can be chosen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Protocols : TCP, UDP</a:t>
            </a:r>
          </a:p>
          <a:p>
            <a:r>
              <a:rPr lang="en-US" sz="2000" dirty="0" smtClean="0"/>
              <a:t>Most popular type?</a:t>
            </a:r>
          </a:p>
          <a:p>
            <a:r>
              <a:rPr lang="en-US" sz="2000" dirty="0" smtClean="0"/>
              <a:t>Duties: Segmentation &amp; reassembling, Connection control, Flow control, Error control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Session Layer</a:t>
            </a:r>
          </a:p>
          <a:p>
            <a:r>
              <a:rPr lang="en-US" sz="2000" dirty="0" smtClean="0"/>
              <a:t>Allows users on different machines to establish sessions</a:t>
            </a:r>
          </a:p>
          <a:p>
            <a:r>
              <a:rPr lang="en-US" sz="2000" dirty="0" smtClean="0"/>
              <a:t>Session?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Presentation Layer</a:t>
            </a:r>
          </a:p>
          <a:p>
            <a:r>
              <a:rPr lang="en-US" sz="2000" dirty="0" smtClean="0"/>
              <a:t>Syntax and semantics of information exchanged</a:t>
            </a:r>
          </a:p>
          <a:p>
            <a:r>
              <a:rPr lang="en-US" sz="2000" dirty="0" smtClean="0"/>
              <a:t>Compression, Expansion, Encryption, Decryption etc..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Application Layer</a:t>
            </a:r>
          </a:p>
          <a:p>
            <a:r>
              <a:rPr lang="en-US" sz="2000" dirty="0" smtClean="0"/>
              <a:t>Contain variety of protocols</a:t>
            </a:r>
          </a:p>
          <a:p>
            <a:r>
              <a:rPr lang="en-US" sz="2000" dirty="0" smtClean="0"/>
              <a:t>User level</a:t>
            </a:r>
          </a:p>
          <a:p>
            <a:r>
              <a:rPr lang="en-US" sz="2000" dirty="0" smtClean="0"/>
              <a:t>Duties: Mail Service, File transfer, Remote login, Accessing www</a:t>
            </a:r>
          </a:p>
          <a:p>
            <a:r>
              <a:rPr lang="en-US" sz="2000" dirty="0" smtClean="0"/>
              <a:t>Protocols: HTTP, HTTPS, FTP, etc….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- Reference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OSI model mainly in ARPANET</a:t>
            </a:r>
          </a:p>
          <a:p>
            <a:r>
              <a:rPr lang="en-US" sz="2000" dirty="0" smtClean="0"/>
              <a:t>When satellite and radio network added </a:t>
            </a:r>
            <a:r>
              <a:rPr lang="en-US" sz="2000" dirty="0" smtClean="0">
                <a:sym typeface="Wingdings" pitchFamily="2" charset="2"/>
              </a:rPr>
              <a:t> existing protocol had trouble in working with them</a:t>
            </a:r>
          </a:p>
          <a:p>
            <a:r>
              <a:rPr lang="en-US" sz="2000" dirty="0" smtClean="0">
                <a:sym typeface="Wingdings" pitchFamily="2" charset="2"/>
              </a:rPr>
              <a:t>New reference architecture needed</a:t>
            </a:r>
          </a:p>
          <a:p>
            <a:r>
              <a:rPr lang="en-US" sz="2000" dirty="0" smtClean="0">
                <a:sym typeface="Wingdings" pitchFamily="2" charset="2"/>
              </a:rPr>
              <a:t>Design goal: ability to connect multiple n/w in a seem less way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4 layers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Host –to-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Internet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Transport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Application Layer</a:t>
            </a:r>
            <a:endParaRPr 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000" b="1" u="sng" dirty="0" smtClean="0"/>
              <a:t>The Host –to- Network</a:t>
            </a:r>
          </a:p>
          <a:p>
            <a:pPr marL="457200" indent="-457200"/>
            <a:r>
              <a:rPr lang="en-US" sz="2000" dirty="0" smtClean="0"/>
              <a:t>A big void</a:t>
            </a:r>
          </a:p>
          <a:p>
            <a:pPr marL="457200" indent="-457200"/>
            <a:r>
              <a:rPr lang="en-US" sz="2000" dirty="0" smtClean="0"/>
              <a:t>Doesn’t say much about what really happens here</a:t>
            </a:r>
          </a:p>
          <a:p>
            <a:pPr marL="457200" indent="-457200"/>
            <a:r>
              <a:rPr lang="en-US" sz="2000" dirty="0" smtClean="0"/>
              <a:t>Designer can decide</a:t>
            </a:r>
          </a:p>
          <a:p>
            <a:pPr marL="457200" indent="-457200"/>
            <a:r>
              <a:rPr lang="en-US" sz="2000" dirty="0" smtClean="0"/>
              <a:t>Host connect internet by using some protocol and send IP packets to it</a:t>
            </a:r>
          </a:p>
          <a:p>
            <a:pPr marL="457200" indent="-457200"/>
            <a:r>
              <a:rPr lang="en-US" sz="2000" dirty="0" smtClean="0"/>
              <a:t>Protocol not defined </a:t>
            </a:r>
            <a:r>
              <a:rPr lang="en-US" sz="2000" dirty="0" smtClean="0">
                <a:sym typeface="Wingdings" pitchFamily="2" charset="2"/>
              </a:rPr>
              <a:t> Varies from host to host &amp; n/w to n/w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b="1" u="sng" dirty="0" smtClean="0"/>
              <a:t>The Internet Layer</a:t>
            </a:r>
          </a:p>
          <a:p>
            <a:pPr marL="457200" indent="-457200"/>
            <a:r>
              <a:rPr lang="en-US" sz="2000" dirty="0" smtClean="0"/>
              <a:t>Job: permit host to inject packets to any n/w and have them travel independently to destination</a:t>
            </a:r>
          </a:p>
          <a:p>
            <a:pPr marL="457200" indent="-457200"/>
            <a:r>
              <a:rPr lang="en-US" sz="2000" dirty="0" smtClean="0"/>
              <a:t>Rearranging is the duty of higher layers : If </a:t>
            </a:r>
            <a:r>
              <a:rPr lang="en-US" sz="2000" b="1" dirty="0" smtClean="0"/>
              <a:t>in-order</a:t>
            </a:r>
            <a:r>
              <a:rPr lang="en-US" sz="2000" dirty="0" smtClean="0"/>
              <a:t> delivery is needed</a:t>
            </a:r>
          </a:p>
          <a:p>
            <a:r>
              <a:rPr lang="en-US" sz="2000" dirty="0" smtClean="0"/>
              <a:t>It defines an official packet format &amp; protocol : IP (Internet protocol)</a:t>
            </a:r>
          </a:p>
          <a:p>
            <a:r>
              <a:rPr lang="en-US" sz="2000" dirty="0" smtClean="0"/>
              <a:t>Job is to deliver IP packets where it is supposed to go</a:t>
            </a:r>
            <a:endParaRPr 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000" b="1" u="sng" dirty="0" smtClean="0"/>
              <a:t>The Transport Layer</a:t>
            </a:r>
          </a:p>
          <a:p>
            <a:pPr marL="457200" indent="-457200"/>
            <a:r>
              <a:rPr lang="en-US" sz="2000" dirty="0" smtClean="0"/>
              <a:t>Layer above Internet layer</a:t>
            </a:r>
          </a:p>
          <a:p>
            <a:pPr marL="457200" indent="-457200"/>
            <a:r>
              <a:rPr lang="en-US" sz="2000" dirty="0" smtClean="0"/>
              <a:t>Same as OSI</a:t>
            </a:r>
          </a:p>
          <a:p>
            <a:pPr marL="457200" indent="-457200"/>
            <a:r>
              <a:rPr lang="en-US" sz="2000" dirty="0" smtClean="0"/>
              <a:t>2 end-to-end transport layer protocol used here :</a:t>
            </a:r>
          </a:p>
          <a:p>
            <a:pPr marL="777240" lvl="1" indent="-457200"/>
            <a:r>
              <a:rPr lang="en-US" sz="1700" dirty="0" smtClean="0"/>
              <a:t>TCP (Transmission control protocol)</a:t>
            </a:r>
          </a:p>
          <a:p>
            <a:pPr marL="777240" lvl="1" indent="-457200"/>
            <a:r>
              <a:rPr lang="en-US" sz="1700" dirty="0" smtClean="0"/>
              <a:t>UDP (User Datagram Protocol) : Video, Audio</a:t>
            </a:r>
          </a:p>
          <a:p>
            <a:pPr marL="457200" indent="-457200">
              <a:buNone/>
            </a:pPr>
            <a:r>
              <a:rPr lang="en-US" sz="2000" b="1" u="sng" dirty="0" smtClean="0"/>
              <a:t>The Application Layer</a:t>
            </a:r>
          </a:p>
          <a:p>
            <a:pPr marL="457200" indent="-457200"/>
            <a:r>
              <a:rPr lang="en-US" sz="2000" dirty="0" smtClean="0"/>
              <a:t>TCP/IP model doesn’t have Session &amp; Presentation layer</a:t>
            </a:r>
          </a:p>
          <a:p>
            <a:pPr marL="457200" indent="-457200"/>
            <a:r>
              <a:rPr lang="en-US" sz="2000" dirty="0" smtClean="0"/>
              <a:t>Contain all higher layer protocol</a:t>
            </a:r>
          </a:p>
          <a:p>
            <a:pPr marL="457200" indent="-457200"/>
            <a:r>
              <a:rPr lang="en-US" sz="2000" dirty="0" err="1" smtClean="0"/>
              <a:t>Eg</a:t>
            </a:r>
            <a:r>
              <a:rPr lang="en-US" sz="2000" dirty="0" smtClean="0"/>
              <a:t>: Virtual Terminal (TELNET), FTP, electronic mail (SMTP), DNS, HTTP etc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Protocols &amp; Networks in TCP/IP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927" y="2757488"/>
            <a:ext cx="7411473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OSI &amp; 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3716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Similarities </a:t>
            </a:r>
          </a:p>
          <a:p>
            <a:r>
              <a:rPr lang="en-US" sz="2000" dirty="0" smtClean="0"/>
              <a:t>Both based on stack of independent protocols</a:t>
            </a:r>
          </a:p>
          <a:p>
            <a:r>
              <a:rPr lang="en-US" sz="2000" dirty="0" smtClean="0"/>
              <a:t>Layer functionalities are roughly similar</a:t>
            </a:r>
          </a:p>
          <a:p>
            <a:r>
              <a:rPr lang="en-US" sz="2000" dirty="0" smtClean="0"/>
              <a:t>Layer above transport are application oriented</a:t>
            </a:r>
          </a:p>
          <a:p>
            <a:pPr>
              <a:buNone/>
            </a:pPr>
            <a:r>
              <a:rPr lang="en-US" sz="2000" b="1" u="sng" dirty="0" smtClean="0"/>
              <a:t>Differences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76600"/>
          <a:ext cx="9144000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OSI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TCP/IP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 layers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Layers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Transport layer guarantee delivery of packets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Doesn’t guarantee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Horizontal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approach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Vertical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approach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N/W Layer provide both connection oriented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&amp; connection less service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connection less service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Service, interface &amp; protocols very clearly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Doesn’t clearly distinguish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Protocols can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be hidden and easily replaceable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easily replaceable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Truly a general model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Cant be used for any other application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Critique of the OSI Model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Bad timing</a:t>
            </a:r>
          </a:p>
          <a:p>
            <a:r>
              <a:rPr lang="en-US" sz="2000" dirty="0" smtClean="0"/>
              <a:t>Bad technology</a:t>
            </a:r>
          </a:p>
          <a:p>
            <a:r>
              <a:rPr lang="en-US" sz="2000" dirty="0" smtClean="0"/>
              <a:t>Bad implementations</a:t>
            </a:r>
          </a:p>
          <a:p>
            <a:r>
              <a:rPr lang="en-US" sz="2000" dirty="0" smtClean="0"/>
              <a:t>Bad politics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505200"/>
            <a:ext cx="36957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Critique of the TCP/IP Reference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Doesn’t clearly distinguish Service, interface &amp; protocols very clearly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Not a guide for designing new n/w using new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Not a general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Not suited to describe any other protocol stack than TCP/IP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Host – to – N/W is not a layer : Its like an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 physical &amp; data link layer &amp; its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Even minor protocols are harder to replace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Provide powerful communication media among employees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 email communication, video conferencing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Doing business electronically :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 smtClean="0"/>
              <a:t>Eg</a:t>
            </a:r>
            <a:r>
              <a:rPr lang="en-US" sz="2000" dirty="0" smtClean="0"/>
              <a:t>: e-Commerce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err="1" smtClean="0"/>
              <a:t>vs</a:t>
            </a:r>
            <a:r>
              <a:rPr lang="en-US" dirty="0" smtClean="0"/>
              <a:t> Protocols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52398" y="1620520"/>
          <a:ext cx="88392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1"/>
                <a:gridCol w="4419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Protocols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of primitives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of rules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what action a layer is prepared to perform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the agreement b/w layers of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communicating machines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Says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nothing about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Tells about how protocols are implemented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B/w layers of same machine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Different machines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Related to interface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Doesn’t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783" y="4695825"/>
            <a:ext cx="481861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Syllabus - Module - 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002" y="3179399"/>
            <a:ext cx="8602398" cy="139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en-US" sz="2200" dirty="0" smtClean="0"/>
          </a:p>
          <a:p>
            <a:pPr marL="457200" indent="-457200">
              <a:buNone/>
            </a:pPr>
            <a:endParaRPr lang="en-US" sz="2200" dirty="0" smtClean="0"/>
          </a:p>
          <a:p>
            <a:pPr marL="457200" indent="-457200">
              <a:buNone/>
            </a:pPr>
            <a:endParaRPr lang="en-US" sz="2200" dirty="0" smtClean="0"/>
          </a:p>
          <a:p>
            <a:pPr marL="457200" indent="-457200">
              <a:buNone/>
            </a:pPr>
            <a:endParaRPr lang="en-US" sz="2200" dirty="0" smtClean="0"/>
          </a:p>
          <a:p>
            <a:pPr marL="457200" indent="-457200">
              <a:buNone/>
            </a:pPr>
            <a:endParaRPr lang="en-US" sz="2200" dirty="0" smtClean="0"/>
          </a:p>
          <a:p>
            <a:pPr marL="457200" indent="-457200" algn="ctr">
              <a:buNone/>
            </a:pPr>
            <a:r>
              <a:rPr lang="en-US" sz="2200" dirty="0" smtClean="0"/>
              <a:t>Refer Note</a:t>
            </a:r>
            <a:endParaRPr lang="en-US" sz="2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/>
              <a:t>Thanks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Home Applications</a:t>
            </a:r>
          </a:p>
          <a:p>
            <a:pPr>
              <a:buNone/>
            </a:pPr>
            <a:r>
              <a:rPr lang="en-US" sz="2000" dirty="0" smtClean="0"/>
              <a:t>Include</a:t>
            </a:r>
          </a:p>
          <a:p>
            <a:pPr>
              <a:buNone/>
            </a:pPr>
            <a:r>
              <a:rPr lang="en-US" sz="2000" u="sng" dirty="0" smtClean="0"/>
              <a:t>Access to remote information</a:t>
            </a:r>
          </a:p>
          <a:p>
            <a:r>
              <a:rPr lang="en-US" sz="2000" dirty="0" smtClean="0"/>
              <a:t>Browsing, online news paper, online digital libraries</a:t>
            </a:r>
          </a:p>
          <a:p>
            <a:pPr>
              <a:buNone/>
            </a:pPr>
            <a:r>
              <a:rPr lang="en-US" sz="2000" u="sng" dirty="0" smtClean="0"/>
              <a:t>Person to person communication</a:t>
            </a:r>
          </a:p>
          <a:p>
            <a:r>
              <a:rPr lang="en-US" sz="2000" dirty="0" smtClean="0"/>
              <a:t>Email, instant messaging, chat room</a:t>
            </a:r>
          </a:p>
          <a:p>
            <a:pPr>
              <a:buNone/>
            </a:pPr>
            <a:r>
              <a:rPr lang="en-US" sz="2000" u="sng" dirty="0" smtClean="0"/>
              <a:t>Interactive entertainment</a:t>
            </a:r>
          </a:p>
          <a:p>
            <a:r>
              <a:rPr lang="en-US" sz="2000" dirty="0" smtClean="0"/>
              <a:t>Online games, Live TV</a:t>
            </a:r>
          </a:p>
          <a:p>
            <a:pPr>
              <a:buNone/>
            </a:pPr>
            <a:r>
              <a:rPr lang="en-US" sz="2000" u="sng" dirty="0" smtClean="0"/>
              <a:t>E-commerce</a:t>
            </a:r>
          </a:p>
          <a:p>
            <a:r>
              <a:rPr lang="en-US" sz="2000" dirty="0" smtClean="0"/>
              <a:t>Home shopping, online technical support, Online payments, auctions etc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Person to person communication</a:t>
            </a:r>
          </a:p>
          <a:p>
            <a:r>
              <a:rPr lang="en-US" sz="2000" dirty="0" smtClean="0"/>
              <a:t>No fixed division of clients &amp; servers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676400"/>
            <a:ext cx="5750399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Mobile Users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Portable office:</a:t>
            </a:r>
          </a:p>
          <a:p>
            <a:r>
              <a:rPr lang="en-US" sz="2000" dirty="0" smtClean="0"/>
              <a:t> Using wireless n/w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Mobile with internet:</a:t>
            </a:r>
          </a:p>
          <a:p>
            <a:r>
              <a:rPr lang="en-US" sz="2000" dirty="0" smtClean="0"/>
              <a:t>Send &amp; receive data &amp; information and log on to remote machines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524000"/>
            <a:ext cx="899464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 types of transmission technologies</a:t>
            </a:r>
          </a:p>
          <a:p>
            <a:r>
              <a:rPr lang="en-US" sz="2000" dirty="0" smtClean="0"/>
              <a:t>Broadcast links and </a:t>
            </a:r>
          </a:p>
          <a:p>
            <a:r>
              <a:rPr lang="en-US" sz="2000" dirty="0" smtClean="0"/>
              <a:t>Point-to-point links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Broadcast links</a:t>
            </a:r>
          </a:p>
          <a:p>
            <a:r>
              <a:rPr lang="en-US" sz="2000" dirty="0" smtClean="0"/>
              <a:t>Single communication channel share by all the machines on the network</a:t>
            </a:r>
          </a:p>
          <a:p>
            <a:r>
              <a:rPr lang="en-US" sz="2000" dirty="0" smtClean="0"/>
              <a:t>Short messages – Packets : Send by one machine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receive by all</a:t>
            </a:r>
          </a:p>
          <a:p>
            <a:r>
              <a:rPr lang="en-US" sz="2000" dirty="0" smtClean="0"/>
              <a:t>After receiving check the address field </a:t>
            </a:r>
            <a:r>
              <a:rPr lang="en-US" sz="2000" dirty="0" smtClean="0">
                <a:sym typeface="Wingdings" pitchFamily="2" charset="2"/>
              </a:rPr>
              <a:t> Process / Ignore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Multicasting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2124</TotalTime>
  <Words>2155</Words>
  <Application>Microsoft Office PowerPoint</Application>
  <PresentationFormat>On-screen Show (4:3)</PresentationFormat>
  <Paragraphs>470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Median</vt:lpstr>
      <vt:lpstr>MODULE – 1  COMPUTER NETWORKS</vt:lpstr>
      <vt:lpstr>Computer Networks</vt:lpstr>
      <vt:lpstr>Uses</vt:lpstr>
      <vt:lpstr>Client-Server model</vt:lpstr>
      <vt:lpstr>Slide 5</vt:lpstr>
      <vt:lpstr>Slide 6</vt:lpstr>
      <vt:lpstr>Peer-to-peer communication</vt:lpstr>
      <vt:lpstr>Slide 8</vt:lpstr>
      <vt:lpstr>Network Hardware</vt:lpstr>
      <vt:lpstr>Slide 10</vt:lpstr>
      <vt:lpstr>LAN</vt:lpstr>
      <vt:lpstr>Topologies </vt:lpstr>
      <vt:lpstr>Slide 13</vt:lpstr>
      <vt:lpstr>Slide 14</vt:lpstr>
      <vt:lpstr>MAN</vt:lpstr>
      <vt:lpstr>WAN</vt:lpstr>
      <vt:lpstr>Slide 17</vt:lpstr>
      <vt:lpstr>Packet switched/ Store &amp; forward Network</vt:lpstr>
      <vt:lpstr>Internetworks</vt:lpstr>
      <vt:lpstr>Slide 20</vt:lpstr>
      <vt:lpstr>Network Software</vt:lpstr>
      <vt:lpstr>Slide 22</vt:lpstr>
      <vt:lpstr>Slide 23</vt:lpstr>
      <vt:lpstr>Communication Process</vt:lpstr>
      <vt:lpstr>Slide 25</vt:lpstr>
      <vt:lpstr>Design issues for the layers</vt:lpstr>
      <vt:lpstr>Slide 27</vt:lpstr>
      <vt:lpstr>Slide 28</vt:lpstr>
      <vt:lpstr>Slide 29</vt:lpstr>
      <vt:lpstr>Interface</vt:lpstr>
      <vt:lpstr>Slide 31</vt:lpstr>
      <vt:lpstr>Connection oriented VS Connection less service</vt:lpstr>
      <vt:lpstr>Slide 33</vt:lpstr>
      <vt:lpstr>Slide 34</vt:lpstr>
      <vt:lpstr>Service Primitives</vt:lpstr>
      <vt:lpstr>Eg: Service primitives to implement a reliable byte stream in a Client – Server Environment</vt:lpstr>
      <vt:lpstr>Usage of this Primitives</vt:lpstr>
      <vt:lpstr>OSI - Reference model</vt:lpstr>
      <vt:lpstr>Slide 39</vt:lpstr>
      <vt:lpstr>Slide 40</vt:lpstr>
      <vt:lpstr>Slide 41</vt:lpstr>
      <vt:lpstr>Slide 42</vt:lpstr>
      <vt:lpstr>TCP/IP - Reference Model</vt:lpstr>
      <vt:lpstr>Slide 44</vt:lpstr>
      <vt:lpstr>Slide 45</vt:lpstr>
      <vt:lpstr>Slide 46</vt:lpstr>
      <vt:lpstr>Comparisons OSI &amp; TCP/IP</vt:lpstr>
      <vt:lpstr>Critique of the OSI Model and Protocols</vt:lpstr>
      <vt:lpstr>Critique of the TCP/IP Reference Model</vt:lpstr>
      <vt:lpstr>Service vs Protocols</vt:lpstr>
      <vt:lpstr>Syllabus - Module - I</vt:lpstr>
      <vt:lpstr>Questions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</dc:title>
  <dc:creator>Jithin subhash</dc:creator>
  <cp:lastModifiedBy>admin</cp:lastModifiedBy>
  <cp:revision>331</cp:revision>
  <dcterms:created xsi:type="dcterms:W3CDTF">2006-08-16T00:00:00Z</dcterms:created>
  <dcterms:modified xsi:type="dcterms:W3CDTF">2020-02-24T06:48:44Z</dcterms:modified>
</cp:coreProperties>
</file>