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5FACE-3C5E-4DF1-94DD-9EC366709647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13E5B-79F7-4980-8B35-74A2DA5C6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2373D7-BF7B-4B90-B2CA-33E6E2DBB0E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D89B-816E-413F-A84F-7CA672518F7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navr.sourceforge.net/down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tmel.com/avrstud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800" b="1" i="1" dirty="0" smtClean="0">
                <a:solidFill>
                  <a:srgbClr val="000099"/>
                </a:solidFill>
              </a:rPr>
              <a:t>SPARK V</a:t>
            </a:r>
            <a:endParaRPr lang="en-US" sz="88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Basic I/O Interfacing and Programming</a:t>
            </a:r>
          </a:p>
        </p:txBody>
      </p:sp>
      <p:pic>
        <p:nvPicPr>
          <p:cNvPr id="9" name="Picture 2" descr="I: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6172200"/>
            <a:ext cx="2209800" cy="552450"/>
          </a:xfrm>
          <a:prstGeom prst="rect">
            <a:avLst/>
          </a:prstGeom>
          <a:noFill/>
        </p:spPr>
      </p:pic>
      <p:pic>
        <p:nvPicPr>
          <p:cNvPr id="1027" name="Picture 3" descr="D:\spark V\OWM PPT\Images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96000"/>
            <a:ext cx="1421027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lum bright="36000" contrast="-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457200" y="4495800"/>
            <a:ext cx="373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6600" i="1" dirty="0" smtClean="0">
                <a:solidFill>
                  <a:srgbClr val="333399"/>
                </a:solidFill>
                <a:latin typeface="Verdana" pitchFamily="34" charset="0"/>
              </a:rPr>
              <a:t>Thank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6600" i="1" dirty="0" smtClean="0">
                <a:solidFill>
                  <a:srgbClr val="333399"/>
                </a:solidFill>
                <a:latin typeface="Verdana" pitchFamily="34" charset="0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AVR Programming 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/>
            <a:r>
              <a:rPr lang="en-US" b="1" dirty="0" smtClean="0">
                <a:latin typeface="Arial" charset="0"/>
                <a:cs typeface="Arial" charset="0"/>
              </a:rPr>
              <a:t>WINAVR: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Open Source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  <a:hlinkClick r:id="rId3"/>
              </a:rPr>
              <a:t>http://winavr.sourceforge.net/download.html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/>
            <a:r>
              <a:rPr lang="en-US" b="1" dirty="0" smtClean="0">
                <a:latin typeface="Arial" charset="0"/>
                <a:cs typeface="Arial" charset="0"/>
              </a:rPr>
              <a:t>AVR Studio: 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Utilizes WINAVR in back end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Debugger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  <a:hlinkClick r:id="rId4"/>
              </a:rPr>
              <a:t>http://www.atmel.com/avrstudio/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Input Output Ports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90600" lvl="1" indent="-533400">
              <a:lnSpc>
                <a:spcPct val="90000"/>
              </a:lnSpc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ATMEGA 16 is 8-bit microcontroller with Advanced RISC Architecture.</a:t>
            </a:r>
          </a:p>
          <a:p>
            <a:pPr marL="990600" lvl="1" indent="-533400">
              <a:lnSpc>
                <a:spcPct val="90000"/>
              </a:lnSpc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40 Pin Microcontroller</a:t>
            </a:r>
          </a:p>
          <a:p>
            <a:pPr marL="990600" lvl="1" indent="-533400">
              <a:lnSpc>
                <a:spcPct val="90000"/>
              </a:lnSpc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There are 32 programmable I/O Lines</a:t>
            </a:r>
          </a:p>
          <a:p>
            <a:pPr marL="1390650" lvl="2" indent="-533400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Four 8 bit Port : A, B, C, D</a:t>
            </a:r>
          </a:p>
          <a:p>
            <a:pPr marL="1390650" lvl="2" indent="-533400">
              <a:lnSpc>
                <a:spcPct val="90000"/>
              </a:lnSpc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 I/O ports pins are bidirectional and can be configured individually.</a:t>
            </a:r>
          </a:p>
          <a:p>
            <a:pPr marL="990600" lvl="1" indent="-533400">
              <a:lnSpc>
                <a:spcPct val="90000"/>
              </a:lnSpc>
              <a:defRPr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Input Output Ports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ATMEGA2560  have Ten 8 bit ports (A,B,C,D)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Each Port has three associated I/O registers:</a:t>
            </a:r>
          </a:p>
          <a:p>
            <a:endParaRPr lang="en-US" sz="105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1. 	Data Direction Register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DDRx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(x = A,B,C,D)</a:t>
            </a:r>
          </a:p>
          <a:p>
            <a:pPr marL="457200" indent="-45720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Sets individual pin of the port as input or output</a:t>
            </a:r>
          </a:p>
          <a:p>
            <a:pPr marL="457200" indent="-457200">
              <a:buNone/>
            </a:pP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 	Port Driver Register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PORTx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(x = A,B,C,D)</a:t>
            </a:r>
          </a:p>
          <a:p>
            <a:pPr marL="457200" indent="-45720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Sets individual pin of the port as 1 or 0 .</a:t>
            </a:r>
          </a:p>
          <a:p>
            <a:pPr marL="457200" indent="-457200">
              <a:buNone/>
            </a:pP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3.	Port Pins Register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PINx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(x = A,B,C,D)</a:t>
            </a:r>
          </a:p>
          <a:p>
            <a:pPr marL="457200" indent="-45720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Reads data from the port if port is configured as input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990600" lvl="1" indent="-533400">
              <a:lnSpc>
                <a:spcPct val="90000"/>
              </a:lnSpc>
              <a:defRPr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27"/>
          <p:cNvGraphicFramePr>
            <a:graphicFrameLocks noGrp="1"/>
          </p:cNvGraphicFramePr>
          <p:nvPr/>
        </p:nvGraphicFramePr>
        <p:xfrm>
          <a:off x="2971800" y="5638800"/>
          <a:ext cx="2590800" cy="1038509"/>
        </p:xfrm>
        <a:graphic>
          <a:graphicData uri="http://schemas.openxmlformats.org/drawingml/2006/table">
            <a:tbl>
              <a:tblPr/>
              <a:tblGrid>
                <a:gridCol w="1447799"/>
                <a:gridCol w="1143001"/>
              </a:tblGrid>
              <a:tr h="36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DDR value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Status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Configuring I/O Ports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Example 1: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Make PORTD as output port with the following bit pattern</a:t>
            </a:r>
          </a:p>
          <a:p>
            <a:pPr>
              <a:lnSpc>
                <a:spcPct val="90000"/>
              </a:lnSpc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DDRD</a:t>
            </a:r>
          </a:p>
          <a:p>
            <a:pPr>
              <a:lnSpc>
                <a:spcPct val="90000"/>
              </a:lnSpc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PORTD</a:t>
            </a:r>
          </a:p>
          <a:p>
            <a:pPr>
              <a:lnSpc>
                <a:spcPct val="90000"/>
              </a:lnSpc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Step 1: Make Port D output port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DDRD = 0xFF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Step 2: Put data on the Port D  PORTD = 0xD5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Group 52"/>
          <p:cNvGraphicFramePr>
            <a:graphicFrameLocks/>
          </p:cNvGraphicFramePr>
          <p:nvPr/>
        </p:nvGraphicFramePr>
        <p:xfrm>
          <a:off x="2438400" y="2667000"/>
          <a:ext cx="5943600" cy="914400"/>
        </p:xfrm>
        <a:graphic>
          <a:graphicData uri="http://schemas.openxmlformats.org/drawingml/2006/table">
            <a:tbl>
              <a:tblPr/>
              <a:tblGrid>
                <a:gridCol w="661531"/>
                <a:gridCol w="658138"/>
                <a:gridCol w="661531"/>
                <a:gridCol w="661531"/>
                <a:gridCol w="658138"/>
                <a:gridCol w="661531"/>
                <a:gridCol w="661531"/>
                <a:gridCol w="658138"/>
                <a:gridCol w="66153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52"/>
          <p:cNvGraphicFramePr>
            <a:graphicFrameLocks/>
          </p:cNvGraphicFramePr>
          <p:nvPr/>
        </p:nvGraphicFramePr>
        <p:xfrm>
          <a:off x="2438400" y="3794760"/>
          <a:ext cx="5943600" cy="929640"/>
        </p:xfrm>
        <a:graphic>
          <a:graphicData uri="http://schemas.openxmlformats.org/drawingml/2006/table">
            <a:tbl>
              <a:tblPr/>
              <a:tblGrid>
                <a:gridCol w="661531"/>
                <a:gridCol w="658138"/>
                <a:gridCol w="661531"/>
                <a:gridCol w="661531"/>
                <a:gridCol w="658138"/>
                <a:gridCol w="661531"/>
                <a:gridCol w="661531"/>
                <a:gridCol w="658138"/>
                <a:gridCol w="661531"/>
              </a:tblGrid>
              <a:tr h="464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Configuring I/O Ports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Example 2: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Make PORTD input port with the following configuration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PORTD</a:t>
            </a:r>
          </a:p>
          <a:p>
            <a:pPr>
              <a:lnSpc>
                <a:spcPct val="90000"/>
              </a:lnSpc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Step 1: Make Port D output port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DDRD = 0x00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Step 2: Put data on the Port D  PORTD = 0xF0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Group 52"/>
          <p:cNvGraphicFramePr>
            <a:graphicFrameLocks/>
          </p:cNvGraphicFramePr>
          <p:nvPr/>
        </p:nvGraphicFramePr>
        <p:xfrm>
          <a:off x="2362200" y="3124200"/>
          <a:ext cx="6172200" cy="990600"/>
        </p:xfrm>
        <a:graphic>
          <a:graphicData uri="http://schemas.openxmlformats.org/drawingml/2006/table">
            <a:tbl>
              <a:tblPr/>
              <a:tblGrid>
                <a:gridCol w="670012"/>
                <a:gridCol w="666576"/>
                <a:gridCol w="670012"/>
                <a:gridCol w="670012"/>
                <a:gridCol w="666576"/>
                <a:gridCol w="670012"/>
                <a:gridCol w="670012"/>
                <a:gridCol w="666576"/>
                <a:gridCol w="822412"/>
              </a:tblGrid>
              <a:tr h="542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Configuring I/O Ports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Example 3 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Make upper nibble of PORTD as output and lower nibble as input. Out 3 on upper nibble and read back data by PIND</a:t>
            </a:r>
          </a:p>
          <a:p>
            <a:pPr>
              <a:lnSpc>
                <a:spcPct val="90000"/>
              </a:lnSpc>
              <a:buNone/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Step 1: Make Port D’s Pin7 to Pin4 as output pins and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Pin3 to Pin0 as input pins 	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DDRD = 0xF0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Step 2: Put data on Port D’s Pin7 to Pin4 and enable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pullup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for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Pin3 to Pin0 			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PORTD = 0x3F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Step 3: Read the data from Port D using PIN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temp = PIND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Group 290"/>
          <p:cNvGraphicFramePr>
            <a:graphicFrameLocks noGrp="1"/>
          </p:cNvGraphicFramePr>
          <p:nvPr/>
        </p:nvGraphicFramePr>
        <p:xfrm>
          <a:off x="838200" y="4358640"/>
          <a:ext cx="7848603" cy="1508760"/>
        </p:xfrm>
        <a:graphic>
          <a:graphicData uri="http://schemas.openxmlformats.org/drawingml/2006/table">
            <a:tbl>
              <a:tblPr/>
              <a:tblGrid>
                <a:gridCol w="720808"/>
                <a:gridCol w="720808"/>
                <a:gridCol w="720808"/>
                <a:gridCol w="720808"/>
                <a:gridCol w="679773"/>
                <a:gridCol w="679772"/>
                <a:gridCol w="679773"/>
                <a:gridCol w="679772"/>
                <a:gridCol w="2246281"/>
              </a:tblGrid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Port Direction: DDRD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 F0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Port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Config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 3F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First Program : Buzzer Interfacing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248400" y="1676400"/>
            <a:ext cx="1828800" cy="419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52578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5257800" y="396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 flipV="1">
            <a:off x="49530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648200" y="2971800"/>
            <a:ext cx="5334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4953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953000" y="4495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4953000" y="4419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7244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800600" y="525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4876800" y="533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5562600" y="4191000"/>
            <a:ext cx="381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4953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8006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648200" y="19812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Vcc</a:t>
            </a:r>
            <a:endParaRPr lang="en-US" b="1" dirty="0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81400" y="2971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Buzzer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324600" y="4114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PC3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33400" y="4572000"/>
            <a:ext cx="31609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To turn on the buzzer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Set PC3 pin Logic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Buzzer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90600" lvl="1" indent="-533400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990600" lvl="1" indent="-5334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Buzzer is connected to PORT C , pin 3</a:t>
            </a:r>
          </a:p>
          <a:p>
            <a:pPr marL="990600" lvl="1" indent="-5334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Configure PORTC,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 output.</a:t>
            </a:r>
          </a:p>
          <a:p>
            <a:pPr marL="990600" lvl="1" indent="-533400"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DDRC= 0x08;	//0000 1000</a:t>
            </a:r>
          </a:p>
          <a:p>
            <a:pPr marL="990600" lvl="1" indent="-5334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turn ON the buzzer  set PC3 output high</a:t>
            </a:r>
          </a:p>
          <a:p>
            <a:pPr marL="990600" lvl="1" indent="-533400"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PORTC = 0x08; 	//0000 1000</a:t>
            </a:r>
          </a:p>
          <a:p>
            <a:pPr marL="990600" lvl="1" indent="-5334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turn OFF the buzzer set PC3 output low</a:t>
            </a:r>
          </a:p>
          <a:p>
            <a:pPr marL="990600" lvl="1" indent="-533400"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PORTC = 0x00; 	//0000 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334</Words>
  <Application>Microsoft Office PowerPoint</Application>
  <PresentationFormat>On-screen Show (4:3)</PresentationFormat>
  <Paragraphs>182</Paragraphs>
  <Slides>10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SPARK V</vt:lpstr>
      <vt:lpstr>AVR Programming Software</vt:lpstr>
      <vt:lpstr>Input Output Ports</vt:lpstr>
      <vt:lpstr>Input Output Ports</vt:lpstr>
      <vt:lpstr>Configuring I/O Ports</vt:lpstr>
      <vt:lpstr>Configuring I/O Ports</vt:lpstr>
      <vt:lpstr>Configuring I/O Ports</vt:lpstr>
      <vt:lpstr>First Program : Buzzer Interfacing</vt:lpstr>
      <vt:lpstr>Buzzer Program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V</dc:title>
  <dc:creator/>
  <cp:lastModifiedBy> </cp:lastModifiedBy>
  <cp:revision>10</cp:revision>
  <dcterms:created xsi:type="dcterms:W3CDTF">2006-08-16T00:00:00Z</dcterms:created>
  <dcterms:modified xsi:type="dcterms:W3CDTF">2011-05-31T20:55:49Z</dcterms:modified>
</cp:coreProperties>
</file>