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nayakamitarup@gmail.com"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mailto:gigyanshupradhan@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57200" y="0"/>
            <a:ext cx="8077200" cy="6832640"/>
          </a:xfrm>
          <a:prstGeom prst="rect">
            <a:avLst/>
          </a:prstGeom>
          <a:noFill/>
        </p:spPr>
        <p:txBody>
          <a:bodyPr wrap="square" rtlCol="0">
            <a:spAutoFit/>
          </a:bodyPr>
          <a:lstStyle/>
          <a:p>
            <a:r>
              <a:rPr lang="en-US" sz="3200" b="1" dirty="0" smtClean="0"/>
              <a:t>                </a:t>
            </a:r>
          </a:p>
          <a:p>
            <a:r>
              <a:rPr lang="en-US" sz="3200" b="1" dirty="0" smtClean="0"/>
              <a:t> </a:t>
            </a:r>
          </a:p>
          <a:p>
            <a:endParaRPr lang="en-US" sz="3200" b="1" u="sng" dirty="0" smtClean="0"/>
          </a:p>
          <a:p>
            <a:endParaRPr lang="en-US" sz="3200" b="1" u="sng" dirty="0" smtClean="0"/>
          </a:p>
          <a:p>
            <a:endParaRPr lang="en-US" sz="3200" b="1" u="sng" dirty="0" smtClean="0"/>
          </a:p>
          <a:p>
            <a:endParaRPr lang="en-US" sz="3200" b="1" u="sng" dirty="0" smtClean="0"/>
          </a:p>
          <a:p>
            <a:endParaRPr lang="en-US" sz="3200" b="1" u="sng" dirty="0" smtClean="0"/>
          </a:p>
          <a:p>
            <a:endParaRPr lang="en-US" sz="3200" b="1" u="sng" dirty="0" smtClean="0"/>
          </a:p>
          <a:p>
            <a:endParaRPr lang="en-US" sz="3200" b="1" u="sng" dirty="0" smtClean="0"/>
          </a:p>
          <a:p>
            <a:endParaRPr lang="en-US" sz="4800" b="1" u="sng" dirty="0" smtClean="0"/>
          </a:p>
          <a:p>
            <a:r>
              <a:rPr lang="en-US" sz="4800" b="1" u="sng" dirty="0" smtClean="0"/>
              <a:t>Shape detection using OpenCV</a:t>
            </a:r>
          </a:p>
          <a:p>
            <a:r>
              <a:rPr lang="en-US" dirty="0" smtClean="0"/>
              <a:t>					</a:t>
            </a:r>
          </a:p>
          <a:p>
            <a:r>
              <a:rPr lang="en-US" dirty="0" smtClean="0"/>
              <a:t>	</a:t>
            </a:r>
            <a:r>
              <a:rPr lang="en-US" dirty="0" smtClean="0"/>
              <a:t>			</a:t>
            </a:r>
            <a:endParaRPr lang="en-US" sz="3200" dirty="0" smtClean="0"/>
          </a:p>
          <a:p>
            <a:endParaRPr lang="en-US" dirty="0"/>
          </a:p>
        </p:txBody>
      </p:sp>
      <p:pic>
        <p:nvPicPr>
          <p:cNvPr id="19" name="Picture 2" descr="C:\Users\amit\Desktop\E-Yantra\presentations\opencv_250w.png"/>
          <p:cNvPicPr>
            <a:picLocks noChangeAspect="1" noChangeArrowheads="1"/>
          </p:cNvPicPr>
          <p:nvPr/>
        </p:nvPicPr>
        <p:blipFill>
          <a:blip r:embed="rId2" cstate="print"/>
          <a:srcRect/>
          <a:stretch>
            <a:fillRect/>
          </a:stretch>
        </p:blipFill>
        <p:spPr bwMode="auto">
          <a:xfrm>
            <a:off x="3276600" y="1752600"/>
            <a:ext cx="2381250" cy="29337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2895600"/>
            <a:ext cx="184731" cy="369332"/>
          </a:xfrm>
          <a:prstGeom prst="rect">
            <a:avLst/>
          </a:prstGeom>
          <a:noFill/>
        </p:spPr>
        <p:txBody>
          <a:bodyPr wrap="none" rtlCol="0">
            <a:spAutoFit/>
          </a:bodyPr>
          <a:lstStyle/>
          <a:p>
            <a:endParaRPr lang="en-US" dirty="0"/>
          </a:p>
        </p:txBody>
      </p:sp>
      <p:pic>
        <p:nvPicPr>
          <p:cNvPr id="5"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6" name="TextBox 5"/>
          <p:cNvSpPr txBox="1"/>
          <p:nvPr/>
        </p:nvSpPr>
        <p:spPr>
          <a:xfrm>
            <a:off x="1219200" y="838200"/>
            <a:ext cx="6858000" cy="646331"/>
          </a:xfrm>
          <a:prstGeom prst="rect">
            <a:avLst/>
          </a:prstGeom>
          <a:noFill/>
        </p:spPr>
        <p:txBody>
          <a:bodyPr wrap="square" rtlCol="0">
            <a:spAutoFit/>
          </a:bodyPr>
          <a:lstStyle/>
          <a:p>
            <a:r>
              <a:rPr lang="en-US" dirty="0" smtClean="0"/>
              <a:t>                             </a:t>
            </a:r>
            <a:r>
              <a:rPr lang="en-US" sz="3600" b="1" u="sng" dirty="0" smtClean="0"/>
              <a:t>Project Abstract</a:t>
            </a:r>
            <a:endParaRPr lang="en-US" sz="3600" b="1" u="sng" dirty="0"/>
          </a:p>
        </p:txBody>
      </p:sp>
      <p:sp>
        <p:nvSpPr>
          <p:cNvPr id="7" name="TextBox 6"/>
          <p:cNvSpPr txBox="1"/>
          <p:nvPr/>
        </p:nvSpPr>
        <p:spPr>
          <a:xfrm>
            <a:off x="1066800" y="1828800"/>
            <a:ext cx="7010400" cy="3970318"/>
          </a:xfrm>
          <a:prstGeom prst="rect">
            <a:avLst/>
          </a:prstGeom>
          <a:noFill/>
        </p:spPr>
        <p:txBody>
          <a:bodyPr wrap="square" rtlCol="0">
            <a:spAutoFit/>
          </a:bodyPr>
          <a:lstStyle/>
          <a:p>
            <a:pPr>
              <a:buFont typeface="Arial" pitchFamily="34" charset="0"/>
              <a:buChar char="•"/>
            </a:pPr>
            <a:r>
              <a:rPr lang="en-IN" dirty="0" smtClean="0"/>
              <a:t> </a:t>
            </a:r>
            <a:r>
              <a:rPr lang="en-IN" dirty="0" smtClean="0"/>
              <a:t>We aim at differentiating objects based on colour, and shape , and use the SparkV bots to separate them, depending on an overhead camera. </a:t>
            </a:r>
            <a:endParaRPr lang="en-US" dirty="0" smtClean="0"/>
          </a:p>
          <a:p>
            <a:endParaRPr lang="en-IN" dirty="0" smtClean="0"/>
          </a:p>
          <a:p>
            <a:pPr>
              <a:buFont typeface="Arial" pitchFamily="34" charset="0"/>
              <a:buChar char="•"/>
            </a:pPr>
            <a:r>
              <a:rPr lang="en-IN" dirty="0" smtClean="0"/>
              <a:t> To detect colour, we prefer HSV( Hue Saturation Value ) colour model, as it is best for human perception and processing, because, in this colour model, Hue is the wavelength for a colour, and thus fixed for a particular colour, and the rest parameters depend on lighting conditions.</a:t>
            </a:r>
            <a:endParaRPr lang="en-IN" dirty="0" smtClean="0"/>
          </a:p>
          <a:p>
            <a:endParaRPr lang="en-IN" dirty="0" smtClean="0"/>
          </a:p>
          <a:p>
            <a:pPr>
              <a:buFont typeface="Arial" pitchFamily="34" charset="0"/>
              <a:buChar char="•"/>
            </a:pPr>
            <a:r>
              <a:rPr lang="en-IN" dirty="0" smtClean="0"/>
              <a:t>To </a:t>
            </a:r>
            <a:r>
              <a:rPr lang="en-IN" dirty="0" smtClean="0"/>
              <a:t>detect the shapes we would be utilising the property contour. It can be thought of more like the number of corners of a quadrilateral in an image. Based on the number of contour and the angle correlation we can even detect complex shapes</a:t>
            </a:r>
            <a:r>
              <a:rPr lang="en-IN" dirty="0" smtClean="0"/>
              <a:t>.</a:t>
            </a:r>
          </a:p>
          <a:p>
            <a:endParaRPr lang="en-IN"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5" name="TextBox 4"/>
          <p:cNvSpPr txBox="1"/>
          <p:nvPr/>
        </p:nvSpPr>
        <p:spPr>
          <a:xfrm>
            <a:off x="1676400" y="685800"/>
            <a:ext cx="5638800" cy="584775"/>
          </a:xfrm>
          <a:prstGeom prst="rect">
            <a:avLst/>
          </a:prstGeom>
          <a:noFill/>
        </p:spPr>
        <p:txBody>
          <a:bodyPr wrap="square" rtlCol="0">
            <a:spAutoFit/>
          </a:bodyPr>
          <a:lstStyle/>
          <a:p>
            <a:r>
              <a:rPr lang="en-US" sz="3200" b="1" dirty="0" smtClean="0"/>
              <a:t>               </a:t>
            </a:r>
            <a:r>
              <a:rPr lang="en-US" sz="3200" b="1" u="sng" dirty="0" smtClean="0"/>
              <a:t>WORK PLAN</a:t>
            </a:r>
            <a:endParaRPr lang="en-US" sz="3200" b="1" u="sng" dirty="0"/>
          </a:p>
        </p:txBody>
      </p:sp>
      <p:sp>
        <p:nvSpPr>
          <p:cNvPr id="6" name="TextBox 5"/>
          <p:cNvSpPr txBox="1"/>
          <p:nvPr/>
        </p:nvSpPr>
        <p:spPr>
          <a:xfrm>
            <a:off x="685800" y="1600200"/>
            <a:ext cx="7772400" cy="5078313"/>
          </a:xfrm>
          <a:prstGeom prst="rect">
            <a:avLst/>
          </a:prstGeom>
          <a:noFill/>
        </p:spPr>
        <p:txBody>
          <a:bodyPr wrap="square" rtlCol="0">
            <a:spAutoFit/>
          </a:bodyPr>
          <a:lstStyle/>
          <a:p>
            <a:pPr>
              <a:buFont typeface="Arial" pitchFamily="34" charset="0"/>
              <a:buChar char="•"/>
            </a:pPr>
            <a:r>
              <a:rPr lang="en-IN" dirty="0" smtClean="0"/>
              <a:t> We start with installation of OpenCV 2.0.0 on Windows 7 OS, 2.2GHZ  and 4GB RAM.</a:t>
            </a:r>
          </a:p>
          <a:p>
            <a:endParaRPr lang="en-IN" dirty="0" smtClean="0"/>
          </a:p>
          <a:p>
            <a:pPr>
              <a:buFont typeface="Arial" pitchFamily="34" charset="0"/>
              <a:buChar char="•"/>
            </a:pPr>
            <a:r>
              <a:rPr lang="en-IN" dirty="0" smtClean="0"/>
              <a:t> We then focus on colour detection using the HSV colour model from a still picture.</a:t>
            </a:r>
          </a:p>
          <a:p>
            <a:r>
              <a:rPr lang="en-IN" dirty="0" smtClean="0"/>
              <a:t>On its successful completion, we will apply it to captured images from a camera for real time processing.</a:t>
            </a:r>
          </a:p>
          <a:p>
            <a:pPr>
              <a:buFont typeface="Arial" pitchFamily="34" charset="0"/>
              <a:buChar char="•"/>
            </a:pPr>
            <a:endParaRPr lang="en-IN" dirty="0" smtClean="0"/>
          </a:p>
          <a:p>
            <a:pPr>
              <a:buFont typeface="Arial" pitchFamily="34" charset="0"/>
              <a:buChar char="•"/>
            </a:pPr>
            <a:r>
              <a:rPr lang="en-IN" dirty="0" smtClean="0"/>
              <a:t> After being able to successfully detect any desired colour, we go for shape detection from an image for shapes like circle, triangle, rectangle, hexagon etc. </a:t>
            </a:r>
            <a:endParaRPr lang="en-IN" dirty="0" smtClean="0"/>
          </a:p>
          <a:p>
            <a:r>
              <a:rPr lang="en-IN" dirty="0" smtClean="0"/>
              <a:t>After this we will use an overhead camera, to detect the shapes lying on the arena, and try to locate the coordinates.</a:t>
            </a:r>
          </a:p>
          <a:p>
            <a:endParaRPr lang="en-IN" dirty="0" smtClean="0"/>
          </a:p>
          <a:p>
            <a:pPr>
              <a:buFont typeface="Arial" pitchFamily="34" charset="0"/>
              <a:buChar char="•"/>
            </a:pPr>
            <a:r>
              <a:rPr lang="en-IN" dirty="0" smtClean="0"/>
              <a:t> After being able to successfully locate the shapes, we would be using the 2 SparkV bots to coordinate with each other to separate the shapes and deposit them at respective dumping area.</a:t>
            </a:r>
            <a:r>
              <a:rPr lang="en-US" dirty="0" smtClean="0">
                <a:solidFill>
                  <a:srgbClr val="0000FF"/>
                </a:solidFill>
              </a:rPr>
              <a:t> </a:t>
            </a:r>
            <a:r>
              <a:rPr lang="en-US" dirty="0" smtClean="0"/>
              <a:t>This would require Xbee communication (a mode of asynchronous communication) </a:t>
            </a:r>
            <a:r>
              <a:rPr lang="en-US" dirty="0" smtClean="0"/>
              <a:t>, and can be also described as swarm robotics.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5" name="TextBox 4"/>
          <p:cNvSpPr txBox="1"/>
          <p:nvPr/>
        </p:nvSpPr>
        <p:spPr>
          <a:xfrm>
            <a:off x="1676400" y="914400"/>
            <a:ext cx="6248400" cy="646331"/>
          </a:xfrm>
          <a:prstGeom prst="rect">
            <a:avLst/>
          </a:prstGeom>
          <a:noFill/>
        </p:spPr>
        <p:txBody>
          <a:bodyPr wrap="square" rtlCol="0">
            <a:spAutoFit/>
          </a:bodyPr>
          <a:lstStyle/>
          <a:p>
            <a:r>
              <a:rPr lang="en-US" dirty="0" smtClean="0"/>
              <a:t>                                  </a:t>
            </a:r>
            <a:r>
              <a:rPr lang="en-US" sz="3600" b="1" u="sng" dirty="0" smtClean="0"/>
              <a:t>Requirement</a:t>
            </a:r>
            <a:endParaRPr lang="en-US" sz="3600" b="1" u="sng" dirty="0"/>
          </a:p>
        </p:txBody>
      </p:sp>
      <p:sp>
        <p:nvSpPr>
          <p:cNvPr id="6" name="TextBox 5"/>
          <p:cNvSpPr txBox="1"/>
          <p:nvPr/>
        </p:nvSpPr>
        <p:spPr>
          <a:xfrm>
            <a:off x="1219200" y="1752600"/>
            <a:ext cx="6858000" cy="5509200"/>
          </a:xfrm>
          <a:prstGeom prst="rect">
            <a:avLst/>
          </a:prstGeom>
          <a:noFill/>
        </p:spPr>
        <p:txBody>
          <a:bodyPr wrap="square" rtlCol="0">
            <a:spAutoFit/>
          </a:bodyPr>
          <a:lstStyle/>
          <a:p>
            <a:r>
              <a:rPr lang="en-US" sz="2800" b="1" u="sng" dirty="0" smtClean="0"/>
              <a:t>Hardware requirements</a:t>
            </a:r>
          </a:p>
          <a:p>
            <a:endParaRPr lang="en-US" sz="2400" u="sng" dirty="0" smtClean="0"/>
          </a:p>
          <a:p>
            <a:pPr>
              <a:buFont typeface="Arial" pitchFamily="34" charset="0"/>
              <a:buChar char="•"/>
            </a:pPr>
            <a:r>
              <a:rPr lang="en-US" dirty="0" smtClean="0"/>
              <a:t> Webcam(4M pixels iball webcam)	     2N0s</a:t>
            </a:r>
          </a:p>
          <a:p>
            <a:pPr>
              <a:buFont typeface="Arial" pitchFamily="34" charset="0"/>
              <a:buChar char="•"/>
            </a:pPr>
            <a:r>
              <a:rPr lang="en-US" dirty="0" smtClean="0"/>
              <a:t> SparkV robot			     2Nos</a:t>
            </a:r>
          </a:p>
          <a:p>
            <a:pPr>
              <a:buFont typeface="Arial" pitchFamily="34" charset="0"/>
              <a:buChar char="•"/>
            </a:pPr>
            <a:r>
              <a:rPr lang="en-US" dirty="0" smtClean="0"/>
              <a:t> Xbee  </a:t>
            </a:r>
            <a:r>
              <a:rPr lang="en-US" dirty="0" smtClean="0"/>
              <a:t>Modules			</a:t>
            </a:r>
            <a:r>
              <a:rPr lang="en-US" dirty="0" smtClean="0"/>
              <a:t>     2Nos</a:t>
            </a:r>
            <a:endParaRPr lang="en-IN" dirty="0" smtClean="0"/>
          </a:p>
          <a:p>
            <a:pPr>
              <a:buFont typeface="Arial" pitchFamily="34" charset="0"/>
              <a:buChar char="•"/>
            </a:pPr>
            <a:r>
              <a:rPr lang="en-US" dirty="0" smtClean="0"/>
              <a:t> Shaped </a:t>
            </a:r>
            <a:r>
              <a:rPr lang="en-US" dirty="0" smtClean="0"/>
              <a:t>Card Boards	</a:t>
            </a:r>
          </a:p>
          <a:p>
            <a:endParaRPr lang="en-US" dirty="0" smtClean="0"/>
          </a:p>
          <a:p>
            <a:endParaRPr lang="en-US" dirty="0" smtClean="0"/>
          </a:p>
          <a:p>
            <a:r>
              <a:rPr lang="en-US" sz="2800" b="1" u="sng" dirty="0" smtClean="0"/>
              <a:t>Software Requirements</a:t>
            </a:r>
          </a:p>
          <a:p>
            <a:endParaRPr lang="en-US" b="1" u="sng" dirty="0" smtClean="0"/>
          </a:p>
          <a:p>
            <a:pPr>
              <a:buFont typeface="Arial" pitchFamily="34" charset="0"/>
              <a:buChar char="•"/>
            </a:pPr>
            <a:r>
              <a:rPr lang="en-US" dirty="0" smtClean="0"/>
              <a:t>OpenCV</a:t>
            </a:r>
          </a:p>
          <a:p>
            <a:pPr>
              <a:buFont typeface="Arial" pitchFamily="34" charset="0"/>
              <a:buChar char="•"/>
            </a:pPr>
            <a:r>
              <a:rPr lang="en-US" dirty="0" smtClean="0"/>
              <a:t>Code::Blocks</a:t>
            </a:r>
            <a:endParaRPr lang="en-US" dirty="0" smtClean="0"/>
          </a:p>
          <a:p>
            <a:pPr>
              <a:buFont typeface="Arial" pitchFamily="34" charset="0"/>
              <a:buChar char="•"/>
            </a:pPr>
            <a:r>
              <a:rPr lang="en-US" dirty="0" smtClean="0"/>
              <a:t>AVR Studio</a:t>
            </a:r>
          </a:p>
          <a:p>
            <a:pPr>
              <a:buFont typeface="Arial" pitchFamily="34" charset="0"/>
              <a:buChar char="•"/>
            </a:pPr>
            <a:r>
              <a:rPr lang="en-US" dirty="0" smtClean="0"/>
              <a:t>AVR Bootloader</a:t>
            </a:r>
          </a:p>
          <a:p>
            <a:pPr>
              <a:buFont typeface="Arial" pitchFamily="34" charset="0"/>
              <a:buChar char="•"/>
            </a:pPr>
            <a:r>
              <a:rPr lang="en-US" dirty="0" smtClean="0"/>
              <a:t>X-CTU</a:t>
            </a:r>
            <a:endParaRPr lang="en-US" b="1" u="sng" dirty="0" smtClean="0"/>
          </a:p>
          <a:p>
            <a:endParaRPr lang="en-US" sz="2800" b="1" u="sng" dirty="0" smtClean="0"/>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5" name="TextBox 4"/>
          <p:cNvSpPr txBox="1"/>
          <p:nvPr/>
        </p:nvSpPr>
        <p:spPr>
          <a:xfrm>
            <a:off x="1600200" y="457200"/>
            <a:ext cx="6019800" cy="584775"/>
          </a:xfrm>
          <a:prstGeom prst="rect">
            <a:avLst/>
          </a:prstGeom>
          <a:noFill/>
        </p:spPr>
        <p:txBody>
          <a:bodyPr wrap="square" rtlCol="0">
            <a:spAutoFit/>
          </a:bodyPr>
          <a:lstStyle/>
          <a:p>
            <a:r>
              <a:rPr lang="en-US" sz="3200" dirty="0" smtClean="0"/>
              <a:t>            </a:t>
            </a:r>
            <a:r>
              <a:rPr lang="en-US" sz="3200" b="1" u="sng" dirty="0" smtClean="0"/>
              <a:t>Technical Challenges</a:t>
            </a:r>
            <a:endParaRPr lang="en-US" sz="3200" b="1" u="sng" dirty="0"/>
          </a:p>
        </p:txBody>
      </p:sp>
      <p:sp>
        <p:nvSpPr>
          <p:cNvPr id="6" name="TextBox 5"/>
          <p:cNvSpPr txBox="1"/>
          <p:nvPr/>
        </p:nvSpPr>
        <p:spPr>
          <a:xfrm>
            <a:off x="990600" y="1447800"/>
            <a:ext cx="7162800" cy="4524315"/>
          </a:xfrm>
          <a:prstGeom prst="rect">
            <a:avLst/>
          </a:prstGeom>
          <a:noFill/>
        </p:spPr>
        <p:txBody>
          <a:bodyPr wrap="square" rtlCol="0">
            <a:spAutoFit/>
          </a:bodyPr>
          <a:lstStyle/>
          <a:p>
            <a:pPr>
              <a:buFont typeface="Arial" pitchFamily="34" charset="0"/>
              <a:buChar char="•"/>
            </a:pPr>
            <a:r>
              <a:rPr lang="en-US" dirty="0" smtClean="0"/>
              <a:t> </a:t>
            </a:r>
            <a:r>
              <a:rPr lang="en-US" dirty="0" smtClean="0"/>
              <a:t>The main challenge with this project is the lack of proper documentation of OpenCV.</a:t>
            </a:r>
          </a:p>
          <a:p>
            <a:pPr>
              <a:buFont typeface="Arial" pitchFamily="34" charset="0"/>
              <a:buChar char="•"/>
            </a:pPr>
            <a:endParaRPr lang="en-US" dirty="0" smtClean="0"/>
          </a:p>
          <a:p>
            <a:pPr>
              <a:buFont typeface="Arial" pitchFamily="34" charset="0"/>
              <a:buChar char="•"/>
            </a:pPr>
            <a:r>
              <a:rPr lang="en-US" dirty="0" smtClean="0"/>
              <a:t> Moreover real time processing and decision making would be difficult, as it is required that we make the correct decision, regarding the events, and relay it to bots and also it is required we have a decent fps(frames per second),which is indeed challenging.</a:t>
            </a:r>
          </a:p>
          <a:p>
            <a:pPr>
              <a:buFont typeface="Arial" pitchFamily="34" charset="0"/>
              <a:buChar char="•"/>
            </a:pPr>
            <a:endParaRPr lang="en-US" dirty="0" smtClean="0"/>
          </a:p>
          <a:p>
            <a:pPr>
              <a:buFont typeface="Arial" pitchFamily="34" charset="0"/>
              <a:buChar char="•"/>
            </a:pPr>
            <a:r>
              <a:rPr lang="en-US" dirty="0" smtClean="0"/>
              <a:t>General problem with image processing is the dependency </a:t>
            </a:r>
            <a:r>
              <a:rPr lang="en-US" dirty="0" smtClean="0"/>
              <a:t>on lighting </a:t>
            </a:r>
            <a:r>
              <a:rPr lang="en-US" dirty="0" smtClean="0"/>
              <a:t>conditions, which cant be completely removed, so it would be a challenge to results stable.</a:t>
            </a:r>
          </a:p>
          <a:p>
            <a:pPr>
              <a:buFont typeface="Arial" pitchFamily="34" charset="0"/>
              <a:buChar char="•"/>
            </a:pPr>
            <a:endParaRPr lang="en-US" dirty="0" smtClean="0"/>
          </a:p>
          <a:p>
            <a:pPr>
              <a:buFont typeface="Arial" pitchFamily="34" charset="0"/>
              <a:buChar char="•"/>
            </a:pPr>
            <a:r>
              <a:rPr lang="en-US" dirty="0" smtClean="0"/>
              <a:t>Then communication between a single PC working with C++ and 2 bots working on Atmega 16, using Xbee would be yet another challenge.</a:t>
            </a:r>
          </a:p>
          <a:p>
            <a:pPr>
              <a:buFont typeface="Arial" pitchFamily="34" charset="0"/>
              <a:buChar char="•"/>
            </a:pPr>
            <a:endParaRPr lang="en-US" dirty="0" smtClean="0"/>
          </a:p>
          <a:p>
            <a:pPr>
              <a:buFont typeface="Arial" pitchFamily="34" charset="0"/>
              <a:buChar char="•"/>
            </a:pPr>
            <a:r>
              <a:rPr lang="en-US" dirty="0" smtClean="0"/>
              <a:t>The coordination between bots to complete the task would be also tough.</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6" name="TextBox 5"/>
          <p:cNvSpPr txBox="1"/>
          <p:nvPr/>
        </p:nvSpPr>
        <p:spPr>
          <a:xfrm>
            <a:off x="1752600" y="762000"/>
            <a:ext cx="5638800" cy="584775"/>
          </a:xfrm>
          <a:prstGeom prst="rect">
            <a:avLst/>
          </a:prstGeom>
          <a:noFill/>
        </p:spPr>
        <p:txBody>
          <a:bodyPr wrap="square" rtlCol="0">
            <a:spAutoFit/>
          </a:bodyPr>
          <a:lstStyle/>
          <a:p>
            <a:r>
              <a:rPr lang="en-US" sz="3200" b="1" dirty="0" smtClean="0"/>
              <a:t>               </a:t>
            </a:r>
            <a:r>
              <a:rPr lang="en-US" sz="3200" b="1" u="sng" dirty="0" smtClean="0"/>
              <a:t>Testing Strategy</a:t>
            </a:r>
            <a:endParaRPr lang="en-US" sz="3200" b="1" u="sng" dirty="0"/>
          </a:p>
        </p:txBody>
      </p:sp>
      <p:sp>
        <p:nvSpPr>
          <p:cNvPr id="7" name="TextBox 6"/>
          <p:cNvSpPr txBox="1"/>
          <p:nvPr/>
        </p:nvSpPr>
        <p:spPr>
          <a:xfrm>
            <a:off x="838200" y="2057400"/>
            <a:ext cx="7391400" cy="3416320"/>
          </a:xfrm>
          <a:prstGeom prst="rect">
            <a:avLst/>
          </a:prstGeom>
          <a:noFill/>
        </p:spPr>
        <p:txBody>
          <a:bodyPr wrap="square" rtlCol="0">
            <a:spAutoFit/>
          </a:bodyPr>
          <a:lstStyle/>
          <a:p>
            <a:pPr>
              <a:buFont typeface="Arial" pitchFamily="34" charset="0"/>
              <a:buChar char="•"/>
            </a:pPr>
            <a:r>
              <a:rPr lang="en-US" dirty="0" smtClean="0"/>
              <a:t> We would be using an overhead camera for detecting the bots position and the location of shapes.</a:t>
            </a:r>
          </a:p>
          <a:p>
            <a:pPr>
              <a:buFont typeface="Arial" pitchFamily="34" charset="0"/>
              <a:buChar char="•"/>
            </a:pPr>
            <a:endParaRPr lang="en-US" dirty="0" smtClean="0"/>
          </a:p>
          <a:p>
            <a:pPr>
              <a:buFont typeface="Arial" pitchFamily="34" charset="0"/>
              <a:buChar char="•"/>
            </a:pPr>
            <a:r>
              <a:rPr lang="en-US" dirty="0" smtClean="0"/>
              <a:t>  Using the location data, obtained from camera, we process it and the decision regarding movement is passed on to the bots by using serial communication using Xbee.</a:t>
            </a:r>
          </a:p>
          <a:p>
            <a:pPr>
              <a:buFont typeface="Arial" pitchFamily="34" charset="0"/>
              <a:buChar char="•"/>
            </a:pPr>
            <a:endParaRPr lang="en-US" dirty="0" smtClean="0"/>
          </a:p>
          <a:p>
            <a:pPr>
              <a:buFont typeface="Arial" pitchFamily="34" charset="0"/>
              <a:buChar char="•"/>
            </a:pPr>
            <a:r>
              <a:rPr lang="en-US" dirty="0" smtClean="0"/>
              <a:t> We can measure the error made by the bot and accordingly modify it.</a:t>
            </a:r>
          </a:p>
          <a:p>
            <a:pPr>
              <a:buFont typeface="Arial" pitchFamily="34" charset="0"/>
              <a:buChar char="•"/>
            </a:pPr>
            <a:endParaRPr lang="en-US" dirty="0" smtClean="0"/>
          </a:p>
          <a:p>
            <a:pPr>
              <a:buFont typeface="Arial" pitchFamily="34" charset="0"/>
              <a:buChar char="•"/>
            </a:pPr>
            <a:r>
              <a:rPr lang="en-US" dirty="0" smtClean="0"/>
              <a:t> Then we can modify the problem statement to like </a:t>
            </a:r>
            <a:r>
              <a:rPr lang="en-IN" dirty="0" smtClean="0"/>
              <a:t>direct itself to identification of friend and foe </a:t>
            </a:r>
            <a:r>
              <a:rPr lang="en-US" dirty="0" smtClean="0"/>
              <a:t>depending the various shapes and perform tasks like shooting or avoiding a foe, and picking up a friend.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5" name="TextBox 4"/>
          <p:cNvSpPr txBox="1"/>
          <p:nvPr/>
        </p:nvSpPr>
        <p:spPr>
          <a:xfrm>
            <a:off x="1143000" y="609600"/>
            <a:ext cx="6553200" cy="584775"/>
          </a:xfrm>
          <a:prstGeom prst="rect">
            <a:avLst/>
          </a:prstGeom>
          <a:noFill/>
        </p:spPr>
        <p:txBody>
          <a:bodyPr wrap="square" rtlCol="0">
            <a:spAutoFit/>
          </a:bodyPr>
          <a:lstStyle/>
          <a:p>
            <a:r>
              <a:rPr lang="en-US" dirty="0" smtClean="0"/>
              <a:t>                                    </a:t>
            </a:r>
            <a:r>
              <a:rPr lang="en-US" sz="3200" b="1" u="sng" dirty="0" smtClean="0"/>
              <a:t>Future Work</a:t>
            </a:r>
            <a:endParaRPr lang="en-US" sz="3200" b="1" u="sng" dirty="0"/>
          </a:p>
        </p:txBody>
      </p:sp>
      <p:sp>
        <p:nvSpPr>
          <p:cNvPr id="6" name="TextBox 5"/>
          <p:cNvSpPr txBox="1"/>
          <p:nvPr/>
        </p:nvSpPr>
        <p:spPr>
          <a:xfrm>
            <a:off x="990600" y="1524000"/>
            <a:ext cx="7086600" cy="4399717"/>
          </a:xfrm>
          <a:prstGeom prst="rect">
            <a:avLst/>
          </a:prstGeom>
          <a:noFill/>
        </p:spPr>
        <p:txBody>
          <a:bodyPr wrap="square" rtlCol="0">
            <a:spAutoFit/>
          </a:bodyPr>
          <a:lstStyle/>
          <a:p>
            <a:r>
              <a:rPr lang="en-US" dirty="0" smtClean="0"/>
              <a:t>Shape detection can be a very useful method of characterizing </a:t>
            </a:r>
            <a:r>
              <a:rPr lang="en-US" dirty="0" smtClean="0"/>
              <a:t>objects and mode of indication.</a:t>
            </a:r>
            <a:endParaRPr lang="en-US" dirty="0" smtClean="0"/>
          </a:p>
          <a:p>
            <a:r>
              <a:rPr lang="en-US" dirty="0" smtClean="0"/>
              <a:t>This concept can be employed in the following areas</a:t>
            </a:r>
            <a:r>
              <a:rPr lang="en-US" dirty="0" smtClean="0"/>
              <a:t>:-</a:t>
            </a:r>
          </a:p>
          <a:p>
            <a:endParaRPr lang="en-US" dirty="0" smtClean="0"/>
          </a:p>
          <a:p>
            <a:pPr>
              <a:buFont typeface="Arial" pitchFamily="34" charset="0"/>
              <a:buChar char="•"/>
            </a:pPr>
            <a:r>
              <a:rPr lang="en-US" dirty="0" smtClean="0"/>
              <a:t> We can use shape detection to even recognize hand gestures, modifying our approach by using convexity defect in addition to color detection.</a:t>
            </a:r>
          </a:p>
          <a:p>
            <a:pPr>
              <a:buFont typeface="Arial" pitchFamily="34" charset="0"/>
              <a:buChar char="•"/>
            </a:pPr>
            <a:endParaRPr lang="en-US" dirty="0" smtClean="0"/>
          </a:p>
          <a:p>
            <a:pPr>
              <a:buFont typeface="Arial" pitchFamily="34" charset="0"/>
              <a:buChar char="•"/>
            </a:pPr>
            <a:r>
              <a:rPr lang="en-US" dirty="0" smtClean="0"/>
              <a:t> We can use the communication of PC with multiple bots using Xbee for further use like for robosoccer</a:t>
            </a:r>
            <a:r>
              <a:rPr lang="en-US" dirty="0" smtClean="0"/>
              <a:t> </a:t>
            </a:r>
            <a:r>
              <a:rPr lang="en-US" dirty="0" smtClean="0"/>
              <a:t>and we can use shape detection to detect the location </a:t>
            </a:r>
            <a:r>
              <a:rPr lang="en-US" dirty="0" smtClean="0"/>
              <a:t>of our bots by placing </a:t>
            </a:r>
            <a:r>
              <a:rPr lang="en-US" dirty="0" smtClean="0"/>
              <a:t>different colored and shaped tags on the top of each bot. We can also use it as Swarm robotics to per</a:t>
            </a:r>
            <a:r>
              <a:rPr lang="en-US" dirty="0" smtClean="0"/>
              <a:t>form different </a:t>
            </a:r>
            <a:r>
              <a:rPr lang="en-US" dirty="0" smtClean="0"/>
              <a:t>tasks.</a:t>
            </a:r>
          </a:p>
          <a:p>
            <a:pPr>
              <a:buFont typeface="Arial" pitchFamily="34" charset="0"/>
              <a:buChar char="•"/>
            </a:pPr>
            <a:endParaRPr lang="en-US" dirty="0" smtClean="0"/>
          </a:p>
          <a:p>
            <a:pPr>
              <a:buFont typeface="Arial" pitchFamily="34" charset="0"/>
              <a:buChar char="•"/>
            </a:pPr>
            <a:r>
              <a:rPr lang="en-US" dirty="0" smtClean="0"/>
              <a:t>It can </a:t>
            </a:r>
            <a:r>
              <a:rPr lang="en-US" dirty="0" err="1" smtClean="0"/>
              <a:t>aslo</a:t>
            </a:r>
            <a:r>
              <a:rPr lang="en-US" dirty="0" smtClean="0"/>
              <a:t> be used for use in the detection of traffic signs, which can be of use in UGV. </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mit\Desktop\E-Yantra\presentations\1243569750365.jp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5" name="TextBox 4"/>
          <p:cNvSpPr txBox="1"/>
          <p:nvPr/>
        </p:nvSpPr>
        <p:spPr>
          <a:xfrm>
            <a:off x="1066800" y="2743200"/>
            <a:ext cx="7010400" cy="830997"/>
          </a:xfrm>
          <a:prstGeom prst="rect">
            <a:avLst/>
          </a:prstGeom>
          <a:noFill/>
        </p:spPr>
        <p:txBody>
          <a:bodyPr wrap="square" rtlCol="0">
            <a:spAutoFit/>
          </a:bodyPr>
          <a:lstStyle/>
          <a:p>
            <a:r>
              <a:rPr lang="en-US" sz="4800" b="1" dirty="0" smtClean="0"/>
              <a:t>           THANK YOU</a:t>
            </a:r>
            <a:endParaRPr lang="en-US" sz="4800" b="1" dirty="0"/>
          </a:p>
        </p:txBody>
      </p:sp>
      <p:sp>
        <p:nvSpPr>
          <p:cNvPr id="6" name="TextBox 5"/>
          <p:cNvSpPr txBox="1"/>
          <p:nvPr/>
        </p:nvSpPr>
        <p:spPr>
          <a:xfrm>
            <a:off x="457200" y="4724400"/>
            <a:ext cx="8153400" cy="646331"/>
          </a:xfrm>
          <a:prstGeom prst="rect">
            <a:avLst/>
          </a:prstGeom>
          <a:noFill/>
        </p:spPr>
        <p:txBody>
          <a:bodyPr wrap="square" rtlCol="0">
            <a:spAutoFit/>
          </a:bodyPr>
          <a:lstStyle/>
          <a:p>
            <a:r>
              <a:rPr lang="en-US" dirty="0" smtClean="0"/>
              <a:t>Amit Arup Nayak                                                                   Gigyanshu Ranjan Pradhan</a:t>
            </a:r>
          </a:p>
          <a:p>
            <a:r>
              <a:rPr lang="en-US" dirty="0" smtClean="0">
                <a:hlinkClick r:id="rId3"/>
              </a:rPr>
              <a:t>nayakamitarup@gmail.com</a:t>
            </a:r>
            <a:r>
              <a:rPr lang="en-US" dirty="0" smtClean="0"/>
              <a:t>                                                </a:t>
            </a:r>
            <a:r>
              <a:rPr lang="en-US" dirty="0" smtClean="0">
                <a:hlinkClick r:id="rId4"/>
              </a:rPr>
              <a:t>gigyanshupradhan@gmail.com</a:t>
            </a: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711</Words>
  <Application>Microsoft Office PowerPoint</Application>
  <PresentationFormat>On-screen Show (4:3)</PresentationFormat>
  <Paragraphs>75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dc:creator>
  <cp:lastModifiedBy>amit</cp:lastModifiedBy>
  <cp:revision>17</cp:revision>
  <dcterms:created xsi:type="dcterms:W3CDTF">2006-08-16T00:00:00Z</dcterms:created>
  <dcterms:modified xsi:type="dcterms:W3CDTF">2011-06-04T11:03:29Z</dcterms:modified>
</cp:coreProperties>
</file>