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A9D616-8ECB-4A40-ADD7-AAD28B979D3C}" type="datetimeFigureOut">
              <a:rPr lang="en-US" smtClean="0"/>
              <a:pPr/>
              <a:t>6/19/2011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9A148-2DDD-421D-8A7C-F8B6B13A2E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A9D616-8ECB-4A40-ADD7-AAD28B979D3C}" type="datetimeFigureOut">
              <a:rPr lang="en-US" smtClean="0"/>
              <a:pPr/>
              <a:t>6/19/2011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9A148-2DDD-421D-8A7C-F8B6B13A2E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A9D616-8ECB-4A40-ADD7-AAD28B979D3C}" type="datetimeFigureOut">
              <a:rPr lang="en-US" smtClean="0"/>
              <a:pPr/>
              <a:t>6/19/2011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9A148-2DDD-421D-8A7C-F8B6B13A2E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A9D616-8ECB-4A40-ADD7-AAD28B979D3C}" type="datetimeFigureOut">
              <a:rPr lang="en-US" smtClean="0"/>
              <a:pPr/>
              <a:t>6/19/2011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9A148-2DDD-421D-8A7C-F8B6B13A2E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A9D616-8ECB-4A40-ADD7-AAD28B979D3C}" type="datetimeFigureOut">
              <a:rPr lang="en-US" smtClean="0"/>
              <a:pPr/>
              <a:t>6/19/2011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9A148-2DDD-421D-8A7C-F8B6B13A2E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A9D616-8ECB-4A40-ADD7-AAD28B979D3C}" type="datetimeFigureOut">
              <a:rPr lang="en-US" smtClean="0"/>
              <a:pPr/>
              <a:t>6/19/2011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9A148-2DDD-421D-8A7C-F8B6B13A2E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A9D616-8ECB-4A40-ADD7-AAD28B979D3C}" type="datetimeFigureOut">
              <a:rPr lang="en-US" smtClean="0"/>
              <a:pPr/>
              <a:t>6/19/2011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9A148-2DDD-421D-8A7C-F8B6B13A2E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A9D616-8ECB-4A40-ADD7-AAD28B979D3C}" type="datetimeFigureOut">
              <a:rPr lang="en-US" smtClean="0"/>
              <a:pPr/>
              <a:t>6/19/2011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9A148-2DDD-421D-8A7C-F8B6B13A2E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9D616-8ECB-4A40-ADD7-AAD28B979D3C}" type="datetimeFigureOut">
              <a:rPr lang="en-US" smtClean="0"/>
              <a:pPr/>
              <a:t>6/19/2011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9A148-2DDD-421D-8A7C-F8B6B13A2E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A9D616-8ECB-4A40-ADD7-AAD28B979D3C}" type="datetimeFigureOut">
              <a:rPr lang="en-US" smtClean="0"/>
              <a:pPr/>
              <a:t>6/19/2011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9A148-2DDD-421D-8A7C-F8B6B13A2E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A9D616-8ECB-4A40-ADD7-AAD28B979D3C}" type="datetimeFigureOut">
              <a:rPr lang="en-US" smtClean="0"/>
              <a:pPr/>
              <a:t>6/19/2011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9A148-2DDD-421D-8A7C-F8B6B13A2E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9D616-8ECB-4A40-ADD7-AAD28B979D3C}" type="datetimeFigureOut">
              <a:rPr lang="en-US" smtClean="0"/>
              <a:pPr/>
              <a:t>6/19/2011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9A148-2DDD-421D-8A7C-F8B6B13A2E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nayakamitarup@gmail.co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kweb.bcgsc.ca/color_summarizer/?faq"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www.iconico.com/colorpic/"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msdn2.microsoft.com/en-us/library/"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www.emgu.com/wiki/files/1.3.0.0/html/2ce848f3-52cb-3ded-789f-f758e11a9912.ht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msdn2.microsoft.com/en-us/library/5he14kz8" TargetMode="External"/><Relationship Id="rId7" Type="http://schemas.openxmlformats.org/officeDocument/2006/relationships/hyperlink" Target="http://www.emgu.com/wiki/files/1.5.0.0/Help/html/d8f85b6c-2176-bb5e-625d-68f4e8e3a4b1.htm"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www.emgu.com/wiki/files/1.5.0.0/Help/html/3b69667b-68aa-01da-7a12-1960b0721dd9.htm" TargetMode="External"/><Relationship Id="rId5" Type="http://schemas.openxmlformats.org/officeDocument/2006/relationships/hyperlink" Target="http://msdn2.microsoft.com/en-us/library/td2s409d" TargetMode="External"/><Relationship Id="rId4" Type="http://schemas.openxmlformats.org/officeDocument/2006/relationships/hyperlink" Target="http://msdn2.microsoft.com/en-us/library/bk9hwzb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0"/>
            <a:ext cx="8077200" cy="6832640"/>
          </a:xfrm>
          <a:prstGeom prst="rect">
            <a:avLst/>
          </a:prstGeom>
          <a:noFill/>
        </p:spPr>
        <p:txBody>
          <a:bodyPr wrap="square" rtlCol="0">
            <a:spAutoFit/>
          </a:bodyPr>
          <a:lstStyle/>
          <a:p>
            <a:r>
              <a:rPr lang="en-US" sz="3200" b="1" dirty="0" smtClean="0"/>
              <a:t>                </a:t>
            </a:r>
          </a:p>
          <a:p>
            <a:r>
              <a:rPr lang="en-US" sz="3200" b="1" dirty="0" smtClean="0"/>
              <a:t> </a:t>
            </a:r>
          </a:p>
          <a:p>
            <a:endParaRPr lang="en-US" sz="3200" b="1" u="sng" dirty="0" smtClean="0"/>
          </a:p>
          <a:p>
            <a:endParaRPr lang="en-US" sz="3200" b="1" u="sng" dirty="0" smtClean="0"/>
          </a:p>
          <a:p>
            <a:endParaRPr lang="en-US" sz="3200" b="1" u="sng" dirty="0" smtClean="0"/>
          </a:p>
          <a:p>
            <a:endParaRPr lang="en-US" sz="3200" b="1" u="sng" dirty="0" smtClean="0"/>
          </a:p>
          <a:p>
            <a:endParaRPr lang="en-US" sz="3200" b="1" u="sng" dirty="0" smtClean="0"/>
          </a:p>
          <a:p>
            <a:endParaRPr lang="en-US" sz="3200" b="1" u="sng" dirty="0" smtClean="0"/>
          </a:p>
          <a:p>
            <a:endParaRPr lang="en-US" sz="3200" b="1" u="sng" dirty="0" smtClean="0"/>
          </a:p>
          <a:p>
            <a:endParaRPr lang="en-US" sz="4800" b="1" u="sng" dirty="0" smtClean="0"/>
          </a:p>
          <a:p>
            <a:r>
              <a:rPr lang="en-US" sz="4800" b="1" dirty="0" smtClean="0"/>
              <a:t>      </a:t>
            </a:r>
            <a:r>
              <a:rPr lang="en-US" sz="4800" b="1" u="sng" dirty="0" smtClean="0"/>
              <a:t>Real time </a:t>
            </a:r>
            <a:r>
              <a:rPr lang="en-US" sz="4800" b="1" u="sng" dirty="0" smtClean="0"/>
              <a:t>circle </a:t>
            </a:r>
            <a:r>
              <a:rPr lang="en-US" sz="4800" b="1" u="sng" dirty="0" smtClean="0"/>
              <a:t>detection</a:t>
            </a:r>
          </a:p>
          <a:p>
            <a:r>
              <a:rPr lang="en-US" dirty="0" smtClean="0"/>
              <a:t>					</a:t>
            </a:r>
          </a:p>
          <a:p>
            <a:r>
              <a:rPr lang="en-US" dirty="0" smtClean="0"/>
              <a:t>				</a:t>
            </a:r>
            <a:endParaRPr lang="en-US" sz="3200" dirty="0" smtClean="0"/>
          </a:p>
          <a:p>
            <a:endParaRPr lang="en-US" dirty="0"/>
          </a:p>
        </p:txBody>
      </p:sp>
      <p:pic>
        <p:nvPicPr>
          <p:cNvPr id="5" name="Picture 2" descr="C:\Users\amit\Desktop\E-Yantra\presentations\opencv_250w.png"/>
          <p:cNvPicPr>
            <a:picLocks noChangeAspect="1" noChangeArrowheads="1"/>
          </p:cNvPicPr>
          <p:nvPr/>
        </p:nvPicPr>
        <p:blipFill>
          <a:blip r:embed="rId2" cstate="print"/>
          <a:srcRect/>
          <a:stretch>
            <a:fillRect/>
          </a:stretch>
        </p:blipFill>
        <p:spPr bwMode="auto">
          <a:xfrm>
            <a:off x="3276600" y="1752600"/>
            <a:ext cx="2381250" cy="29337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endParaRPr lang="en-US"/>
          </a:p>
        </p:txBody>
      </p:sp>
      <p:sp>
        <p:nvSpPr>
          <p:cNvPr id="5" name="Content Placeholder 2"/>
          <p:cNvSpPr>
            <a:spLocks noGrp="1"/>
          </p:cNvSpPr>
          <p:nvPr>
            <p:ph idx="1"/>
          </p:nvPr>
        </p:nvSpPr>
        <p:spPr>
          <a:xfrm>
            <a:off x="457200" y="1600200"/>
            <a:ext cx="8229600" cy="4525963"/>
          </a:xfrm>
        </p:spPr>
        <p:txBody>
          <a:bodyPr/>
          <a:lstStyle/>
          <a:p>
            <a:endParaRPr lang="en-US"/>
          </a:p>
        </p:txBody>
      </p:sp>
      <p:pic>
        <p:nvPicPr>
          <p:cNvPr id="6"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7" name="TextBox 6"/>
          <p:cNvSpPr txBox="1"/>
          <p:nvPr/>
        </p:nvSpPr>
        <p:spPr>
          <a:xfrm>
            <a:off x="2438400" y="1905000"/>
            <a:ext cx="4038600" cy="2585323"/>
          </a:xfrm>
          <a:prstGeom prst="rect">
            <a:avLst/>
          </a:prstGeom>
          <a:noFill/>
        </p:spPr>
        <p:txBody>
          <a:bodyPr wrap="square" rtlCol="0">
            <a:spAutoFit/>
          </a:bodyPr>
          <a:lstStyle/>
          <a:p>
            <a:r>
              <a:rPr lang="en-US" sz="5400" dirty="0" smtClean="0"/>
              <a:t>THANK YOU</a:t>
            </a:r>
          </a:p>
          <a:p>
            <a:endParaRPr lang="en-US" sz="5400" dirty="0" smtClean="0"/>
          </a:p>
          <a:p>
            <a:endParaRPr lang="en-US" sz="5400" dirty="0"/>
          </a:p>
        </p:txBody>
      </p:sp>
      <p:sp>
        <p:nvSpPr>
          <p:cNvPr id="8" name="TextBox 7"/>
          <p:cNvSpPr txBox="1"/>
          <p:nvPr/>
        </p:nvSpPr>
        <p:spPr>
          <a:xfrm>
            <a:off x="228600" y="4114800"/>
            <a:ext cx="8686800" cy="830997"/>
          </a:xfrm>
          <a:prstGeom prst="rect">
            <a:avLst/>
          </a:prstGeom>
          <a:noFill/>
          <a:ln>
            <a:solidFill>
              <a:schemeClr val="tx2">
                <a:lumMod val="60000"/>
                <a:lumOff val="40000"/>
              </a:schemeClr>
            </a:solidFill>
          </a:ln>
        </p:spPr>
        <p:txBody>
          <a:bodyPr wrap="square" rtlCol="0">
            <a:spAutoFit/>
          </a:bodyPr>
          <a:lstStyle/>
          <a:p>
            <a:r>
              <a:rPr lang="en-US" sz="2400" dirty="0" smtClean="0"/>
              <a:t>Amit Arup Nayak</a:t>
            </a:r>
            <a:r>
              <a:rPr lang="en-US" dirty="0" smtClean="0"/>
              <a:t>                                  </a:t>
            </a:r>
            <a:r>
              <a:rPr lang="en-US" sz="2400" dirty="0" smtClean="0"/>
              <a:t>       Gigyanshu Ranjan Pradhan</a:t>
            </a:r>
          </a:p>
          <a:p>
            <a:r>
              <a:rPr lang="en-US" sz="2400" dirty="0" smtClean="0">
                <a:hlinkClick r:id="rId3"/>
              </a:rPr>
              <a:t>nayakamitarup@gmail.com</a:t>
            </a:r>
            <a:r>
              <a:rPr lang="en-US" sz="2400" dirty="0" smtClean="0"/>
              <a:t>        </a:t>
            </a:r>
            <a:r>
              <a:rPr lang="en-US" sz="2400" u="sng" dirty="0" smtClean="0">
                <a:solidFill>
                  <a:schemeClr val="tx2">
                    <a:lumMod val="60000"/>
                    <a:lumOff val="40000"/>
                  </a:schemeClr>
                </a:solidFill>
              </a:rPr>
              <a:t>gigyanshupradhan@gmail.com</a:t>
            </a:r>
            <a:r>
              <a:rPr lang="en-US" sz="2400" dirty="0" smtClean="0">
                <a:solidFill>
                  <a:schemeClr val="tx2">
                    <a:lumMod val="60000"/>
                    <a:lumOff val="40000"/>
                  </a:schemeClr>
                </a:solidFill>
              </a:rPr>
              <a:t> </a:t>
            </a:r>
            <a:r>
              <a:rPr lang="en-US" sz="2400" dirty="0" smtClean="0"/>
              <a:t>     </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2895600"/>
            <a:ext cx="184731" cy="369332"/>
          </a:xfrm>
          <a:prstGeom prst="rect">
            <a:avLst/>
          </a:prstGeom>
          <a:noFill/>
        </p:spPr>
        <p:txBody>
          <a:bodyPr wrap="none" rtlCol="0">
            <a:spAutoFit/>
          </a:bodyPr>
          <a:lstStyle/>
          <a:p>
            <a:endParaRPr lang="en-US" dirty="0"/>
          </a:p>
        </p:txBody>
      </p:sp>
      <p:pic>
        <p:nvPicPr>
          <p:cNvPr id="6"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7" name="TextBox 6"/>
          <p:cNvSpPr txBox="1"/>
          <p:nvPr/>
        </p:nvSpPr>
        <p:spPr>
          <a:xfrm>
            <a:off x="1066800" y="609600"/>
            <a:ext cx="6858000" cy="646331"/>
          </a:xfrm>
          <a:prstGeom prst="rect">
            <a:avLst/>
          </a:prstGeom>
          <a:noFill/>
        </p:spPr>
        <p:txBody>
          <a:bodyPr wrap="square" rtlCol="0">
            <a:spAutoFit/>
          </a:bodyPr>
          <a:lstStyle/>
          <a:p>
            <a:r>
              <a:rPr lang="en-US" dirty="0" smtClean="0"/>
              <a:t>                                 </a:t>
            </a:r>
            <a:r>
              <a:rPr lang="en-US" sz="3600" b="1" u="sng" dirty="0" smtClean="0"/>
              <a:t>INTRODUCTION</a:t>
            </a:r>
            <a:endParaRPr lang="en-US" sz="3600" b="1" u="sng" dirty="0"/>
          </a:p>
        </p:txBody>
      </p:sp>
      <p:sp>
        <p:nvSpPr>
          <p:cNvPr id="8" name="TextBox 7"/>
          <p:cNvSpPr txBox="1"/>
          <p:nvPr/>
        </p:nvSpPr>
        <p:spPr>
          <a:xfrm>
            <a:off x="1066800" y="1502688"/>
            <a:ext cx="7010400" cy="5355312"/>
          </a:xfrm>
          <a:prstGeom prst="rect">
            <a:avLst/>
          </a:prstGeom>
          <a:noFill/>
        </p:spPr>
        <p:txBody>
          <a:bodyPr wrap="square" rtlCol="0">
            <a:spAutoFit/>
          </a:bodyPr>
          <a:lstStyle/>
          <a:p>
            <a:pPr>
              <a:buFont typeface="Arial" pitchFamily="34" charset="0"/>
              <a:buChar char="•"/>
            </a:pPr>
            <a:r>
              <a:rPr lang="en-IN" dirty="0" smtClean="0"/>
              <a:t> OpenCV has an inbuilt function for detection of circular shapes, but has no function for shapes like triangle, rectangle etc.</a:t>
            </a:r>
          </a:p>
          <a:p>
            <a:pPr>
              <a:buFont typeface="Arial" pitchFamily="34" charset="0"/>
              <a:buChar char="•"/>
            </a:pPr>
            <a:endParaRPr lang="en-IN" dirty="0"/>
          </a:p>
          <a:p>
            <a:pPr>
              <a:buFont typeface="Arial" pitchFamily="34" charset="0"/>
              <a:buChar char="•"/>
            </a:pPr>
            <a:r>
              <a:rPr lang="en-IN" dirty="0" smtClean="0"/>
              <a:t> In order to detect a colour ball of a particular colour we must follow the following steps:</a:t>
            </a:r>
          </a:p>
          <a:p>
            <a:r>
              <a:rPr lang="en-IN" dirty="0" smtClean="0"/>
              <a:t>  </a:t>
            </a:r>
          </a:p>
          <a:p>
            <a:r>
              <a:rPr lang="en-IN" dirty="0"/>
              <a:t> </a:t>
            </a:r>
            <a:r>
              <a:rPr lang="en-IN" dirty="0" smtClean="0"/>
              <a:t>           1) Convert the image from camera from its colour space, let it be                     </a:t>
            </a:r>
          </a:p>
          <a:p>
            <a:r>
              <a:rPr lang="en-IN" dirty="0" smtClean="0"/>
              <a:t>                 RGB to HSV colour space, because it is best for detecting                              </a:t>
            </a:r>
          </a:p>
          <a:p>
            <a:r>
              <a:rPr lang="en-IN" dirty="0" smtClean="0"/>
              <a:t>                 colours required.</a:t>
            </a:r>
          </a:p>
          <a:p>
            <a:r>
              <a:rPr lang="en-IN" dirty="0" smtClean="0"/>
              <a:t>      </a:t>
            </a:r>
          </a:p>
          <a:p>
            <a:r>
              <a:rPr lang="en-IN" dirty="0" smtClean="0"/>
              <a:t>            2) Threshold the image for detecting the colour.</a:t>
            </a:r>
          </a:p>
          <a:p>
            <a:endParaRPr lang="en-IN" dirty="0"/>
          </a:p>
          <a:p>
            <a:r>
              <a:rPr lang="en-IN" dirty="0" smtClean="0"/>
              <a:t>            3) Smooth the image using Gaussian smoothing, because circle </a:t>
            </a:r>
          </a:p>
          <a:p>
            <a:r>
              <a:rPr lang="en-IN" dirty="0" smtClean="0"/>
              <a:t>                detection works proper on smoothed out image.</a:t>
            </a:r>
          </a:p>
          <a:p>
            <a:endParaRPr lang="en-IN" dirty="0" smtClean="0"/>
          </a:p>
          <a:p>
            <a:r>
              <a:rPr lang="en-IN" dirty="0"/>
              <a:t> </a:t>
            </a:r>
            <a:r>
              <a:rPr lang="en-IN" dirty="0" smtClean="0"/>
              <a:t>           3) Detect the presence of possible circular shapes in the threshold   </a:t>
            </a:r>
          </a:p>
          <a:p>
            <a:r>
              <a:rPr lang="en-IN" dirty="0" smtClean="0"/>
              <a:t>                 image.  </a:t>
            </a:r>
          </a:p>
          <a:p>
            <a:endParaRPr lang="en-IN" dirty="0" smtClean="0"/>
          </a:p>
          <a:p>
            <a:r>
              <a:rPr lang="en-IN" dirty="0" smtClean="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2895600"/>
            <a:ext cx="184731" cy="369332"/>
          </a:xfrm>
          <a:prstGeom prst="rect">
            <a:avLst/>
          </a:prstGeom>
          <a:noFill/>
        </p:spPr>
        <p:txBody>
          <a:bodyPr wrap="none" rtlCol="0">
            <a:spAutoFit/>
          </a:bodyPr>
          <a:lstStyle/>
          <a:p>
            <a:endParaRPr lang="en-US" dirty="0"/>
          </a:p>
        </p:txBody>
      </p:sp>
      <p:sp>
        <p:nvSpPr>
          <p:cNvPr id="7" name="TextBox 6"/>
          <p:cNvSpPr txBox="1"/>
          <p:nvPr/>
        </p:nvSpPr>
        <p:spPr>
          <a:xfrm>
            <a:off x="1219200" y="838200"/>
            <a:ext cx="6858000" cy="369332"/>
          </a:xfrm>
          <a:prstGeom prst="rect">
            <a:avLst/>
          </a:prstGeom>
          <a:noFill/>
        </p:spPr>
        <p:txBody>
          <a:bodyPr wrap="square" rtlCol="0">
            <a:spAutoFit/>
          </a:bodyPr>
          <a:lstStyle/>
          <a:p>
            <a:r>
              <a:rPr lang="en-US" smtClean="0"/>
              <a:t>                                    </a:t>
            </a:r>
            <a:endParaRPr lang="en-US" sz="3600" b="1" u="sng" dirty="0"/>
          </a:p>
        </p:txBody>
      </p:sp>
      <p:sp>
        <p:nvSpPr>
          <p:cNvPr id="9" name="TextBox 8"/>
          <p:cNvSpPr txBox="1"/>
          <p:nvPr/>
        </p:nvSpPr>
        <p:spPr>
          <a:xfrm>
            <a:off x="3048000" y="2895600"/>
            <a:ext cx="184731" cy="369332"/>
          </a:xfrm>
          <a:prstGeom prst="rect">
            <a:avLst/>
          </a:prstGeom>
          <a:noFill/>
        </p:spPr>
        <p:txBody>
          <a:bodyPr wrap="none" rtlCol="0">
            <a:spAutoFit/>
          </a:bodyPr>
          <a:lstStyle/>
          <a:p>
            <a:endParaRPr lang="en-US" dirty="0"/>
          </a:p>
        </p:txBody>
      </p:sp>
      <p:pic>
        <p:nvPicPr>
          <p:cNvPr id="10"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11" name="TextBox 10"/>
          <p:cNvSpPr txBox="1"/>
          <p:nvPr/>
        </p:nvSpPr>
        <p:spPr>
          <a:xfrm>
            <a:off x="1219200" y="838200"/>
            <a:ext cx="6858000" cy="646331"/>
          </a:xfrm>
          <a:prstGeom prst="rect">
            <a:avLst/>
          </a:prstGeom>
          <a:noFill/>
        </p:spPr>
        <p:txBody>
          <a:bodyPr wrap="square" rtlCol="0">
            <a:spAutoFit/>
          </a:bodyPr>
          <a:lstStyle/>
          <a:p>
            <a:r>
              <a:rPr lang="en-US" dirty="0" smtClean="0"/>
              <a:t>                   </a:t>
            </a:r>
            <a:r>
              <a:rPr lang="en-US" sz="3600" b="1" u="sng" dirty="0" smtClean="0"/>
              <a:t>Color Space Description</a:t>
            </a:r>
            <a:endParaRPr lang="en-US" sz="3600" b="1" u="sng" dirty="0"/>
          </a:p>
        </p:txBody>
      </p:sp>
      <p:sp>
        <p:nvSpPr>
          <p:cNvPr id="12" name="TextBox 11"/>
          <p:cNvSpPr txBox="1"/>
          <p:nvPr/>
        </p:nvSpPr>
        <p:spPr>
          <a:xfrm>
            <a:off x="1066800" y="1828800"/>
            <a:ext cx="7010400" cy="5293757"/>
          </a:xfrm>
          <a:prstGeom prst="rect">
            <a:avLst/>
          </a:prstGeom>
          <a:noFill/>
        </p:spPr>
        <p:txBody>
          <a:bodyPr wrap="square" rtlCol="0">
            <a:spAutoFit/>
          </a:bodyPr>
          <a:lstStyle/>
          <a:p>
            <a:pPr>
              <a:buFont typeface="Arial" pitchFamily="34" charset="0"/>
              <a:buChar char="•"/>
            </a:pPr>
            <a:r>
              <a:rPr lang="en-IN" dirty="0" smtClean="0"/>
              <a:t>  RBG refers to the colour model, which uses RED, BLUE and GREEN colour intensities to describe any colour.</a:t>
            </a:r>
          </a:p>
          <a:p>
            <a:pPr>
              <a:buFont typeface="Arial" pitchFamily="34" charset="0"/>
              <a:buChar char="•"/>
            </a:pPr>
            <a:endParaRPr lang="en-IN" dirty="0"/>
          </a:p>
          <a:p>
            <a:pPr>
              <a:buFont typeface="Arial" pitchFamily="34" charset="0"/>
              <a:buChar char="•"/>
            </a:pPr>
            <a:r>
              <a:rPr lang="en-IN" dirty="0" smtClean="0"/>
              <a:t>  HSV refers to the colour model which uses HUE, SATURATION and  INTENSITY to describe any colour.  We would be using this colour model for colour detection.</a:t>
            </a:r>
          </a:p>
          <a:p>
            <a:pPr>
              <a:buFont typeface="Arial" pitchFamily="34" charset="0"/>
              <a:buChar char="•"/>
            </a:pPr>
            <a:endParaRPr lang="en-IN" dirty="0" smtClean="0"/>
          </a:p>
          <a:p>
            <a:r>
              <a:rPr lang="en-IN" dirty="0" smtClean="0"/>
              <a:t>                         </a:t>
            </a:r>
            <a:r>
              <a:rPr lang="en-IN" sz="3200" u="sng" dirty="0" smtClean="0"/>
              <a:t>Why HSV and not RGB ?</a:t>
            </a:r>
            <a:r>
              <a:rPr lang="en-IN" dirty="0" smtClean="0"/>
              <a:t> </a:t>
            </a:r>
          </a:p>
          <a:p>
            <a:endParaRPr lang="en-IN" dirty="0" smtClean="0"/>
          </a:p>
          <a:p>
            <a:r>
              <a:rPr lang="en-US" dirty="0" smtClean="0"/>
              <a:t>In</a:t>
            </a:r>
            <a:r>
              <a:rPr lang="en-US" b="1" dirty="0" smtClean="0"/>
              <a:t> RGB</a:t>
            </a:r>
            <a:r>
              <a:rPr lang="en-US" dirty="0" smtClean="0"/>
              <a:t>, to define a color, the ranges of red, blue and green must be defined, but in </a:t>
            </a:r>
            <a:r>
              <a:rPr lang="en-US" b="1" dirty="0" smtClean="0"/>
              <a:t>HSV</a:t>
            </a:r>
            <a:r>
              <a:rPr lang="en-US" dirty="0" smtClean="0"/>
              <a:t> model, for a color we need to define only the value of Hue, which is defined as the color descriptor, or the parameter for wavelength describing a particular color. The saturation is defined as the prominence of hue, and value is a parameter dependent upon the lighting conditions.</a:t>
            </a:r>
            <a:endParaRPr lang="en-IN" dirty="0" smtClean="0"/>
          </a:p>
          <a:p>
            <a:endParaRPr lang="en-IN" dirty="0" smtClean="0"/>
          </a:p>
          <a:p>
            <a:endParaRPr lang="en-IN" dirty="0" smtClean="0"/>
          </a:p>
          <a:p>
            <a:r>
              <a:rPr lang="en-IN" dirty="0" smtClean="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2895600"/>
            <a:ext cx="184731" cy="369332"/>
          </a:xfrm>
          <a:prstGeom prst="rect">
            <a:avLst/>
          </a:prstGeom>
          <a:noFill/>
        </p:spPr>
        <p:txBody>
          <a:bodyPr wrap="none" rtlCol="0">
            <a:spAutoFit/>
          </a:bodyPr>
          <a:lstStyle/>
          <a:p>
            <a:endParaRPr lang="en-US" dirty="0"/>
          </a:p>
        </p:txBody>
      </p:sp>
      <p:pic>
        <p:nvPicPr>
          <p:cNvPr id="5"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6" name="TextBox 5"/>
          <p:cNvSpPr txBox="1"/>
          <p:nvPr/>
        </p:nvSpPr>
        <p:spPr>
          <a:xfrm>
            <a:off x="1219200" y="838200"/>
            <a:ext cx="6858000" cy="584775"/>
          </a:xfrm>
          <a:prstGeom prst="rect">
            <a:avLst/>
          </a:prstGeom>
          <a:noFill/>
        </p:spPr>
        <p:txBody>
          <a:bodyPr wrap="square" rtlCol="0">
            <a:spAutoFit/>
          </a:bodyPr>
          <a:lstStyle/>
          <a:p>
            <a:r>
              <a:rPr lang="en-US" dirty="0" smtClean="0"/>
              <a:t>  </a:t>
            </a:r>
            <a:r>
              <a:rPr lang="en-US" sz="3200" b="1" u="sng" dirty="0" smtClean="0"/>
              <a:t>Check parameters of HSV Color Space</a:t>
            </a:r>
            <a:endParaRPr lang="en-US" sz="3200" b="1" u="sng" dirty="0"/>
          </a:p>
        </p:txBody>
      </p:sp>
      <p:sp>
        <p:nvSpPr>
          <p:cNvPr id="7" name="TextBox 6"/>
          <p:cNvSpPr txBox="1"/>
          <p:nvPr/>
        </p:nvSpPr>
        <p:spPr>
          <a:xfrm>
            <a:off x="1066800" y="1828800"/>
            <a:ext cx="7010400" cy="2585323"/>
          </a:xfrm>
          <a:prstGeom prst="rect">
            <a:avLst/>
          </a:prstGeom>
          <a:noFill/>
        </p:spPr>
        <p:txBody>
          <a:bodyPr wrap="square" rtlCol="0">
            <a:spAutoFit/>
          </a:bodyPr>
          <a:lstStyle/>
          <a:p>
            <a:pPr>
              <a:buFont typeface="Arial" pitchFamily="34" charset="0"/>
              <a:buChar char="•"/>
            </a:pPr>
            <a:r>
              <a:rPr lang="en-US" dirty="0" smtClean="0"/>
              <a:t> There are ranges of Hue values fixed for different colors .These values can be seen on</a:t>
            </a:r>
            <a:br>
              <a:rPr lang="en-US" dirty="0" smtClean="0"/>
            </a:br>
            <a:r>
              <a:rPr lang="en-US" dirty="0" smtClean="0">
                <a:hlinkClick r:id="rId3"/>
              </a:rPr>
              <a:t>http://mkweb.bcgsc.ca/color_summarizer/?faq</a:t>
            </a:r>
            <a:r>
              <a:rPr lang="en-US" dirty="0" smtClean="0"/>
              <a:t/>
            </a:r>
            <a:br>
              <a:rPr lang="en-US" dirty="0" smtClean="0"/>
            </a:br>
            <a:endParaRPr lang="en-US" dirty="0" smtClean="0"/>
          </a:p>
          <a:p>
            <a:pPr>
              <a:buFont typeface="Arial" pitchFamily="34" charset="0"/>
              <a:buChar char="•"/>
            </a:pPr>
            <a:r>
              <a:rPr lang="en-US" dirty="0" smtClean="0"/>
              <a:t> We would be needing a software </a:t>
            </a:r>
            <a:r>
              <a:rPr lang="en-US" b="1" u="sng" dirty="0" smtClean="0"/>
              <a:t>colorpic</a:t>
            </a:r>
            <a:r>
              <a:rPr lang="en-US" b="1" dirty="0" smtClean="0"/>
              <a:t> </a:t>
            </a:r>
            <a:r>
              <a:rPr lang="en-US" dirty="0" smtClean="0"/>
              <a:t>to check </a:t>
            </a:r>
          </a:p>
          <a:p>
            <a:r>
              <a:rPr lang="en-US" dirty="0" smtClean="0"/>
              <a:t>the hue saturation and value from images. It</a:t>
            </a:r>
          </a:p>
          <a:p>
            <a:r>
              <a:rPr lang="en-US" dirty="0" smtClean="0"/>
              <a:t> can be downloaded from</a:t>
            </a:r>
            <a:br>
              <a:rPr lang="en-US" dirty="0" smtClean="0"/>
            </a:br>
            <a:r>
              <a:rPr lang="en-US" dirty="0" smtClean="0">
                <a:hlinkClick r:id="rId4"/>
              </a:rPr>
              <a:t>http://www.iconico.com/colorpic/</a:t>
            </a:r>
            <a:endParaRPr lang="en-IN" dirty="0" smtClean="0"/>
          </a:p>
          <a:p>
            <a:r>
              <a:rPr lang="en-IN" dirty="0" smtClean="0"/>
              <a:t>              </a:t>
            </a:r>
            <a:endParaRPr lang="en-IN" dirty="0"/>
          </a:p>
        </p:txBody>
      </p:sp>
      <p:pic>
        <p:nvPicPr>
          <p:cNvPr id="1026" name="Picture 2" descr="G:\New folder\upload\Capture.JPG"/>
          <p:cNvPicPr>
            <a:picLocks noChangeAspect="1" noChangeArrowheads="1"/>
          </p:cNvPicPr>
          <p:nvPr/>
        </p:nvPicPr>
        <p:blipFill>
          <a:blip r:embed="rId5" cstate="print"/>
          <a:srcRect/>
          <a:stretch>
            <a:fillRect/>
          </a:stretch>
        </p:blipFill>
        <p:spPr bwMode="auto">
          <a:xfrm>
            <a:off x="6400800" y="2209800"/>
            <a:ext cx="2209800" cy="3886200"/>
          </a:xfrm>
          <a:prstGeom prst="rect">
            <a:avLst/>
          </a:prstGeom>
          <a:noFill/>
        </p:spPr>
      </p:pic>
      <p:sp>
        <p:nvSpPr>
          <p:cNvPr id="10" name="TextBox 9"/>
          <p:cNvSpPr txBox="1"/>
          <p:nvPr/>
        </p:nvSpPr>
        <p:spPr>
          <a:xfrm>
            <a:off x="6781800" y="6096000"/>
            <a:ext cx="1447800" cy="523220"/>
          </a:xfrm>
          <a:prstGeom prst="rect">
            <a:avLst/>
          </a:prstGeom>
          <a:noFill/>
        </p:spPr>
        <p:txBody>
          <a:bodyPr wrap="square" rtlCol="0">
            <a:spAutoFit/>
          </a:bodyPr>
          <a:lstStyle/>
          <a:p>
            <a:r>
              <a:rPr lang="en-US" sz="2800" b="1" u="sng" dirty="0" smtClean="0"/>
              <a:t>Colorpic</a:t>
            </a:r>
            <a:endParaRPr lang="en-US" sz="2800"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2895600"/>
            <a:ext cx="184731" cy="369332"/>
          </a:xfrm>
          <a:prstGeom prst="rect">
            <a:avLst/>
          </a:prstGeom>
          <a:noFill/>
        </p:spPr>
        <p:txBody>
          <a:bodyPr wrap="none" rtlCol="0">
            <a:spAutoFit/>
          </a:bodyPr>
          <a:lstStyle/>
          <a:p>
            <a:endParaRPr lang="en-US" dirty="0"/>
          </a:p>
        </p:txBody>
      </p:sp>
      <p:pic>
        <p:nvPicPr>
          <p:cNvPr id="5"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6" name="TextBox 5"/>
          <p:cNvSpPr txBox="1"/>
          <p:nvPr/>
        </p:nvSpPr>
        <p:spPr>
          <a:xfrm>
            <a:off x="457200" y="533400"/>
            <a:ext cx="8382000" cy="646331"/>
          </a:xfrm>
          <a:prstGeom prst="rect">
            <a:avLst/>
          </a:prstGeom>
          <a:noFill/>
        </p:spPr>
        <p:txBody>
          <a:bodyPr wrap="square" rtlCol="0">
            <a:spAutoFit/>
          </a:bodyPr>
          <a:lstStyle/>
          <a:p>
            <a:r>
              <a:rPr lang="en-US" dirty="0" smtClean="0"/>
              <a:t>  </a:t>
            </a:r>
            <a:r>
              <a:rPr lang="en-US" sz="3600" b="1" dirty="0" smtClean="0"/>
              <a:t>STEP1: </a:t>
            </a:r>
            <a:r>
              <a:rPr lang="en-US" sz="3600" b="1" u="sng" dirty="0" smtClean="0"/>
              <a:t>Capture a frame from the camera</a:t>
            </a:r>
            <a:endParaRPr lang="en-US" sz="3600" b="1" u="sng" dirty="0"/>
          </a:p>
        </p:txBody>
      </p:sp>
      <p:sp>
        <p:nvSpPr>
          <p:cNvPr id="7" name="TextBox 6"/>
          <p:cNvSpPr txBox="1"/>
          <p:nvPr/>
        </p:nvSpPr>
        <p:spPr>
          <a:xfrm>
            <a:off x="1066800" y="1828800"/>
            <a:ext cx="7010400" cy="646331"/>
          </a:xfrm>
          <a:prstGeom prst="rect">
            <a:avLst/>
          </a:prstGeom>
          <a:noFill/>
        </p:spPr>
        <p:txBody>
          <a:bodyPr wrap="square" rtlCol="0">
            <a:spAutoFit/>
          </a:bodyPr>
          <a:lstStyle/>
          <a:p>
            <a:endParaRPr lang="en-IN" dirty="0" smtClean="0"/>
          </a:p>
          <a:p>
            <a:r>
              <a:rPr lang="en-IN" dirty="0" smtClean="0"/>
              <a:t>              </a:t>
            </a:r>
            <a:endParaRPr lang="en-IN" dirty="0"/>
          </a:p>
        </p:txBody>
      </p:sp>
      <p:sp>
        <p:nvSpPr>
          <p:cNvPr id="8" name="TextBox 7"/>
          <p:cNvSpPr txBox="1"/>
          <p:nvPr/>
        </p:nvSpPr>
        <p:spPr>
          <a:xfrm>
            <a:off x="914400" y="1524000"/>
            <a:ext cx="7315200" cy="2585323"/>
          </a:xfrm>
          <a:prstGeom prst="rect">
            <a:avLst/>
          </a:prstGeom>
          <a:noFill/>
        </p:spPr>
        <p:txBody>
          <a:bodyPr wrap="square" rtlCol="0">
            <a:spAutoFit/>
          </a:bodyPr>
          <a:lstStyle/>
          <a:p>
            <a:r>
              <a:rPr lang="en-US" b="1" dirty="0" smtClean="0"/>
              <a:t>CvCapture* capture = cvCaptureFromCAM( 0 );   </a:t>
            </a:r>
            <a:r>
              <a:rPr lang="en-US" dirty="0" smtClean="0"/>
              <a:t>//0 is device id</a:t>
            </a:r>
            <a:br>
              <a:rPr lang="en-US" dirty="0" smtClean="0"/>
            </a:br>
            <a:r>
              <a:rPr lang="en-US" b="1" dirty="0" smtClean="0"/>
              <a:t> IplImage* frame = cvQueryFrame( capture );     </a:t>
            </a:r>
            <a:r>
              <a:rPr lang="en-US" dirty="0" smtClean="0"/>
              <a:t> //frame is captured</a:t>
            </a:r>
            <a:br>
              <a:rPr lang="en-US" dirty="0" smtClean="0"/>
            </a:br>
            <a:endParaRPr lang="en-US" dirty="0" smtClean="0"/>
          </a:p>
          <a:p>
            <a:pPr>
              <a:buFont typeface="Arial" pitchFamily="34" charset="0"/>
              <a:buChar char="•"/>
            </a:pPr>
            <a:r>
              <a:rPr lang="en-US" dirty="0" smtClean="0"/>
              <a:t> Device ID refers to ID of camera we would be using. If we are using device ID of camera of our Laptop, it is 0, and if we connect external cams, we need to check device ID. It is generally 1, in case of external cams. </a:t>
            </a:r>
          </a:p>
          <a:p>
            <a:endParaRPr lang="en-US" dirty="0" smtClean="0"/>
          </a:p>
          <a:p>
            <a:pPr>
              <a:buFont typeface="Arial" pitchFamily="34" charset="0"/>
              <a:buChar char="•"/>
            </a:pPr>
            <a:r>
              <a:rPr lang="en-US" dirty="0" smtClean="0"/>
              <a:t> cvQueryFrame() is used to capture a frame from camera of device id specified in the object capture.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2895600"/>
            <a:ext cx="184731" cy="369332"/>
          </a:xfrm>
          <a:prstGeom prst="rect">
            <a:avLst/>
          </a:prstGeom>
          <a:noFill/>
        </p:spPr>
        <p:txBody>
          <a:bodyPr wrap="none" rtlCol="0">
            <a:spAutoFit/>
          </a:bodyPr>
          <a:lstStyle/>
          <a:p>
            <a:endParaRPr lang="en-US" dirty="0"/>
          </a:p>
        </p:txBody>
      </p:sp>
      <p:pic>
        <p:nvPicPr>
          <p:cNvPr id="5"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6" name="TextBox 5"/>
          <p:cNvSpPr txBox="1"/>
          <p:nvPr/>
        </p:nvSpPr>
        <p:spPr>
          <a:xfrm>
            <a:off x="762000" y="533400"/>
            <a:ext cx="8077200" cy="738664"/>
          </a:xfrm>
          <a:prstGeom prst="rect">
            <a:avLst/>
          </a:prstGeom>
          <a:noFill/>
        </p:spPr>
        <p:txBody>
          <a:bodyPr wrap="square" rtlCol="0">
            <a:spAutoFit/>
          </a:bodyPr>
          <a:lstStyle/>
          <a:p>
            <a:r>
              <a:rPr lang="en-US" dirty="0" smtClean="0"/>
              <a:t/>
            </a:r>
            <a:br>
              <a:rPr lang="en-US" dirty="0" smtClean="0"/>
            </a:br>
            <a:r>
              <a:rPr lang="en-US" sz="2400" b="1" dirty="0" smtClean="0"/>
              <a:t>STEP2:</a:t>
            </a:r>
            <a:r>
              <a:rPr lang="en-US" sz="2400" dirty="0" smtClean="0"/>
              <a:t> </a:t>
            </a:r>
            <a:r>
              <a:rPr lang="en-US" sz="2400" b="1" u="sng" dirty="0" smtClean="0"/>
              <a:t>Convert the color model of image from RGB to HSV</a:t>
            </a:r>
            <a:endParaRPr lang="en-US" sz="2400" b="1" u="sng" dirty="0"/>
          </a:p>
        </p:txBody>
      </p:sp>
      <p:sp>
        <p:nvSpPr>
          <p:cNvPr id="7" name="TextBox 6"/>
          <p:cNvSpPr txBox="1"/>
          <p:nvPr/>
        </p:nvSpPr>
        <p:spPr>
          <a:xfrm>
            <a:off x="1066800" y="1828800"/>
            <a:ext cx="7010400" cy="646331"/>
          </a:xfrm>
          <a:prstGeom prst="rect">
            <a:avLst/>
          </a:prstGeom>
          <a:noFill/>
        </p:spPr>
        <p:txBody>
          <a:bodyPr wrap="square" rtlCol="0">
            <a:spAutoFit/>
          </a:bodyPr>
          <a:lstStyle/>
          <a:p>
            <a:endParaRPr lang="en-IN" dirty="0" smtClean="0"/>
          </a:p>
          <a:p>
            <a:r>
              <a:rPr lang="en-IN" dirty="0" smtClean="0"/>
              <a:t>              </a:t>
            </a:r>
            <a:endParaRPr lang="en-IN" dirty="0"/>
          </a:p>
        </p:txBody>
      </p:sp>
      <p:sp>
        <p:nvSpPr>
          <p:cNvPr id="8" name="TextBox 7"/>
          <p:cNvSpPr txBox="1"/>
          <p:nvPr/>
        </p:nvSpPr>
        <p:spPr>
          <a:xfrm>
            <a:off x="914400" y="1524000"/>
            <a:ext cx="7315200" cy="3970318"/>
          </a:xfrm>
          <a:prstGeom prst="rect">
            <a:avLst/>
          </a:prstGeom>
          <a:noFill/>
        </p:spPr>
        <p:txBody>
          <a:bodyPr wrap="square" rtlCol="0">
            <a:spAutoFit/>
          </a:bodyPr>
          <a:lstStyle/>
          <a:p>
            <a:r>
              <a:rPr lang="en-US" dirty="0" smtClean="0"/>
              <a:t>The command used is:</a:t>
            </a:r>
          </a:p>
          <a:p>
            <a:endParaRPr lang="en-US" dirty="0" smtClean="0"/>
          </a:p>
          <a:p>
            <a:r>
              <a:rPr lang="en-US" b="1" dirty="0" smtClean="0"/>
              <a:t>cvCvtColor(frame, hsv_frame, CV_BGR2HSV);</a:t>
            </a:r>
          </a:p>
          <a:p>
            <a:r>
              <a:rPr lang="en-US" dirty="0" smtClean="0"/>
              <a:t/>
            </a:r>
            <a:br>
              <a:rPr lang="en-US" dirty="0" smtClean="0"/>
            </a:br>
            <a:r>
              <a:rPr lang="en-US" dirty="0" smtClean="0"/>
              <a:t>It coverts the color model of the RGB image frame to HSV and stores it in HSV frame without affecting frame. The format of this command is:</a:t>
            </a:r>
            <a:br>
              <a:rPr lang="en-US" dirty="0" smtClean="0"/>
            </a:br>
            <a:endParaRPr lang="en-US" dirty="0" smtClean="0"/>
          </a:p>
          <a:p>
            <a:r>
              <a:rPr lang="en-US" b="1" dirty="0" smtClean="0"/>
              <a:t>cvCvtColor( imginit, imgfinal, color space conversion);</a:t>
            </a:r>
            <a:br>
              <a:rPr lang="en-US" b="1" dirty="0" smtClean="0"/>
            </a:br>
            <a:r>
              <a:rPr lang="en-US" dirty="0" smtClean="0"/>
              <a:t/>
            </a:r>
            <a:br>
              <a:rPr lang="en-US" dirty="0" smtClean="0"/>
            </a:br>
            <a:r>
              <a:rPr lang="en-US" dirty="0" smtClean="0"/>
              <a:t>where,     </a:t>
            </a:r>
          </a:p>
          <a:p>
            <a:r>
              <a:rPr lang="en-US" dirty="0" smtClean="0"/>
              <a:t>                  imginit=image whose color space is to be changed</a:t>
            </a:r>
            <a:br>
              <a:rPr lang="en-US" dirty="0" smtClean="0"/>
            </a:br>
            <a:r>
              <a:rPr lang="en-US" dirty="0" smtClean="0"/>
              <a:t>                  imgfinal=modified color space image</a:t>
            </a:r>
            <a:br>
              <a:rPr lang="en-US" dirty="0" smtClean="0"/>
            </a:br>
            <a:r>
              <a:rPr lang="en-US" dirty="0" smtClean="0"/>
              <a:t>                  color space conversion =CV_BGR2HSV //for rgb to hsv</a:t>
            </a:r>
            <a:br>
              <a:rPr lang="en-US" dirty="0" smtClean="0"/>
            </a:br>
            <a:r>
              <a:rPr lang="en-US" dirty="0" smtClean="0"/>
              <a:t>                                                           =CV_HSV2BGR//for hsv to rgb</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2895600"/>
            <a:ext cx="184731" cy="369332"/>
          </a:xfrm>
          <a:prstGeom prst="rect">
            <a:avLst/>
          </a:prstGeom>
          <a:noFill/>
        </p:spPr>
        <p:txBody>
          <a:bodyPr wrap="none" rtlCol="0">
            <a:spAutoFit/>
          </a:bodyPr>
          <a:lstStyle/>
          <a:p>
            <a:endParaRPr lang="en-US" dirty="0"/>
          </a:p>
        </p:txBody>
      </p:sp>
      <p:pic>
        <p:nvPicPr>
          <p:cNvPr id="5"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6" name="TextBox 5"/>
          <p:cNvSpPr txBox="1"/>
          <p:nvPr/>
        </p:nvSpPr>
        <p:spPr>
          <a:xfrm>
            <a:off x="762000" y="533400"/>
            <a:ext cx="8077200" cy="830997"/>
          </a:xfrm>
          <a:prstGeom prst="rect">
            <a:avLst/>
          </a:prstGeom>
          <a:noFill/>
        </p:spPr>
        <p:txBody>
          <a:bodyPr wrap="square" rtlCol="0">
            <a:spAutoFit/>
          </a:bodyPr>
          <a:lstStyle/>
          <a:p>
            <a:r>
              <a:rPr lang="en-US" sz="2400" b="1" dirty="0" smtClean="0"/>
              <a:t> STEP3: </a:t>
            </a:r>
            <a:r>
              <a:rPr lang="en-US" sz="2400" b="1" u="sng" dirty="0" smtClean="0"/>
              <a:t>Specify the color to be detected by </a:t>
            </a:r>
            <a:r>
              <a:rPr lang="en-US" sz="2400" b="1" u="sng" dirty="0" err="1" smtClean="0"/>
              <a:t>asigning</a:t>
            </a:r>
            <a:r>
              <a:rPr lang="en-US" sz="2400" b="1" u="sng" dirty="0" smtClean="0"/>
              <a:t> the minimum and maximum values for hue saturation and value</a:t>
            </a:r>
            <a:endParaRPr lang="en-US" sz="2400" b="1" u="sng" dirty="0"/>
          </a:p>
        </p:txBody>
      </p:sp>
      <p:sp>
        <p:nvSpPr>
          <p:cNvPr id="7" name="TextBox 6"/>
          <p:cNvSpPr txBox="1"/>
          <p:nvPr/>
        </p:nvSpPr>
        <p:spPr>
          <a:xfrm>
            <a:off x="1066800" y="1828800"/>
            <a:ext cx="7010400" cy="646331"/>
          </a:xfrm>
          <a:prstGeom prst="rect">
            <a:avLst/>
          </a:prstGeom>
          <a:noFill/>
        </p:spPr>
        <p:txBody>
          <a:bodyPr wrap="square" rtlCol="0">
            <a:spAutoFit/>
          </a:bodyPr>
          <a:lstStyle/>
          <a:p>
            <a:endParaRPr lang="en-IN" dirty="0" smtClean="0"/>
          </a:p>
          <a:p>
            <a:r>
              <a:rPr lang="en-IN" dirty="0" smtClean="0"/>
              <a:t>              </a:t>
            </a:r>
            <a:endParaRPr lang="en-IN" dirty="0"/>
          </a:p>
        </p:txBody>
      </p:sp>
      <p:sp>
        <p:nvSpPr>
          <p:cNvPr id="8" name="TextBox 7"/>
          <p:cNvSpPr txBox="1"/>
          <p:nvPr/>
        </p:nvSpPr>
        <p:spPr>
          <a:xfrm>
            <a:off x="914400" y="1524000"/>
            <a:ext cx="7315200" cy="1754326"/>
          </a:xfrm>
          <a:prstGeom prst="rect">
            <a:avLst/>
          </a:prstGeom>
          <a:noFill/>
        </p:spPr>
        <p:txBody>
          <a:bodyPr wrap="square" rtlCol="0">
            <a:spAutoFit/>
          </a:bodyPr>
          <a:lstStyle/>
          <a:p>
            <a:r>
              <a:rPr lang="en-US" b="1" dirty="0" smtClean="0"/>
              <a:t> CvScalar hsv_min = cvScalar(35, 80, 170, 0);</a:t>
            </a:r>
            <a:r>
              <a:rPr lang="en-US" dirty="0" smtClean="0"/>
              <a:t>             //min value of h, s and v</a:t>
            </a:r>
            <a:br>
              <a:rPr lang="en-US" dirty="0" smtClean="0"/>
            </a:br>
            <a:r>
              <a:rPr lang="en-US" dirty="0" smtClean="0"/>
              <a:t> </a:t>
            </a:r>
            <a:r>
              <a:rPr lang="en-US" b="1" dirty="0" smtClean="0"/>
              <a:t>CvScalar hsv_max =  cvScalar(55, 130, 255, 0); </a:t>
            </a:r>
            <a:r>
              <a:rPr lang="en-US" dirty="0" smtClean="0"/>
              <a:t>        //max value of h, s and v</a:t>
            </a:r>
            <a:br>
              <a:rPr lang="en-US" dirty="0" smtClean="0"/>
            </a:br>
            <a:r>
              <a:rPr lang="en-US" dirty="0" smtClean="0"/>
              <a:t/>
            </a:r>
            <a:br>
              <a:rPr lang="en-US" dirty="0" smtClean="0"/>
            </a:br>
            <a:r>
              <a:rPr lang="en-US" dirty="0" smtClean="0"/>
              <a:t>This is in accordance with the color to be detected. It is also highly dependent on lighting conditions. The values of Hue Saturation and Value can be checked by using the software </a:t>
            </a:r>
            <a:r>
              <a:rPr lang="en-US" b="1" dirty="0" smtClean="0"/>
              <a:t>colorpic</a:t>
            </a:r>
            <a:r>
              <a:rPr lang="en-US" dirty="0" smtClean="0"/>
              <a:t>. </a:t>
            </a:r>
            <a:endParaRPr lang="en-US" dirty="0"/>
          </a:p>
        </p:txBody>
      </p:sp>
      <p:sp>
        <p:nvSpPr>
          <p:cNvPr id="9" name="TextBox 8"/>
          <p:cNvSpPr txBox="1"/>
          <p:nvPr/>
        </p:nvSpPr>
        <p:spPr>
          <a:xfrm>
            <a:off x="990600" y="3276600"/>
            <a:ext cx="3069174" cy="738664"/>
          </a:xfrm>
          <a:prstGeom prst="rect">
            <a:avLst/>
          </a:prstGeom>
          <a:noFill/>
        </p:spPr>
        <p:txBody>
          <a:bodyPr wrap="none" rtlCol="0">
            <a:spAutoFit/>
          </a:bodyPr>
          <a:lstStyle/>
          <a:p>
            <a:r>
              <a:rPr lang="en-US" dirty="0" smtClean="0"/>
              <a:t/>
            </a:r>
            <a:br>
              <a:rPr lang="en-US" dirty="0" smtClean="0"/>
            </a:br>
            <a:r>
              <a:rPr lang="en-US" sz="2400" b="1" dirty="0" smtClean="0"/>
              <a:t>STEP4:</a:t>
            </a:r>
            <a:r>
              <a:rPr lang="en-US" sz="2400" dirty="0" smtClean="0"/>
              <a:t> </a:t>
            </a:r>
            <a:r>
              <a:rPr lang="en-US" sz="2400" b="1" u="sng" dirty="0" smtClean="0"/>
              <a:t>Color detection</a:t>
            </a:r>
            <a:endParaRPr lang="en-US" sz="2400" dirty="0"/>
          </a:p>
        </p:txBody>
      </p:sp>
      <p:sp>
        <p:nvSpPr>
          <p:cNvPr id="10" name="TextBox 9"/>
          <p:cNvSpPr txBox="1"/>
          <p:nvPr/>
        </p:nvSpPr>
        <p:spPr>
          <a:xfrm>
            <a:off x="1143000" y="4419600"/>
            <a:ext cx="6858000" cy="1477328"/>
          </a:xfrm>
          <a:prstGeom prst="rect">
            <a:avLst/>
          </a:prstGeom>
          <a:noFill/>
        </p:spPr>
        <p:txBody>
          <a:bodyPr wrap="square" rtlCol="0">
            <a:spAutoFit/>
          </a:bodyPr>
          <a:lstStyle/>
          <a:p>
            <a:r>
              <a:rPr lang="en-US" dirty="0" smtClean="0"/>
              <a:t>cvInRangeS(hsv_frame, hsv_min, hsv_max, thresholded);</a:t>
            </a:r>
          </a:p>
          <a:p>
            <a:r>
              <a:rPr lang="en-US" dirty="0" smtClean="0"/>
              <a:t/>
            </a:r>
            <a:br>
              <a:rPr lang="en-US" dirty="0" smtClean="0"/>
            </a:br>
            <a:r>
              <a:rPr lang="en-US" dirty="0" smtClean="0"/>
              <a:t>This command checks for the regions in the image having the values of h, s and v within the permissible range, i.e. between </a:t>
            </a:r>
            <a:r>
              <a:rPr lang="en-US" b="1" dirty="0" smtClean="0"/>
              <a:t>hsv_min</a:t>
            </a:r>
            <a:r>
              <a:rPr lang="en-US" dirty="0" smtClean="0"/>
              <a:t> and </a:t>
            </a:r>
            <a:r>
              <a:rPr lang="en-US" b="1" dirty="0" smtClean="0"/>
              <a:t>hsv_</a:t>
            </a:r>
            <a:r>
              <a:rPr lang="en-US" dirty="0" smtClean="0"/>
              <a:t>max, and the binary image thus formed is stored in </a:t>
            </a:r>
            <a:r>
              <a:rPr lang="en-US" b="1" dirty="0" smtClean="0"/>
              <a:t>thresholded</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2895600"/>
            <a:ext cx="184731" cy="369332"/>
          </a:xfrm>
          <a:prstGeom prst="rect">
            <a:avLst/>
          </a:prstGeom>
          <a:noFill/>
        </p:spPr>
        <p:txBody>
          <a:bodyPr wrap="none" rtlCol="0">
            <a:spAutoFit/>
          </a:bodyPr>
          <a:lstStyle/>
          <a:p>
            <a:endParaRPr lang="en-US" dirty="0"/>
          </a:p>
        </p:txBody>
      </p:sp>
      <p:pic>
        <p:nvPicPr>
          <p:cNvPr id="5"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6" name="TextBox 5"/>
          <p:cNvSpPr txBox="1"/>
          <p:nvPr/>
        </p:nvSpPr>
        <p:spPr>
          <a:xfrm>
            <a:off x="762000" y="533400"/>
            <a:ext cx="8077200" cy="738664"/>
          </a:xfrm>
          <a:prstGeom prst="rect">
            <a:avLst/>
          </a:prstGeom>
          <a:noFill/>
        </p:spPr>
        <p:txBody>
          <a:bodyPr wrap="square" rtlCol="0">
            <a:spAutoFit/>
          </a:bodyPr>
          <a:lstStyle/>
          <a:p>
            <a:r>
              <a:rPr lang="en-US" dirty="0" smtClean="0"/>
              <a:t/>
            </a:r>
            <a:br>
              <a:rPr lang="en-US" dirty="0" smtClean="0"/>
            </a:br>
            <a:r>
              <a:rPr lang="en-US" sz="2400" b="1" dirty="0" smtClean="0"/>
              <a:t> STEP5: </a:t>
            </a:r>
            <a:r>
              <a:rPr lang="en-US" sz="2400" b="1" u="sng" dirty="0" smtClean="0"/>
              <a:t>Detection of circle</a:t>
            </a:r>
            <a:endParaRPr lang="en-US" sz="2400" b="1" u="sng" dirty="0"/>
          </a:p>
        </p:txBody>
      </p:sp>
      <p:sp>
        <p:nvSpPr>
          <p:cNvPr id="7" name="TextBox 6"/>
          <p:cNvSpPr txBox="1"/>
          <p:nvPr/>
        </p:nvSpPr>
        <p:spPr>
          <a:xfrm>
            <a:off x="1066800" y="1828800"/>
            <a:ext cx="7010400" cy="646331"/>
          </a:xfrm>
          <a:prstGeom prst="rect">
            <a:avLst/>
          </a:prstGeom>
          <a:noFill/>
        </p:spPr>
        <p:txBody>
          <a:bodyPr wrap="square" rtlCol="0">
            <a:spAutoFit/>
          </a:bodyPr>
          <a:lstStyle/>
          <a:p>
            <a:endParaRPr lang="en-IN" dirty="0" smtClean="0"/>
          </a:p>
          <a:p>
            <a:r>
              <a:rPr lang="en-IN" dirty="0" smtClean="0"/>
              <a:t>              </a:t>
            </a:r>
            <a:endParaRPr lang="en-IN" dirty="0"/>
          </a:p>
        </p:txBody>
      </p:sp>
      <p:sp>
        <p:nvSpPr>
          <p:cNvPr id="8" name="TextBox 7"/>
          <p:cNvSpPr txBox="1"/>
          <p:nvPr/>
        </p:nvSpPr>
        <p:spPr>
          <a:xfrm>
            <a:off x="838200" y="1371600"/>
            <a:ext cx="7315200" cy="5355312"/>
          </a:xfrm>
          <a:prstGeom prst="rect">
            <a:avLst/>
          </a:prstGeom>
          <a:noFill/>
        </p:spPr>
        <p:txBody>
          <a:bodyPr wrap="square" rtlCol="0">
            <a:spAutoFit/>
          </a:bodyPr>
          <a:lstStyle/>
          <a:p>
            <a:r>
              <a:rPr lang="en-US" dirty="0" smtClean="0"/>
              <a:t>cvSmooth( thresholded, thresholded, CV_GAUSSIAN, 11, 11 );   //smoothing           </a:t>
            </a:r>
          </a:p>
          <a:p>
            <a:r>
              <a:rPr lang="en-US" dirty="0" smtClean="0"/>
              <a:t>                                                                                                                    of image</a:t>
            </a:r>
          </a:p>
          <a:p>
            <a:r>
              <a:rPr lang="en-US" dirty="0" smtClean="0"/>
              <a:t/>
            </a:r>
            <a:br>
              <a:rPr lang="en-US" dirty="0" smtClean="0"/>
            </a:br>
            <a:r>
              <a:rPr lang="en-US" dirty="0" smtClean="0"/>
              <a:t>This command is used to smooth a image using Gaussian smoothing using a square of size 11x11. The area can range from 0x0 to 11x11, depending on whether the smoothing we require is used to detect small objects or not. The greater the area the better the detection of large objects.</a:t>
            </a:r>
            <a:br>
              <a:rPr lang="en-US" dirty="0" smtClean="0"/>
            </a:br>
            <a:r>
              <a:rPr lang="en-US" dirty="0" smtClean="0"/>
              <a:t/>
            </a:r>
            <a:br>
              <a:rPr lang="en-US" dirty="0" smtClean="0"/>
            </a:br>
            <a:r>
              <a:rPr lang="en-US" dirty="0" smtClean="0"/>
              <a:t>CvSeq* circles = cvHoughCircles(thresholded, storage, CV_HOUGH_GRADIENT, 2,thresholded-&gt;height/6, 100, 50, 10, 400);</a:t>
            </a:r>
            <a:br>
              <a:rPr lang="en-US" dirty="0" smtClean="0"/>
            </a:br>
            <a:r>
              <a:rPr lang="en-US" dirty="0" smtClean="0"/>
              <a:t/>
            </a:r>
            <a:br>
              <a:rPr lang="en-US" dirty="0" smtClean="0"/>
            </a:br>
            <a:r>
              <a:rPr lang="en-US" dirty="0" smtClean="0"/>
              <a:t>This command is used to detect circle shape in the binary image</a:t>
            </a:r>
            <a:r>
              <a:rPr lang="en-US" b="1" dirty="0" smtClean="0"/>
              <a:t> thresholded, </a:t>
            </a:r>
            <a:r>
              <a:rPr lang="en-US" dirty="0" smtClean="0"/>
              <a:t>and store the information regarding the radius and centre coordinates of circle in a sequence named “circles”.</a:t>
            </a:r>
            <a:r>
              <a:rPr lang="en-US" b="1" dirty="0" smtClean="0"/>
              <a:t> </a:t>
            </a:r>
            <a:r>
              <a:rPr lang="en-US" dirty="0" smtClean="0"/>
              <a:t>The format of the command is:</a:t>
            </a:r>
          </a:p>
          <a:p>
            <a:r>
              <a:rPr lang="en-US" dirty="0" smtClean="0"/>
              <a:t/>
            </a:r>
            <a:br>
              <a:rPr lang="en-US" dirty="0" smtClean="0"/>
            </a:br>
            <a:r>
              <a:rPr lang="en-US" b="1" dirty="0" smtClean="0"/>
              <a:t>cvHoughCircles( </a:t>
            </a:r>
            <a:r>
              <a:rPr lang="en-US" b="1" dirty="0" smtClean="0">
                <a:hlinkClick r:id="rId3"/>
              </a:rPr>
              <a:t>IntPtr</a:t>
            </a:r>
            <a:r>
              <a:rPr lang="en-US" b="1" dirty="0" smtClean="0"/>
              <a:t> image,</a:t>
            </a:r>
            <a:r>
              <a:rPr lang="en-US" b="1" dirty="0" smtClean="0">
                <a:hlinkClick r:id="rId3"/>
              </a:rPr>
              <a:t>IntPtr</a:t>
            </a:r>
            <a:r>
              <a:rPr lang="en-US" b="1" dirty="0" smtClean="0"/>
              <a:t> circleStorage,</a:t>
            </a:r>
            <a:r>
              <a:rPr lang="en-US" b="1" dirty="0" smtClean="0">
                <a:hlinkClick r:id="rId4"/>
              </a:rPr>
              <a:t>HOUGH_TYPE</a:t>
            </a:r>
            <a:r>
              <a:rPr lang="en-US" b="1" dirty="0" smtClean="0"/>
              <a:t> method, </a:t>
            </a:r>
            <a:r>
              <a:rPr lang="en-US" b="1" dirty="0" smtClean="0">
                <a:hlinkClick r:id="rId3"/>
              </a:rPr>
              <a:t>double</a:t>
            </a:r>
            <a:r>
              <a:rPr lang="en-US" b="1" dirty="0" smtClean="0"/>
              <a:t> dp, </a:t>
            </a:r>
            <a:r>
              <a:rPr lang="en-US" b="1" dirty="0" smtClean="0">
                <a:hlinkClick r:id="rId3"/>
              </a:rPr>
              <a:t>double</a:t>
            </a:r>
            <a:r>
              <a:rPr lang="en-US" b="1" dirty="0" smtClean="0"/>
              <a:t> minDist, </a:t>
            </a:r>
            <a:r>
              <a:rPr lang="en-US" b="1" dirty="0" smtClean="0">
                <a:hlinkClick r:id="rId3"/>
              </a:rPr>
              <a:t>double</a:t>
            </a:r>
            <a:r>
              <a:rPr lang="en-US" b="1" dirty="0" smtClean="0"/>
              <a:t> param1,</a:t>
            </a:r>
            <a:r>
              <a:rPr lang="en-US" b="1" dirty="0" smtClean="0">
                <a:hlinkClick r:id="rId3"/>
              </a:rPr>
              <a:t>double</a:t>
            </a:r>
            <a:r>
              <a:rPr lang="en-US" b="1" dirty="0" smtClean="0"/>
              <a:t> param2,</a:t>
            </a:r>
            <a:r>
              <a:rPr lang="en-US" b="1" dirty="0" smtClean="0">
                <a:hlinkClick r:id="rId3"/>
              </a:rPr>
              <a:t>int</a:t>
            </a:r>
            <a:r>
              <a:rPr lang="en-US" b="1" dirty="0" smtClean="0"/>
              <a:t> minRadius, </a:t>
            </a:r>
            <a:r>
              <a:rPr lang="en-US" b="1" dirty="0" smtClean="0">
                <a:hlinkClick r:id="rId3"/>
              </a:rPr>
              <a:t>int</a:t>
            </a:r>
            <a:r>
              <a:rPr lang="en-US" b="1" dirty="0" smtClean="0"/>
              <a:t> maxRadius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2895600"/>
            <a:ext cx="184731" cy="369332"/>
          </a:xfrm>
          <a:prstGeom prst="rect">
            <a:avLst/>
          </a:prstGeom>
          <a:noFill/>
        </p:spPr>
        <p:txBody>
          <a:bodyPr wrap="none" rtlCol="0">
            <a:spAutoFit/>
          </a:bodyPr>
          <a:lstStyle/>
          <a:p>
            <a:endParaRPr lang="en-US" dirty="0"/>
          </a:p>
        </p:txBody>
      </p:sp>
      <p:pic>
        <p:nvPicPr>
          <p:cNvPr id="5"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6" name="TextBox 5"/>
          <p:cNvSpPr txBox="1"/>
          <p:nvPr/>
        </p:nvSpPr>
        <p:spPr>
          <a:xfrm>
            <a:off x="762000" y="152400"/>
            <a:ext cx="8077200" cy="1107996"/>
          </a:xfrm>
          <a:prstGeom prst="rect">
            <a:avLst/>
          </a:prstGeom>
          <a:noFill/>
        </p:spPr>
        <p:txBody>
          <a:bodyPr wrap="square" rtlCol="0">
            <a:spAutoFit/>
          </a:bodyPr>
          <a:lstStyle/>
          <a:p>
            <a:r>
              <a:rPr lang="en-US" dirty="0" smtClean="0"/>
              <a:t/>
            </a:r>
            <a:br>
              <a:rPr lang="en-US" dirty="0" smtClean="0"/>
            </a:br>
            <a:r>
              <a:rPr lang="en-US" sz="2400" b="1" dirty="0" smtClean="0"/>
              <a:t>STEP6: </a:t>
            </a:r>
            <a:r>
              <a:rPr lang="en-US" sz="2400" b="1" u="sng" dirty="0" smtClean="0"/>
              <a:t>Draw a circle of desired color around the detected circle</a:t>
            </a:r>
            <a:endParaRPr lang="en-US" sz="2400" b="1" u="sng" dirty="0"/>
          </a:p>
        </p:txBody>
      </p:sp>
      <p:sp>
        <p:nvSpPr>
          <p:cNvPr id="7" name="TextBox 6"/>
          <p:cNvSpPr txBox="1"/>
          <p:nvPr/>
        </p:nvSpPr>
        <p:spPr>
          <a:xfrm>
            <a:off x="1066800" y="1828800"/>
            <a:ext cx="7010400" cy="646331"/>
          </a:xfrm>
          <a:prstGeom prst="rect">
            <a:avLst/>
          </a:prstGeom>
          <a:noFill/>
        </p:spPr>
        <p:txBody>
          <a:bodyPr wrap="square" rtlCol="0">
            <a:spAutoFit/>
          </a:bodyPr>
          <a:lstStyle/>
          <a:p>
            <a:endParaRPr lang="en-IN" dirty="0" smtClean="0"/>
          </a:p>
          <a:p>
            <a:r>
              <a:rPr lang="en-IN" dirty="0" smtClean="0"/>
              <a:t>              </a:t>
            </a:r>
            <a:endParaRPr lang="en-IN" dirty="0"/>
          </a:p>
        </p:txBody>
      </p:sp>
      <p:sp>
        <p:nvSpPr>
          <p:cNvPr id="8" name="TextBox 7"/>
          <p:cNvSpPr txBox="1"/>
          <p:nvPr/>
        </p:nvSpPr>
        <p:spPr>
          <a:xfrm>
            <a:off x="838200" y="1447800"/>
            <a:ext cx="7315200" cy="2308324"/>
          </a:xfrm>
          <a:prstGeom prst="rect">
            <a:avLst/>
          </a:prstGeom>
          <a:noFill/>
        </p:spPr>
        <p:txBody>
          <a:bodyPr wrap="square" rtlCol="0">
            <a:spAutoFit/>
          </a:bodyPr>
          <a:lstStyle/>
          <a:p>
            <a:r>
              <a:rPr lang="en-US" b="1" dirty="0" smtClean="0"/>
              <a:t>cvCircle( </a:t>
            </a:r>
            <a:r>
              <a:rPr lang="en-US" b="1" dirty="0" smtClean="0">
                <a:hlinkClick r:id="rId3"/>
              </a:rPr>
              <a:t>IntPtr</a:t>
            </a:r>
            <a:r>
              <a:rPr lang="en-US" b="1" dirty="0" smtClean="0"/>
              <a:t> img, </a:t>
            </a:r>
            <a:r>
              <a:rPr lang="en-US" b="1" dirty="0" smtClean="0">
                <a:hlinkClick r:id="rId4"/>
              </a:rPr>
              <a:t>Point</a:t>
            </a:r>
            <a:r>
              <a:rPr lang="en-US" b="1" dirty="0" smtClean="0"/>
              <a:t> center, </a:t>
            </a:r>
            <a:r>
              <a:rPr lang="en-US" b="1" dirty="0" smtClean="0">
                <a:hlinkClick r:id="rId5"/>
              </a:rPr>
              <a:t>int</a:t>
            </a:r>
            <a:r>
              <a:rPr lang="en-US" b="1" dirty="0" smtClean="0"/>
              <a:t> radius, </a:t>
            </a:r>
            <a:r>
              <a:rPr lang="en-US" b="1" dirty="0" smtClean="0">
                <a:hlinkClick r:id="rId6"/>
              </a:rPr>
              <a:t>MCvScalar</a:t>
            </a:r>
            <a:r>
              <a:rPr lang="en-US" b="1" dirty="0" smtClean="0"/>
              <a:t> color, </a:t>
            </a:r>
            <a:r>
              <a:rPr lang="en-US" b="1" dirty="0" smtClean="0">
                <a:hlinkClick r:id="rId5"/>
              </a:rPr>
              <a:t>int</a:t>
            </a:r>
            <a:r>
              <a:rPr lang="en-US" b="1" dirty="0" smtClean="0"/>
              <a:t> thickness, </a:t>
            </a:r>
            <a:r>
              <a:rPr lang="en-US" b="1" dirty="0" smtClean="0">
                <a:hlinkClick r:id="rId7"/>
              </a:rPr>
              <a:t>LINE_TYPE</a:t>
            </a:r>
            <a:r>
              <a:rPr lang="en-US" b="1" dirty="0" smtClean="0"/>
              <a:t> lineType, </a:t>
            </a:r>
            <a:r>
              <a:rPr lang="en-US" b="1" dirty="0" smtClean="0">
                <a:hlinkClick r:id="rId5"/>
              </a:rPr>
              <a:t>int</a:t>
            </a:r>
            <a:r>
              <a:rPr lang="en-US" b="1" dirty="0" smtClean="0"/>
              <a:t> shift)</a:t>
            </a:r>
            <a:r>
              <a:rPr lang="en-US" dirty="0" smtClean="0"/>
              <a:t/>
            </a:r>
            <a:br>
              <a:rPr lang="en-US" dirty="0" smtClean="0"/>
            </a:br>
            <a:r>
              <a:rPr lang="en-US" dirty="0" smtClean="0"/>
              <a:t/>
            </a:r>
            <a:br>
              <a:rPr lang="en-US" dirty="0" smtClean="0"/>
            </a:br>
            <a:r>
              <a:rPr lang="en-US" dirty="0" smtClean="0"/>
              <a:t>This command is used to draw a circle of radius r at centre coordinates x and y.</a:t>
            </a:r>
          </a:p>
          <a:p>
            <a:endParaRPr lang="en-US" dirty="0" smtClean="0"/>
          </a:p>
          <a:p>
            <a:r>
              <a:rPr lang="en-US" dirty="0" smtClean="0"/>
              <a:t>So, repeating the steps, we get a circle drawn of desired color over the circles present in the frame.</a:t>
            </a:r>
            <a:endParaRPr lang="en-US" dirty="0"/>
          </a:p>
        </p:txBody>
      </p:sp>
      <p:pic>
        <p:nvPicPr>
          <p:cNvPr id="2050" name="Picture 2" descr="G:\New folder\upload\ball.JPG"/>
          <p:cNvPicPr>
            <a:picLocks noChangeAspect="1" noChangeArrowheads="1"/>
          </p:cNvPicPr>
          <p:nvPr/>
        </p:nvPicPr>
        <p:blipFill>
          <a:blip r:embed="rId8" cstate="print"/>
          <a:srcRect/>
          <a:stretch>
            <a:fillRect/>
          </a:stretch>
        </p:blipFill>
        <p:spPr bwMode="auto">
          <a:xfrm>
            <a:off x="5867400" y="3962400"/>
            <a:ext cx="2038350" cy="178117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386</Words>
  <Application>Microsoft Office PowerPoint</Application>
  <PresentationFormat>On-screen Show (4:3)</PresentationFormat>
  <Paragraphs>89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dc:creator>
  <cp:lastModifiedBy>amit</cp:lastModifiedBy>
  <cp:revision>22</cp:revision>
  <dcterms:created xsi:type="dcterms:W3CDTF">2011-06-19T13:53:10Z</dcterms:created>
  <dcterms:modified xsi:type="dcterms:W3CDTF">2011-06-19T17:31:57Z</dcterms:modified>
</cp:coreProperties>
</file>