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8" r:id="rId3"/>
    <p:sldId id="260" r:id="rId4"/>
    <p:sldId id="257" r:id="rId5"/>
    <p:sldId id="256" r:id="rId6"/>
    <p:sldId id="259"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06" autoAdjust="0"/>
  </p:normalViewPr>
  <p:slideViewPr>
    <p:cSldViewPr snapToGrid="0">
      <p:cViewPr varScale="1">
        <p:scale>
          <a:sx n="69" d="100"/>
          <a:sy n="69" d="100"/>
        </p:scale>
        <p:origin x="564" y="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82D7-0A4C-456A-A43D-241EA05A98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3EE918-842E-4254-9FE8-24EFC11BC6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6C8871-29E4-46EF-8B2D-A6F410B1EC71}"/>
              </a:ext>
            </a:extLst>
          </p:cNvPr>
          <p:cNvSpPr>
            <a:spLocks noGrp="1"/>
          </p:cNvSpPr>
          <p:nvPr>
            <p:ph type="dt" sz="half" idx="10"/>
          </p:nvPr>
        </p:nvSpPr>
        <p:spPr/>
        <p:txBody>
          <a:bodyPr/>
          <a:lstStyle/>
          <a:p>
            <a:fld id="{D9D7B29A-8F0B-4CEB-8576-B7F194AB43CE}" type="datetimeFigureOut">
              <a:rPr lang="en-IN" smtClean="0"/>
              <a:t>06-04-2023</a:t>
            </a:fld>
            <a:endParaRPr lang="en-IN"/>
          </a:p>
        </p:txBody>
      </p:sp>
      <p:sp>
        <p:nvSpPr>
          <p:cNvPr id="5" name="Footer Placeholder 4">
            <a:extLst>
              <a:ext uri="{FF2B5EF4-FFF2-40B4-BE49-F238E27FC236}">
                <a16:creationId xmlns:a16="http://schemas.microsoft.com/office/drawing/2014/main" id="{6DF1FB51-D381-4088-AC66-A17E6C9795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CBD084-8369-4126-BB08-668D511792B8}"/>
              </a:ext>
            </a:extLst>
          </p:cNvPr>
          <p:cNvSpPr>
            <a:spLocks noGrp="1"/>
          </p:cNvSpPr>
          <p:nvPr>
            <p:ph type="sldNum" sz="quarter" idx="12"/>
          </p:nvPr>
        </p:nvSpPr>
        <p:spPr/>
        <p:txBody>
          <a:bodyPr/>
          <a:lstStyle/>
          <a:p>
            <a:fld id="{714550F6-0C62-490A-B3FF-46C2733D35CE}" type="slidenum">
              <a:rPr lang="en-IN" smtClean="0"/>
              <a:t>‹#›</a:t>
            </a:fld>
            <a:endParaRPr lang="en-IN"/>
          </a:p>
        </p:txBody>
      </p:sp>
    </p:spTree>
    <p:extLst>
      <p:ext uri="{BB962C8B-B14F-4D97-AF65-F5344CB8AC3E}">
        <p14:creationId xmlns:p14="http://schemas.microsoft.com/office/powerpoint/2010/main" val="392924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C127-4329-47C1-AFEE-2DCE60A20A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3E3B3A-A2E1-4D3A-891F-0008896A2F1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9197CA-AACD-421B-8B03-99DAB90757E4}"/>
              </a:ext>
            </a:extLst>
          </p:cNvPr>
          <p:cNvSpPr>
            <a:spLocks noGrp="1"/>
          </p:cNvSpPr>
          <p:nvPr>
            <p:ph type="dt" sz="half" idx="10"/>
          </p:nvPr>
        </p:nvSpPr>
        <p:spPr/>
        <p:txBody>
          <a:bodyPr/>
          <a:lstStyle/>
          <a:p>
            <a:fld id="{D9D7B29A-8F0B-4CEB-8576-B7F194AB43CE}" type="datetimeFigureOut">
              <a:rPr lang="en-IN" smtClean="0"/>
              <a:t>06-04-2023</a:t>
            </a:fld>
            <a:endParaRPr lang="en-IN"/>
          </a:p>
        </p:txBody>
      </p:sp>
      <p:sp>
        <p:nvSpPr>
          <p:cNvPr id="5" name="Footer Placeholder 4">
            <a:extLst>
              <a:ext uri="{FF2B5EF4-FFF2-40B4-BE49-F238E27FC236}">
                <a16:creationId xmlns:a16="http://schemas.microsoft.com/office/drawing/2014/main" id="{8015A413-798E-4620-B6C9-EBEA2EA3C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AC8CD7-56F1-4454-9EE1-1C9E08E2A107}"/>
              </a:ext>
            </a:extLst>
          </p:cNvPr>
          <p:cNvSpPr>
            <a:spLocks noGrp="1"/>
          </p:cNvSpPr>
          <p:nvPr>
            <p:ph type="sldNum" sz="quarter" idx="12"/>
          </p:nvPr>
        </p:nvSpPr>
        <p:spPr/>
        <p:txBody>
          <a:bodyPr/>
          <a:lstStyle/>
          <a:p>
            <a:fld id="{714550F6-0C62-490A-B3FF-46C2733D35CE}" type="slidenum">
              <a:rPr lang="en-IN" smtClean="0"/>
              <a:t>‹#›</a:t>
            </a:fld>
            <a:endParaRPr lang="en-IN"/>
          </a:p>
        </p:txBody>
      </p:sp>
    </p:spTree>
    <p:extLst>
      <p:ext uri="{BB962C8B-B14F-4D97-AF65-F5344CB8AC3E}">
        <p14:creationId xmlns:p14="http://schemas.microsoft.com/office/powerpoint/2010/main" val="833158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69E24C-4F92-4365-B868-59C7FC9650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29257C-3B92-4D36-8DD2-214E87009EE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BAF501-37CC-4E53-B240-2BA8EF05E5CB}"/>
              </a:ext>
            </a:extLst>
          </p:cNvPr>
          <p:cNvSpPr>
            <a:spLocks noGrp="1"/>
          </p:cNvSpPr>
          <p:nvPr>
            <p:ph type="dt" sz="half" idx="10"/>
          </p:nvPr>
        </p:nvSpPr>
        <p:spPr/>
        <p:txBody>
          <a:bodyPr/>
          <a:lstStyle/>
          <a:p>
            <a:fld id="{D9D7B29A-8F0B-4CEB-8576-B7F194AB43CE}" type="datetimeFigureOut">
              <a:rPr lang="en-IN" smtClean="0"/>
              <a:t>06-04-2023</a:t>
            </a:fld>
            <a:endParaRPr lang="en-IN"/>
          </a:p>
        </p:txBody>
      </p:sp>
      <p:sp>
        <p:nvSpPr>
          <p:cNvPr id="5" name="Footer Placeholder 4">
            <a:extLst>
              <a:ext uri="{FF2B5EF4-FFF2-40B4-BE49-F238E27FC236}">
                <a16:creationId xmlns:a16="http://schemas.microsoft.com/office/drawing/2014/main" id="{5CB63761-E481-4848-B824-0C0E1A9503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28D336-2B9F-4D55-BBC7-2FD164224B8F}"/>
              </a:ext>
            </a:extLst>
          </p:cNvPr>
          <p:cNvSpPr>
            <a:spLocks noGrp="1"/>
          </p:cNvSpPr>
          <p:nvPr>
            <p:ph type="sldNum" sz="quarter" idx="12"/>
          </p:nvPr>
        </p:nvSpPr>
        <p:spPr/>
        <p:txBody>
          <a:bodyPr/>
          <a:lstStyle/>
          <a:p>
            <a:fld id="{714550F6-0C62-490A-B3FF-46C2733D35CE}" type="slidenum">
              <a:rPr lang="en-IN" smtClean="0"/>
              <a:t>‹#›</a:t>
            </a:fld>
            <a:endParaRPr lang="en-IN"/>
          </a:p>
        </p:txBody>
      </p:sp>
    </p:spTree>
    <p:extLst>
      <p:ext uri="{BB962C8B-B14F-4D97-AF65-F5344CB8AC3E}">
        <p14:creationId xmlns:p14="http://schemas.microsoft.com/office/powerpoint/2010/main" val="196490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ED5B-D0CB-4268-A426-FE7CCB809A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59A45B-C5F3-432E-962D-2D26DDED83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672EFE-208F-48F6-8056-CF939081AA3D}"/>
              </a:ext>
            </a:extLst>
          </p:cNvPr>
          <p:cNvSpPr>
            <a:spLocks noGrp="1"/>
          </p:cNvSpPr>
          <p:nvPr>
            <p:ph type="dt" sz="half" idx="10"/>
          </p:nvPr>
        </p:nvSpPr>
        <p:spPr/>
        <p:txBody>
          <a:bodyPr/>
          <a:lstStyle/>
          <a:p>
            <a:fld id="{D9D7B29A-8F0B-4CEB-8576-B7F194AB43CE}" type="datetimeFigureOut">
              <a:rPr lang="en-IN" smtClean="0"/>
              <a:t>06-04-2023</a:t>
            </a:fld>
            <a:endParaRPr lang="en-IN"/>
          </a:p>
        </p:txBody>
      </p:sp>
      <p:sp>
        <p:nvSpPr>
          <p:cNvPr id="5" name="Footer Placeholder 4">
            <a:extLst>
              <a:ext uri="{FF2B5EF4-FFF2-40B4-BE49-F238E27FC236}">
                <a16:creationId xmlns:a16="http://schemas.microsoft.com/office/drawing/2014/main" id="{45543F93-E2DF-4B50-8A7F-9D63AA12EF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92FADC-689C-4718-9509-80BCD744513A}"/>
              </a:ext>
            </a:extLst>
          </p:cNvPr>
          <p:cNvSpPr>
            <a:spLocks noGrp="1"/>
          </p:cNvSpPr>
          <p:nvPr>
            <p:ph type="sldNum" sz="quarter" idx="12"/>
          </p:nvPr>
        </p:nvSpPr>
        <p:spPr/>
        <p:txBody>
          <a:bodyPr/>
          <a:lstStyle/>
          <a:p>
            <a:fld id="{714550F6-0C62-490A-B3FF-46C2733D35CE}" type="slidenum">
              <a:rPr lang="en-IN" smtClean="0"/>
              <a:t>‹#›</a:t>
            </a:fld>
            <a:endParaRPr lang="en-IN"/>
          </a:p>
        </p:txBody>
      </p:sp>
    </p:spTree>
    <p:extLst>
      <p:ext uri="{BB962C8B-B14F-4D97-AF65-F5344CB8AC3E}">
        <p14:creationId xmlns:p14="http://schemas.microsoft.com/office/powerpoint/2010/main" val="187848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ECF0-AFD8-489B-AFA3-D4ED4DC09D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45B6E1-C670-4C06-A6FD-AD7D906033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038CEF-8FEC-41F5-9BBC-04FBCEA5508E}"/>
              </a:ext>
            </a:extLst>
          </p:cNvPr>
          <p:cNvSpPr>
            <a:spLocks noGrp="1"/>
          </p:cNvSpPr>
          <p:nvPr>
            <p:ph type="dt" sz="half" idx="10"/>
          </p:nvPr>
        </p:nvSpPr>
        <p:spPr/>
        <p:txBody>
          <a:bodyPr/>
          <a:lstStyle/>
          <a:p>
            <a:fld id="{D9D7B29A-8F0B-4CEB-8576-B7F194AB43CE}" type="datetimeFigureOut">
              <a:rPr lang="en-IN" smtClean="0"/>
              <a:t>06-04-2023</a:t>
            </a:fld>
            <a:endParaRPr lang="en-IN"/>
          </a:p>
        </p:txBody>
      </p:sp>
      <p:sp>
        <p:nvSpPr>
          <p:cNvPr id="5" name="Footer Placeholder 4">
            <a:extLst>
              <a:ext uri="{FF2B5EF4-FFF2-40B4-BE49-F238E27FC236}">
                <a16:creationId xmlns:a16="http://schemas.microsoft.com/office/drawing/2014/main" id="{688D6FE0-1F01-4A22-B6A2-EA9CAD569C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22299A-D235-4AE5-8399-0FEC41812CA2}"/>
              </a:ext>
            </a:extLst>
          </p:cNvPr>
          <p:cNvSpPr>
            <a:spLocks noGrp="1"/>
          </p:cNvSpPr>
          <p:nvPr>
            <p:ph type="sldNum" sz="quarter" idx="12"/>
          </p:nvPr>
        </p:nvSpPr>
        <p:spPr/>
        <p:txBody>
          <a:bodyPr/>
          <a:lstStyle/>
          <a:p>
            <a:fld id="{714550F6-0C62-490A-B3FF-46C2733D35CE}" type="slidenum">
              <a:rPr lang="en-IN" smtClean="0"/>
              <a:t>‹#›</a:t>
            </a:fld>
            <a:endParaRPr lang="en-IN"/>
          </a:p>
        </p:txBody>
      </p:sp>
    </p:spTree>
    <p:extLst>
      <p:ext uri="{BB962C8B-B14F-4D97-AF65-F5344CB8AC3E}">
        <p14:creationId xmlns:p14="http://schemas.microsoft.com/office/powerpoint/2010/main" val="342750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EA3F-A419-4735-AD77-C497F95C1E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143ADD-B07B-4C5A-8E9E-0F5B639126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9423B3-50E9-42C7-BE58-B0C283012D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357CF3-5161-466D-BE65-761986E9C904}"/>
              </a:ext>
            </a:extLst>
          </p:cNvPr>
          <p:cNvSpPr>
            <a:spLocks noGrp="1"/>
          </p:cNvSpPr>
          <p:nvPr>
            <p:ph type="dt" sz="half" idx="10"/>
          </p:nvPr>
        </p:nvSpPr>
        <p:spPr/>
        <p:txBody>
          <a:bodyPr/>
          <a:lstStyle/>
          <a:p>
            <a:fld id="{D9D7B29A-8F0B-4CEB-8576-B7F194AB43CE}" type="datetimeFigureOut">
              <a:rPr lang="en-IN" smtClean="0"/>
              <a:t>06-04-2023</a:t>
            </a:fld>
            <a:endParaRPr lang="en-IN"/>
          </a:p>
        </p:txBody>
      </p:sp>
      <p:sp>
        <p:nvSpPr>
          <p:cNvPr id="6" name="Footer Placeholder 5">
            <a:extLst>
              <a:ext uri="{FF2B5EF4-FFF2-40B4-BE49-F238E27FC236}">
                <a16:creationId xmlns:a16="http://schemas.microsoft.com/office/drawing/2014/main" id="{8D4EEFB8-91C3-4078-A882-7920709E4A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EC46F7-7387-414F-A07E-CE9747A33298}"/>
              </a:ext>
            </a:extLst>
          </p:cNvPr>
          <p:cNvSpPr>
            <a:spLocks noGrp="1"/>
          </p:cNvSpPr>
          <p:nvPr>
            <p:ph type="sldNum" sz="quarter" idx="12"/>
          </p:nvPr>
        </p:nvSpPr>
        <p:spPr/>
        <p:txBody>
          <a:bodyPr/>
          <a:lstStyle/>
          <a:p>
            <a:fld id="{714550F6-0C62-490A-B3FF-46C2733D35CE}" type="slidenum">
              <a:rPr lang="en-IN" smtClean="0"/>
              <a:t>‹#›</a:t>
            </a:fld>
            <a:endParaRPr lang="en-IN"/>
          </a:p>
        </p:txBody>
      </p:sp>
    </p:spTree>
    <p:extLst>
      <p:ext uri="{BB962C8B-B14F-4D97-AF65-F5344CB8AC3E}">
        <p14:creationId xmlns:p14="http://schemas.microsoft.com/office/powerpoint/2010/main" val="1239457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C4DD7-86E6-440C-9ACF-0723BAD3C3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4BE78B-0B46-44AF-83E3-CEA289E393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604DA2-B2B0-447F-9A21-F3CCBF595A8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042AAF-966A-4708-8C58-2F899BA057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77CE543-B7BF-4FEC-AE71-08F43077B21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F8E09C-4F7E-47F8-8F27-DD52BDF14DA4}"/>
              </a:ext>
            </a:extLst>
          </p:cNvPr>
          <p:cNvSpPr>
            <a:spLocks noGrp="1"/>
          </p:cNvSpPr>
          <p:nvPr>
            <p:ph type="dt" sz="half" idx="10"/>
          </p:nvPr>
        </p:nvSpPr>
        <p:spPr/>
        <p:txBody>
          <a:bodyPr/>
          <a:lstStyle/>
          <a:p>
            <a:fld id="{D9D7B29A-8F0B-4CEB-8576-B7F194AB43CE}" type="datetimeFigureOut">
              <a:rPr lang="en-IN" smtClean="0"/>
              <a:t>06-04-2023</a:t>
            </a:fld>
            <a:endParaRPr lang="en-IN"/>
          </a:p>
        </p:txBody>
      </p:sp>
      <p:sp>
        <p:nvSpPr>
          <p:cNvPr id="8" name="Footer Placeholder 7">
            <a:extLst>
              <a:ext uri="{FF2B5EF4-FFF2-40B4-BE49-F238E27FC236}">
                <a16:creationId xmlns:a16="http://schemas.microsoft.com/office/drawing/2014/main" id="{89551E1C-F092-4AD9-B01A-CA5D6858F1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ECBE55-4DFB-4EDF-9F9D-32A184F93F34}"/>
              </a:ext>
            </a:extLst>
          </p:cNvPr>
          <p:cNvSpPr>
            <a:spLocks noGrp="1"/>
          </p:cNvSpPr>
          <p:nvPr>
            <p:ph type="sldNum" sz="quarter" idx="12"/>
          </p:nvPr>
        </p:nvSpPr>
        <p:spPr/>
        <p:txBody>
          <a:bodyPr/>
          <a:lstStyle/>
          <a:p>
            <a:fld id="{714550F6-0C62-490A-B3FF-46C2733D35CE}" type="slidenum">
              <a:rPr lang="en-IN" smtClean="0"/>
              <a:t>‹#›</a:t>
            </a:fld>
            <a:endParaRPr lang="en-IN"/>
          </a:p>
        </p:txBody>
      </p:sp>
    </p:spTree>
    <p:extLst>
      <p:ext uri="{BB962C8B-B14F-4D97-AF65-F5344CB8AC3E}">
        <p14:creationId xmlns:p14="http://schemas.microsoft.com/office/powerpoint/2010/main" val="28143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D7AE8-0E4E-4055-AF7D-CAE1F543C5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ED78E3-5B58-480D-A26E-306EC0CC3516}"/>
              </a:ext>
            </a:extLst>
          </p:cNvPr>
          <p:cNvSpPr>
            <a:spLocks noGrp="1"/>
          </p:cNvSpPr>
          <p:nvPr>
            <p:ph type="dt" sz="half" idx="10"/>
          </p:nvPr>
        </p:nvSpPr>
        <p:spPr/>
        <p:txBody>
          <a:bodyPr/>
          <a:lstStyle/>
          <a:p>
            <a:fld id="{D9D7B29A-8F0B-4CEB-8576-B7F194AB43CE}" type="datetimeFigureOut">
              <a:rPr lang="en-IN" smtClean="0"/>
              <a:t>06-04-2023</a:t>
            </a:fld>
            <a:endParaRPr lang="en-IN"/>
          </a:p>
        </p:txBody>
      </p:sp>
      <p:sp>
        <p:nvSpPr>
          <p:cNvPr id="4" name="Footer Placeholder 3">
            <a:extLst>
              <a:ext uri="{FF2B5EF4-FFF2-40B4-BE49-F238E27FC236}">
                <a16:creationId xmlns:a16="http://schemas.microsoft.com/office/drawing/2014/main" id="{9FACAA4F-79E9-46C8-9EC1-9E91AE11C7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8E2006-BDD8-4F63-82B3-3A8C554E7627}"/>
              </a:ext>
            </a:extLst>
          </p:cNvPr>
          <p:cNvSpPr>
            <a:spLocks noGrp="1"/>
          </p:cNvSpPr>
          <p:nvPr>
            <p:ph type="sldNum" sz="quarter" idx="12"/>
          </p:nvPr>
        </p:nvSpPr>
        <p:spPr/>
        <p:txBody>
          <a:bodyPr/>
          <a:lstStyle/>
          <a:p>
            <a:fld id="{714550F6-0C62-490A-B3FF-46C2733D35CE}" type="slidenum">
              <a:rPr lang="en-IN" smtClean="0"/>
              <a:t>‹#›</a:t>
            </a:fld>
            <a:endParaRPr lang="en-IN"/>
          </a:p>
        </p:txBody>
      </p:sp>
    </p:spTree>
    <p:extLst>
      <p:ext uri="{BB962C8B-B14F-4D97-AF65-F5344CB8AC3E}">
        <p14:creationId xmlns:p14="http://schemas.microsoft.com/office/powerpoint/2010/main" val="129302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381F3C-DDF2-4879-95B8-B5A284B6076E}"/>
              </a:ext>
            </a:extLst>
          </p:cNvPr>
          <p:cNvSpPr>
            <a:spLocks noGrp="1"/>
          </p:cNvSpPr>
          <p:nvPr>
            <p:ph type="dt" sz="half" idx="10"/>
          </p:nvPr>
        </p:nvSpPr>
        <p:spPr/>
        <p:txBody>
          <a:bodyPr/>
          <a:lstStyle/>
          <a:p>
            <a:fld id="{D9D7B29A-8F0B-4CEB-8576-B7F194AB43CE}" type="datetimeFigureOut">
              <a:rPr lang="en-IN" smtClean="0"/>
              <a:t>06-04-2023</a:t>
            </a:fld>
            <a:endParaRPr lang="en-IN"/>
          </a:p>
        </p:txBody>
      </p:sp>
      <p:sp>
        <p:nvSpPr>
          <p:cNvPr id="3" name="Footer Placeholder 2">
            <a:extLst>
              <a:ext uri="{FF2B5EF4-FFF2-40B4-BE49-F238E27FC236}">
                <a16:creationId xmlns:a16="http://schemas.microsoft.com/office/drawing/2014/main" id="{4B1040A1-C771-46B2-A376-1424B75219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6EE989-5F54-4846-A153-E69B3FFD2670}"/>
              </a:ext>
            </a:extLst>
          </p:cNvPr>
          <p:cNvSpPr>
            <a:spLocks noGrp="1"/>
          </p:cNvSpPr>
          <p:nvPr>
            <p:ph type="sldNum" sz="quarter" idx="12"/>
          </p:nvPr>
        </p:nvSpPr>
        <p:spPr/>
        <p:txBody>
          <a:bodyPr/>
          <a:lstStyle/>
          <a:p>
            <a:fld id="{714550F6-0C62-490A-B3FF-46C2733D35CE}" type="slidenum">
              <a:rPr lang="en-IN" smtClean="0"/>
              <a:t>‹#›</a:t>
            </a:fld>
            <a:endParaRPr lang="en-IN"/>
          </a:p>
        </p:txBody>
      </p:sp>
    </p:spTree>
    <p:extLst>
      <p:ext uri="{BB962C8B-B14F-4D97-AF65-F5344CB8AC3E}">
        <p14:creationId xmlns:p14="http://schemas.microsoft.com/office/powerpoint/2010/main" val="2364446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979CE-6227-414B-BAC9-06D8B4984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41AFD5-47AB-4E13-84EC-C8D0209B5F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16B0AA-0B0D-4F82-93E9-24F5B6DC1F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1D05FE-899C-464D-BABD-288BC8A9BC42}"/>
              </a:ext>
            </a:extLst>
          </p:cNvPr>
          <p:cNvSpPr>
            <a:spLocks noGrp="1"/>
          </p:cNvSpPr>
          <p:nvPr>
            <p:ph type="dt" sz="half" idx="10"/>
          </p:nvPr>
        </p:nvSpPr>
        <p:spPr/>
        <p:txBody>
          <a:bodyPr/>
          <a:lstStyle/>
          <a:p>
            <a:fld id="{D9D7B29A-8F0B-4CEB-8576-B7F194AB43CE}" type="datetimeFigureOut">
              <a:rPr lang="en-IN" smtClean="0"/>
              <a:t>06-04-2023</a:t>
            </a:fld>
            <a:endParaRPr lang="en-IN"/>
          </a:p>
        </p:txBody>
      </p:sp>
      <p:sp>
        <p:nvSpPr>
          <p:cNvPr id="6" name="Footer Placeholder 5">
            <a:extLst>
              <a:ext uri="{FF2B5EF4-FFF2-40B4-BE49-F238E27FC236}">
                <a16:creationId xmlns:a16="http://schemas.microsoft.com/office/drawing/2014/main" id="{FDF80E28-E65F-47C8-9F93-436D49A3FE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426C66-C848-4218-A523-ED7875BE0B57}"/>
              </a:ext>
            </a:extLst>
          </p:cNvPr>
          <p:cNvSpPr>
            <a:spLocks noGrp="1"/>
          </p:cNvSpPr>
          <p:nvPr>
            <p:ph type="sldNum" sz="quarter" idx="12"/>
          </p:nvPr>
        </p:nvSpPr>
        <p:spPr/>
        <p:txBody>
          <a:bodyPr/>
          <a:lstStyle/>
          <a:p>
            <a:fld id="{714550F6-0C62-490A-B3FF-46C2733D35CE}" type="slidenum">
              <a:rPr lang="en-IN" smtClean="0"/>
              <a:t>‹#›</a:t>
            </a:fld>
            <a:endParaRPr lang="en-IN"/>
          </a:p>
        </p:txBody>
      </p:sp>
    </p:spTree>
    <p:extLst>
      <p:ext uri="{BB962C8B-B14F-4D97-AF65-F5344CB8AC3E}">
        <p14:creationId xmlns:p14="http://schemas.microsoft.com/office/powerpoint/2010/main" val="2850866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555C-9255-4490-99E3-B7743FD8F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A181C1-06A6-4F86-B726-E46293808C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8CC12A-B429-43D6-923D-7E0469E1E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98751D-44E0-4CEF-9E91-6A868FD4E71C}"/>
              </a:ext>
            </a:extLst>
          </p:cNvPr>
          <p:cNvSpPr>
            <a:spLocks noGrp="1"/>
          </p:cNvSpPr>
          <p:nvPr>
            <p:ph type="dt" sz="half" idx="10"/>
          </p:nvPr>
        </p:nvSpPr>
        <p:spPr/>
        <p:txBody>
          <a:bodyPr/>
          <a:lstStyle/>
          <a:p>
            <a:fld id="{D9D7B29A-8F0B-4CEB-8576-B7F194AB43CE}" type="datetimeFigureOut">
              <a:rPr lang="en-IN" smtClean="0"/>
              <a:t>06-04-2023</a:t>
            </a:fld>
            <a:endParaRPr lang="en-IN"/>
          </a:p>
        </p:txBody>
      </p:sp>
      <p:sp>
        <p:nvSpPr>
          <p:cNvPr id="6" name="Footer Placeholder 5">
            <a:extLst>
              <a:ext uri="{FF2B5EF4-FFF2-40B4-BE49-F238E27FC236}">
                <a16:creationId xmlns:a16="http://schemas.microsoft.com/office/drawing/2014/main" id="{B6DA2D3C-4378-466C-8656-E35BA734CF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873BDF-8E30-447E-BF88-24CE686B48AA}"/>
              </a:ext>
            </a:extLst>
          </p:cNvPr>
          <p:cNvSpPr>
            <a:spLocks noGrp="1"/>
          </p:cNvSpPr>
          <p:nvPr>
            <p:ph type="sldNum" sz="quarter" idx="12"/>
          </p:nvPr>
        </p:nvSpPr>
        <p:spPr/>
        <p:txBody>
          <a:bodyPr/>
          <a:lstStyle/>
          <a:p>
            <a:fld id="{714550F6-0C62-490A-B3FF-46C2733D35CE}" type="slidenum">
              <a:rPr lang="en-IN" smtClean="0"/>
              <a:t>‹#›</a:t>
            </a:fld>
            <a:endParaRPr lang="en-IN"/>
          </a:p>
        </p:txBody>
      </p:sp>
    </p:spTree>
    <p:extLst>
      <p:ext uri="{BB962C8B-B14F-4D97-AF65-F5344CB8AC3E}">
        <p14:creationId xmlns:p14="http://schemas.microsoft.com/office/powerpoint/2010/main" val="581366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06A9F6-272E-48AF-9ED3-6548513703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D6176D-F6F5-4053-BB6E-450CB6BD29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445C10-E025-4520-AABB-2A0F2487F7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7B29A-8F0B-4CEB-8576-B7F194AB43CE}" type="datetimeFigureOut">
              <a:rPr lang="en-IN" smtClean="0"/>
              <a:t>06-04-2023</a:t>
            </a:fld>
            <a:endParaRPr lang="en-IN"/>
          </a:p>
        </p:txBody>
      </p:sp>
      <p:sp>
        <p:nvSpPr>
          <p:cNvPr id="5" name="Footer Placeholder 4">
            <a:extLst>
              <a:ext uri="{FF2B5EF4-FFF2-40B4-BE49-F238E27FC236}">
                <a16:creationId xmlns:a16="http://schemas.microsoft.com/office/drawing/2014/main" id="{A4971CBC-6760-4251-A770-BF2943B349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A6B5B5-7A42-4D9C-9DCA-5ACF2DD46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550F6-0C62-490A-B3FF-46C2733D35CE}" type="slidenum">
              <a:rPr lang="en-IN" smtClean="0"/>
              <a:t>‹#›</a:t>
            </a:fld>
            <a:endParaRPr lang="en-IN"/>
          </a:p>
        </p:txBody>
      </p:sp>
    </p:spTree>
    <p:extLst>
      <p:ext uri="{BB962C8B-B14F-4D97-AF65-F5344CB8AC3E}">
        <p14:creationId xmlns:p14="http://schemas.microsoft.com/office/powerpoint/2010/main" val="2421933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5000"/>
                <a:lumOff val="25000"/>
              </a:schemeClr>
            </a:gs>
            <a:gs pos="83000">
              <a:schemeClr val="bg1">
                <a:lumMod val="6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F743E1-A5CD-E5F8-9AE6-0B431A400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982" y="193964"/>
            <a:ext cx="1542473" cy="849745"/>
          </a:xfrm>
          <a:prstGeom prst="rect">
            <a:avLst/>
          </a:prstGeom>
        </p:spPr>
      </p:pic>
      <p:sp>
        <p:nvSpPr>
          <p:cNvPr id="7" name="TextBox 6">
            <a:extLst>
              <a:ext uri="{FF2B5EF4-FFF2-40B4-BE49-F238E27FC236}">
                <a16:creationId xmlns:a16="http://schemas.microsoft.com/office/drawing/2014/main" id="{46F34CCE-34F0-298D-7F84-3BB9908447DA}"/>
              </a:ext>
            </a:extLst>
          </p:cNvPr>
          <p:cNvSpPr txBox="1"/>
          <p:nvPr/>
        </p:nvSpPr>
        <p:spPr>
          <a:xfrm>
            <a:off x="1922466" y="2641601"/>
            <a:ext cx="7946855" cy="1754326"/>
          </a:xfrm>
          <a:prstGeom prst="rect">
            <a:avLst/>
          </a:prstGeom>
          <a:noFill/>
        </p:spPr>
        <p:txBody>
          <a:bodyPr wrap="none" rtlCol="0">
            <a:spAutoFit/>
          </a:bodyPr>
          <a:lstStyle/>
          <a:p>
            <a:pPr algn="ctr"/>
            <a:r>
              <a:rPr lang="en-US" sz="3600" b="1" dirty="0"/>
              <a:t>PROTOTYPE </a:t>
            </a:r>
          </a:p>
          <a:p>
            <a:pPr algn="ctr"/>
            <a:endParaRPr lang="en-US" sz="3600" b="1" dirty="0"/>
          </a:p>
          <a:p>
            <a:pPr algn="ctr"/>
            <a:r>
              <a:rPr lang="en-US" sz="3600" b="1" dirty="0"/>
              <a:t>DATA ANALYSIS ON NEXT LEVEL PRAYERS</a:t>
            </a:r>
          </a:p>
        </p:txBody>
      </p:sp>
    </p:spTree>
    <p:extLst>
      <p:ext uri="{BB962C8B-B14F-4D97-AF65-F5344CB8AC3E}">
        <p14:creationId xmlns:p14="http://schemas.microsoft.com/office/powerpoint/2010/main" val="284200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768E45AC-9EBB-4518-91A1-C8D4269F1E07}"/>
              </a:ext>
            </a:extLst>
          </p:cNvPr>
          <p:cNvGrpSpPr/>
          <p:nvPr/>
        </p:nvGrpSpPr>
        <p:grpSpPr>
          <a:xfrm>
            <a:off x="1985211" y="4305296"/>
            <a:ext cx="3274412" cy="601621"/>
            <a:chOff x="6172200" y="1981200"/>
            <a:chExt cx="2024742" cy="3276600"/>
          </a:xfrm>
          <a:solidFill>
            <a:schemeClr val="tx1">
              <a:lumMod val="75000"/>
              <a:lumOff val="25000"/>
            </a:schemeClr>
          </a:solidFill>
        </p:grpSpPr>
        <p:sp>
          <p:nvSpPr>
            <p:cNvPr id="36" name="Rectangle 35">
              <a:extLst>
                <a:ext uri="{FF2B5EF4-FFF2-40B4-BE49-F238E27FC236}">
                  <a16:creationId xmlns:a16="http://schemas.microsoft.com/office/drawing/2014/main" id="{C0DC84BF-C0B0-4355-8578-F01F4849C390}"/>
                </a:ext>
              </a:extLst>
            </p:cNvPr>
            <p:cNvSpPr/>
            <p:nvPr/>
          </p:nvSpPr>
          <p:spPr>
            <a:xfrm>
              <a:off x="6172200" y="1981200"/>
              <a:ext cx="2024742" cy="3276600"/>
            </a:xfrm>
            <a:prstGeom prst="rect">
              <a:avLst/>
            </a:pr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37" name="Rektangel 47">
              <a:extLst>
                <a:ext uri="{FF2B5EF4-FFF2-40B4-BE49-F238E27FC236}">
                  <a16:creationId xmlns:a16="http://schemas.microsoft.com/office/drawing/2014/main" id="{E8B08966-1B0A-4F6E-824C-713A641AB4A8}"/>
                </a:ext>
              </a:extLst>
            </p:cNvPr>
            <p:cNvSpPr/>
            <p:nvPr/>
          </p:nvSpPr>
          <p:spPr bwMode="auto">
            <a:xfrm>
              <a:off x="6178294" y="1992300"/>
              <a:ext cx="2018647" cy="272044"/>
            </a:xfrm>
            <a:prstGeom prst="rect">
              <a:avLst/>
            </a:prstGeom>
            <a:grpFill/>
            <a:ln w="25400" cap="flat" cmpd="sng" algn="ctr">
              <a:noFill/>
              <a:prstDash val="solid"/>
            </a:ln>
            <a:effectLst/>
          </p:spPr>
          <p:txBody>
            <a:bodyPr anchor="ctr"/>
            <a:lstStyle/>
            <a:p>
              <a:pPr indent="-342900" algn="ctr">
                <a:buFont typeface="Calibri" pitchFamily="34" charset="0"/>
                <a:buAutoNum type="arabicPeriod"/>
                <a:defRPr/>
              </a:pPr>
              <a:endParaRPr lang="en-US" noProof="1">
                <a:solidFill>
                  <a:srgbClr val="FFFFFF"/>
                </a:solidFill>
                <a:latin typeface="Cambria" panose="02040503050406030204" pitchFamily="18" charset="0"/>
                <a:ea typeface="Cambria" panose="02040503050406030204" pitchFamily="18" charset="0"/>
              </a:endParaRPr>
            </a:p>
          </p:txBody>
        </p:sp>
        <p:sp>
          <p:nvSpPr>
            <p:cNvPr id="39" name="Rektangel 67">
              <a:extLst>
                <a:ext uri="{FF2B5EF4-FFF2-40B4-BE49-F238E27FC236}">
                  <a16:creationId xmlns:a16="http://schemas.microsoft.com/office/drawing/2014/main" id="{E577B6E2-AAF7-40B1-97B9-7AB26FAB208E}"/>
                </a:ext>
              </a:extLst>
            </p:cNvPr>
            <p:cNvSpPr>
              <a:spLocks noChangeArrowheads="1"/>
            </p:cNvSpPr>
            <p:nvPr/>
          </p:nvSpPr>
          <p:spPr bwMode="auto">
            <a:xfrm>
              <a:off x="6172200" y="2128319"/>
              <a:ext cx="2024742" cy="823049"/>
            </a:xfrm>
            <a:prstGeom prst="rect">
              <a:avLst/>
            </a:prstGeom>
            <a:grpFill/>
            <a:ln w="9525">
              <a:noFill/>
              <a:miter lim="800000"/>
              <a:headEnd/>
              <a:tailEnd/>
            </a:ln>
          </p:spPr>
          <p:txBody>
            <a:bodyPr wrap="square">
              <a:spAutoFit/>
            </a:bodyPr>
            <a:lstStyle/>
            <a:p>
              <a:pPr algn="ctr" defTabSz="914400"/>
              <a:r>
                <a:rPr lang="en-US" sz="2400" b="1" noProof="1">
                  <a:solidFill>
                    <a:schemeClr val="bg1"/>
                  </a:solidFill>
                  <a:latin typeface="Cambria" panose="02040503050406030204" pitchFamily="18" charset="0"/>
                  <a:ea typeface="Cambria" panose="02040503050406030204" pitchFamily="18" charset="0"/>
                </a:rPr>
                <a:t>Transformed Data</a:t>
              </a:r>
              <a:endParaRPr lang="da-DK" sz="2400" b="1" dirty="0">
                <a:solidFill>
                  <a:schemeClr val="bg1"/>
                </a:solidFill>
                <a:latin typeface="Cambria" panose="02040503050406030204" pitchFamily="18" charset="0"/>
                <a:ea typeface="Cambria" panose="02040503050406030204" pitchFamily="18" charset="0"/>
              </a:endParaRPr>
            </a:p>
          </p:txBody>
        </p:sp>
      </p:grpSp>
      <p:sp>
        <p:nvSpPr>
          <p:cNvPr id="43" name="Rectangle 42">
            <a:extLst>
              <a:ext uri="{FF2B5EF4-FFF2-40B4-BE49-F238E27FC236}">
                <a16:creationId xmlns:a16="http://schemas.microsoft.com/office/drawing/2014/main" id="{70A26D22-BD4E-437E-8F26-116FBC58B20A}"/>
              </a:ext>
            </a:extLst>
          </p:cNvPr>
          <p:cNvSpPr/>
          <p:nvPr/>
        </p:nvSpPr>
        <p:spPr>
          <a:xfrm>
            <a:off x="2537625" y="28111"/>
            <a:ext cx="7534820" cy="584775"/>
          </a:xfrm>
          <a:prstGeom prst="rect">
            <a:avLst/>
          </a:prstGeom>
        </p:spPr>
        <p:txBody>
          <a:bodyPr wrap="none">
            <a:spAutoFit/>
          </a:bodyPr>
          <a:lstStyle/>
          <a:p>
            <a:r>
              <a:rPr lang="en-IN" sz="3200" b="0" i="0" dirty="0">
                <a:solidFill>
                  <a:schemeClr val="tx1">
                    <a:lumMod val="95000"/>
                    <a:lumOff val="5000"/>
                  </a:schemeClr>
                </a:solidFill>
                <a:effectLst/>
                <a:latin typeface="Cambria" panose="02040503050406030204" pitchFamily="18" charset="0"/>
                <a:ea typeface="Cambria" panose="02040503050406030204" pitchFamily="18" charset="0"/>
              </a:rPr>
              <a:t>DATA EXTRACTION &amp; TRANSFORMATION</a:t>
            </a:r>
          </a:p>
        </p:txBody>
      </p:sp>
      <p:sp>
        <p:nvSpPr>
          <p:cNvPr id="44" name="Rectangle 43">
            <a:extLst>
              <a:ext uri="{FF2B5EF4-FFF2-40B4-BE49-F238E27FC236}">
                <a16:creationId xmlns:a16="http://schemas.microsoft.com/office/drawing/2014/main" id="{FD33C306-08E6-4FE9-BF56-83EEC7E9C440}"/>
              </a:ext>
            </a:extLst>
          </p:cNvPr>
          <p:cNvSpPr/>
          <p:nvPr/>
        </p:nvSpPr>
        <p:spPr>
          <a:xfrm>
            <a:off x="1148835" y="627951"/>
            <a:ext cx="10312400" cy="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1B2A436F-10E2-499B-9441-CDB3D133F8E3}"/>
              </a:ext>
            </a:extLst>
          </p:cNvPr>
          <p:cNvSpPr/>
          <p:nvPr/>
        </p:nvSpPr>
        <p:spPr>
          <a:xfrm>
            <a:off x="1148835" y="6561171"/>
            <a:ext cx="10312400" cy="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446F58FF-AB62-BC33-0B98-E64743B20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5211" y="829375"/>
            <a:ext cx="4110789" cy="2599625"/>
          </a:xfrm>
          <a:prstGeom prst="rect">
            <a:avLst/>
          </a:prstGeom>
        </p:spPr>
      </p:pic>
      <p:grpSp>
        <p:nvGrpSpPr>
          <p:cNvPr id="9" name="Group 8">
            <a:extLst>
              <a:ext uri="{FF2B5EF4-FFF2-40B4-BE49-F238E27FC236}">
                <a16:creationId xmlns:a16="http://schemas.microsoft.com/office/drawing/2014/main" id="{A16C3122-3961-2DA3-CE40-54E67533655C}"/>
              </a:ext>
            </a:extLst>
          </p:cNvPr>
          <p:cNvGrpSpPr/>
          <p:nvPr/>
        </p:nvGrpSpPr>
        <p:grpSpPr>
          <a:xfrm>
            <a:off x="7301587" y="1460671"/>
            <a:ext cx="3166496" cy="668516"/>
            <a:chOff x="6172200" y="1981200"/>
            <a:chExt cx="2024742" cy="3276600"/>
          </a:xfrm>
          <a:solidFill>
            <a:schemeClr val="tx1">
              <a:lumMod val="75000"/>
              <a:lumOff val="25000"/>
            </a:schemeClr>
          </a:solidFill>
        </p:grpSpPr>
        <p:sp>
          <p:nvSpPr>
            <p:cNvPr id="10" name="Rectangle 9">
              <a:extLst>
                <a:ext uri="{FF2B5EF4-FFF2-40B4-BE49-F238E27FC236}">
                  <a16:creationId xmlns:a16="http://schemas.microsoft.com/office/drawing/2014/main" id="{E0F4AE0F-92BC-666E-9833-B1D6C945DDCD}"/>
                </a:ext>
              </a:extLst>
            </p:cNvPr>
            <p:cNvSpPr/>
            <p:nvPr/>
          </p:nvSpPr>
          <p:spPr>
            <a:xfrm>
              <a:off x="6172200" y="1981200"/>
              <a:ext cx="2024742" cy="3276600"/>
            </a:xfrm>
            <a:prstGeom prst="rect">
              <a:avLst/>
            </a:pr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1" name="Rektangel 47">
              <a:extLst>
                <a:ext uri="{FF2B5EF4-FFF2-40B4-BE49-F238E27FC236}">
                  <a16:creationId xmlns:a16="http://schemas.microsoft.com/office/drawing/2014/main" id="{3F8C7782-AA12-4DCD-E3D7-8014BDC48379}"/>
                </a:ext>
              </a:extLst>
            </p:cNvPr>
            <p:cNvSpPr/>
            <p:nvPr/>
          </p:nvSpPr>
          <p:spPr bwMode="auto">
            <a:xfrm>
              <a:off x="6178294" y="1992300"/>
              <a:ext cx="2018647" cy="272044"/>
            </a:xfrm>
            <a:prstGeom prst="rect">
              <a:avLst/>
            </a:prstGeom>
            <a:grpFill/>
            <a:ln w="25400" cap="flat" cmpd="sng" algn="ctr">
              <a:noFill/>
              <a:prstDash val="solid"/>
            </a:ln>
            <a:effectLst/>
          </p:spPr>
          <p:txBody>
            <a:bodyPr anchor="ctr"/>
            <a:lstStyle/>
            <a:p>
              <a:pPr indent="-342900" algn="ctr">
                <a:buFont typeface="Calibri" pitchFamily="34" charset="0"/>
                <a:buAutoNum type="arabicPeriod"/>
                <a:defRPr/>
              </a:pPr>
              <a:endParaRPr lang="en-US" noProof="1">
                <a:solidFill>
                  <a:srgbClr val="FFFFFF"/>
                </a:solidFill>
                <a:latin typeface="Cambria" panose="02040503050406030204" pitchFamily="18" charset="0"/>
                <a:ea typeface="Cambria" panose="02040503050406030204" pitchFamily="18" charset="0"/>
              </a:endParaRPr>
            </a:p>
          </p:txBody>
        </p:sp>
        <p:sp>
          <p:nvSpPr>
            <p:cNvPr id="13" name="Rektangel 67">
              <a:extLst>
                <a:ext uri="{FF2B5EF4-FFF2-40B4-BE49-F238E27FC236}">
                  <a16:creationId xmlns:a16="http://schemas.microsoft.com/office/drawing/2014/main" id="{99E2354E-74BE-215B-3431-B6043404C0FD}"/>
                </a:ext>
              </a:extLst>
            </p:cNvPr>
            <p:cNvSpPr>
              <a:spLocks noChangeArrowheads="1"/>
            </p:cNvSpPr>
            <p:nvPr/>
          </p:nvSpPr>
          <p:spPr bwMode="auto">
            <a:xfrm>
              <a:off x="6178294" y="2380231"/>
              <a:ext cx="2018647" cy="823046"/>
            </a:xfrm>
            <a:prstGeom prst="rect">
              <a:avLst/>
            </a:prstGeom>
            <a:grpFill/>
            <a:ln w="9525">
              <a:noFill/>
              <a:miter lim="800000"/>
              <a:headEnd/>
              <a:tailEnd/>
            </a:ln>
          </p:spPr>
          <p:txBody>
            <a:bodyPr wrap="square">
              <a:spAutoFit/>
            </a:bodyPr>
            <a:lstStyle/>
            <a:p>
              <a:pPr algn="ctr" defTabSz="914400"/>
              <a:r>
                <a:rPr lang="en-US" sz="2400" b="1" noProof="1">
                  <a:solidFill>
                    <a:schemeClr val="bg1"/>
                  </a:solidFill>
                  <a:latin typeface="Cambria" panose="02040503050406030204" pitchFamily="18" charset="0"/>
                  <a:ea typeface="Cambria" panose="02040503050406030204" pitchFamily="18" charset="0"/>
                </a:rPr>
                <a:t>Extracted Data</a:t>
              </a:r>
              <a:endParaRPr lang="da-DK" sz="2400" b="1" dirty="0">
                <a:solidFill>
                  <a:schemeClr val="bg1"/>
                </a:solidFill>
                <a:latin typeface="Cambria" panose="02040503050406030204" pitchFamily="18" charset="0"/>
                <a:ea typeface="Cambria" panose="02040503050406030204" pitchFamily="18" charset="0"/>
              </a:endParaRPr>
            </a:p>
          </p:txBody>
        </p:sp>
      </p:grpSp>
      <p:pic>
        <p:nvPicPr>
          <p:cNvPr id="17" name="Picture 16">
            <a:extLst>
              <a:ext uri="{FF2B5EF4-FFF2-40B4-BE49-F238E27FC236}">
                <a16:creationId xmlns:a16="http://schemas.microsoft.com/office/drawing/2014/main" id="{4174218F-D7AC-4325-D38A-AB024BC0F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436" y="3583786"/>
            <a:ext cx="4488873" cy="2646263"/>
          </a:xfrm>
          <a:prstGeom prst="rect">
            <a:avLst/>
          </a:prstGeom>
        </p:spPr>
      </p:pic>
      <p:sp>
        <p:nvSpPr>
          <p:cNvPr id="18" name="TextBox 17">
            <a:extLst>
              <a:ext uri="{FF2B5EF4-FFF2-40B4-BE49-F238E27FC236}">
                <a16:creationId xmlns:a16="http://schemas.microsoft.com/office/drawing/2014/main" id="{E65CBF4E-5BB2-19B6-10FF-0F3987596803}"/>
              </a:ext>
            </a:extLst>
          </p:cNvPr>
          <p:cNvSpPr txBox="1"/>
          <p:nvPr/>
        </p:nvSpPr>
        <p:spPr>
          <a:xfrm>
            <a:off x="1060054" y="1091339"/>
            <a:ext cx="644728" cy="369332"/>
          </a:xfrm>
          <a:prstGeom prst="rect">
            <a:avLst/>
          </a:prstGeom>
          <a:noFill/>
        </p:spPr>
        <p:txBody>
          <a:bodyPr wrap="none" rtlCol="0">
            <a:spAutoFit/>
          </a:bodyPr>
          <a:lstStyle/>
          <a:p>
            <a:r>
              <a:rPr lang="en-US" dirty="0"/>
              <a:t>fig 1.</a:t>
            </a:r>
          </a:p>
        </p:txBody>
      </p:sp>
      <p:sp>
        <p:nvSpPr>
          <p:cNvPr id="19" name="TextBox 18">
            <a:extLst>
              <a:ext uri="{FF2B5EF4-FFF2-40B4-BE49-F238E27FC236}">
                <a16:creationId xmlns:a16="http://schemas.microsoft.com/office/drawing/2014/main" id="{FBD26485-9A95-D8D5-35C7-E3574F0D69D4}"/>
              </a:ext>
            </a:extLst>
          </p:cNvPr>
          <p:cNvSpPr txBox="1"/>
          <p:nvPr/>
        </p:nvSpPr>
        <p:spPr>
          <a:xfrm>
            <a:off x="11073879" y="3935964"/>
            <a:ext cx="644728" cy="369332"/>
          </a:xfrm>
          <a:prstGeom prst="rect">
            <a:avLst/>
          </a:prstGeom>
          <a:noFill/>
        </p:spPr>
        <p:txBody>
          <a:bodyPr wrap="none" rtlCol="0">
            <a:spAutoFit/>
          </a:bodyPr>
          <a:lstStyle/>
          <a:p>
            <a:r>
              <a:rPr lang="en-US" dirty="0"/>
              <a:t>fig 2.</a:t>
            </a:r>
          </a:p>
        </p:txBody>
      </p:sp>
    </p:spTree>
    <p:extLst>
      <p:ext uri="{BB962C8B-B14F-4D97-AF65-F5344CB8AC3E}">
        <p14:creationId xmlns:p14="http://schemas.microsoft.com/office/powerpoint/2010/main" val="3459642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768E45AC-9EBB-4518-91A1-C8D4269F1E07}"/>
              </a:ext>
            </a:extLst>
          </p:cNvPr>
          <p:cNvGrpSpPr/>
          <p:nvPr/>
        </p:nvGrpSpPr>
        <p:grpSpPr>
          <a:xfrm>
            <a:off x="9076520" y="1522463"/>
            <a:ext cx="2038902" cy="4238796"/>
            <a:chOff x="6169151" y="1976472"/>
            <a:chExt cx="2038902" cy="3325987"/>
          </a:xfrm>
          <a:solidFill>
            <a:schemeClr val="bg1">
              <a:lumMod val="85000"/>
            </a:schemeClr>
          </a:solidFill>
        </p:grpSpPr>
        <p:sp>
          <p:nvSpPr>
            <p:cNvPr id="36" name="Rectangle 35">
              <a:extLst>
                <a:ext uri="{FF2B5EF4-FFF2-40B4-BE49-F238E27FC236}">
                  <a16:creationId xmlns:a16="http://schemas.microsoft.com/office/drawing/2014/main" id="{C0DC84BF-C0B0-4355-8578-F01F4849C390}"/>
                </a:ext>
              </a:extLst>
            </p:cNvPr>
            <p:cNvSpPr/>
            <p:nvPr/>
          </p:nvSpPr>
          <p:spPr>
            <a:xfrm>
              <a:off x="6169151" y="2025859"/>
              <a:ext cx="2024742" cy="3276600"/>
            </a:xfrm>
            <a:prstGeom prst="rect">
              <a:avLst/>
            </a:pr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37" name="Rektangel 47">
              <a:extLst>
                <a:ext uri="{FF2B5EF4-FFF2-40B4-BE49-F238E27FC236}">
                  <a16:creationId xmlns:a16="http://schemas.microsoft.com/office/drawing/2014/main" id="{E8B08966-1B0A-4F6E-824C-713A641AB4A8}"/>
                </a:ext>
              </a:extLst>
            </p:cNvPr>
            <p:cNvSpPr/>
            <p:nvPr/>
          </p:nvSpPr>
          <p:spPr bwMode="auto">
            <a:xfrm>
              <a:off x="6178294" y="1976472"/>
              <a:ext cx="2018647" cy="272044"/>
            </a:xfrm>
            <a:prstGeom prst="rect">
              <a:avLst/>
            </a:prstGeom>
            <a:grpFill/>
            <a:ln w="25400" cap="flat" cmpd="sng" algn="ctr">
              <a:noFill/>
              <a:prstDash val="solid"/>
            </a:ln>
            <a:effectLst/>
          </p:spPr>
          <p:txBody>
            <a:bodyPr anchor="ctr"/>
            <a:lstStyle/>
            <a:p>
              <a:pPr indent="-342900" algn="ctr">
                <a:buFont typeface="Calibri" pitchFamily="34" charset="0"/>
                <a:buAutoNum type="arabicPeriod"/>
                <a:defRPr/>
              </a:pPr>
              <a:endParaRPr lang="en-US" noProof="1">
                <a:solidFill>
                  <a:srgbClr val="FFFFFF"/>
                </a:solidFill>
                <a:latin typeface="Cambria" panose="02040503050406030204" pitchFamily="18" charset="0"/>
                <a:ea typeface="Cambria" panose="02040503050406030204" pitchFamily="18" charset="0"/>
              </a:endParaRPr>
            </a:p>
          </p:txBody>
        </p:sp>
        <p:sp>
          <p:nvSpPr>
            <p:cNvPr id="38" name="Text Box 52">
              <a:extLst>
                <a:ext uri="{FF2B5EF4-FFF2-40B4-BE49-F238E27FC236}">
                  <a16:creationId xmlns:a16="http://schemas.microsoft.com/office/drawing/2014/main" id="{3C566283-41BD-475C-A6BF-F2CD0F4712AF}"/>
                </a:ext>
              </a:extLst>
            </p:cNvPr>
            <p:cNvSpPr txBox="1">
              <a:spLocks noChangeArrowheads="1"/>
            </p:cNvSpPr>
            <p:nvPr/>
          </p:nvSpPr>
          <p:spPr bwMode="gray">
            <a:xfrm>
              <a:off x="6261780" y="2224125"/>
              <a:ext cx="1912937" cy="652045"/>
            </a:xfrm>
            <a:prstGeom prst="rect">
              <a:avLst/>
            </a:prstGeom>
            <a:grpFill/>
            <a:ln w="9525">
              <a:noFill/>
              <a:miter lim="800000"/>
              <a:headEnd/>
              <a:tailEnd/>
            </a:ln>
          </p:spPr>
          <p:txBody>
            <a:bodyPr>
              <a:spAutoFit/>
            </a:bodyPr>
            <a:lstStyle/>
            <a:p>
              <a:pPr marL="171450" indent="-171450" defTabSz="801688">
                <a:spcBef>
                  <a:spcPct val="20000"/>
                </a:spcBef>
                <a:buFont typeface="Arial" panose="020B0604020202020204" pitchFamily="34" charset="0"/>
                <a:buChar char="•"/>
              </a:pPr>
              <a:r>
                <a:rPr lang="en-US" sz="1200" noProof="1">
                  <a:solidFill>
                    <a:srgbClr val="080808"/>
                  </a:solidFill>
                  <a:latin typeface="Cambria" panose="02040503050406030204" pitchFamily="18" charset="0"/>
                  <a:ea typeface="Cambria" panose="02040503050406030204" pitchFamily="18" charset="0"/>
                </a:rPr>
                <a:t>Fig 3 shows the top 10 NLP video with the highest number of views.</a:t>
              </a:r>
            </a:p>
          </p:txBody>
        </p:sp>
        <p:sp>
          <p:nvSpPr>
            <p:cNvPr id="39" name="Rektangel 67">
              <a:extLst>
                <a:ext uri="{FF2B5EF4-FFF2-40B4-BE49-F238E27FC236}">
                  <a16:creationId xmlns:a16="http://schemas.microsoft.com/office/drawing/2014/main" id="{E577B6E2-AAF7-40B1-97B9-7AB26FAB208E}"/>
                </a:ext>
              </a:extLst>
            </p:cNvPr>
            <p:cNvSpPr>
              <a:spLocks noChangeArrowheads="1"/>
            </p:cNvSpPr>
            <p:nvPr/>
          </p:nvSpPr>
          <p:spPr bwMode="auto">
            <a:xfrm>
              <a:off x="6175247" y="1977280"/>
              <a:ext cx="2018647" cy="217348"/>
            </a:xfrm>
            <a:prstGeom prst="rect">
              <a:avLst/>
            </a:prstGeom>
            <a:solidFill>
              <a:schemeClr val="tx1">
                <a:lumMod val="75000"/>
                <a:lumOff val="25000"/>
              </a:schemeClr>
            </a:solidFill>
            <a:ln w="9525">
              <a:noFill/>
              <a:miter lim="800000"/>
              <a:headEnd/>
              <a:tailEnd/>
            </a:ln>
          </p:spPr>
          <p:txBody>
            <a:bodyPr wrap="square">
              <a:spAutoFit/>
            </a:bodyPr>
            <a:lstStyle/>
            <a:p>
              <a:pPr algn="ctr" defTabSz="914400"/>
              <a:r>
                <a:rPr lang="en-US" sz="1200" b="1" noProof="1">
                  <a:solidFill>
                    <a:schemeClr val="bg1"/>
                  </a:solidFill>
                  <a:latin typeface="Cambria" panose="02040503050406030204" pitchFamily="18" charset="0"/>
                  <a:ea typeface="Cambria" panose="02040503050406030204" pitchFamily="18" charset="0"/>
                </a:rPr>
                <a:t>Analysis.</a:t>
              </a:r>
              <a:endParaRPr lang="da-DK" sz="1200" b="1" dirty="0">
                <a:solidFill>
                  <a:schemeClr val="bg1"/>
                </a:solidFill>
                <a:latin typeface="Cambria" panose="02040503050406030204" pitchFamily="18" charset="0"/>
                <a:ea typeface="Cambria" panose="02040503050406030204" pitchFamily="18" charset="0"/>
              </a:endParaRPr>
            </a:p>
          </p:txBody>
        </p:sp>
        <p:sp>
          <p:nvSpPr>
            <p:cNvPr id="40" name="Text Box 52">
              <a:extLst>
                <a:ext uri="{FF2B5EF4-FFF2-40B4-BE49-F238E27FC236}">
                  <a16:creationId xmlns:a16="http://schemas.microsoft.com/office/drawing/2014/main" id="{D31311EE-CC09-478B-817B-55B9B0267CC6}"/>
                </a:ext>
              </a:extLst>
            </p:cNvPr>
            <p:cNvSpPr txBox="1">
              <a:spLocks noChangeArrowheads="1"/>
            </p:cNvSpPr>
            <p:nvPr/>
          </p:nvSpPr>
          <p:spPr bwMode="gray">
            <a:xfrm>
              <a:off x="6295116" y="2854646"/>
              <a:ext cx="1912937" cy="1086741"/>
            </a:xfrm>
            <a:prstGeom prst="rect">
              <a:avLst/>
            </a:prstGeom>
            <a:grpFill/>
            <a:ln w="9525">
              <a:noFill/>
              <a:miter lim="800000"/>
              <a:headEnd/>
              <a:tailEnd/>
            </a:ln>
          </p:spPr>
          <p:txBody>
            <a:bodyPr>
              <a:spAutoFit/>
            </a:bodyPr>
            <a:lstStyle/>
            <a:p>
              <a:pPr marL="171450" indent="-171450" defTabSz="801688">
                <a:spcBef>
                  <a:spcPct val="20000"/>
                </a:spcBef>
                <a:buFont typeface="Arial" panose="020B0604020202020204" pitchFamily="34" charset="0"/>
                <a:buChar char="•"/>
              </a:pPr>
              <a:r>
                <a:rPr lang="en-US" sz="1200" noProof="1">
                  <a:solidFill>
                    <a:srgbClr val="080808"/>
                  </a:solidFill>
                  <a:latin typeface="Cambria" panose="02040503050406030204" pitchFamily="18" charset="0"/>
                  <a:ea typeface="Cambria" panose="02040503050406030204" pitchFamily="18" charset="0"/>
                </a:rPr>
                <a:t>Fig 4 is showing the title of the NLP video with the highest views, the total number of views, likes and the date the video was published.</a:t>
              </a:r>
            </a:p>
          </p:txBody>
        </p:sp>
        <p:sp>
          <p:nvSpPr>
            <p:cNvPr id="41" name="Text Box 52">
              <a:extLst>
                <a:ext uri="{FF2B5EF4-FFF2-40B4-BE49-F238E27FC236}">
                  <a16:creationId xmlns:a16="http://schemas.microsoft.com/office/drawing/2014/main" id="{037FC104-6414-40C4-B19F-D9948AC0DFAD}"/>
                </a:ext>
              </a:extLst>
            </p:cNvPr>
            <p:cNvSpPr txBox="1">
              <a:spLocks noChangeArrowheads="1"/>
            </p:cNvSpPr>
            <p:nvPr/>
          </p:nvSpPr>
          <p:spPr bwMode="gray">
            <a:xfrm>
              <a:off x="6261780" y="4373902"/>
              <a:ext cx="1912937" cy="652045"/>
            </a:xfrm>
            <a:prstGeom prst="rect">
              <a:avLst/>
            </a:prstGeom>
            <a:grpFill/>
            <a:ln w="9525">
              <a:noFill/>
              <a:miter lim="800000"/>
              <a:headEnd/>
              <a:tailEnd/>
            </a:ln>
          </p:spPr>
          <p:txBody>
            <a:bodyPr>
              <a:spAutoFit/>
            </a:bodyPr>
            <a:lstStyle/>
            <a:p>
              <a:pPr defTabSz="801688">
                <a:spcBef>
                  <a:spcPct val="20000"/>
                </a:spcBef>
              </a:pPr>
              <a:r>
                <a:rPr lang="en-US" sz="1200" noProof="1">
                  <a:solidFill>
                    <a:srgbClr val="080808"/>
                  </a:solidFill>
                  <a:latin typeface="Cambria" panose="02040503050406030204" pitchFamily="18" charset="0"/>
                  <a:ea typeface="Cambria" panose="02040503050406030204" pitchFamily="18" charset="0"/>
                </a:rPr>
                <a:t>Based on the analysis, it is clear that this is most watched video but not most liked.</a:t>
              </a:r>
            </a:p>
          </p:txBody>
        </p:sp>
      </p:grpSp>
      <p:sp>
        <p:nvSpPr>
          <p:cNvPr id="43" name="Rectangle 42">
            <a:extLst>
              <a:ext uri="{FF2B5EF4-FFF2-40B4-BE49-F238E27FC236}">
                <a16:creationId xmlns:a16="http://schemas.microsoft.com/office/drawing/2014/main" id="{70A26D22-BD4E-437E-8F26-116FBC58B20A}"/>
              </a:ext>
            </a:extLst>
          </p:cNvPr>
          <p:cNvSpPr/>
          <p:nvPr/>
        </p:nvSpPr>
        <p:spPr>
          <a:xfrm>
            <a:off x="4406300" y="-7407"/>
            <a:ext cx="3773149" cy="584775"/>
          </a:xfrm>
          <a:prstGeom prst="rect">
            <a:avLst/>
          </a:prstGeom>
        </p:spPr>
        <p:txBody>
          <a:bodyPr wrap="none">
            <a:spAutoFit/>
          </a:bodyPr>
          <a:lstStyle/>
          <a:p>
            <a:r>
              <a:rPr lang="en-IN" sz="3200" b="0" i="0" dirty="0">
                <a:solidFill>
                  <a:schemeClr val="tx1">
                    <a:lumMod val="95000"/>
                    <a:lumOff val="5000"/>
                  </a:schemeClr>
                </a:solidFill>
                <a:effectLst/>
                <a:latin typeface="Cambria" panose="02040503050406030204" pitchFamily="18" charset="0"/>
                <a:ea typeface="Cambria" panose="02040503050406030204" pitchFamily="18" charset="0"/>
              </a:rPr>
              <a:t>ANALYSIS BY VIEWS</a:t>
            </a:r>
          </a:p>
        </p:txBody>
      </p:sp>
      <p:sp>
        <p:nvSpPr>
          <p:cNvPr id="44" name="Rectangle 43">
            <a:extLst>
              <a:ext uri="{FF2B5EF4-FFF2-40B4-BE49-F238E27FC236}">
                <a16:creationId xmlns:a16="http://schemas.microsoft.com/office/drawing/2014/main" id="{FD33C306-08E6-4FE9-BF56-83EEC7E9C440}"/>
              </a:ext>
            </a:extLst>
          </p:cNvPr>
          <p:cNvSpPr/>
          <p:nvPr/>
        </p:nvSpPr>
        <p:spPr>
          <a:xfrm>
            <a:off x="1148835" y="627951"/>
            <a:ext cx="10312400" cy="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1B2A436F-10E2-499B-9441-CDB3D133F8E3}"/>
              </a:ext>
            </a:extLst>
          </p:cNvPr>
          <p:cNvSpPr/>
          <p:nvPr/>
        </p:nvSpPr>
        <p:spPr>
          <a:xfrm>
            <a:off x="1148835" y="6561171"/>
            <a:ext cx="10312400" cy="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AD258C0-020D-52C9-B883-18AE35B82C12}"/>
              </a:ext>
            </a:extLst>
          </p:cNvPr>
          <p:cNvSpPr txBox="1"/>
          <p:nvPr/>
        </p:nvSpPr>
        <p:spPr>
          <a:xfrm>
            <a:off x="5055272" y="1097913"/>
            <a:ext cx="644728" cy="369332"/>
          </a:xfrm>
          <a:prstGeom prst="rect">
            <a:avLst/>
          </a:prstGeom>
          <a:noFill/>
        </p:spPr>
        <p:txBody>
          <a:bodyPr wrap="none" rtlCol="0">
            <a:spAutoFit/>
          </a:bodyPr>
          <a:lstStyle/>
          <a:p>
            <a:r>
              <a:rPr lang="en-US" dirty="0"/>
              <a:t>fig 3.</a:t>
            </a:r>
          </a:p>
        </p:txBody>
      </p:sp>
      <p:sp>
        <p:nvSpPr>
          <p:cNvPr id="7" name="TextBox 6">
            <a:extLst>
              <a:ext uri="{FF2B5EF4-FFF2-40B4-BE49-F238E27FC236}">
                <a16:creationId xmlns:a16="http://schemas.microsoft.com/office/drawing/2014/main" id="{350AC5D7-7AE2-46F0-FFC8-F39DA4866DEE}"/>
              </a:ext>
            </a:extLst>
          </p:cNvPr>
          <p:cNvSpPr txBox="1"/>
          <p:nvPr/>
        </p:nvSpPr>
        <p:spPr>
          <a:xfrm>
            <a:off x="3223026" y="4473610"/>
            <a:ext cx="644728" cy="369332"/>
          </a:xfrm>
          <a:prstGeom prst="rect">
            <a:avLst/>
          </a:prstGeom>
          <a:noFill/>
        </p:spPr>
        <p:txBody>
          <a:bodyPr wrap="none" rtlCol="0">
            <a:spAutoFit/>
          </a:bodyPr>
          <a:lstStyle/>
          <a:p>
            <a:r>
              <a:rPr lang="en-US" dirty="0"/>
              <a:t>fig 4.</a:t>
            </a:r>
          </a:p>
        </p:txBody>
      </p:sp>
      <p:sp>
        <p:nvSpPr>
          <p:cNvPr id="8" name="Rektangel 47">
            <a:extLst>
              <a:ext uri="{FF2B5EF4-FFF2-40B4-BE49-F238E27FC236}">
                <a16:creationId xmlns:a16="http://schemas.microsoft.com/office/drawing/2014/main" id="{7CFB1B40-5CAF-32C3-E568-A3EABDB426CE}"/>
              </a:ext>
            </a:extLst>
          </p:cNvPr>
          <p:cNvSpPr/>
          <p:nvPr/>
        </p:nvSpPr>
        <p:spPr bwMode="auto">
          <a:xfrm>
            <a:off x="9082615" y="4109023"/>
            <a:ext cx="2018647" cy="346706"/>
          </a:xfrm>
          <a:prstGeom prst="rect">
            <a:avLst/>
          </a:prstGeom>
          <a:solidFill>
            <a:schemeClr val="tx1">
              <a:lumMod val="75000"/>
              <a:lumOff val="25000"/>
            </a:schemeClr>
          </a:solidFill>
          <a:ln w="25400" cap="flat" cmpd="sng" algn="ctr">
            <a:noFill/>
            <a:prstDash val="solid"/>
          </a:ln>
          <a:effectLst/>
        </p:spPr>
        <p:txBody>
          <a:bodyPr anchor="ctr"/>
          <a:lstStyle/>
          <a:p>
            <a:pPr algn="ctr">
              <a:defRPr/>
            </a:pPr>
            <a:r>
              <a:rPr lang="en-US" sz="1200" noProof="1">
                <a:solidFill>
                  <a:srgbClr val="FFFFFF"/>
                </a:solidFill>
                <a:latin typeface="Cambria" panose="02040503050406030204" pitchFamily="18" charset="0"/>
                <a:ea typeface="Cambria" panose="02040503050406030204" pitchFamily="18" charset="0"/>
              </a:rPr>
              <a:t>Insights.</a:t>
            </a:r>
          </a:p>
        </p:txBody>
      </p:sp>
      <p:pic>
        <p:nvPicPr>
          <p:cNvPr id="12" name="Picture 11">
            <a:extLst>
              <a:ext uri="{FF2B5EF4-FFF2-40B4-BE49-F238E27FC236}">
                <a16:creationId xmlns:a16="http://schemas.microsoft.com/office/drawing/2014/main" id="{EF92D773-9CA0-156B-1211-FE30BB615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501" y="3673331"/>
            <a:ext cx="4062748" cy="2716380"/>
          </a:xfrm>
          <a:prstGeom prst="rect">
            <a:avLst/>
          </a:prstGeom>
        </p:spPr>
      </p:pic>
      <p:pic>
        <p:nvPicPr>
          <p:cNvPr id="14" name="Picture 13">
            <a:extLst>
              <a:ext uri="{FF2B5EF4-FFF2-40B4-BE49-F238E27FC236}">
                <a16:creationId xmlns:a16="http://schemas.microsoft.com/office/drawing/2014/main" id="{AA78C1EA-BDFB-C8DA-B6F1-CE1393371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836" y="846049"/>
            <a:ext cx="3811091" cy="2582951"/>
          </a:xfrm>
          <a:prstGeom prst="rect">
            <a:avLst/>
          </a:prstGeom>
        </p:spPr>
      </p:pic>
    </p:spTree>
    <p:extLst>
      <p:ext uri="{BB962C8B-B14F-4D97-AF65-F5344CB8AC3E}">
        <p14:creationId xmlns:p14="http://schemas.microsoft.com/office/powerpoint/2010/main" val="1157663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A26D22-BD4E-437E-8F26-116FBC58B20A}"/>
              </a:ext>
            </a:extLst>
          </p:cNvPr>
          <p:cNvSpPr/>
          <p:nvPr/>
        </p:nvSpPr>
        <p:spPr>
          <a:xfrm>
            <a:off x="4720986" y="31569"/>
            <a:ext cx="3595096" cy="584775"/>
          </a:xfrm>
          <a:prstGeom prst="rect">
            <a:avLst/>
          </a:prstGeom>
        </p:spPr>
        <p:txBody>
          <a:bodyPr wrap="square">
            <a:spAutoFit/>
          </a:bodyPr>
          <a:lstStyle/>
          <a:p>
            <a:r>
              <a:rPr lang="en-IN" sz="3200" b="0" i="0" dirty="0">
                <a:solidFill>
                  <a:schemeClr val="tx1">
                    <a:lumMod val="95000"/>
                    <a:lumOff val="5000"/>
                  </a:schemeClr>
                </a:solidFill>
                <a:effectLst/>
                <a:latin typeface="Cambria" panose="02040503050406030204" pitchFamily="18" charset="0"/>
                <a:ea typeface="Cambria" panose="02040503050406030204" pitchFamily="18" charset="0"/>
              </a:rPr>
              <a:t>ANALYSIS BY LIKES</a:t>
            </a:r>
          </a:p>
        </p:txBody>
      </p:sp>
      <p:sp>
        <p:nvSpPr>
          <p:cNvPr id="44" name="Rectangle 43">
            <a:extLst>
              <a:ext uri="{FF2B5EF4-FFF2-40B4-BE49-F238E27FC236}">
                <a16:creationId xmlns:a16="http://schemas.microsoft.com/office/drawing/2014/main" id="{FD33C306-08E6-4FE9-BF56-83EEC7E9C440}"/>
              </a:ext>
            </a:extLst>
          </p:cNvPr>
          <p:cNvSpPr/>
          <p:nvPr/>
        </p:nvSpPr>
        <p:spPr>
          <a:xfrm>
            <a:off x="1148835" y="627951"/>
            <a:ext cx="10312400" cy="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1B2A436F-10E2-499B-9441-CDB3D133F8E3}"/>
              </a:ext>
            </a:extLst>
          </p:cNvPr>
          <p:cNvSpPr/>
          <p:nvPr/>
        </p:nvSpPr>
        <p:spPr>
          <a:xfrm>
            <a:off x="1148835" y="6561171"/>
            <a:ext cx="10312400" cy="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a:extLst>
              <a:ext uri="{FF2B5EF4-FFF2-40B4-BE49-F238E27FC236}">
                <a16:creationId xmlns:a16="http://schemas.microsoft.com/office/drawing/2014/main" id="{675ADE28-2E13-3F0E-426F-E18366434A1C}"/>
              </a:ext>
            </a:extLst>
          </p:cNvPr>
          <p:cNvGrpSpPr/>
          <p:nvPr/>
        </p:nvGrpSpPr>
        <p:grpSpPr>
          <a:xfrm>
            <a:off x="9102727" y="1282579"/>
            <a:ext cx="2027790" cy="4775551"/>
            <a:chOff x="6178294" y="1927027"/>
            <a:chExt cx="2027790" cy="3276600"/>
          </a:xfrm>
          <a:solidFill>
            <a:schemeClr val="bg1">
              <a:lumMod val="85000"/>
            </a:schemeClr>
          </a:solidFill>
        </p:grpSpPr>
        <p:sp>
          <p:nvSpPr>
            <p:cNvPr id="7" name="Rectangle 6">
              <a:extLst>
                <a:ext uri="{FF2B5EF4-FFF2-40B4-BE49-F238E27FC236}">
                  <a16:creationId xmlns:a16="http://schemas.microsoft.com/office/drawing/2014/main" id="{E0E33155-6C11-F2E5-302C-EE4D46D3B3F6}"/>
                </a:ext>
              </a:extLst>
            </p:cNvPr>
            <p:cNvSpPr/>
            <p:nvPr/>
          </p:nvSpPr>
          <p:spPr>
            <a:xfrm>
              <a:off x="6178294" y="1927027"/>
              <a:ext cx="2024742" cy="3276600"/>
            </a:xfrm>
            <a:prstGeom prst="rect">
              <a:avLst/>
            </a:prstGeom>
            <a:grp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8" name="Rektangel 47">
              <a:extLst>
                <a:ext uri="{FF2B5EF4-FFF2-40B4-BE49-F238E27FC236}">
                  <a16:creationId xmlns:a16="http://schemas.microsoft.com/office/drawing/2014/main" id="{CB110A03-C235-0754-7295-A294CDC87D9D}"/>
                </a:ext>
              </a:extLst>
            </p:cNvPr>
            <p:cNvSpPr/>
            <p:nvPr/>
          </p:nvSpPr>
          <p:spPr bwMode="auto">
            <a:xfrm>
              <a:off x="6178294" y="1933339"/>
              <a:ext cx="2018647" cy="272044"/>
            </a:xfrm>
            <a:prstGeom prst="rect">
              <a:avLst/>
            </a:prstGeom>
            <a:grpFill/>
            <a:ln w="25400" cap="flat" cmpd="sng" algn="ctr">
              <a:noFill/>
              <a:prstDash val="solid"/>
            </a:ln>
            <a:effectLst/>
          </p:spPr>
          <p:txBody>
            <a:bodyPr anchor="ctr"/>
            <a:lstStyle/>
            <a:p>
              <a:pPr indent="-342900" algn="ctr">
                <a:buFont typeface="Calibri" pitchFamily="34" charset="0"/>
                <a:buAutoNum type="arabicPeriod"/>
                <a:defRPr/>
              </a:pPr>
              <a:endParaRPr lang="en-US" noProof="1">
                <a:solidFill>
                  <a:srgbClr val="FFFFFF"/>
                </a:solidFill>
                <a:highlight>
                  <a:srgbClr val="FF0000"/>
                </a:highlight>
                <a:latin typeface="Cambria" panose="02040503050406030204" pitchFamily="18" charset="0"/>
                <a:ea typeface="Cambria" panose="02040503050406030204" pitchFamily="18" charset="0"/>
              </a:endParaRPr>
            </a:p>
          </p:txBody>
        </p:sp>
        <p:sp>
          <p:nvSpPr>
            <p:cNvPr id="9" name="Text Box 52">
              <a:extLst>
                <a:ext uri="{FF2B5EF4-FFF2-40B4-BE49-F238E27FC236}">
                  <a16:creationId xmlns:a16="http://schemas.microsoft.com/office/drawing/2014/main" id="{10F91237-E628-7D9E-FCE5-C7E223CD1B16}"/>
                </a:ext>
              </a:extLst>
            </p:cNvPr>
            <p:cNvSpPr txBox="1">
              <a:spLocks noChangeArrowheads="1"/>
            </p:cNvSpPr>
            <p:nvPr/>
          </p:nvSpPr>
          <p:spPr bwMode="gray">
            <a:xfrm>
              <a:off x="6243267" y="2202923"/>
              <a:ext cx="1912937" cy="316757"/>
            </a:xfrm>
            <a:prstGeom prst="rect">
              <a:avLst/>
            </a:prstGeom>
            <a:grpFill/>
            <a:ln w="9525">
              <a:noFill/>
              <a:miter lim="800000"/>
              <a:headEnd/>
              <a:tailEnd/>
            </a:ln>
          </p:spPr>
          <p:txBody>
            <a:bodyPr>
              <a:spAutoFit/>
            </a:bodyPr>
            <a:lstStyle/>
            <a:p>
              <a:pPr marL="171450" indent="-171450" defTabSz="801688">
                <a:spcBef>
                  <a:spcPct val="20000"/>
                </a:spcBef>
                <a:buFont typeface="Arial" panose="020B0604020202020204" pitchFamily="34" charset="0"/>
                <a:buChar char="•"/>
              </a:pPr>
              <a:r>
                <a:rPr lang="en-US" sz="1200" noProof="1">
                  <a:solidFill>
                    <a:srgbClr val="080808"/>
                  </a:solidFill>
                  <a:latin typeface="Cambria" panose="02040503050406030204" pitchFamily="18" charset="0"/>
                  <a:ea typeface="Cambria" panose="02040503050406030204" pitchFamily="18" charset="0"/>
                </a:rPr>
                <a:t>Fig 5 shows the top 10 NLP video by it’s views.</a:t>
              </a:r>
            </a:p>
          </p:txBody>
        </p:sp>
        <p:sp>
          <p:nvSpPr>
            <p:cNvPr id="10" name="Rektangel 67">
              <a:extLst>
                <a:ext uri="{FF2B5EF4-FFF2-40B4-BE49-F238E27FC236}">
                  <a16:creationId xmlns:a16="http://schemas.microsoft.com/office/drawing/2014/main" id="{86C115FD-8942-AB4E-95C7-719CAD5AEDF8}"/>
                </a:ext>
              </a:extLst>
            </p:cNvPr>
            <p:cNvSpPr>
              <a:spLocks noChangeArrowheads="1"/>
            </p:cNvSpPr>
            <p:nvPr/>
          </p:nvSpPr>
          <p:spPr bwMode="auto">
            <a:xfrm>
              <a:off x="6193388" y="1933339"/>
              <a:ext cx="2012696" cy="195126"/>
            </a:xfrm>
            <a:prstGeom prst="rect">
              <a:avLst/>
            </a:prstGeom>
            <a:solidFill>
              <a:schemeClr val="tx1">
                <a:lumMod val="75000"/>
                <a:lumOff val="25000"/>
              </a:schemeClr>
            </a:solidFill>
            <a:ln w="9525">
              <a:noFill/>
              <a:miter lim="800000"/>
              <a:headEnd/>
              <a:tailEnd/>
            </a:ln>
          </p:spPr>
          <p:txBody>
            <a:bodyPr wrap="square">
              <a:spAutoFit/>
            </a:bodyPr>
            <a:lstStyle/>
            <a:p>
              <a:pPr algn="ctr" defTabSz="914400"/>
              <a:r>
                <a:rPr lang="en-US" sz="1200" b="1" noProof="1">
                  <a:solidFill>
                    <a:schemeClr val="bg1"/>
                  </a:solidFill>
                  <a:latin typeface="Cambria" panose="02040503050406030204" pitchFamily="18" charset="0"/>
                  <a:ea typeface="Cambria" panose="02040503050406030204" pitchFamily="18" charset="0"/>
                </a:rPr>
                <a:t>Analysis.</a:t>
              </a:r>
              <a:endParaRPr lang="da-DK" sz="1200" b="1" dirty="0">
                <a:solidFill>
                  <a:schemeClr val="bg1"/>
                </a:solidFill>
                <a:latin typeface="Cambria" panose="02040503050406030204" pitchFamily="18" charset="0"/>
                <a:ea typeface="Cambria" panose="02040503050406030204" pitchFamily="18" charset="0"/>
              </a:endParaRPr>
            </a:p>
          </p:txBody>
        </p:sp>
        <p:sp>
          <p:nvSpPr>
            <p:cNvPr id="11" name="Text Box 52">
              <a:extLst>
                <a:ext uri="{FF2B5EF4-FFF2-40B4-BE49-F238E27FC236}">
                  <a16:creationId xmlns:a16="http://schemas.microsoft.com/office/drawing/2014/main" id="{917EF36E-9634-2B80-E7BF-3C206D1A20A3}"/>
                </a:ext>
              </a:extLst>
            </p:cNvPr>
            <p:cNvSpPr txBox="1">
              <a:spLocks noChangeArrowheads="1"/>
            </p:cNvSpPr>
            <p:nvPr/>
          </p:nvSpPr>
          <p:spPr bwMode="gray">
            <a:xfrm>
              <a:off x="6284003" y="2586860"/>
              <a:ext cx="1912937" cy="823569"/>
            </a:xfrm>
            <a:prstGeom prst="rect">
              <a:avLst/>
            </a:prstGeom>
            <a:grpFill/>
            <a:ln w="9525">
              <a:noFill/>
              <a:miter lim="800000"/>
              <a:headEnd/>
              <a:tailEnd/>
            </a:ln>
          </p:spPr>
          <p:txBody>
            <a:bodyPr>
              <a:spAutoFit/>
            </a:bodyPr>
            <a:lstStyle/>
            <a:p>
              <a:pPr marL="171450" indent="-171450" defTabSz="801688">
                <a:spcBef>
                  <a:spcPct val="20000"/>
                </a:spcBef>
                <a:buFont typeface="Arial" panose="020B0604020202020204" pitchFamily="34" charset="0"/>
                <a:buChar char="•"/>
              </a:pPr>
              <a:r>
                <a:rPr lang="en-US" sz="1200" noProof="1">
                  <a:solidFill>
                    <a:srgbClr val="080808"/>
                  </a:solidFill>
                  <a:latin typeface="Cambria" panose="02040503050406030204" pitchFamily="18" charset="0"/>
                  <a:ea typeface="Cambria" panose="02040503050406030204" pitchFamily="18" charset="0"/>
                </a:rPr>
                <a:t>Fig 6 is showing the title of the NLP video with the highest likes, the total number of views, and the date the video was published.</a:t>
              </a:r>
            </a:p>
          </p:txBody>
        </p:sp>
        <p:sp>
          <p:nvSpPr>
            <p:cNvPr id="12" name="Text Box 52">
              <a:extLst>
                <a:ext uri="{FF2B5EF4-FFF2-40B4-BE49-F238E27FC236}">
                  <a16:creationId xmlns:a16="http://schemas.microsoft.com/office/drawing/2014/main" id="{A07E3CE9-B54D-B09E-4ED4-4AF8391A2F8F}"/>
                </a:ext>
              </a:extLst>
            </p:cNvPr>
            <p:cNvSpPr txBox="1">
              <a:spLocks noChangeArrowheads="1"/>
            </p:cNvSpPr>
            <p:nvPr/>
          </p:nvSpPr>
          <p:spPr bwMode="gray">
            <a:xfrm>
              <a:off x="6293147" y="3812493"/>
              <a:ext cx="1912937" cy="1152997"/>
            </a:xfrm>
            <a:prstGeom prst="rect">
              <a:avLst/>
            </a:prstGeom>
            <a:grpFill/>
            <a:ln w="9525">
              <a:noFill/>
              <a:miter lim="800000"/>
              <a:headEnd/>
              <a:tailEnd/>
            </a:ln>
          </p:spPr>
          <p:txBody>
            <a:bodyPr>
              <a:spAutoFit/>
            </a:bodyPr>
            <a:lstStyle/>
            <a:p>
              <a:pPr defTabSz="801688">
                <a:spcBef>
                  <a:spcPct val="20000"/>
                </a:spcBef>
              </a:pPr>
              <a:r>
                <a:rPr lang="en-US" sz="1200" noProof="1">
                  <a:solidFill>
                    <a:srgbClr val="080808"/>
                  </a:solidFill>
                  <a:latin typeface="Cambria" panose="02040503050406030204" pitchFamily="18" charset="0"/>
                  <a:ea typeface="Cambria" panose="02040503050406030204" pitchFamily="18" charset="0"/>
                </a:rPr>
                <a:t>As seen in fig 6, the highest liked video is this which is over 200% higher than the likes of the most viewed video in fig 4. above. </a:t>
              </a:r>
            </a:p>
            <a:p>
              <a:pPr defTabSz="801688">
                <a:spcBef>
                  <a:spcPct val="20000"/>
                </a:spcBef>
              </a:pPr>
              <a:endParaRPr lang="en-US" sz="100" noProof="1">
                <a:solidFill>
                  <a:srgbClr val="080808"/>
                </a:solidFill>
                <a:latin typeface="Cambria" panose="02040503050406030204" pitchFamily="18" charset="0"/>
                <a:ea typeface="Cambria" panose="02040503050406030204" pitchFamily="18" charset="0"/>
              </a:endParaRPr>
            </a:p>
            <a:p>
              <a:pPr defTabSz="801688">
                <a:spcBef>
                  <a:spcPct val="20000"/>
                </a:spcBef>
              </a:pPr>
              <a:r>
                <a:rPr lang="en-US" sz="1200" noProof="1">
                  <a:solidFill>
                    <a:srgbClr val="080808"/>
                  </a:solidFill>
                  <a:latin typeface="Cambria" panose="02040503050406030204" pitchFamily="18" charset="0"/>
                  <a:ea typeface="Cambria" panose="02040503050406030204" pitchFamily="18" charset="0"/>
                </a:rPr>
                <a:t>It is also the 7</a:t>
              </a:r>
              <a:r>
                <a:rPr lang="en-US" sz="1200" baseline="30000" noProof="1">
                  <a:solidFill>
                    <a:srgbClr val="080808"/>
                  </a:solidFill>
                  <a:latin typeface="Cambria" panose="02040503050406030204" pitchFamily="18" charset="0"/>
                  <a:ea typeface="Cambria" panose="02040503050406030204" pitchFamily="18" charset="0"/>
                </a:rPr>
                <a:t>th</a:t>
              </a:r>
              <a:r>
                <a:rPr lang="en-US" sz="1200" noProof="1">
                  <a:solidFill>
                    <a:srgbClr val="080808"/>
                  </a:solidFill>
                  <a:latin typeface="Cambria" panose="02040503050406030204" pitchFamily="18" charset="0"/>
                  <a:ea typeface="Cambria" panose="02040503050406030204" pitchFamily="18" charset="0"/>
                </a:rPr>
                <a:t> highest viewed video.</a:t>
              </a:r>
            </a:p>
          </p:txBody>
        </p:sp>
      </p:grpSp>
      <p:sp>
        <p:nvSpPr>
          <p:cNvPr id="13" name="Rektangel 47">
            <a:extLst>
              <a:ext uri="{FF2B5EF4-FFF2-40B4-BE49-F238E27FC236}">
                <a16:creationId xmlns:a16="http://schemas.microsoft.com/office/drawing/2014/main" id="{3D9D1044-93F9-8401-21F9-4A9E527B9BE2}"/>
              </a:ext>
            </a:extLst>
          </p:cNvPr>
          <p:cNvSpPr/>
          <p:nvPr/>
        </p:nvSpPr>
        <p:spPr bwMode="auto">
          <a:xfrm>
            <a:off x="9102726" y="3574491"/>
            <a:ext cx="2018647" cy="346706"/>
          </a:xfrm>
          <a:prstGeom prst="rect">
            <a:avLst/>
          </a:prstGeom>
          <a:solidFill>
            <a:schemeClr val="tx1">
              <a:lumMod val="75000"/>
              <a:lumOff val="25000"/>
            </a:schemeClr>
          </a:solidFill>
          <a:ln w="25400" cap="flat" cmpd="sng" algn="ctr">
            <a:noFill/>
            <a:prstDash val="solid"/>
          </a:ln>
          <a:effectLst/>
        </p:spPr>
        <p:txBody>
          <a:bodyPr anchor="ctr"/>
          <a:lstStyle/>
          <a:p>
            <a:pPr algn="ctr">
              <a:defRPr/>
            </a:pPr>
            <a:r>
              <a:rPr lang="en-US" sz="1200" noProof="1">
                <a:solidFill>
                  <a:srgbClr val="FFFFFF"/>
                </a:solidFill>
                <a:latin typeface="Cambria" panose="02040503050406030204" pitchFamily="18" charset="0"/>
                <a:ea typeface="Cambria" panose="02040503050406030204" pitchFamily="18" charset="0"/>
              </a:rPr>
              <a:t>Insights.</a:t>
            </a:r>
          </a:p>
        </p:txBody>
      </p:sp>
      <p:sp>
        <p:nvSpPr>
          <p:cNvPr id="14" name="TextBox 13">
            <a:extLst>
              <a:ext uri="{FF2B5EF4-FFF2-40B4-BE49-F238E27FC236}">
                <a16:creationId xmlns:a16="http://schemas.microsoft.com/office/drawing/2014/main" id="{F8A8019A-B698-C101-3678-855C5A003EF0}"/>
              </a:ext>
            </a:extLst>
          </p:cNvPr>
          <p:cNvSpPr txBox="1"/>
          <p:nvPr/>
        </p:nvSpPr>
        <p:spPr>
          <a:xfrm>
            <a:off x="3152271" y="3740210"/>
            <a:ext cx="644728" cy="369332"/>
          </a:xfrm>
          <a:prstGeom prst="rect">
            <a:avLst/>
          </a:prstGeom>
          <a:noFill/>
        </p:spPr>
        <p:txBody>
          <a:bodyPr wrap="none" rtlCol="0">
            <a:spAutoFit/>
          </a:bodyPr>
          <a:lstStyle/>
          <a:p>
            <a:r>
              <a:rPr lang="en-US" dirty="0"/>
              <a:t>fig 6.</a:t>
            </a:r>
          </a:p>
        </p:txBody>
      </p:sp>
      <p:sp>
        <p:nvSpPr>
          <p:cNvPr id="15" name="TextBox 14">
            <a:extLst>
              <a:ext uri="{FF2B5EF4-FFF2-40B4-BE49-F238E27FC236}">
                <a16:creationId xmlns:a16="http://schemas.microsoft.com/office/drawing/2014/main" id="{3FA28B7C-ECEE-CE6C-A56C-BECCDB55F81E}"/>
              </a:ext>
            </a:extLst>
          </p:cNvPr>
          <p:cNvSpPr txBox="1"/>
          <p:nvPr/>
        </p:nvSpPr>
        <p:spPr>
          <a:xfrm>
            <a:off x="5873806" y="1282579"/>
            <a:ext cx="644728" cy="369332"/>
          </a:xfrm>
          <a:prstGeom prst="rect">
            <a:avLst/>
          </a:prstGeom>
          <a:noFill/>
        </p:spPr>
        <p:txBody>
          <a:bodyPr wrap="none" rtlCol="0">
            <a:spAutoFit/>
          </a:bodyPr>
          <a:lstStyle/>
          <a:p>
            <a:r>
              <a:rPr lang="en-US" dirty="0"/>
              <a:t>fig 5.</a:t>
            </a:r>
          </a:p>
        </p:txBody>
      </p:sp>
      <p:pic>
        <p:nvPicPr>
          <p:cNvPr id="23" name="Picture 22">
            <a:extLst>
              <a:ext uri="{FF2B5EF4-FFF2-40B4-BE49-F238E27FC236}">
                <a16:creationId xmlns:a16="http://schemas.microsoft.com/office/drawing/2014/main" id="{ECE7D24A-9936-B280-CACE-B8015CE41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834" y="840509"/>
            <a:ext cx="4385641" cy="2339964"/>
          </a:xfrm>
          <a:prstGeom prst="rect">
            <a:avLst/>
          </a:prstGeom>
        </p:spPr>
      </p:pic>
      <p:pic>
        <p:nvPicPr>
          <p:cNvPr id="25" name="Picture 24">
            <a:extLst>
              <a:ext uri="{FF2B5EF4-FFF2-40B4-BE49-F238E27FC236}">
                <a16:creationId xmlns:a16="http://schemas.microsoft.com/office/drawing/2014/main" id="{B4F6624E-C7D7-2189-A9D6-5C7AABED6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2473" y="3429000"/>
            <a:ext cx="4119418" cy="2971800"/>
          </a:xfrm>
          <a:prstGeom prst="rect">
            <a:avLst/>
          </a:prstGeom>
        </p:spPr>
      </p:pic>
    </p:spTree>
    <p:extLst>
      <p:ext uri="{BB962C8B-B14F-4D97-AF65-F5344CB8AC3E}">
        <p14:creationId xmlns:p14="http://schemas.microsoft.com/office/powerpoint/2010/main" val="370932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A26D22-BD4E-437E-8F26-116FBC58B20A}"/>
              </a:ext>
            </a:extLst>
          </p:cNvPr>
          <p:cNvSpPr/>
          <p:nvPr/>
        </p:nvSpPr>
        <p:spPr>
          <a:xfrm>
            <a:off x="4646929" y="27920"/>
            <a:ext cx="3544688" cy="584775"/>
          </a:xfrm>
          <a:prstGeom prst="rect">
            <a:avLst/>
          </a:prstGeom>
        </p:spPr>
        <p:txBody>
          <a:bodyPr wrap="none">
            <a:spAutoFit/>
          </a:bodyPr>
          <a:lstStyle/>
          <a:p>
            <a:r>
              <a:rPr lang="en-IN" sz="3200" b="0" i="0" dirty="0">
                <a:solidFill>
                  <a:schemeClr val="tx1">
                    <a:lumMod val="95000"/>
                    <a:lumOff val="5000"/>
                  </a:schemeClr>
                </a:solidFill>
                <a:effectLst/>
                <a:latin typeface="Cambria" panose="02040503050406030204" pitchFamily="18" charset="0"/>
                <a:ea typeface="Cambria" panose="02040503050406030204" pitchFamily="18" charset="0"/>
              </a:rPr>
              <a:t>ANALYSIS BY DATE</a:t>
            </a:r>
          </a:p>
        </p:txBody>
      </p:sp>
      <p:sp>
        <p:nvSpPr>
          <p:cNvPr id="44" name="Rectangle 43">
            <a:extLst>
              <a:ext uri="{FF2B5EF4-FFF2-40B4-BE49-F238E27FC236}">
                <a16:creationId xmlns:a16="http://schemas.microsoft.com/office/drawing/2014/main" id="{FD33C306-08E6-4FE9-BF56-83EEC7E9C440}"/>
              </a:ext>
            </a:extLst>
          </p:cNvPr>
          <p:cNvSpPr/>
          <p:nvPr/>
        </p:nvSpPr>
        <p:spPr>
          <a:xfrm>
            <a:off x="1148835" y="627951"/>
            <a:ext cx="10312400" cy="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1B2A436F-10E2-499B-9441-CDB3D133F8E3}"/>
              </a:ext>
            </a:extLst>
          </p:cNvPr>
          <p:cNvSpPr/>
          <p:nvPr/>
        </p:nvSpPr>
        <p:spPr>
          <a:xfrm>
            <a:off x="1148835" y="6561171"/>
            <a:ext cx="10312400" cy="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ktangel 67">
            <a:extLst>
              <a:ext uri="{FF2B5EF4-FFF2-40B4-BE49-F238E27FC236}">
                <a16:creationId xmlns:a16="http://schemas.microsoft.com/office/drawing/2014/main" id="{D041F1B0-CA8A-CE5E-0A68-B0ADEA371AC1}"/>
              </a:ext>
            </a:extLst>
          </p:cNvPr>
          <p:cNvSpPr>
            <a:spLocks noChangeArrowheads="1"/>
          </p:cNvSpPr>
          <p:nvPr/>
        </p:nvSpPr>
        <p:spPr bwMode="auto">
          <a:xfrm>
            <a:off x="7025128" y="1735108"/>
            <a:ext cx="3855307" cy="461665"/>
          </a:xfrm>
          <a:prstGeom prst="rect">
            <a:avLst/>
          </a:prstGeom>
          <a:solidFill>
            <a:schemeClr val="bg1">
              <a:lumMod val="75000"/>
            </a:schemeClr>
          </a:solidFill>
          <a:ln w="9525">
            <a:noFill/>
            <a:miter lim="800000"/>
            <a:headEnd/>
            <a:tailEnd/>
          </a:ln>
        </p:spPr>
        <p:txBody>
          <a:bodyPr>
            <a:spAutoFit/>
          </a:bodyPr>
          <a:lstStyle/>
          <a:p>
            <a:pPr algn="ctr" defTabSz="914400"/>
            <a:r>
              <a:rPr lang="en-US" sz="2400" b="1" noProof="1">
                <a:solidFill>
                  <a:schemeClr val="tx1">
                    <a:lumMod val="85000"/>
                    <a:lumOff val="15000"/>
                  </a:schemeClr>
                </a:solidFill>
                <a:latin typeface="Cambria" panose="02040503050406030204" pitchFamily="18" charset="0"/>
                <a:ea typeface="Cambria" panose="02040503050406030204" pitchFamily="18" charset="0"/>
              </a:rPr>
              <a:t>Total Views by Year</a:t>
            </a:r>
            <a:endParaRPr lang="da-DK" sz="2400" b="1" dirty="0">
              <a:solidFill>
                <a:schemeClr val="tx1">
                  <a:lumMod val="85000"/>
                  <a:lumOff val="15000"/>
                </a:schemeClr>
              </a:solidFill>
              <a:latin typeface="Cambria" panose="02040503050406030204" pitchFamily="18" charset="0"/>
              <a:ea typeface="Cambria" panose="02040503050406030204" pitchFamily="18" charset="0"/>
            </a:endParaRPr>
          </a:p>
        </p:txBody>
      </p:sp>
      <p:pic>
        <p:nvPicPr>
          <p:cNvPr id="59" name="Picture 58">
            <a:extLst>
              <a:ext uri="{FF2B5EF4-FFF2-40B4-BE49-F238E27FC236}">
                <a16:creationId xmlns:a16="http://schemas.microsoft.com/office/drawing/2014/main" id="{FB86FAF6-C299-E64A-9366-9F494A190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334" y="827898"/>
            <a:ext cx="4122666" cy="2552747"/>
          </a:xfrm>
          <a:prstGeom prst="rect">
            <a:avLst/>
          </a:prstGeom>
        </p:spPr>
      </p:pic>
      <p:pic>
        <p:nvPicPr>
          <p:cNvPr id="63" name="Picture 62">
            <a:extLst>
              <a:ext uri="{FF2B5EF4-FFF2-40B4-BE49-F238E27FC236}">
                <a16:creationId xmlns:a16="http://schemas.microsoft.com/office/drawing/2014/main" id="{26B213BE-02D8-5A65-7118-552417639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6982" y="3504868"/>
            <a:ext cx="4433453" cy="2932081"/>
          </a:xfrm>
          <a:prstGeom prst="rect">
            <a:avLst/>
          </a:prstGeom>
        </p:spPr>
      </p:pic>
      <p:sp>
        <p:nvSpPr>
          <p:cNvPr id="64" name="TextBox 63">
            <a:extLst>
              <a:ext uri="{FF2B5EF4-FFF2-40B4-BE49-F238E27FC236}">
                <a16:creationId xmlns:a16="http://schemas.microsoft.com/office/drawing/2014/main" id="{9AF32897-9D05-0805-7A0B-7392AB577150}"/>
              </a:ext>
            </a:extLst>
          </p:cNvPr>
          <p:cNvSpPr txBox="1"/>
          <p:nvPr/>
        </p:nvSpPr>
        <p:spPr>
          <a:xfrm>
            <a:off x="1055916" y="1165984"/>
            <a:ext cx="644728" cy="369332"/>
          </a:xfrm>
          <a:prstGeom prst="rect">
            <a:avLst/>
          </a:prstGeom>
          <a:noFill/>
        </p:spPr>
        <p:txBody>
          <a:bodyPr wrap="none" rtlCol="0">
            <a:spAutoFit/>
          </a:bodyPr>
          <a:lstStyle/>
          <a:p>
            <a:r>
              <a:rPr lang="en-US" dirty="0"/>
              <a:t>fig 7.</a:t>
            </a:r>
          </a:p>
        </p:txBody>
      </p:sp>
      <p:sp>
        <p:nvSpPr>
          <p:cNvPr id="65" name="TextBox 64">
            <a:extLst>
              <a:ext uri="{FF2B5EF4-FFF2-40B4-BE49-F238E27FC236}">
                <a16:creationId xmlns:a16="http://schemas.microsoft.com/office/drawing/2014/main" id="{041DABD6-4F9A-2854-09D1-25CCA999BB1F}"/>
              </a:ext>
            </a:extLst>
          </p:cNvPr>
          <p:cNvSpPr txBox="1"/>
          <p:nvPr/>
        </p:nvSpPr>
        <p:spPr>
          <a:xfrm>
            <a:off x="11087996" y="3963150"/>
            <a:ext cx="644728" cy="369332"/>
          </a:xfrm>
          <a:prstGeom prst="rect">
            <a:avLst/>
          </a:prstGeom>
          <a:noFill/>
        </p:spPr>
        <p:txBody>
          <a:bodyPr wrap="none" rtlCol="0">
            <a:spAutoFit/>
          </a:bodyPr>
          <a:lstStyle/>
          <a:p>
            <a:r>
              <a:rPr lang="en-US" dirty="0"/>
              <a:t>fig 8.</a:t>
            </a:r>
          </a:p>
        </p:txBody>
      </p:sp>
      <p:sp>
        <p:nvSpPr>
          <p:cNvPr id="70" name="Rektangel 67">
            <a:extLst>
              <a:ext uri="{FF2B5EF4-FFF2-40B4-BE49-F238E27FC236}">
                <a16:creationId xmlns:a16="http://schemas.microsoft.com/office/drawing/2014/main" id="{C696413F-E904-6D25-9C9E-07217A728865}"/>
              </a:ext>
            </a:extLst>
          </p:cNvPr>
          <p:cNvSpPr>
            <a:spLocks noChangeArrowheads="1"/>
          </p:cNvSpPr>
          <p:nvPr/>
        </p:nvSpPr>
        <p:spPr bwMode="auto">
          <a:xfrm>
            <a:off x="1973334" y="4509242"/>
            <a:ext cx="3970810" cy="461665"/>
          </a:xfrm>
          <a:prstGeom prst="rect">
            <a:avLst/>
          </a:prstGeom>
          <a:solidFill>
            <a:schemeClr val="bg1">
              <a:lumMod val="75000"/>
            </a:schemeClr>
          </a:solidFill>
          <a:ln w="9525">
            <a:noFill/>
            <a:miter lim="800000"/>
            <a:headEnd/>
            <a:tailEnd/>
          </a:ln>
        </p:spPr>
        <p:txBody>
          <a:bodyPr>
            <a:spAutoFit/>
          </a:bodyPr>
          <a:lstStyle/>
          <a:p>
            <a:pPr algn="ctr" defTabSz="914400"/>
            <a:r>
              <a:rPr lang="en-US" sz="2400" b="1" noProof="1">
                <a:solidFill>
                  <a:schemeClr val="tx1">
                    <a:lumMod val="85000"/>
                    <a:lumOff val="15000"/>
                  </a:schemeClr>
                </a:solidFill>
                <a:latin typeface="Cambria" panose="02040503050406030204" pitchFamily="18" charset="0"/>
                <a:ea typeface="Cambria" panose="02040503050406030204" pitchFamily="18" charset="0"/>
              </a:rPr>
              <a:t>Total Views by Month</a:t>
            </a:r>
            <a:endParaRPr lang="da-DK" sz="2400" b="1" dirty="0">
              <a:solidFill>
                <a:schemeClr val="tx1">
                  <a:lumMod val="85000"/>
                  <a:lumOff val="1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3433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A26D22-BD4E-437E-8F26-116FBC58B20A}"/>
              </a:ext>
            </a:extLst>
          </p:cNvPr>
          <p:cNvSpPr/>
          <p:nvPr/>
        </p:nvSpPr>
        <p:spPr>
          <a:xfrm>
            <a:off x="5070719" y="0"/>
            <a:ext cx="2050561" cy="584775"/>
          </a:xfrm>
          <a:prstGeom prst="rect">
            <a:avLst/>
          </a:prstGeom>
        </p:spPr>
        <p:txBody>
          <a:bodyPr wrap="none">
            <a:spAutoFit/>
          </a:bodyPr>
          <a:lstStyle/>
          <a:p>
            <a:r>
              <a:rPr lang="en-IN" sz="3200" dirty="0">
                <a:solidFill>
                  <a:schemeClr val="tx1">
                    <a:lumMod val="95000"/>
                    <a:lumOff val="5000"/>
                  </a:schemeClr>
                </a:solidFill>
                <a:latin typeface="Cambria" panose="02040503050406030204" pitchFamily="18" charset="0"/>
                <a:ea typeface="Cambria" panose="02040503050406030204" pitchFamily="18" charset="0"/>
              </a:rPr>
              <a:t>SUMMARY</a:t>
            </a:r>
            <a:endParaRPr lang="en-IN" sz="3200" b="0" i="0" dirty="0">
              <a:solidFill>
                <a:schemeClr val="tx1">
                  <a:lumMod val="95000"/>
                  <a:lumOff val="5000"/>
                </a:schemeClr>
              </a:solidFill>
              <a:effectLst/>
              <a:latin typeface="Cambria" panose="02040503050406030204" pitchFamily="18" charset="0"/>
              <a:ea typeface="Cambria" panose="02040503050406030204" pitchFamily="18" charset="0"/>
            </a:endParaRPr>
          </a:p>
        </p:txBody>
      </p:sp>
      <p:sp>
        <p:nvSpPr>
          <p:cNvPr id="44" name="Rectangle 43">
            <a:extLst>
              <a:ext uri="{FF2B5EF4-FFF2-40B4-BE49-F238E27FC236}">
                <a16:creationId xmlns:a16="http://schemas.microsoft.com/office/drawing/2014/main" id="{FD33C306-08E6-4FE9-BF56-83EEC7E9C440}"/>
              </a:ext>
            </a:extLst>
          </p:cNvPr>
          <p:cNvSpPr/>
          <p:nvPr/>
        </p:nvSpPr>
        <p:spPr>
          <a:xfrm>
            <a:off x="1148835" y="627951"/>
            <a:ext cx="10312400" cy="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1B2A436F-10E2-499B-9441-CDB3D133F8E3}"/>
              </a:ext>
            </a:extLst>
          </p:cNvPr>
          <p:cNvSpPr/>
          <p:nvPr/>
        </p:nvSpPr>
        <p:spPr>
          <a:xfrm>
            <a:off x="1148835" y="6561171"/>
            <a:ext cx="10312400" cy="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6019F94-105A-163A-D904-D4260D0ECC05}"/>
              </a:ext>
            </a:extLst>
          </p:cNvPr>
          <p:cNvSpPr txBox="1"/>
          <p:nvPr/>
        </p:nvSpPr>
        <p:spPr>
          <a:xfrm>
            <a:off x="1148836" y="961508"/>
            <a:ext cx="10312399" cy="4801314"/>
          </a:xfrm>
          <a:prstGeom prst="rect">
            <a:avLst/>
          </a:prstGeom>
          <a:noFill/>
        </p:spPr>
        <p:txBody>
          <a:bodyPr wrap="square" rtlCol="0">
            <a:spAutoFit/>
          </a:bodyPr>
          <a:lstStyle/>
          <a:p>
            <a:r>
              <a:rPr lang="en-US" b="0" i="0" dirty="0">
                <a:solidFill>
                  <a:srgbClr val="282828"/>
                </a:solidFill>
                <a:effectLst/>
                <a:latin typeface="Arial" panose="020B0604020202020204" pitchFamily="34" charset="0"/>
                <a:cs typeface="Arial" panose="020B0604020202020204" pitchFamily="34" charset="0"/>
              </a:rPr>
              <a:t>Above is an analytical report built using Power BI, with data scrapped from the web “HarvestersTV YouTube channel” using </a:t>
            </a:r>
            <a:r>
              <a:rPr lang="en-US" dirty="0">
                <a:solidFill>
                  <a:srgbClr val="282828"/>
                </a:solidFill>
                <a:latin typeface="Arial" panose="020B0604020202020204" pitchFamily="34" charset="0"/>
                <a:cs typeface="Arial" panose="020B0604020202020204" pitchFamily="34" charset="0"/>
              </a:rPr>
              <a:t>G</a:t>
            </a:r>
            <a:r>
              <a:rPr lang="en-US" b="0" i="0" dirty="0">
                <a:solidFill>
                  <a:srgbClr val="282828"/>
                </a:solidFill>
                <a:effectLst/>
                <a:latin typeface="Arial" panose="020B0604020202020204" pitchFamily="34" charset="0"/>
                <a:cs typeface="Arial" panose="020B0604020202020204" pitchFamily="34" charset="0"/>
              </a:rPr>
              <a:t>oogleapi_key and Python.</a:t>
            </a:r>
          </a:p>
          <a:p>
            <a:endParaRPr lang="en-US" dirty="0">
              <a:solidFill>
                <a:srgbClr val="282828"/>
              </a:solidFill>
              <a:latin typeface="Arial" panose="020B0604020202020204" pitchFamily="34" charset="0"/>
              <a:cs typeface="Arial" panose="020B0604020202020204" pitchFamily="34" charset="0"/>
            </a:endParaRPr>
          </a:p>
          <a:p>
            <a:r>
              <a:rPr lang="en-US" b="0" i="0" dirty="0">
                <a:solidFill>
                  <a:srgbClr val="282828"/>
                </a:solidFill>
                <a:effectLst/>
                <a:latin typeface="Arial" panose="020B0604020202020204" pitchFamily="34" charset="0"/>
                <a:cs typeface="Arial" panose="020B0604020202020204" pitchFamily="34" charset="0"/>
              </a:rPr>
              <a:t>The analytical report above breaks down the performance of NLP based on it’s highest views, likes, and date.</a:t>
            </a:r>
          </a:p>
          <a:p>
            <a:endParaRPr lang="en-US" dirty="0">
              <a:solidFill>
                <a:srgbClr val="282828"/>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analytical report in fig 6. which shows the highest-liked video and also the 7</a:t>
            </a:r>
            <a:r>
              <a:rPr lang="en-US" baseline="30000" dirty="0">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 highest viewed video with over </a:t>
            </a:r>
            <a:r>
              <a:rPr lang="en-US" b="1" dirty="0">
                <a:latin typeface="Arial" panose="020B0604020202020204" pitchFamily="34" charset="0"/>
                <a:cs typeface="Arial" panose="020B0604020202020204" pitchFamily="34" charset="0"/>
              </a:rPr>
              <a:t>200%</a:t>
            </a:r>
            <a:r>
              <a:rPr lang="en-US" dirty="0">
                <a:latin typeface="Arial" panose="020B0604020202020204" pitchFamily="34" charset="0"/>
                <a:cs typeface="Arial" panose="020B0604020202020204" pitchFamily="34" charset="0"/>
              </a:rPr>
              <a:t> higher than the likes of the highest viewed video in fig 4. reflects that viewers really liked the sermon with </a:t>
            </a:r>
            <a:r>
              <a:rPr lang="en-US" b="1" i="0" dirty="0">
                <a:solidFill>
                  <a:srgbClr val="282828"/>
                </a:solidFill>
                <a:effectLst/>
                <a:latin typeface="Arial" panose="020B0604020202020204" pitchFamily="34" charset="0"/>
                <a:cs typeface="Arial" panose="020B0604020202020204" pitchFamily="34" charset="0"/>
              </a:rPr>
              <a:t>Bukola Bekes.</a:t>
            </a:r>
            <a:r>
              <a:rPr lang="en-US" dirty="0">
                <a:latin typeface="Arial" panose="020B0604020202020204" pitchFamily="34" charset="0"/>
                <a:cs typeface="Arial" panose="020B0604020202020204" pitchFamily="34" charset="0"/>
              </a:rPr>
              <a:t> </a:t>
            </a:r>
            <a:r>
              <a:rPr lang="en-US" b="0" i="0" dirty="0">
                <a:solidFill>
                  <a:srgbClr val="282828"/>
                </a:solidFill>
                <a:effectLst/>
                <a:latin typeface="Arial" panose="020B0604020202020204" pitchFamily="34" charset="0"/>
                <a:cs typeface="Arial" panose="020B0604020202020204" pitchFamily="34" charset="0"/>
              </a:rPr>
              <a:t>Having a strong liked rate is a good step in generating a very effective marketing channel. </a:t>
            </a:r>
            <a:r>
              <a:rPr lang="en-US" dirty="0">
                <a:solidFill>
                  <a:srgbClr val="282828"/>
                </a:solidFill>
                <a:latin typeface="Arial" panose="020B0604020202020204" pitchFamily="34" charset="0"/>
                <a:cs typeface="Arial" panose="020B0604020202020204" pitchFamily="34" charset="0"/>
              </a:rPr>
              <a:t>I</a:t>
            </a:r>
            <a:r>
              <a:rPr lang="en-US" b="0" i="0" dirty="0">
                <a:solidFill>
                  <a:srgbClr val="282828"/>
                </a:solidFill>
                <a:effectLst/>
                <a:latin typeface="Arial" panose="020B0604020202020204" pitchFamily="34" charset="0"/>
                <a:cs typeface="Arial" panose="020B0604020202020204" pitchFamily="34" charset="0"/>
              </a:rPr>
              <a:t>n this regard, the reach out seems promising.</a:t>
            </a:r>
          </a:p>
          <a:p>
            <a:pPr algn="l" fontAlgn="base"/>
            <a:endParaRPr lang="en-US" b="0" i="0" dirty="0">
              <a:solidFill>
                <a:srgbClr val="282828"/>
              </a:solidFill>
              <a:effectLst/>
              <a:latin typeface="Arial" panose="020B0604020202020204" pitchFamily="34" charset="0"/>
              <a:cs typeface="Arial" panose="020B0604020202020204" pitchFamily="34" charset="0"/>
            </a:endParaRPr>
          </a:p>
          <a:p>
            <a:pPr algn="l" fontAlgn="base"/>
            <a:r>
              <a:rPr lang="en-US" b="0" i="0" dirty="0">
                <a:solidFill>
                  <a:srgbClr val="282828"/>
                </a:solidFill>
                <a:effectLst/>
                <a:latin typeface="Arial" panose="020B0604020202020204" pitchFamily="34" charset="0"/>
                <a:cs typeface="Arial" panose="020B0604020202020204" pitchFamily="34" charset="0"/>
              </a:rPr>
              <a:t>Next in the pipeline is the</a:t>
            </a:r>
            <a:r>
              <a:rPr lang="en-US" b="1" i="0" dirty="0">
                <a:solidFill>
                  <a:srgbClr val="282828"/>
                </a:solidFill>
                <a:effectLst/>
                <a:latin typeface="Arial" panose="020B0604020202020204" pitchFamily="34" charset="0"/>
                <a:cs typeface="Arial" panose="020B0604020202020204" pitchFamily="34" charset="0"/>
              </a:rPr>
              <a:t> conversion rate, 50%</a:t>
            </a:r>
            <a:r>
              <a:rPr lang="en-US" i="0" dirty="0">
                <a:solidFill>
                  <a:srgbClr val="282828"/>
                </a:solidFill>
                <a:effectLst/>
                <a:latin typeface="Arial" panose="020B0604020202020204" pitchFamily="34" charset="0"/>
                <a:cs typeface="Arial" panose="020B0604020202020204" pitchFamily="34" charset="0"/>
              </a:rPr>
              <a:t> of the top 10 most viewed and liked videos had an external guest which gives the description that viewers look out for popular external party like </a:t>
            </a:r>
            <a:r>
              <a:rPr lang="en-US" b="1" i="1" dirty="0">
                <a:solidFill>
                  <a:srgbClr val="282828"/>
                </a:solidFill>
                <a:effectLst/>
                <a:latin typeface="Arial" panose="020B0604020202020204" pitchFamily="34" charset="0"/>
                <a:cs typeface="Arial" panose="020B0604020202020204" pitchFamily="34" charset="0"/>
              </a:rPr>
              <a:t>“Nathaniel Bassey, Bukola Bekes, Adeyinka </a:t>
            </a:r>
            <a:r>
              <a:rPr lang="en-US" b="1" i="1" dirty="0" err="1">
                <a:solidFill>
                  <a:srgbClr val="282828"/>
                </a:solidFill>
                <a:effectLst/>
                <a:latin typeface="Arial" panose="020B0604020202020204" pitchFamily="34" charset="0"/>
                <a:cs typeface="Arial" panose="020B0604020202020204" pitchFamily="34" charset="0"/>
              </a:rPr>
              <a:t>Alaseyori</a:t>
            </a:r>
            <a:r>
              <a:rPr lang="en-US" b="1" i="1" dirty="0">
                <a:solidFill>
                  <a:srgbClr val="282828"/>
                </a:solidFill>
                <a:effectLst/>
                <a:latin typeface="Arial" panose="020B0604020202020204" pitchFamily="34" charset="0"/>
                <a:cs typeface="Arial" panose="020B0604020202020204" pitchFamily="34" charset="0"/>
              </a:rPr>
              <a:t> and the likes….</a:t>
            </a:r>
            <a:r>
              <a:rPr lang="en-US" b="0" i="1" dirty="0">
                <a:solidFill>
                  <a:srgbClr val="282828"/>
                </a:solidFill>
                <a:effectLst/>
                <a:latin typeface="Arial" panose="020B0604020202020204" pitchFamily="34" charset="0"/>
                <a:cs typeface="Arial" panose="020B0604020202020204" pitchFamily="34" charset="0"/>
              </a:rPr>
              <a:t>. </a:t>
            </a:r>
          </a:p>
          <a:p>
            <a:pPr algn="l" fontAlgn="base"/>
            <a:endParaRPr lang="en-US" dirty="0">
              <a:solidFill>
                <a:srgbClr val="282828"/>
              </a:solidFill>
              <a:latin typeface="Arial" panose="020B0604020202020204" pitchFamily="34" charset="0"/>
              <a:cs typeface="Arial" panose="020B0604020202020204" pitchFamily="34" charset="0"/>
            </a:endParaRPr>
          </a:p>
          <a:p>
            <a:pPr algn="l" fontAlgn="base"/>
            <a:r>
              <a:rPr lang="en-US" b="0" i="0" dirty="0">
                <a:solidFill>
                  <a:srgbClr val="282828"/>
                </a:solidFill>
                <a:effectLst/>
                <a:latin typeface="Arial" panose="020B0604020202020204" pitchFamily="34" charset="0"/>
                <a:cs typeface="Arial" panose="020B0604020202020204" pitchFamily="34" charset="0"/>
              </a:rPr>
              <a:t>Therefore, I’d suggest we have more people like this at the NLP which will most definitely increase traffic.</a:t>
            </a:r>
          </a:p>
        </p:txBody>
      </p:sp>
    </p:spTree>
    <p:extLst>
      <p:ext uri="{BB962C8B-B14F-4D97-AF65-F5344CB8AC3E}">
        <p14:creationId xmlns:p14="http://schemas.microsoft.com/office/powerpoint/2010/main" val="138659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A26D22-BD4E-437E-8F26-116FBC58B20A}"/>
              </a:ext>
            </a:extLst>
          </p:cNvPr>
          <p:cNvSpPr/>
          <p:nvPr/>
        </p:nvSpPr>
        <p:spPr>
          <a:xfrm>
            <a:off x="5070719" y="0"/>
            <a:ext cx="3217163" cy="584775"/>
          </a:xfrm>
          <a:prstGeom prst="rect">
            <a:avLst/>
          </a:prstGeom>
        </p:spPr>
        <p:txBody>
          <a:bodyPr wrap="none">
            <a:spAutoFit/>
          </a:bodyPr>
          <a:lstStyle/>
          <a:p>
            <a:r>
              <a:rPr lang="en-IN" sz="3200" dirty="0">
                <a:solidFill>
                  <a:schemeClr val="tx1">
                    <a:lumMod val="95000"/>
                    <a:lumOff val="5000"/>
                  </a:schemeClr>
                </a:solidFill>
                <a:latin typeface="Cambria" panose="02040503050406030204" pitchFamily="18" charset="0"/>
                <a:ea typeface="Cambria" panose="02040503050406030204" pitchFamily="18" charset="0"/>
              </a:rPr>
              <a:t>SUMMARY contd.</a:t>
            </a:r>
            <a:endParaRPr lang="en-IN" sz="3200" b="0" i="0" dirty="0">
              <a:solidFill>
                <a:schemeClr val="tx1">
                  <a:lumMod val="95000"/>
                  <a:lumOff val="5000"/>
                </a:schemeClr>
              </a:solidFill>
              <a:effectLst/>
              <a:latin typeface="Cambria" panose="02040503050406030204" pitchFamily="18" charset="0"/>
              <a:ea typeface="Cambria" panose="02040503050406030204" pitchFamily="18" charset="0"/>
            </a:endParaRPr>
          </a:p>
        </p:txBody>
      </p:sp>
      <p:sp>
        <p:nvSpPr>
          <p:cNvPr id="44" name="Rectangle 43">
            <a:extLst>
              <a:ext uri="{FF2B5EF4-FFF2-40B4-BE49-F238E27FC236}">
                <a16:creationId xmlns:a16="http://schemas.microsoft.com/office/drawing/2014/main" id="{FD33C306-08E6-4FE9-BF56-83EEC7E9C440}"/>
              </a:ext>
            </a:extLst>
          </p:cNvPr>
          <p:cNvSpPr/>
          <p:nvPr/>
        </p:nvSpPr>
        <p:spPr>
          <a:xfrm>
            <a:off x="1148835" y="627951"/>
            <a:ext cx="10312400" cy="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1B2A436F-10E2-499B-9441-CDB3D133F8E3}"/>
              </a:ext>
            </a:extLst>
          </p:cNvPr>
          <p:cNvSpPr/>
          <p:nvPr/>
        </p:nvSpPr>
        <p:spPr>
          <a:xfrm>
            <a:off x="1148835" y="6561171"/>
            <a:ext cx="10312400" cy="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6019F94-105A-163A-D904-D4260D0ECC05}"/>
              </a:ext>
            </a:extLst>
          </p:cNvPr>
          <p:cNvSpPr txBox="1"/>
          <p:nvPr/>
        </p:nvSpPr>
        <p:spPr>
          <a:xfrm>
            <a:off x="1148835" y="849745"/>
            <a:ext cx="10312399" cy="5734903"/>
          </a:xfrm>
          <a:prstGeom prst="rect">
            <a:avLst/>
          </a:prstGeom>
          <a:noFill/>
        </p:spPr>
        <p:txBody>
          <a:bodyPr wrap="square" rtlCol="0">
            <a:spAutoFit/>
          </a:bodyPr>
          <a:lstStyle/>
          <a:p>
            <a:pPr algn="l" fontAlgn="base"/>
            <a:r>
              <a:rPr lang="en-US" b="0" i="0" dirty="0">
                <a:solidFill>
                  <a:srgbClr val="282828"/>
                </a:solidFill>
                <a:effectLst/>
                <a:latin typeface="Arial" panose="020B0604020202020204" pitchFamily="34" charset="0"/>
                <a:cs typeface="Arial" panose="020B0604020202020204" pitchFamily="34" charset="0"/>
              </a:rPr>
              <a:t>Where it all falters however is in the final, and most important metric: </a:t>
            </a:r>
            <a:r>
              <a:rPr lang="en-US" b="1" i="0" dirty="0">
                <a:solidFill>
                  <a:srgbClr val="282828"/>
                </a:solidFill>
                <a:effectLst/>
                <a:latin typeface="Arial" panose="020B0604020202020204" pitchFamily="34" charset="0"/>
                <a:cs typeface="Arial" panose="020B0604020202020204" pitchFamily="34" charset="0"/>
              </a:rPr>
              <a:t>Time. </a:t>
            </a:r>
            <a:r>
              <a:rPr lang="en-US" b="0" i="0" dirty="0">
                <a:solidFill>
                  <a:srgbClr val="282828"/>
                </a:solidFill>
                <a:effectLst/>
                <a:latin typeface="Arial" panose="020B0604020202020204" pitchFamily="34" charset="0"/>
                <a:cs typeface="Arial" panose="020B0604020202020204" pitchFamily="34" charset="0"/>
              </a:rPr>
              <a:t>We have less views on Mondays which simply means that majority of viewers are working and would most definitely be more concerned on how to get to work on a Monday morning rather than attend NLP.</a:t>
            </a:r>
          </a:p>
          <a:p>
            <a:pPr algn="l" fontAlgn="base"/>
            <a:endParaRPr lang="en-US" dirty="0">
              <a:solidFill>
                <a:srgbClr val="282828"/>
              </a:solidFill>
              <a:latin typeface="Arial" panose="020B0604020202020204" pitchFamily="34" charset="0"/>
              <a:cs typeface="Arial" panose="020B0604020202020204" pitchFamily="34" charset="0"/>
            </a:endParaRPr>
          </a:p>
          <a:p>
            <a:pPr algn="l" fontAlgn="base"/>
            <a:r>
              <a:rPr lang="en-US" dirty="0">
                <a:solidFill>
                  <a:srgbClr val="282828"/>
                </a:solidFill>
                <a:latin typeface="Arial" panose="020B0604020202020204" pitchFamily="34" charset="0"/>
                <a:cs typeface="Arial" panose="020B0604020202020204" pitchFamily="34" charset="0"/>
              </a:rPr>
              <a:t>T</a:t>
            </a:r>
            <a:r>
              <a:rPr lang="en-US" b="0" i="0" dirty="0">
                <a:solidFill>
                  <a:srgbClr val="282828"/>
                </a:solidFill>
                <a:effectLst/>
                <a:latin typeface="Arial" panose="020B0604020202020204" pitchFamily="34" charset="0"/>
                <a:cs typeface="Arial" panose="020B0604020202020204" pitchFamily="34" charset="0"/>
              </a:rPr>
              <a:t>here are </a:t>
            </a:r>
            <a:r>
              <a:rPr lang="en-US" b="1" i="0" dirty="0">
                <a:solidFill>
                  <a:srgbClr val="282828"/>
                </a:solidFill>
                <a:effectLst/>
                <a:latin typeface="Arial" panose="020B0604020202020204" pitchFamily="34" charset="0"/>
                <a:cs typeface="Arial" panose="020B0604020202020204" pitchFamily="34" charset="0"/>
              </a:rPr>
              <a:t>few possible solutions</a:t>
            </a:r>
            <a:r>
              <a:rPr lang="en-US" b="0" i="0" dirty="0">
                <a:solidFill>
                  <a:srgbClr val="282828"/>
                </a:solidFill>
                <a:effectLst/>
                <a:latin typeface="Arial" panose="020B0604020202020204" pitchFamily="34" charset="0"/>
                <a:cs typeface="Arial" panose="020B0604020202020204" pitchFamily="34" charset="0"/>
              </a:rPr>
              <a:t>:</a:t>
            </a:r>
          </a:p>
          <a:p>
            <a:pPr fontAlgn="base">
              <a:buFont typeface="Arial" panose="020B0604020202020204" pitchFamily="34" charset="0"/>
              <a:buChar char="•"/>
            </a:pPr>
            <a:r>
              <a:rPr lang="en-US" b="0" i="0" dirty="0">
                <a:solidFill>
                  <a:srgbClr val="282828"/>
                </a:solidFill>
                <a:effectLst/>
                <a:latin typeface="Arial" panose="020B0604020202020204" pitchFamily="34" charset="0"/>
                <a:cs typeface="Arial" panose="020B0604020202020204" pitchFamily="34" charset="0"/>
              </a:rPr>
              <a:t>Switch up the viewers, by having important guest </a:t>
            </a:r>
            <a:r>
              <a:rPr lang="en-US" dirty="0">
                <a:solidFill>
                  <a:srgbClr val="282828"/>
                </a:solidFill>
                <a:latin typeface="Arial" panose="020B0604020202020204" pitchFamily="34" charset="0"/>
                <a:cs typeface="Arial" panose="020B0604020202020204" pitchFamily="34" charset="0"/>
              </a:rPr>
              <a:t>that viewers wouldn’t want to miss</a:t>
            </a:r>
            <a:r>
              <a:rPr lang="en-US" b="0" i="0" dirty="0">
                <a:solidFill>
                  <a:srgbClr val="282828"/>
                </a:solidFill>
                <a:effectLst/>
                <a:latin typeface="Arial" panose="020B0604020202020204" pitchFamily="34" charset="0"/>
                <a:cs typeface="Arial" panose="020B0604020202020204" pitchFamily="34" charset="0"/>
              </a:rPr>
              <a:t>.</a:t>
            </a:r>
          </a:p>
          <a:p>
            <a:pPr algn="l" fontAlgn="base">
              <a:buFont typeface="Arial" panose="020B0604020202020204" pitchFamily="34" charset="0"/>
              <a:buChar char="•"/>
            </a:pPr>
            <a:r>
              <a:rPr lang="en-US" b="0" i="0" dirty="0">
                <a:solidFill>
                  <a:srgbClr val="282828"/>
                </a:solidFill>
                <a:effectLst/>
                <a:latin typeface="Arial" panose="020B0604020202020204" pitchFamily="34" charset="0"/>
                <a:cs typeface="Arial" panose="020B0604020202020204" pitchFamily="34" charset="0"/>
              </a:rPr>
              <a:t>Have more prophetic topics to command the week. </a:t>
            </a:r>
          </a:p>
          <a:p>
            <a:pPr algn="l" fontAlgn="base"/>
            <a:endParaRPr lang="en-US" b="0" i="0" dirty="0">
              <a:solidFill>
                <a:srgbClr val="282828"/>
              </a:solidFill>
              <a:effectLst/>
              <a:latin typeface="Arial" panose="020B0604020202020204" pitchFamily="34" charset="0"/>
              <a:cs typeface="Arial" panose="020B0604020202020204" pitchFamily="34" charset="0"/>
            </a:endParaRPr>
          </a:p>
          <a:p>
            <a:pPr algn="l" fontAlgn="base"/>
            <a:r>
              <a:rPr lang="en-US" b="0" i="0" dirty="0">
                <a:solidFill>
                  <a:srgbClr val="282828"/>
                </a:solidFill>
                <a:effectLst/>
                <a:latin typeface="Arial" panose="020B0604020202020204" pitchFamily="34" charset="0"/>
                <a:cs typeface="Arial" panose="020B0604020202020204" pitchFamily="34" charset="0"/>
              </a:rPr>
              <a:t>Finally, the date analytics which shows the months and years by total videos and views. This particular chart is important to figure out trends in data, fig 7. shows that year 2022 had the highest viewed video of </a:t>
            </a:r>
            <a:r>
              <a:rPr lang="en-US" b="1" i="0" dirty="0">
                <a:solidFill>
                  <a:srgbClr val="282828"/>
                </a:solidFill>
                <a:effectLst/>
                <a:latin typeface="Arial" panose="020B0604020202020204" pitchFamily="34" charset="0"/>
                <a:cs typeface="Arial" panose="020B0604020202020204" pitchFamily="34" charset="0"/>
              </a:rPr>
              <a:t>6.3M</a:t>
            </a:r>
            <a:r>
              <a:rPr lang="en-US" b="0" i="0" dirty="0">
                <a:solidFill>
                  <a:srgbClr val="282828"/>
                </a:solidFill>
                <a:effectLst/>
                <a:latin typeface="Arial" panose="020B0604020202020204" pitchFamily="34" charset="0"/>
                <a:cs typeface="Arial" panose="020B0604020202020204" pitchFamily="34" charset="0"/>
              </a:rPr>
              <a:t> total views with an average </a:t>
            </a:r>
            <a:r>
              <a:rPr lang="en-US" b="1" i="0" dirty="0">
                <a:solidFill>
                  <a:srgbClr val="282828"/>
                </a:solidFill>
                <a:effectLst/>
                <a:latin typeface="Arial" panose="020B0604020202020204" pitchFamily="34" charset="0"/>
                <a:cs typeface="Arial" panose="020B0604020202020204" pitchFamily="34" charset="0"/>
              </a:rPr>
              <a:t>#500k </a:t>
            </a:r>
            <a:r>
              <a:rPr lang="en-US" b="0" i="0" dirty="0">
                <a:solidFill>
                  <a:srgbClr val="282828"/>
                </a:solidFill>
                <a:effectLst/>
                <a:latin typeface="Arial" panose="020B0604020202020204" pitchFamily="34" charset="0"/>
                <a:cs typeface="Arial" panose="020B0604020202020204" pitchFamily="34" charset="0"/>
              </a:rPr>
              <a:t>views per month. </a:t>
            </a:r>
            <a:r>
              <a:rPr lang="en-US" dirty="0">
                <a:solidFill>
                  <a:srgbClr val="252525"/>
                </a:solidFill>
                <a:effectLst/>
                <a:latin typeface="Arial" panose="020B0604020202020204" pitchFamily="34" charset="0"/>
                <a:ea typeface="Times New Roman" panose="02020603050405020304" pitchFamily="18" charset="0"/>
                <a:cs typeface="Arial" panose="020B0604020202020204" pitchFamily="34" charset="0"/>
              </a:rPr>
              <a:t>This pattern persisted up until January 2023, when it rose to over </a:t>
            </a:r>
            <a:r>
              <a:rPr lang="en-US" b="1" dirty="0">
                <a:solidFill>
                  <a:srgbClr val="252525"/>
                </a:solidFill>
                <a:effectLst/>
                <a:latin typeface="Arial" panose="020B0604020202020204" pitchFamily="34" charset="0"/>
                <a:ea typeface="Times New Roman" panose="02020603050405020304" pitchFamily="18" charset="0"/>
                <a:cs typeface="Arial" panose="020B0604020202020204" pitchFamily="34" charset="0"/>
              </a:rPr>
              <a:t>#700k</a:t>
            </a:r>
            <a:r>
              <a:rPr lang="en-US" dirty="0">
                <a:solidFill>
                  <a:srgbClr val="252525"/>
                </a:solidFill>
                <a:effectLst/>
                <a:latin typeface="Arial" panose="020B0604020202020204" pitchFamily="34" charset="0"/>
                <a:ea typeface="Times New Roman" panose="02020603050405020304" pitchFamily="18" charset="0"/>
                <a:cs typeface="Arial" panose="020B0604020202020204" pitchFamily="34" charset="0"/>
              </a:rPr>
              <a:t> views, the largest views so far, In February there was a decrease which I believe might be due to short days. </a:t>
            </a:r>
          </a:p>
          <a:p>
            <a:pPr algn="l" fontAlgn="base"/>
            <a:endParaRPr lang="en-US" dirty="0">
              <a:effectLst/>
              <a:latin typeface="Arial" panose="020B0604020202020204" pitchFamily="34" charset="0"/>
              <a:ea typeface="Times New Roman" panose="02020603050405020304" pitchFamily="18" charset="0"/>
              <a:cs typeface="Arial" panose="020B0604020202020204" pitchFamily="34" charset="0"/>
            </a:endParaRPr>
          </a:p>
          <a:p>
            <a:pPr marL="0" marR="0" algn="just"/>
            <a:r>
              <a:rPr lang="en-US" dirty="0">
                <a:solidFill>
                  <a:srgbClr val="252525"/>
                </a:solidFill>
                <a:effectLst/>
                <a:latin typeface="Arial" panose="020B0604020202020204" pitchFamily="34" charset="0"/>
                <a:ea typeface="Times New Roman" panose="02020603050405020304" pitchFamily="18" charset="0"/>
                <a:cs typeface="Arial" panose="020B0604020202020204" pitchFamily="34" charset="0"/>
              </a:rPr>
              <a:t>Therefore, the data demonstrate that during the last 6 months, there was a good increase in views.</a:t>
            </a:r>
            <a:r>
              <a:rPr lang="en-US" dirty="0">
                <a:effectLst/>
                <a:latin typeface="Arial" panose="020B0604020202020204" pitchFamily="34" charset="0"/>
                <a:ea typeface="Calibri" panose="020F0502020204030204" pitchFamily="34" charset="0"/>
                <a:cs typeface="Arial" panose="020B0604020202020204" pitchFamily="34" charset="0"/>
              </a:rPr>
              <a:t> </a:t>
            </a:r>
            <a:endParaRPr lang="en-US" dirty="0">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800"/>
              </a:spcAft>
            </a:pPr>
            <a:r>
              <a:rPr lang="en-US" dirty="0">
                <a:effectLst/>
                <a:latin typeface="Arial" panose="020B0604020202020204" pitchFamily="34" charset="0"/>
                <a:ea typeface="Calibri" panose="020F0502020204030204" pitchFamily="34" charset="0"/>
                <a:cs typeface="Arial" panose="020B0604020202020204" pitchFamily="34" charset="0"/>
              </a:rPr>
              <a:t> </a:t>
            </a:r>
          </a:p>
          <a:p>
            <a:pPr algn="l" fontAlgn="base"/>
            <a:endParaRPr lang="en-US" dirty="0">
              <a:solidFill>
                <a:srgbClr val="252525"/>
              </a:solidFill>
              <a:latin typeface="Times New Roman" panose="02020603050405020304" pitchFamily="18" charset="0"/>
              <a:ea typeface="Times New Roman" panose="02020603050405020304" pitchFamily="18" charset="0"/>
            </a:endParaRPr>
          </a:p>
          <a:p>
            <a:pPr algn="l" fontAlgn="base"/>
            <a:endParaRPr lang="en-US" b="0" i="0" dirty="0">
              <a:solidFill>
                <a:srgbClr val="282828"/>
              </a:solidFill>
              <a:effectLst/>
              <a:latin typeface="Lato" panose="020B0604020202020204" pitchFamily="34" charset="0"/>
            </a:endParaRPr>
          </a:p>
          <a:p>
            <a:pPr algn="l" fontAlgn="base"/>
            <a:r>
              <a:rPr lang="en-US" b="0" i="0" dirty="0">
                <a:solidFill>
                  <a:srgbClr val="282828"/>
                </a:solidFill>
                <a:effectLst/>
                <a:latin typeface="Lato" panose="020B0604020202020204" pitchFamily="34" charset="0"/>
              </a:rPr>
              <a:t> </a:t>
            </a:r>
            <a:endParaRPr lang="en-US" dirty="0"/>
          </a:p>
          <a:p>
            <a:pPr algn="l" fontAlgn="base"/>
            <a:endParaRPr lang="en-US" b="0" i="0" dirty="0">
              <a:solidFill>
                <a:srgbClr val="282828"/>
              </a:solidFill>
              <a:effectLst/>
              <a:latin typeface="Lato" panose="020B0604020202020204" pitchFamily="34" charset="0"/>
            </a:endParaRPr>
          </a:p>
        </p:txBody>
      </p:sp>
    </p:spTree>
    <p:extLst>
      <p:ext uri="{BB962C8B-B14F-4D97-AF65-F5344CB8AC3E}">
        <p14:creationId xmlns:p14="http://schemas.microsoft.com/office/powerpoint/2010/main" val="73804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5000"/>
                <a:lumOff val="25000"/>
              </a:schemeClr>
            </a:gs>
            <a:gs pos="83000">
              <a:schemeClr val="bg1">
                <a:lumMod val="6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F743E1-A5CD-E5F8-9AE6-0B431A400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982" y="193964"/>
            <a:ext cx="1542473" cy="849745"/>
          </a:xfrm>
          <a:prstGeom prst="rect">
            <a:avLst/>
          </a:prstGeom>
        </p:spPr>
      </p:pic>
      <p:sp>
        <p:nvSpPr>
          <p:cNvPr id="7" name="TextBox 6">
            <a:extLst>
              <a:ext uri="{FF2B5EF4-FFF2-40B4-BE49-F238E27FC236}">
                <a16:creationId xmlns:a16="http://schemas.microsoft.com/office/drawing/2014/main" id="{46F34CCE-34F0-298D-7F84-3BB9908447DA}"/>
              </a:ext>
            </a:extLst>
          </p:cNvPr>
          <p:cNvSpPr txBox="1"/>
          <p:nvPr/>
        </p:nvSpPr>
        <p:spPr>
          <a:xfrm>
            <a:off x="3888799" y="2641601"/>
            <a:ext cx="4014177" cy="1015663"/>
          </a:xfrm>
          <a:prstGeom prst="rect">
            <a:avLst/>
          </a:prstGeom>
          <a:noFill/>
        </p:spPr>
        <p:txBody>
          <a:bodyPr wrap="none" rtlCol="0">
            <a:spAutoFit/>
          </a:bodyPr>
          <a:lstStyle/>
          <a:p>
            <a:pPr algn="ctr"/>
            <a:r>
              <a:rPr lang="en-US" sz="6000" b="1" dirty="0"/>
              <a:t>THANK YOU</a:t>
            </a:r>
          </a:p>
        </p:txBody>
      </p:sp>
    </p:spTree>
    <p:extLst>
      <p:ext uri="{BB962C8B-B14F-4D97-AF65-F5344CB8AC3E}">
        <p14:creationId xmlns:p14="http://schemas.microsoft.com/office/powerpoint/2010/main" val="3558670619"/>
      </p:ext>
    </p:extLst>
  </p:cSld>
  <p:clrMapOvr>
    <a:masterClrMapping/>
  </p:clrMapOvr>
</p:sld>
</file>

<file path=ppt/theme/theme1.xml><?xml version="1.0" encoding="utf-8"?>
<a:theme xmlns:a="http://schemas.openxmlformats.org/drawingml/2006/main" name="Office Theme">
  <a:themeElements>
    <a:clrScheme name="hEINIKEN">
      <a:dk1>
        <a:sysClr val="windowText" lastClr="000000"/>
      </a:dk1>
      <a:lt1>
        <a:sysClr val="window" lastClr="FFFFFF"/>
      </a:lt1>
      <a:dk2>
        <a:srgbClr val="44546A"/>
      </a:dk2>
      <a:lt2>
        <a:srgbClr val="E7E6E6"/>
      </a:lt2>
      <a:accent1>
        <a:srgbClr val="0D6628"/>
      </a:accent1>
      <a:accent2>
        <a:srgbClr val="6EAD50"/>
      </a:accent2>
      <a:accent3>
        <a:srgbClr val="ECF1E5"/>
      </a:accent3>
      <a:accent4>
        <a:srgbClr val="FE0000"/>
      </a:accent4>
      <a:accent5>
        <a:srgbClr val="E06287"/>
      </a:accent5>
      <a:accent6>
        <a:srgbClr val="D79922"/>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2231</TotalTime>
  <Words>609</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Cambria</vt:lpstr>
      <vt:lpstr>Lato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 Savari</dc:creator>
  <cp:lastModifiedBy>eniola ajilo</cp:lastModifiedBy>
  <cp:revision>11</cp:revision>
  <dcterms:created xsi:type="dcterms:W3CDTF">2019-02-01T11:05:10Z</dcterms:created>
  <dcterms:modified xsi:type="dcterms:W3CDTF">2023-04-06T00:40:09Z</dcterms:modified>
</cp:coreProperties>
</file>