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69" r:id="rId4"/>
    <p:sldId id="259" r:id="rId5"/>
    <p:sldId id="260" r:id="rId6"/>
    <p:sldId id="261" r:id="rId7"/>
    <p:sldId id="262" r:id="rId8"/>
    <p:sldId id="263" r:id="rId9"/>
    <p:sldId id="270" r:id="rId10"/>
    <p:sldId id="264" r:id="rId11"/>
    <p:sldId id="265" r:id="rId12"/>
    <p:sldId id="266" r:id="rId13"/>
    <p:sldId id="271" r:id="rId14"/>
    <p:sldId id="267" r:id="rId15"/>
    <p:sldId id="268"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9" roundtripDataSignature="AMtx7mhkK4AoBEbbOb0h/HhG6IgJ3v2Tu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F1A19B-700D-4FD1-9E72-CD818B9729FC}">
  <a:tblStyle styleId="{2DF1A19B-700D-4FD1-9E72-CD818B9729FC}" styleName="Table_0">
    <a:wholeTbl>
      <a:tcTxStyle b="off" i="off">
        <a:font>
          <a:latin typeface="Calibri"/>
          <a:ea typeface="Calibri"/>
          <a:cs typeface="Calibri"/>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1V>
    <a:band2V>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659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8677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google.com/search?client=firefox-b-d&amp;sxsrf=APq-WBsJo0Q3GogkjkU41pMlzPnW1LXFZA:1643899897049&amp;q=What+is+decision+tree+algorithm+in+machine+learning?&amp;tbm=isch&amp;source=iu&amp;ictx=1&amp;vet=1&amp;fir=gQGwI-EsH1LOXM,19djhSaNjEMfnM,_&amp;usg=AI4_-kTbtwiDSmd3k71y8imnQCcA1-xG9w&amp;sa=X&amp;ved=2ahUKEwjSrqOr5OP1AhXHxYsBHVQeDTMQ9QF6BAgTEA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google.com/search?client=firefox-b-d&amp;sxsrf=APq-WBsJo0Q3GogkjkU41pMlzPnW1LXFZA:1643899897049&amp;q=What+is+decision+tree+algorithm+in+machine+learning?&amp;tbm=isch&amp;source=iu&amp;ictx=1&amp;vet=1&amp;fir=gQGwI-EsH1LOXM,19djhSaNjEMfnM,_&amp;usg=AI4_-kTbtwiDSmd3k71y8imnQCcA1-xG9w&amp;sa=X&amp;ved=2ahUKEwjSrqOr5OP1AhXHxYsBHVQeDTMQ9QF6BAgTEA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google.com/search?client=firefox-b-d&amp;sxsrf=APq-WBsJo0Q3GogkjkU41pMlzPnW1LXFZA:1643899897049&amp;q=What+is+decision+tree+algorithm+in+machine+learning?&amp;tbm=isch&amp;source=iu&amp;ictx=1&amp;vet=1&amp;fir=gQGwI-EsH1LOXM,19djhSaNjEMfnM,_&amp;usg=AI4_-kTbtwiDSmd3k71y8imnQCcA1-xG9w&amp;sa=X&amp;ved=2ahUKEwjSrqOr5OP1AhXHxYsBHVQeDTMQ9QF6BAgTEA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google.com/search?client=firefox-b-d&amp;sxsrf=APq-WBsJo0Q3GogkjkU41pMlzPnW1LXFZA:1643899897049&amp;q=What+is+decision+tree+algorithm+in+machine+learning?&amp;tbm=isch&amp;source=iu&amp;ictx=1&amp;vet=1&amp;fir=gQGwI-EsH1LOXM,19djhSaNjEMfnM,_&amp;usg=AI4_-kTbtwiDSmd3k71y8imnQCcA1-xG9w&amp;sa=X&amp;ved=2ahUKEwjSrqOr5OP1AhXHxYsBHVQeDTMQ9QF6BAgTEA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google.com/search?client=firefox-b-d&amp;sxsrf=APq-WBsJo0Q3GogkjkU41pMlzPnW1LXFZA:1643899897049&amp;q=What+is+decision+tree+algorithm+in+machine+learning?&amp;tbm=isch&amp;source=iu&amp;ictx=1&amp;vet=1&amp;fir=gQGwI-EsH1LOXM,19djhSaNjEMfnM,_&amp;usg=AI4_-kTbtwiDSmd3k71y8imnQCcA1-xG9w&amp;sa=X&amp;ved=2ahUKEwjSrqOr5OP1AhXHxYsBHVQeDTMQ9QF6BAgTEA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google.com/search?client=firefox-b-d&amp;sxsrf=APq-WBsJo0Q3GogkjkU41pMlzPnW1LXFZA:1643899897049&amp;q=What+is+decision+tree+algorithm+in+machine+learning?&amp;tbm=isch&amp;source=iu&amp;ictx=1&amp;vet=1&amp;fir=gQGwI-EsH1LOXM,19djhSaNjEMfnM,_&amp;usg=AI4_-kTbtwiDSmd3k71y8imnQCcA1-xG9w&amp;sa=X&amp;ved=2ahUKEwjSrqOr5OP1AhXHxYsBHVQeDTMQ9QF6BAgTEA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5" name="Google Shape;85;p1"/>
          <p:cNvSpPr txBox="1">
            <a:spLocks noGrp="1"/>
          </p:cNvSpPr>
          <p:nvPr>
            <p:ph type="ctrTitle"/>
          </p:nvPr>
        </p:nvSpPr>
        <p:spPr>
          <a:xfrm>
            <a:off x="1876511" y="2100946"/>
            <a:ext cx="8438977" cy="1844566"/>
          </a:xfrm>
          <a:prstGeom prst="rect">
            <a:avLst/>
          </a:prstGeom>
          <a:noFill/>
          <a:ln>
            <a:noFill/>
          </a:ln>
        </p:spPr>
        <p:txBody>
          <a:bodyPr spcFirstLastPara="1" wrap="square" lIns="91425" tIns="45700" rIns="91425" bIns="45700" anchor="b" anchorCtr="0">
            <a:normAutofit/>
          </a:bodyPr>
          <a:lstStyle/>
          <a:p>
            <a:pPr lvl="0"/>
            <a:r>
              <a:rPr lang="en-US" dirty="0" smtClean="0">
                <a:latin typeface="Times New Roman"/>
                <a:ea typeface="Times New Roman"/>
                <a:cs typeface="Times New Roman"/>
                <a:sym typeface="Times New Roman"/>
              </a:rPr>
              <a:t>Chronic Kidney Disease Using </a:t>
            </a:r>
            <a:r>
              <a:rPr lang="en-US" dirty="0">
                <a:solidFill>
                  <a:schemeClr val="dk1"/>
                </a:solidFill>
                <a:latin typeface="Times New Roman"/>
                <a:ea typeface="Times New Roman"/>
                <a:cs typeface="Times New Roman"/>
                <a:sym typeface="Times New Roman"/>
              </a:rPr>
              <a:t>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9"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169" name="Google Shape;169;p9"/>
          <p:cNvSpPr txBox="1">
            <a:spLocks noGrp="1"/>
          </p:cNvSpPr>
          <p:nvPr>
            <p:ph type="title"/>
          </p:nvPr>
        </p:nvSpPr>
        <p:spPr>
          <a:xfrm>
            <a:off x="2125670" y="204674"/>
            <a:ext cx="7776488" cy="62011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DECISION TREE ALGORITHM </a:t>
            </a:r>
            <a:endParaRPr/>
          </a:p>
        </p:txBody>
      </p:sp>
      <p:sp>
        <p:nvSpPr>
          <p:cNvPr id="170" name="Google Shape;170;p9"/>
          <p:cNvSpPr/>
          <p:nvPr/>
        </p:nvSpPr>
        <p:spPr>
          <a:xfrm>
            <a:off x="520116" y="1360355"/>
            <a:ext cx="9963953"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sng" strike="noStrike" cap="none">
                <a:solidFill>
                  <a:schemeClr val="dk1"/>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endParaRPr sz="8600" b="0" i="0" u="none" strike="noStrike" cap="none">
              <a:solidFill>
                <a:schemeClr val="dk1"/>
              </a:solidFill>
              <a:latin typeface="Arial"/>
              <a:ea typeface="Arial"/>
              <a:cs typeface="Arial"/>
              <a:sym typeface="Arial"/>
            </a:endParaRPr>
          </a:p>
        </p:txBody>
      </p:sp>
      <p:sp>
        <p:nvSpPr>
          <p:cNvPr id="171" name="Google Shape;171;p9"/>
          <p:cNvSpPr txBox="1"/>
          <p:nvPr/>
        </p:nvSpPr>
        <p:spPr>
          <a:xfrm>
            <a:off x="520116" y="962694"/>
            <a:ext cx="11100754" cy="1890955"/>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292929"/>
              </a:buClr>
              <a:buSzPts val="2000"/>
              <a:buFont typeface="Arial"/>
              <a:buNone/>
            </a:pPr>
            <a:r>
              <a:rPr lang="en-US" sz="2000" b="0" i="0">
                <a:solidFill>
                  <a:srgbClr val="292929"/>
                </a:solidFill>
                <a:latin typeface="Times New Roman"/>
                <a:ea typeface="Times New Roman"/>
                <a:cs typeface="Times New Roman"/>
                <a:sym typeface="Times New Roman"/>
              </a:rPr>
              <a:t>A decision tree is a type of supervised machine learning used to categorize or make predictions based on how a previous set of questions were answered. The model is a form of supervised learning, meaning that the model is trained and tested on a set of data that contains the desired categorization. </a:t>
            </a:r>
            <a:endParaRPr/>
          </a:p>
          <a:p>
            <a:pPr marL="0" marR="0" lvl="0" indent="0" algn="just" rtl="0">
              <a:lnSpc>
                <a:spcPct val="90000"/>
              </a:lnSpc>
              <a:spcBef>
                <a:spcPts val="1000"/>
              </a:spcBef>
              <a:spcAft>
                <a:spcPts val="0"/>
              </a:spcAft>
              <a:buClr>
                <a:srgbClr val="292929"/>
              </a:buClr>
              <a:buSzPts val="2000"/>
              <a:buFont typeface="Arial"/>
              <a:buNone/>
            </a:pPr>
            <a:r>
              <a:rPr lang="en-US" sz="2000" b="0" i="0">
                <a:solidFill>
                  <a:srgbClr val="292929"/>
                </a:solidFill>
                <a:latin typeface="Times New Roman"/>
                <a:ea typeface="Times New Roman"/>
                <a:cs typeface="Times New Roman"/>
                <a:sym typeface="Times New Roman"/>
              </a:rPr>
              <a:t>The decision tree may not always provide a clear-cut answer or decision. Instead, it may present options so the data scientist can make an informed decision on their own. Decision trees imitate human thinking, so it’s generally easy for data scientists to understand and interpret the results.</a:t>
            </a:r>
            <a:endParaRPr/>
          </a:p>
        </p:txBody>
      </p:sp>
      <p:sp>
        <p:nvSpPr>
          <p:cNvPr id="172" name="Google Shape;172;p9"/>
          <p:cNvSpPr txBox="1"/>
          <p:nvPr/>
        </p:nvSpPr>
        <p:spPr>
          <a:xfrm>
            <a:off x="520116" y="2800830"/>
            <a:ext cx="10987596" cy="380996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292929"/>
              </a:buClr>
              <a:buSzPts val="2000"/>
              <a:buFont typeface="Arial"/>
              <a:buNone/>
            </a:pPr>
            <a:r>
              <a:rPr lang="en-US" sz="2000" b="1" i="0" dirty="0">
                <a:solidFill>
                  <a:srgbClr val="292929"/>
                </a:solidFill>
                <a:latin typeface="Times New Roman"/>
                <a:ea typeface="Times New Roman"/>
                <a:cs typeface="Times New Roman"/>
                <a:sym typeface="Times New Roman"/>
              </a:rPr>
              <a:t>How Does the Decision Tree Work?</a:t>
            </a:r>
            <a:endParaRPr dirty="0"/>
          </a:p>
          <a:p>
            <a:pPr marL="0" marR="0" lvl="0" indent="0" algn="just" rtl="0">
              <a:lnSpc>
                <a:spcPct val="100000"/>
              </a:lnSpc>
              <a:spcBef>
                <a:spcPts val="1000"/>
              </a:spcBef>
              <a:spcAft>
                <a:spcPts val="0"/>
              </a:spcAft>
              <a:buClr>
                <a:srgbClr val="292929"/>
              </a:buClr>
              <a:buSzPts val="2000"/>
              <a:buFont typeface="Arial"/>
              <a:buNone/>
            </a:pPr>
            <a:r>
              <a:rPr lang="en-US" sz="2000" b="0" i="0" dirty="0">
                <a:solidFill>
                  <a:srgbClr val="292929"/>
                </a:solidFill>
                <a:latin typeface="Times New Roman"/>
                <a:ea typeface="Times New Roman"/>
                <a:cs typeface="Times New Roman"/>
                <a:sym typeface="Times New Roman"/>
              </a:rPr>
              <a:t>Before we dive into </a:t>
            </a:r>
            <a:r>
              <a:rPr lang="en-US" sz="2000" b="0" i="0" u="sng" dirty="0">
                <a:solidFill>
                  <a:srgbClr val="292929"/>
                </a:solidFill>
                <a:latin typeface="Times New Roman"/>
                <a:ea typeface="Times New Roman"/>
                <a:cs typeface="Times New Roman"/>
                <a:sym typeface="Times New Roman"/>
              </a:rPr>
              <a:t>how a decision tree works</a:t>
            </a:r>
            <a:r>
              <a:rPr lang="en-US" sz="2000" b="0" i="0" dirty="0">
                <a:solidFill>
                  <a:srgbClr val="292929"/>
                </a:solidFill>
                <a:latin typeface="Times New Roman"/>
                <a:ea typeface="Times New Roman"/>
                <a:cs typeface="Times New Roman"/>
                <a:sym typeface="Times New Roman"/>
              </a:rPr>
              <a:t>, let’s define some key terms of a decision tree.</a:t>
            </a:r>
            <a:endParaRPr dirty="0"/>
          </a:p>
          <a:p>
            <a:pPr marL="0" marR="0" lvl="0" indent="0" algn="just" rtl="0">
              <a:lnSpc>
                <a:spcPct val="100000"/>
              </a:lnSpc>
              <a:spcBef>
                <a:spcPts val="1000"/>
              </a:spcBef>
              <a:spcAft>
                <a:spcPts val="0"/>
              </a:spcAft>
              <a:buClr>
                <a:srgbClr val="292929"/>
              </a:buClr>
              <a:buSzPts val="2000"/>
              <a:buFont typeface="Arial"/>
              <a:buNone/>
            </a:pPr>
            <a:r>
              <a:rPr lang="en-US" sz="2000" b="0" i="0" dirty="0">
                <a:solidFill>
                  <a:srgbClr val="292929"/>
                </a:solidFill>
                <a:latin typeface="Times New Roman"/>
                <a:ea typeface="Times New Roman"/>
                <a:cs typeface="Times New Roman"/>
                <a:sym typeface="Times New Roman"/>
              </a:rPr>
              <a:t>Root node: The base of the decision tree.</a:t>
            </a:r>
            <a:endParaRPr dirty="0"/>
          </a:p>
          <a:p>
            <a:pPr marL="0" marR="0" lvl="0" indent="0" algn="just" rtl="0">
              <a:lnSpc>
                <a:spcPct val="100000"/>
              </a:lnSpc>
              <a:spcBef>
                <a:spcPts val="1000"/>
              </a:spcBef>
              <a:spcAft>
                <a:spcPts val="0"/>
              </a:spcAft>
              <a:buClr>
                <a:srgbClr val="292929"/>
              </a:buClr>
              <a:buSzPts val="2000"/>
              <a:buFont typeface="Arial"/>
              <a:buNone/>
            </a:pPr>
            <a:r>
              <a:rPr lang="en-US" sz="2000" b="0" i="0" dirty="0">
                <a:solidFill>
                  <a:srgbClr val="292929"/>
                </a:solidFill>
                <a:latin typeface="Times New Roman"/>
                <a:ea typeface="Times New Roman"/>
                <a:cs typeface="Times New Roman"/>
                <a:sym typeface="Times New Roman"/>
              </a:rPr>
              <a:t>Splitting: The process of dividing a node into multiple sub-nodes.</a:t>
            </a:r>
            <a:endParaRPr dirty="0"/>
          </a:p>
          <a:p>
            <a:pPr marL="0" marR="0" lvl="0" indent="0" algn="just" rtl="0">
              <a:lnSpc>
                <a:spcPct val="100000"/>
              </a:lnSpc>
              <a:spcBef>
                <a:spcPts val="1000"/>
              </a:spcBef>
              <a:spcAft>
                <a:spcPts val="0"/>
              </a:spcAft>
              <a:buClr>
                <a:srgbClr val="292929"/>
              </a:buClr>
              <a:buSzPts val="2000"/>
              <a:buFont typeface="Arial"/>
              <a:buNone/>
            </a:pPr>
            <a:r>
              <a:rPr lang="en-US" sz="2000" b="0" i="0" dirty="0">
                <a:solidFill>
                  <a:srgbClr val="292929"/>
                </a:solidFill>
                <a:latin typeface="Times New Roman"/>
                <a:ea typeface="Times New Roman"/>
                <a:cs typeface="Times New Roman"/>
                <a:sym typeface="Times New Roman"/>
              </a:rPr>
              <a:t>Decision node: When a sub-node is further split into additional sub-nodes.</a:t>
            </a:r>
            <a:endParaRPr dirty="0"/>
          </a:p>
          <a:p>
            <a:pPr marL="0" marR="0" lvl="0" indent="0" algn="just" rtl="0">
              <a:lnSpc>
                <a:spcPct val="100000"/>
              </a:lnSpc>
              <a:spcBef>
                <a:spcPts val="1000"/>
              </a:spcBef>
              <a:spcAft>
                <a:spcPts val="0"/>
              </a:spcAft>
              <a:buClr>
                <a:srgbClr val="292929"/>
              </a:buClr>
              <a:buSzPts val="2000"/>
              <a:buFont typeface="Arial"/>
              <a:buNone/>
            </a:pPr>
            <a:r>
              <a:rPr lang="en-US" sz="2000" b="0" i="0" dirty="0">
                <a:solidFill>
                  <a:srgbClr val="292929"/>
                </a:solidFill>
                <a:latin typeface="Times New Roman"/>
                <a:ea typeface="Times New Roman"/>
                <a:cs typeface="Times New Roman"/>
                <a:sym typeface="Times New Roman"/>
              </a:rPr>
              <a:t>Leaf node: When a sub-node does not further split into additional sub-nodes; represents possible outcomes.</a:t>
            </a:r>
            <a:endParaRPr dirty="0"/>
          </a:p>
          <a:p>
            <a:pPr marL="0" marR="0" lvl="0" indent="0" algn="just" rtl="0">
              <a:lnSpc>
                <a:spcPct val="100000"/>
              </a:lnSpc>
              <a:spcBef>
                <a:spcPts val="1000"/>
              </a:spcBef>
              <a:spcAft>
                <a:spcPts val="0"/>
              </a:spcAft>
              <a:buClr>
                <a:srgbClr val="292929"/>
              </a:buClr>
              <a:buSzPts val="2000"/>
              <a:buFont typeface="Arial"/>
              <a:buNone/>
            </a:pPr>
            <a:r>
              <a:rPr lang="en-US" sz="2000" b="0" i="0" dirty="0">
                <a:solidFill>
                  <a:srgbClr val="292929"/>
                </a:solidFill>
                <a:latin typeface="Times New Roman"/>
                <a:ea typeface="Times New Roman"/>
                <a:cs typeface="Times New Roman"/>
                <a:sym typeface="Times New Roman"/>
              </a:rPr>
              <a:t>Pruning: The process of removing sub-nodes of a decision tree.</a:t>
            </a:r>
            <a:endParaRPr dirty="0"/>
          </a:p>
          <a:p>
            <a:pPr marL="0" marR="0" lvl="0" indent="0" algn="just" rtl="0">
              <a:lnSpc>
                <a:spcPct val="100000"/>
              </a:lnSpc>
              <a:spcBef>
                <a:spcPts val="1000"/>
              </a:spcBef>
              <a:spcAft>
                <a:spcPts val="0"/>
              </a:spcAft>
              <a:buClr>
                <a:srgbClr val="292929"/>
              </a:buClr>
              <a:buSzPts val="2000"/>
              <a:buFont typeface="Arial"/>
              <a:buNone/>
            </a:pPr>
            <a:r>
              <a:rPr lang="en-US" sz="2000" b="0" i="0" dirty="0">
                <a:solidFill>
                  <a:srgbClr val="292929"/>
                </a:solidFill>
                <a:latin typeface="Times New Roman"/>
                <a:ea typeface="Times New Roman"/>
                <a:cs typeface="Times New Roman"/>
                <a:sym typeface="Times New Roman"/>
              </a:rPr>
              <a:t>Branch: A subsection of the decision tree consisting of multiple nodes.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10"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178" name="Google Shape;178;p10"/>
          <p:cNvSpPr txBox="1">
            <a:spLocks noGrp="1"/>
          </p:cNvSpPr>
          <p:nvPr>
            <p:ph type="title"/>
          </p:nvPr>
        </p:nvSpPr>
        <p:spPr>
          <a:xfrm>
            <a:off x="2125670" y="204674"/>
            <a:ext cx="7776488" cy="62011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SVM ALGORITHM </a:t>
            </a:r>
            <a:endParaRPr/>
          </a:p>
        </p:txBody>
      </p:sp>
      <p:sp>
        <p:nvSpPr>
          <p:cNvPr id="179" name="Google Shape;179;p10"/>
          <p:cNvSpPr/>
          <p:nvPr/>
        </p:nvSpPr>
        <p:spPr>
          <a:xfrm>
            <a:off x="520116" y="1360355"/>
            <a:ext cx="9963953"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sng" strike="noStrike" cap="none">
                <a:solidFill>
                  <a:schemeClr val="dk1"/>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endParaRPr sz="8600" b="0" i="0" u="none" strike="noStrike" cap="none">
              <a:solidFill>
                <a:schemeClr val="dk1"/>
              </a:solidFill>
              <a:latin typeface="Arial"/>
              <a:ea typeface="Arial"/>
              <a:cs typeface="Arial"/>
              <a:sym typeface="Arial"/>
            </a:endParaRPr>
          </a:p>
        </p:txBody>
      </p:sp>
      <p:sp>
        <p:nvSpPr>
          <p:cNvPr id="180" name="Google Shape;180;p10"/>
          <p:cNvSpPr txBox="1"/>
          <p:nvPr/>
        </p:nvSpPr>
        <p:spPr>
          <a:xfrm>
            <a:off x="810087" y="1245494"/>
            <a:ext cx="10571086" cy="92333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292929"/>
              </a:buClr>
              <a:buSzPts val="2400"/>
              <a:buFont typeface="Arial"/>
              <a:buNone/>
            </a:pPr>
            <a:r>
              <a:rPr lang="en-US" sz="2400" b="0" i="0">
                <a:solidFill>
                  <a:srgbClr val="292929"/>
                </a:solidFill>
                <a:latin typeface="Times New Roman"/>
                <a:ea typeface="Times New Roman"/>
                <a:cs typeface="Times New Roman"/>
                <a:sym typeface="Times New Roman"/>
              </a:rPr>
              <a:t>SVM or Support Vector Machine is a linear model for classification and regression problems. It can solve linear and non-linear problems and work well for many practical problems. The idea of SVM is simple: The algorithm creates a line or a hyperplane which separates the data into classes.</a:t>
            </a:r>
            <a:endParaRPr sz="2400" b="0" i="0">
              <a:solidFill>
                <a:srgbClr val="292929"/>
              </a:solidFill>
              <a:latin typeface="Times New Roman"/>
              <a:ea typeface="Times New Roman"/>
              <a:cs typeface="Times New Roman"/>
              <a:sym typeface="Times New Roman"/>
            </a:endParaRPr>
          </a:p>
        </p:txBody>
      </p:sp>
      <p:sp>
        <p:nvSpPr>
          <p:cNvPr id="181" name="Google Shape;181;p10"/>
          <p:cNvSpPr txBox="1"/>
          <p:nvPr/>
        </p:nvSpPr>
        <p:spPr>
          <a:xfrm>
            <a:off x="728371" y="2934851"/>
            <a:ext cx="10571086" cy="1754326"/>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292929"/>
              </a:buClr>
              <a:buSzPts val="2400"/>
              <a:buFont typeface="Arial"/>
              <a:buNone/>
            </a:pPr>
            <a:r>
              <a:rPr lang="en-US" sz="2400" b="0" i="0">
                <a:solidFill>
                  <a:srgbClr val="292929"/>
                </a:solidFill>
                <a:latin typeface="Times New Roman"/>
                <a:ea typeface="Times New Roman"/>
                <a:cs typeface="Times New Roman"/>
                <a:sym typeface="Times New Roman"/>
              </a:rPr>
              <a:t>At first approximation what SVMs do is to find a separating line(or hyperplane) between data of two classes. SVM is an algorithm that takes the data as an input and outputs a line that separates those classes if possible.</a:t>
            </a:r>
            <a:endParaRPr sz="2400" b="0" i="0">
              <a:solidFill>
                <a:srgbClr val="292929"/>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11"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187" name="Google Shape;187;p11"/>
          <p:cNvSpPr txBox="1">
            <a:spLocks noGrp="1"/>
          </p:cNvSpPr>
          <p:nvPr>
            <p:ph type="title"/>
          </p:nvPr>
        </p:nvSpPr>
        <p:spPr>
          <a:xfrm>
            <a:off x="1644322" y="171292"/>
            <a:ext cx="8739183" cy="62011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RANDOM FOREST ALGORITHM </a:t>
            </a:r>
            <a:endParaRPr/>
          </a:p>
        </p:txBody>
      </p:sp>
      <p:sp>
        <p:nvSpPr>
          <p:cNvPr id="188" name="Google Shape;188;p11"/>
          <p:cNvSpPr/>
          <p:nvPr/>
        </p:nvSpPr>
        <p:spPr>
          <a:xfrm>
            <a:off x="520116" y="1360355"/>
            <a:ext cx="9963953"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sng" strike="noStrike" cap="none">
                <a:solidFill>
                  <a:schemeClr val="dk1"/>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endParaRPr sz="8600" b="0" i="0" u="none" strike="noStrike" cap="none">
              <a:solidFill>
                <a:schemeClr val="dk1"/>
              </a:solidFill>
              <a:latin typeface="Arial"/>
              <a:ea typeface="Arial"/>
              <a:cs typeface="Arial"/>
              <a:sym typeface="Arial"/>
            </a:endParaRPr>
          </a:p>
        </p:txBody>
      </p:sp>
      <p:sp>
        <p:nvSpPr>
          <p:cNvPr id="189" name="Google Shape;189;p11"/>
          <p:cNvSpPr txBox="1"/>
          <p:nvPr/>
        </p:nvSpPr>
        <p:spPr>
          <a:xfrm>
            <a:off x="580779" y="1072342"/>
            <a:ext cx="10866268" cy="1848412"/>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rgbClr val="292929"/>
              </a:buClr>
              <a:buSzPts val="2000"/>
              <a:buFont typeface="Arial"/>
              <a:buNone/>
            </a:pPr>
            <a:r>
              <a:rPr lang="en-US" sz="2000" b="0" i="0">
                <a:solidFill>
                  <a:srgbClr val="292929"/>
                </a:solidFill>
                <a:latin typeface="Times New Roman"/>
                <a:ea typeface="Times New Roman"/>
                <a:cs typeface="Times New Roman"/>
                <a:sym typeface="Times New Roman"/>
              </a:rPr>
              <a:t>Random forest is a Supervised Machine Learning Algorithm that is used widely in Classification and Regression problems. It builds decision trees on different samples and takes their majority vote for classification and average in case of regression.</a:t>
            </a:r>
            <a:endParaRPr/>
          </a:p>
          <a:p>
            <a:pPr marL="0" marR="0" lvl="0" indent="0" algn="just" rtl="0">
              <a:lnSpc>
                <a:spcPct val="90000"/>
              </a:lnSpc>
              <a:spcBef>
                <a:spcPts val="1000"/>
              </a:spcBef>
              <a:spcAft>
                <a:spcPts val="0"/>
              </a:spcAft>
              <a:buClr>
                <a:srgbClr val="292929"/>
              </a:buClr>
              <a:buSzPts val="2000"/>
              <a:buFont typeface="Arial"/>
              <a:buNone/>
            </a:pPr>
            <a:r>
              <a:rPr lang="en-US" sz="2000" b="0" i="0">
                <a:solidFill>
                  <a:srgbClr val="292929"/>
                </a:solidFill>
                <a:latin typeface="Times New Roman"/>
                <a:ea typeface="Times New Roman"/>
                <a:cs typeface="Times New Roman"/>
                <a:sym typeface="Times New Roman"/>
              </a:rPr>
              <a:t>One of the most important features of the Random Forest Algorithm is that it can handle the data set containing continuous variables as in the case of regression and categorical variables as in the case of classification. It performs better results for classification problems.</a:t>
            </a:r>
            <a:endParaRPr/>
          </a:p>
        </p:txBody>
      </p:sp>
      <p:sp>
        <p:nvSpPr>
          <p:cNvPr id="190" name="Google Shape;190;p11"/>
          <p:cNvSpPr txBox="1"/>
          <p:nvPr/>
        </p:nvSpPr>
        <p:spPr>
          <a:xfrm>
            <a:off x="580779" y="3090042"/>
            <a:ext cx="10781222" cy="312150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292929"/>
              </a:buClr>
              <a:buSzPts val="2000"/>
              <a:buFont typeface="Arial"/>
              <a:buNone/>
            </a:pPr>
            <a:r>
              <a:rPr lang="en-US" sz="2000" b="1" i="0">
                <a:solidFill>
                  <a:srgbClr val="292929"/>
                </a:solidFill>
                <a:latin typeface="Times New Roman"/>
                <a:ea typeface="Times New Roman"/>
                <a:cs typeface="Times New Roman"/>
                <a:sym typeface="Times New Roman"/>
              </a:rPr>
              <a:t>How Does the Random ForestWork?</a:t>
            </a:r>
            <a:endParaRPr/>
          </a:p>
          <a:p>
            <a:pPr marL="0" marR="0" lvl="0" indent="0" algn="just" rtl="0">
              <a:lnSpc>
                <a:spcPct val="90000"/>
              </a:lnSpc>
              <a:spcBef>
                <a:spcPts val="1000"/>
              </a:spcBef>
              <a:spcAft>
                <a:spcPts val="0"/>
              </a:spcAft>
              <a:buClr>
                <a:srgbClr val="292929"/>
              </a:buClr>
              <a:buSzPts val="2000"/>
              <a:buFont typeface="Arial"/>
              <a:buNone/>
            </a:pPr>
            <a:r>
              <a:rPr lang="en-US" sz="2000" b="0" i="0">
                <a:solidFill>
                  <a:srgbClr val="292929"/>
                </a:solidFill>
                <a:latin typeface="Times New Roman"/>
                <a:ea typeface="Times New Roman"/>
                <a:cs typeface="Times New Roman"/>
                <a:sym typeface="Times New Roman"/>
              </a:rPr>
              <a:t>Before understanding the working of the random forest we must look into the ensemble technique. Ensemble simply means combining multiple models. Thus a collection of models is used to make predictions rather than an individual model.</a:t>
            </a:r>
            <a:endParaRPr/>
          </a:p>
          <a:p>
            <a:pPr marL="0" marR="0" lvl="0" indent="0" algn="just" rtl="0">
              <a:lnSpc>
                <a:spcPct val="90000"/>
              </a:lnSpc>
              <a:spcBef>
                <a:spcPts val="1000"/>
              </a:spcBef>
              <a:spcAft>
                <a:spcPts val="0"/>
              </a:spcAft>
              <a:buClr>
                <a:srgbClr val="292929"/>
              </a:buClr>
              <a:buSzPts val="2000"/>
              <a:buFont typeface="Arial"/>
              <a:buNone/>
            </a:pPr>
            <a:r>
              <a:rPr lang="en-US" sz="2000" b="0" i="0">
                <a:solidFill>
                  <a:srgbClr val="292929"/>
                </a:solidFill>
                <a:latin typeface="Times New Roman"/>
                <a:ea typeface="Times New Roman"/>
                <a:cs typeface="Times New Roman"/>
                <a:sym typeface="Times New Roman"/>
              </a:rPr>
              <a:t>Ensemble uses two types of methods:</a:t>
            </a:r>
            <a:endParaRPr/>
          </a:p>
          <a:p>
            <a:pPr marL="0" marR="0" lvl="0" indent="0" algn="just" rtl="0">
              <a:lnSpc>
                <a:spcPct val="90000"/>
              </a:lnSpc>
              <a:spcBef>
                <a:spcPts val="1000"/>
              </a:spcBef>
              <a:spcAft>
                <a:spcPts val="0"/>
              </a:spcAft>
              <a:buClr>
                <a:srgbClr val="292929"/>
              </a:buClr>
              <a:buSzPts val="2000"/>
              <a:buFont typeface="Arial"/>
              <a:buNone/>
            </a:pPr>
            <a:r>
              <a:rPr lang="en-US" sz="2000" b="0" i="0">
                <a:solidFill>
                  <a:srgbClr val="292929"/>
                </a:solidFill>
                <a:latin typeface="Times New Roman"/>
                <a:ea typeface="Times New Roman"/>
                <a:cs typeface="Times New Roman"/>
                <a:sym typeface="Times New Roman"/>
              </a:rPr>
              <a:t>1. Bagging– It creates a different training subset from sample training data with replacement &amp; the final output is based on majority voting. For example,  Random Forest.</a:t>
            </a:r>
            <a:endParaRPr/>
          </a:p>
          <a:p>
            <a:pPr marL="0" marR="0" lvl="0" indent="0" algn="just" rtl="0">
              <a:lnSpc>
                <a:spcPct val="90000"/>
              </a:lnSpc>
              <a:spcBef>
                <a:spcPts val="1000"/>
              </a:spcBef>
              <a:spcAft>
                <a:spcPts val="0"/>
              </a:spcAft>
              <a:buClr>
                <a:srgbClr val="292929"/>
              </a:buClr>
              <a:buSzPts val="2000"/>
              <a:buFont typeface="Arial"/>
              <a:buNone/>
            </a:pPr>
            <a:r>
              <a:rPr lang="en-US" sz="2000" b="0" i="0">
                <a:solidFill>
                  <a:srgbClr val="292929"/>
                </a:solidFill>
                <a:latin typeface="Times New Roman"/>
                <a:ea typeface="Times New Roman"/>
                <a:cs typeface="Times New Roman"/>
                <a:sym typeface="Times New Roman"/>
              </a:rPr>
              <a:t>2. Boosting– It combines weak learners into strong learners by creating sequential models such that the final model has the highest accuracy. For example,  ADA BOOST, XG BOOST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11"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187" name="Google Shape;187;p11"/>
          <p:cNvSpPr txBox="1">
            <a:spLocks noGrp="1"/>
          </p:cNvSpPr>
          <p:nvPr>
            <p:ph type="title"/>
          </p:nvPr>
        </p:nvSpPr>
        <p:spPr>
          <a:xfrm>
            <a:off x="1644322" y="171292"/>
            <a:ext cx="8739183" cy="62011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dirty="0" smtClean="0">
                <a:latin typeface="Times New Roman"/>
                <a:ea typeface="Times New Roman"/>
                <a:cs typeface="Times New Roman"/>
                <a:sym typeface="Times New Roman"/>
              </a:rPr>
              <a:t>KNN</a:t>
            </a:r>
            <a:br>
              <a:rPr lang="en-US" sz="4000" b="1" dirty="0" smtClean="0">
                <a:latin typeface="Times New Roman"/>
                <a:ea typeface="Times New Roman"/>
                <a:cs typeface="Times New Roman"/>
                <a:sym typeface="Times New Roman"/>
              </a:rPr>
            </a:br>
            <a:endParaRPr dirty="0"/>
          </a:p>
        </p:txBody>
      </p:sp>
      <p:sp>
        <p:nvSpPr>
          <p:cNvPr id="188" name="Google Shape;188;p11"/>
          <p:cNvSpPr/>
          <p:nvPr/>
        </p:nvSpPr>
        <p:spPr>
          <a:xfrm>
            <a:off x="520116" y="1360355"/>
            <a:ext cx="9963953"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sng" strike="noStrike" cap="none">
                <a:solidFill>
                  <a:schemeClr val="dk1"/>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endParaRPr sz="8600" b="0" i="0" u="none" strike="noStrike" cap="none">
              <a:solidFill>
                <a:schemeClr val="dk1"/>
              </a:solidFill>
              <a:latin typeface="Arial"/>
              <a:ea typeface="Arial"/>
              <a:cs typeface="Arial"/>
              <a:sym typeface="Arial"/>
            </a:endParaRPr>
          </a:p>
        </p:txBody>
      </p:sp>
      <p:sp>
        <p:nvSpPr>
          <p:cNvPr id="189" name="Google Shape;189;p11"/>
          <p:cNvSpPr txBox="1"/>
          <p:nvPr/>
        </p:nvSpPr>
        <p:spPr>
          <a:xfrm>
            <a:off x="263352" y="1124744"/>
            <a:ext cx="10866268" cy="3508786"/>
          </a:xfrm>
          <a:prstGeom prst="rect">
            <a:avLst/>
          </a:prstGeom>
          <a:noFill/>
          <a:ln>
            <a:noFill/>
          </a:ln>
        </p:spPr>
        <p:txBody>
          <a:bodyPr spcFirstLastPara="1" wrap="square" lIns="91425" tIns="45700" rIns="91425" bIns="45700" anchor="t" anchorCtr="0">
            <a:noAutofit/>
          </a:bodyPr>
          <a:lstStyle/>
          <a:p>
            <a:pPr lvl="0" algn="just">
              <a:lnSpc>
                <a:spcPct val="90000"/>
              </a:lnSpc>
              <a:buClr>
                <a:srgbClr val="292929"/>
              </a:buClr>
              <a:buSzPts val="2000"/>
            </a:pPr>
            <a:r>
              <a:rPr lang="en-GB" sz="2000" dirty="0"/>
              <a:t>K-Nearest Neighbour is one of the simplest Machine Learning algorithms based on Supervised Learning technique</a:t>
            </a:r>
            <a:r>
              <a:rPr lang="en-GB" sz="2000" dirty="0" smtClean="0"/>
              <a:t>.</a:t>
            </a:r>
          </a:p>
          <a:p>
            <a:pPr lvl="0" algn="just">
              <a:lnSpc>
                <a:spcPct val="90000"/>
              </a:lnSpc>
              <a:buClr>
                <a:srgbClr val="292929"/>
              </a:buClr>
              <a:buSzPts val="2000"/>
            </a:pPr>
            <a:endParaRPr lang="en-GB" sz="2000" dirty="0">
              <a:latin typeface="Times New Roman" panose="02020603050405020304" pitchFamily="18" charset="0"/>
              <a:cs typeface="Times New Roman" panose="02020603050405020304" pitchFamily="18" charset="0"/>
            </a:endParaRPr>
          </a:p>
          <a:p>
            <a:pPr lvl="0" algn="just">
              <a:lnSpc>
                <a:spcPct val="90000"/>
              </a:lnSpc>
              <a:buClr>
                <a:srgbClr val="292929"/>
              </a:buClr>
              <a:buSzPts val="2000"/>
            </a:pPr>
            <a:r>
              <a:rPr lang="en-GB" sz="2000" dirty="0"/>
              <a:t>K-NN algorithm assumes the similarity between the new case/data and available cases and put the new case into the category that is most similar to the available categories</a:t>
            </a:r>
            <a:r>
              <a:rPr lang="en-GB" sz="2000" dirty="0" smtClean="0"/>
              <a:t>.</a:t>
            </a:r>
          </a:p>
          <a:p>
            <a:pPr lvl="0" algn="just">
              <a:lnSpc>
                <a:spcPct val="90000"/>
              </a:lnSpc>
              <a:buClr>
                <a:srgbClr val="292929"/>
              </a:buClr>
              <a:buSzPts val="2000"/>
            </a:pPr>
            <a:endParaRPr lang="en-GB" sz="2000" dirty="0">
              <a:latin typeface="Times New Roman" panose="02020603050405020304" pitchFamily="18" charset="0"/>
              <a:cs typeface="Times New Roman" panose="02020603050405020304" pitchFamily="18" charset="0"/>
            </a:endParaRPr>
          </a:p>
          <a:p>
            <a:pPr lvl="0" algn="just">
              <a:lnSpc>
                <a:spcPct val="90000"/>
              </a:lnSpc>
              <a:buClr>
                <a:srgbClr val="292929"/>
              </a:buClr>
              <a:buSzPts val="2000"/>
            </a:pPr>
            <a:r>
              <a:rPr lang="en-GB" sz="2000" dirty="0"/>
              <a:t>K-NN algorithm stores all the available data and classifies a new data point based on the similarity. This means when new data appears then it can be easily classified into a well suite category by using K- NN algorithm</a:t>
            </a:r>
            <a:r>
              <a:rPr lang="en-GB" sz="2000" dirty="0" smtClean="0"/>
              <a:t>.</a:t>
            </a:r>
          </a:p>
          <a:p>
            <a:pPr lvl="0" algn="just">
              <a:lnSpc>
                <a:spcPct val="90000"/>
              </a:lnSpc>
              <a:buClr>
                <a:srgbClr val="292929"/>
              </a:buClr>
              <a:buSzPts val="2000"/>
            </a:pPr>
            <a:endParaRPr lang="en-GB" sz="2000" dirty="0"/>
          </a:p>
          <a:p>
            <a:pPr lvl="0" algn="just">
              <a:lnSpc>
                <a:spcPct val="90000"/>
              </a:lnSpc>
              <a:buClr>
                <a:srgbClr val="292929"/>
              </a:buClr>
              <a:buSzPts val="2000"/>
            </a:pPr>
            <a:r>
              <a:rPr lang="en-GB" sz="2000" dirty="0"/>
              <a:t>K-NN algorithm can be used for Regression as well as for Classification but mostly it is used for the Classification problems. </a:t>
            </a:r>
            <a:endParaRPr lang="en-GB" sz="2000" dirty="0" smtClean="0"/>
          </a:p>
          <a:p>
            <a:pPr lvl="0" algn="just">
              <a:lnSpc>
                <a:spcPct val="90000"/>
              </a:lnSpc>
              <a:buClr>
                <a:srgbClr val="292929"/>
              </a:buClr>
              <a:buSzPts val="2000"/>
            </a:pPr>
            <a:endParaRPr lang="en-GB"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071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12"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196" name="Google Shape;196;p12"/>
          <p:cNvSpPr txBox="1">
            <a:spLocks noGrp="1"/>
          </p:cNvSpPr>
          <p:nvPr>
            <p:ph type="title"/>
          </p:nvPr>
        </p:nvSpPr>
        <p:spPr>
          <a:xfrm>
            <a:off x="503068" y="468639"/>
            <a:ext cx="11185864" cy="70156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GRAPHICAL REPRESENTATION OF RESULT</a:t>
            </a:r>
            <a:endParaRPr/>
          </a:p>
        </p:txBody>
      </p:sp>
      <p:sp>
        <p:nvSpPr>
          <p:cNvPr id="197" name="Google Shape;197;p12"/>
          <p:cNvSpPr/>
          <p:nvPr/>
        </p:nvSpPr>
        <p:spPr>
          <a:xfrm>
            <a:off x="520116" y="1360355"/>
            <a:ext cx="9963953"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sng" strike="noStrike" cap="none">
                <a:solidFill>
                  <a:schemeClr val="dk1"/>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endParaRPr sz="8600" b="0" i="0" u="none" strike="noStrike" cap="none">
              <a:solidFill>
                <a:schemeClr val="dk1"/>
              </a:solidFill>
              <a:latin typeface="Arial"/>
              <a:ea typeface="Arial"/>
              <a:cs typeface="Arial"/>
              <a:sym typeface="Arial"/>
            </a:endParaRPr>
          </a:p>
        </p:txBody>
      </p:sp>
      <p:pic>
        <p:nvPicPr>
          <p:cNvPr id="1027" name="Picture 3" descr="C:\Users\ajim\Downloads\Accurancy_image.png"/>
          <p:cNvPicPr>
            <a:picLocks noChangeAspect="1" noChangeArrowheads="1"/>
          </p:cNvPicPr>
          <p:nvPr/>
        </p:nvPicPr>
        <p:blipFill>
          <a:blip r:embed="rId5"/>
          <a:srcRect/>
          <a:stretch>
            <a:fillRect/>
          </a:stretch>
        </p:blipFill>
        <p:spPr bwMode="auto">
          <a:xfrm>
            <a:off x="2238348" y="1643050"/>
            <a:ext cx="7000924" cy="455138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pic>
        <p:nvPicPr>
          <p:cNvPr id="203" name="Google Shape;203;p13"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204" name="Google Shape;204;p13"/>
          <p:cNvSpPr txBox="1">
            <a:spLocks noGrp="1"/>
          </p:cNvSpPr>
          <p:nvPr>
            <p:ph type="title"/>
          </p:nvPr>
        </p:nvSpPr>
        <p:spPr>
          <a:xfrm>
            <a:off x="1996965" y="311371"/>
            <a:ext cx="8198069" cy="70156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CONCLUSION </a:t>
            </a:r>
            <a:endParaRPr/>
          </a:p>
        </p:txBody>
      </p:sp>
      <p:sp>
        <p:nvSpPr>
          <p:cNvPr id="205" name="Google Shape;205;p13"/>
          <p:cNvSpPr txBox="1">
            <a:spLocks noGrp="1"/>
          </p:cNvSpPr>
          <p:nvPr>
            <p:ph type="body" idx="1"/>
          </p:nvPr>
        </p:nvSpPr>
        <p:spPr>
          <a:xfrm>
            <a:off x="771782" y="1545022"/>
            <a:ext cx="10431837" cy="4430110"/>
          </a:xfrm>
          <a:prstGeom prst="rect">
            <a:avLst/>
          </a:prstGeom>
          <a:noFill/>
          <a:ln>
            <a:noFill/>
          </a:ln>
        </p:spPr>
        <p:txBody>
          <a:bodyPr spcFirstLastPara="1" wrap="square" lIns="91425" tIns="45700" rIns="91425" bIns="45700" anchor="t" anchorCtr="0">
            <a:normAutofit/>
          </a:bodyPr>
          <a:lstStyle/>
          <a:p>
            <a:pPr marL="0" lvl="0" indent="0">
              <a:spcBef>
                <a:spcPts val="0"/>
              </a:spcBef>
              <a:buSzPts val="2800"/>
              <a:buNone/>
            </a:pPr>
            <a:r>
              <a:rPr lang="en-US" dirty="0">
                <a:latin typeface="Times New Roman"/>
                <a:ea typeface="Times New Roman"/>
                <a:cs typeface="Times New Roman"/>
                <a:sym typeface="Times New Roman"/>
              </a:rPr>
              <a:t>This involved analysis of </a:t>
            </a:r>
            <a:r>
              <a:rPr lang="en-US" dirty="0">
                <a:latin typeface="Times New Roman" pitchFamily="18" charset="0"/>
                <a:cs typeface="Times New Roman" pitchFamily="18" charset="0"/>
              </a:rPr>
              <a:t>Chronic kidney</a:t>
            </a:r>
            <a:r>
              <a:rPr lang="en-US" dirty="0" smtClean="0">
                <a:latin typeface="Times New Roman"/>
                <a:ea typeface="Times New Roman"/>
                <a:cs typeface="Times New Roman"/>
                <a:sym typeface="Times New Roman"/>
              </a:rPr>
              <a:t> </a:t>
            </a:r>
            <a:r>
              <a:rPr lang="en-US" dirty="0">
                <a:latin typeface="Times New Roman"/>
                <a:ea typeface="Times New Roman"/>
                <a:cs typeface="Times New Roman"/>
                <a:sym typeface="Times New Roman"/>
              </a:rPr>
              <a:t>disease patient dataset with proper data processing. </a:t>
            </a:r>
            <a:r>
              <a:rPr lang="en-US" dirty="0" smtClean="0">
                <a:latin typeface="Times New Roman"/>
                <a:ea typeface="Times New Roman"/>
                <a:cs typeface="Times New Roman"/>
                <a:sym typeface="Times New Roman"/>
              </a:rPr>
              <a:t>Then, 4  </a:t>
            </a:r>
            <a:r>
              <a:rPr lang="en-US" dirty="0">
                <a:latin typeface="Times New Roman"/>
                <a:ea typeface="Times New Roman"/>
                <a:cs typeface="Times New Roman"/>
                <a:sym typeface="Times New Roman"/>
              </a:rPr>
              <a:t>models were trained and tested with maximum scores as follows :</a:t>
            </a:r>
            <a:endParaRPr dirty="0"/>
          </a:p>
          <a:p>
            <a:pPr marL="0" lvl="0" indent="0" algn="l" rtl="0">
              <a:lnSpc>
                <a:spcPct val="90000"/>
              </a:lnSpc>
              <a:spcBef>
                <a:spcPts val="1000"/>
              </a:spcBef>
              <a:spcAft>
                <a:spcPts val="0"/>
              </a:spcAft>
              <a:buClr>
                <a:schemeClr val="dk1"/>
              </a:buClr>
              <a:buSzPts val="2800"/>
              <a:buNone/>
            </a:pPr>
            <a:r>
              <a:rPr lang="en-US" b="1" dirty="0">
                <a:latin typeface="Times New Roman"/>
                <a:ea typeface="Times New Roman"/>
                <a:cs typeface="Times New Roman"/>
                <a:sym typeface="Times New Roman"/>
              </a:rPr>
              <a:t>Decision Tree </a:t>
            </a:r>
            <a:r>
              <a:rPr lang="en-US" b="1" dirty="0" smtClean="0">
                <a:latin typeface="Times New Roman"/>
                <a:ea typeface="Times New Roman"/>
                <a:cs typeface="Times New Roman"/>
                <a:sym typeface="Times New Roman"/>
              </a:rPr>
              <a:t>– 96.25%</a:t>
            </a:r>
            <a:endParaRPr dirty="0"/>
          </a:p>
          <a:p>
            <a:pPr marL="0" lvl="0" indent="0" algn="l" rtl="0">
              <a:lnSpc>
                <a:spcPct val="90000"/>
              </a:lnSpc>
              <a:spcBef>
                <a:spcPts val="1000"/>
              </a:spcBef>
              <a:spcAft>
                <a:spcPts val="0"/>
              </a:spcAft>
              <a:buClr>
                <a:schemeClr val="dk1"/>
              </a:buClr>
              <a:buSzPts val="2800"/>
              <a:buNone/>
            </a:pPr>
            <a:r>
              <a:rPr lang="en-US" b="1" dirty="0">
                <a:latin typeface="Times New Roman"/>
                <a:ea typeface="Times New Roman"/>
                <a:cs typeface="Times New Roman"/>
                <a:sym typeface="Times New Roman"/>
              </a:rPr>
              <a:t>SVM </a:t>
            </a:r>
            <a:r>
              <a:rPr lang="en-US" b="1" dirty="0" smtClean="0">
                <a:latin typeface="Times New Roman"/>
                <a:ea typeface="Times New Roman"/>
                <a:cs typeface="Times New Roman"/>
                <a:sym typeface="Times New Roman"/>
              </a:rPr>
              <a:t>– 96.25%</a:t>
            </a:r>
            <a:endParaRPr dirty="0"/>
          </a:p>
          <a:p>
            <a:pPr marL="0" lvl="0" indent="0" algn="l" rtl="0">
              <a:lnSpc>
                <a:spcPct val="90000"/>
              </a:lnSpc>
              <a:spcBef>
                <a:spcPts val="1000"/>
              </a:spcBef>
              <a:spcAft>
                <a:spcPts val="0"/>
              </a:spcAft>
              <a:buClr>
                <a:schemeClr val="dk1"/>
              </a:buClr>
              <a:buSzPts val="2800"/>
              <a:buNone/>
            </a:pPr>
            <a:r>
              <a:rPr lang="en-US" b="1" dirty="0">
                <a:latin typeface="Times New Roman"/>
                <a:ea typeface="Times New Roman"/>
                <a:cs typeface="Times New Roman"/>
                <a:sym typeface="Times New Roman"/>
              </a:rPr>
              <a:t>Random Forest </a:t>
            </a:r>
            <a:r>
              <a:rPr lang="en-US" b="1" dirty="0" smtClean="0">
                <a:latin typeface="Times New Roman"/>
                <a:ea typeface="Times New Roman"/>
                <a:cs typeface="Times New Roman"/>
                <a:sym typeface="Times New Roman"/>
              </a:rPr>
              <a:t>– 100.00%</a:t>
            </a:r>
          </a:p>
          <a:p>
            <a:pPr marL="0" lvl="0" indent="0" algn="l" rtl="0">
              <a:lnSpc>
                <a:spcPct val="90000"/>
              </a:lnSpc>
              <a:spcBef>
                <a:spcPts val="1000"/>
              </a:spcBef>
              <a:spcAft>
                <a:spcPts val="0"/>
              </a:spcAft>
              <a:buClr>
                <a:schemeClr val="dk1"/>
              </a:buClr>
              <a:buSzPts val="2800"/>
              <a:buNone/>
            </a:pPr>
            <a:r>
              <a:rPr lang="en-IN" b="1" dirty="0" smtClean="0">
                <a:latin typeface="Times New Roman"/>
                <a:cs typeface="Times New Roman"/>
                <a:sym typeface="Times New Roman"/>
              </a:rPr>
              <a:t>KNN  - 92.5</a:t>
            </a:r>
          </a:p>
          <a:p>
            <a:pPr marL="0" lvl="0" indent="0" algn="l" rtl="0">
              <a:lnSpc>
                <a:spcPct val="90000"/>
              </a:lnSpc>
              <a:spcBef>
                <a:spcPts val="1000"/>
              </a:spcBef>
              <a:spcAft>
                <a:spcPts val="0"/>
              </a:spcAft>
              <a:buClr>
                <a:schemeClr val="dk1"/>
              </a:buClr>
              <a:buSzPts val="2800"/>
              <a:buNone/>
            </a:pPr>
            <a:r>
              <a:rPr lang="en-US" dirty="0" smtClean="0">
                <a:latin typeface="Times New Roman"/>
                <a:ea typeface="Times New Roman"/>
                <a:cs typeface="Times New Roman"/>
                <a:sym typeface="Times New Roman"/>
              </a:rPr>
              <a:t>From </a:t>
            </a:r>
            <a:r>
              <a:rPr lang="en-US" dirty="0">
                <a:latin typeface="Times New Roman"/>
                <a:ea typeface="Times New Roman"/>
                <a:cs typeface="Times New Roman"/>
                <a:sym typeface="Times New Roman"/>
              </a:rPr>
              <a:t>above data we conclude that with the highest accuracy rate </a:t>
            </a:r>
            <a:r>
              <a:rPr lang="en-US" dirty="0" smtClean="0">
                <a:latin typeface="Times New Roman"/>
                <a:ea typeface="Times New Roman"/>
                <a:cs typeface="Times New Roman"/>
                <a:sym typeface="Times New Roman"/>
              </a:rPr>
              <a:t> </a:t>
            </a:r>
            <a:r>
              <a:rPr lang="en-US" dirty="0">
                <a:latin typeface="Times New Roman"/>
                <a:ea typeface="Times New Roman"/>
                <a:cs typeface="Times New Roman"/>
                <a:sym typeface="Times New Roman"/>
              </a:rPr>
              <a:t>Random Forest Approach is more fitted with the same score.</a:t>
            </a:r>
            <a:endParaRPr dirty="0"/>
          </a:p>
        </p:txBody>
      </p:sp>
      <p:sp>
        <p:nvSpPr>
          <p:cNvPr id="206" name="Google Shape;206;p13"/>
          <p:cNvSpPr/>
          <p:nvPr/>
        </p:nvSpPr>
        <p:spPr>
          <a:xfrm>
            <a:off x="520116" y="1360355"/>
            <a:ext cx="9963953" cy="36933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0" u="sng" strike="noStrike" cap="none">
                <a:solidFill>
                  <a:schemeClr val="dk1"/>
                </a:solidFill>
                <a:latin typeface="Arial"/>
                <a:ea typeface="Arial"/>
                <a:cs typeface="Arial"/>
                <a:sym typeface="Aria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  </a:t>
            </a:r>
            <a:endParaRPr sz="8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91" name="Google Shape;91;p2"/>
          <p:cNvSpPr txBox="1">
            <a:spLocks noGrp="1"/>
          </p:cNvSpPr>
          <p:nvPr>
            <p:ph type="title"/>
          </p:nvPr>
        </p:nvSpPr>
        <p:spPr>
          <a:xfrm>
            <a:off x="4456095" y="189186"/>
            <a:ext cx="3279810" cy="58332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INDEX</a:t>
            </a:r>
            <a:endParaRPr/>
          </a:p>
        </p:txBody>
      </p:sp>
      <p:graphicFrame>
        <p:nvGraphicFramePr>
          <p:cNvPr id="92" name="Google Shape;92;p2"/>
          <p:cNvGraphicFramePr/>
          <p:nvPr/>
        </p:nvGraphicFramePr>
        <p:xfrm>
          <a:off x="923278" y="961696"/>
          <a:ext cx="10067275" cy="5248920"/>
        </p:xfrm>
        <a:graphic>
          <a:graphicData uri="http://schemas.openxmlformats.org/drawingml/2006/table">
            <a:tbl>
              <a:tblPr firstRow="1" bandRow="1">
                <a:noFill/>
                <a:tableStyleId>{2DF1A19B-700D-4FD1-9E72-CD818B9729FC}</a:tableStyleId>
              </a:tblPr>
              <a:tblGrid>
                <a:gridCol w="1177775">
                  <a:extLst>
                    <a:ext uri="{9D8B030D-6E8A-4147-A177-3AD203B41FA5}">
                      <a16:colId xmlns:a16="http://schemas.microsoft.com/office/drawing/2014/main" val="20000"/>
                    </a:ext>
                  </a:extLst>
                </a:gridCol>
                <a:gridCol w="8889500">
                  <a:extLst>
                    <a:ext uri="{9D8B030D-6E8A-4147-A177-3AD203B41FA5}">
                      <a16:colId xmlns:a16="http://schemas.microsoft.com/office/drawing/2014/main" val="20001"/>
                    </a:ext>
                  </a:extLst>
                </a:gridCol>
              </a:tblGrid>
              <a:tr h="501650">
                <a:tc>
                  <a:txBody>
                    <a:bodyPr/>
                    <a:lstStyle/>
                    <a:p>
                      <a:pPr marL="0" marR="0" lvl="0" indent="0" algn="ctr" rtl="0">
                        <a:spcBef>
                          <a:spcPts val="0"/>
                        </a:spcBef>
                        <a:spcAft>
                          <a:spcPts val="0"/>
                        </a:spcAft>
                        <a:buNone/>
                      </a:pPr>
                      <a:r>
                        <a:rPr lang="en-US" sz="1800" u="none" strike="noStrike" cap="none" dirty="0">
                          <a:latin typeface="Times New Roman"/>
                          <a:ea typeface="Times New Roman"/>
                          <a:cs typeface="Times New Roman"/>
                          <a:sym typeface="Times New Roman"/>
                        </a:rPr>
                        <a:t>Sr. No.</a:t>
                      </a:r>
                      <a:endParaRPr/>
                    </a:p>
                  </a:txBody>
                  <a:tcPr marL="91450" marR="91450" marT="45725" marB="45725"/>
                </a:tc>
                <a:tc>
                  <a:txBody>
                    <a:bodyPr/>
                    <a:lstStyle/>
                    <a:p>
                      <a:pPr marL="0" marR="0" lvl="0" indent="0" algn="ctr" rtl="0">
                        <a:spcBef>
                          <a:spcPts val="0"/>
                        </a:spcBef>
                        <a:spcAft>
                          <a:spcPts val="0"/>
                        </a:spcAft>
                        <a:buNone/>
                      </a:pPr>
                      <a:r>
                        <a:rPr lang="en-US" sz="1800" u="none" strike="noStrike" cap="none">
                          <a:latin typeface="Times New Roman"/>
                          <a:ea typeface="Times New Roman"/>
                          <a:cs typeface="Times New Roman"/>
                          <a:sym typeface="Times New Roman"/>
                        </a:rPr>
                        <a:t>Content</a:t>
                      </a:r>
                      <a:endParaRPr/>
                    </a:p>
                  </a:txBody>
                  <a:tcPr marL="91450" marR="91450" marT="45725" marB="45725"/>
                </a:tc>
                <a:extLst>
                  <a:ext uri="{0D108BD9-81ED-4DB2-BD59-A6C34878D82A}">
                    <a16:rowId xmlns:a16="http://schemas.microsoft.com/office/drawing/2014/main" val="10000"/>
                  </a:ext>
                </a:extLst>
              </a:tr>
              <a:tr h="501650">
                <a:tc>
                  <a:txBody>
                    <a:bodyPr/>
                    <a:lstStyle/>
                    <a:p>
                      <a:pPr marL="0" marR="0" lvl="0" indent="0" algn="ctr" rtl="0">
                        <a:spcBef>
                          <a:spcPts val="0"/>
                        </a:spcBef>
                        <a:spcAft>
                          <a:spcPts val="0"/>
                        </a:spcAft>
                        <a:buNone/>
                      </a:pPr>
                      <a:r>
                        <a:rPr lang="en-US" sz="1800" b="1" u="none" strike="noStrike" cap="none"/>
                        <a:t>1</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Introduction</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501650">
                <a:tc>
                  <a:txBody>
                    <a:bodyPr/>
                    <a:lstStyle/>
                    <a:p>
                      <a:pPr marL="0" marR="0" lvl="0" indent="0" algn="ctr" rtl="0">
                        <a:spcBef>
                          <a:spcPts val="0"/>
                        </a:spcBef>
                        <a:spcAft>
                          <a:spcPts val="0"/>
                        </a:spcAft>
                        <a:buNone/>
                      </a:pPr>
                      <a:r>
                        <a:rPr lang="en-US" sz="1800" b="1" u="none" strike="noStrike" cap="none"/>
                        <a:t>2</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Flowchart</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501650">
                <a:tc>
                  <a:txBody>
                    <a:bodyPr/>
                    <a:lstStyle/>
                    <a:p>
                      <a:pPr marL="0" marR="0" lvl="0" indent="0" algn="ctr" rtl="0">
                        <a:spcBef>
                          <a:spcPts val="0"/>
                        </a:spcBef>
                        <a:spcAft>
                          <a:spcPts val="0"/>
                        </a:spcAft>
                        <a:buNone/>
                      </a:pPr>
                      <a:r>
                        <a:rPr lang="en-US" sz="1800" b="1" u="none" strike="noStrike" cap="none"/>
                        <a:t>3</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Data Description </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r h="501650">
                <a:tc>
                  <a:txBody>
                    <a:bodyPr/>
                    <a:lstStyle/>
                    <a:p>
                      <a:pPr marL="0" marR="0" lvl="0" indent="0" algn="ctr" rtl="0">
                        <a:spcBef>
                          <a:spcPts val="0"/>
                        </a:spcBef>
                        <a:spcAft>
                          <a:spcPts val="0"/>
                        </a:spcAft>
                        <a:buNone/>
                      </a:pPr>
                      <a:r>
                        <a:rPr lang="en-US" sz="1800" b="1" u="none" strike="noStrike" cap="none"/>
                        <a:t>4</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Column Description </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4"/>
                  </a:ext>
                </a:extLst>
              </a:tr>
              <a:tr h="1288525">
                <a:tc>
                  <a:txBody>
                    <a:bodyPr/>
                    <a:lstStyle/>
                    <a:p>
                      <a:pPr marL="0" marR="0" lvl="0" indent="0" algn="ctr" rtl="0">
                        <a:spcBef>
                          <a:spcPts val="0"/>
                        </a:spcBef>
                        <a:spcAft>
                          <a:spcPts val="0"/>
                        </a:spcAft>
                        <a:buNone/>
                      </a:pPr>
                      <a:r>
                        <a:rPr lang="en-US" sz="1800" b="1" u="none" strike="noStrike" cap="none"/>
                        <a:t>5</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dirty="0"/>
                        <a:t>Algorithm applied </a:t>
                      </a:r>
                      <a:endParaRPr/>
                    </a:p>
                    <a:p>
                      <a:pPr marL="342900" marR="0" lvl="0" indent="-342900" algn="l" rtl="0">
                        <a:spcBef>
                          <a:spcPts val="0"/>
                        </a:spcBef>
                        <a:spcAft>
                          <a:spcPts val="0"/>
                        </a:spcAft>
                        <a:buClr>
                          <a:schemeClr val="dk1"/>
                        </a:buClr>
                        <a:buSzPts val="1800"/>
                        <a:buFont typeface="Calibri"/>
                        <a:buAutoNum type="arabicPeriod"/>
                      </a:pPr>
                      <a:r>
                        <a:rPr lang="en-US" sz="1800" u="none" strike="noStrike" cap="none" dirty="0"/>
                        <a:t>Decision Tree Description </a:t>
                      </a:r>
                      <a:endParaRPr/>
                    </a:p>
                    <a:p>
                      <a:pPr marL="342900" marR="0" lvl="0" indent="-342900" algn="l" rtl="0">
                        <a:spcBef>
                          <a:spcPts val="0"/>
                        </a:spcBef>
                        <a:spcAft>
                          <a:spcPts val="0"/>
                        </a:spcAft>
                        <a:buClr>
                          <a:schemeClr val="dk1"/>
                        </a:buClr>
                        <a:buSzPts val="1800"/>
                        <a:buFont typeface="Calibri"/>
                        <a:buAutoNum type="arabicPeriod"/>
                      </a:pPr>
                      <a:r>
                        <a:rPr lang="en-US" sz="1800" u="none" strike="noStrike" cap="none" dirty="0"/>
                        <a:t>Support Vector Machine (SVM)</a:t>
                      </a:r>
                      <a:endParaRPr/>
                    </a:p>
                    <a:p>
                      <a:pPr marL="342900" marR="0" lvl="0" indent="-342900" algn="l" rtl="0">
                        <a:lnSpc>
                          <a:spcPct val="100000"/>
                        </a:lnSpc>
                        <a:spcBef>
                          <a:spcPts val="0"/>
                        </a:spcBef>
                        <a:spcAft>
                          <a:spcPts val="0"/>
                        </a:spcAft>
                        <a:buClr>
                          <a:schemeClr val="dk1"/>
                        </a:buClr>
                        <a:buSzPts val="1800"/>
                        <a:buFont typeface="Calibri"/>
                        <a:buAutoNum type="arabicPeriod"/>
                      </a:pPr>
                      <a:r>
                        <a:rPr lang="en-US" sz="1800" u="none" strike="noStrike" cap="none" dirty="0"/>
                        <a:t>Random Forest Description </a:t>
                      </a:r>
                      <a:endParaRPr lang="en-US" sz="1800" u="none" strike="noStrike" cap="none" dirty="0" smtClean="0"/>
                    </a:p>
                    <a:p>
                      <a:pPr marL="342900" marR="0" lvl="0" indent="-342900" algn="l" rtl="0">
                        <a:lnSpc>
                          <a:spcPct val="100000"/>
                        </a:lnSpc>
                        <a:spcBef>
                          <a:spcPts val="0"/>
                        </a:spcBef>
                        <a:spcAft>
                          <a:spcPts val="0"/>
                        </a:spcAft>
                        <a:buClr>
                          <a:schemeClr val="dk1"/>
                        </a:buClr>
                        <a:buSzPts val="1800"/>
                        <a:buFont typeface="Calibri"/>
                        <a:buAutoNum type="arabicPeriod"/>
                      </a:pPr>
                      <a:r>
                        <a:rPr lang="en-US" sz="1800" u="none" strike="noStrike" cap="none" dirty="0" smtClean="0"/>
                        <a:t>KNN</a:t>
                      </a:r>
                    </a:p>
                    <a:p>
                      <a:pPr marL="342900" marR="0" lvl="0" indent="-342900" algn="l" rtl="0">
                        <a:lnSpc>
                          <a:spcPct val="100000"/>
                        </a:lnSpc>
                        <a:spcBef>
                          <a:spcPts val="0"/>
                        </a:spcBef>
                        <a:spcAft>
                          <a:spcPts val="0"/>
                        </a:spcAft>
                        <a:buClr>
                          <a:schemeClr val="dk1"/>
                        </a:buClr>
                        <a:buSzPts val="1800"/>
                        <a:buFont typeface="Calibri"/>
                        <a:buAutoNum type="arabicPeriod"/>
                      </a:pP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5"/>
                  </a:ext>
                </a:extLst>
              </a:tr>
              <a:tr h="501650">
                <a:tc>
                  <a:txBody>
                    <a:bodyPr/>
                    <a:lstStyle/>
                    <a:p>
                      <a:pPr marL="0" marR="0" lvl="0" indent="0" algn="ctr" rtl="0">
                        <a:spcBef>
                          <a:spcPts val="0"/>
                        </a:spcBef>
                        <a:spcAft>
                          <a:spcPts val="0"/>
                        </a:spcAft>
                        <a:buNone/>
                      </a:pPr>
                      <a:r>
                        <a:rPr lang="en-US" sz="1800" b="1" u="none" strike="noStrike" cap="none"/>
                        <a:t>6</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Graphical representation of result</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6"/>
                  </a:ext>
                </a:extLst>
              </a:tr>
              <a:tr h="501650">
                <a:tc>
                  <a:txBody>
                    <a:bodyPr/>
                    <a:lstStyle/>
                    <a:p>
                      <a:pPr marL="0" marR="0" lvl="0" indent="0" algn="ctr" rtl="0">
                        <a:spcBef>
                          <a:spcPts val="0"/>
                        </a:spcBef>
                        <a:spcAft>
                          <a:spcPts val="0"/>
                        </a:spcAft>
                        <a:buNone/>
                      </a:pPr>
                      <a:r>
                        <a:rPr lang="en-US" sz="1800" b="1" u="none" strike="noStrike" cap="none"/>
                        <a:t>7</a:t>
                      </a:r>
                      <a:endParaRPr sz="18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dirty="0"/>
                        <a:t>Final conclusion</a:t>
                      </a:r>
                      <a:endParaRPr sz="18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3"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98" name="Google Shape;98;p3"/>
          <p:cNvSpPr txBox="1">
            <a:spLocks noGrp="1"/>
          </p:cNvSpPr>
          <p:nvPr>
            <p:ph type="title"/>
          </p:nvPr>
        </p:nvSpPr>
        <p:spPr>
          <a:xfrm>
            <a:off x="838200" y="72162"/>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INTRODUCTION </a:t>
            </a:r>
            <a:endParaRPr/>
          </a:p>
        </p:txBody>
      </p:sp>
      <p:sp>
        <p:nvSpPr>
          <p:cNvPr id="99" name="Google Shape;99;p3"/>
          <p:cNvSpPr txBox="1">
            <a:spLocks noGrp="1"/>
          </p:cNvSpPr>
          <p:nvPr>
            <p:ph type="body" idx="1"/>
          </p:nvPr>
        </p:nvSpPr>
        <p:spPr>
          <a:xfrm>
            <a:off x="449802" y="1203302"/>
            <a:ext cx="11292395" cy="2924560"/>
          </a:xfrm>
          <a:prstGeom prst="rect">
            <a:avLst/>
          </a:prstGeom>
          <a:noFill/>
          <a:ln>
            <a:noFill/>
          </a:ln>
        </p:spPr>
        <p:txBody>
          <a:bodyPr spcFirstLastPara="1" wrap="square" lIns="91425" tIns="45700" rIns="91425" bIns="45700" anchor="t" anchorCtr="0">
            <a:noAutofit/>
          </a:bodyPr>
          <a:lstStyle/>
          <a:p>
            <a:pPr marL="0" lvl="0" indent="0" algn="just">
              <a:lnSpc>
                <a:spcPct val="100000"/>
              </a:lnSpc>
              <a:spcBef>
                <a:spcPts val="0"/>
              </a:spcBef>
              <a:buClr>
                <a:srgbClr val="292929"/>
              </a:buClr>
              <a:buSzPts val="2400"/>
              <a:buNone/>
            </a:pPr>
            <a:r>
              <a:rPr lang="en-US" sz="2400" dirty="0" smtClean="0">
                <a:latin typeface="Times New Roman" pitchFamily="18" charset="0"/>
                <a:cs typeface="Times New Roman" pitchFamily="18" charset="0"/>
              </a:rPr>
              <a:t>Chronic kidney disease is a progressive loss of kidney function over a period of months or years. Our kidneys work to keep us healthy by cleaning wastes from our blood with millions of tiny filters, called </a:t>
            </a:r>
            <a:r>
              <a:rPr lang="en-US" sz="2400" dirty="0" err="1" smtClean="0">
                <a:latin typeface="Times New Roman" pitchFamily="18" charset="0"/>
                <a:cs typeface="Times New Roman" pitchFamily="18" charset="0"/>
              </a:rPr>
              <a:t>nephrons</a:t>
            </a:r>
            <a:r>
              <a:rPr lang="en-US" sz="2400" dirty="0" smtClean="0">
                <a:latin typeface="Times New Roman" pitchFamily="18" charset="0"/>
                <a:cs typeface="Times New Roman" pitchFamily="18" charset="0"/>
              </a:rPr>
              <a:t>. If these </a:t>
            </a:r>
            <a:r>
              <a:rPr lang="en-US" sz="2400" dirty="0" err="1" smtClean="0">
                <a:latin typeface="Times New Roman" pitchFamily="18" charset="0"/>
                <a:cs typeface="Times New Roman" pitchFamily="18" charset="0"/>
              </a:rPr>
              <a:t>nephrons</a:t>
            </a:r>
            <a:r>
              <a:rPr lang="en-US" sz="2400" dirty="0" smtClean="0">
                <a:latin typeface="Times New Roman" pitchFamily="18" charset="0"/>
                <a:cs typeface="Times New Roman" pitchFamily="18" charset="0"/>
              </a:rPr>
              <a:t> are damaged, they begin to shut down. Eventually, there are not enough left to filter our blood well enough to keep us healthy and we begin to feel the symptoms of CKD. </a:t>
            </a:r>
          </a:p>
          <a:p>
            <a:pPr marL="0" lvl="0" indent="0" algn="just">
              <a:lnSpc>
                <a:spcPct val="100000"/>
              </a:lnSpc>
              <a:spcBef>
                <a:spcPts val="0"/>
              </a:spcBef>
              <a:buClr>
                <a:srgbClr val="292929"/>
              </a:buClr>
              <a:buSzPts val="2400"/>
              <a:buNone/>
            </a:pPr>
            <a:endParaRPr lang="en-US" sz="2400" dirty="0" smtClean="0">
              <a:latin typeface="Times New Roman" pitchFamily="18" charset="0"/>
              <a:cs typeface="Times New Roman" pitchFamily="18" charset="0"/>
            </a:endParaRPr>
          </a:p>
          <a:p>
            <a:pPr marL="0" lvl="0" indent="0" algn="just">
              <a:lnSpc>
                <a:spcPct val="100000"/>
              </a:lnSpc>
              <a:spcBef>
                <a:spcPts val="0"/>
              </a:spcBef>
              <a:buClr>
                <a:srgbClr val="292929"/>
              </a:buClr>
              <a:buSzPts val="2400"/>
              <a:buNone/>
            </a:pPr>
            <a:r>
              <a:rPr lang="en-US" sz="2400" dirty="0" smtClean="0">
                <a:latin typeface="Times New Roman" pitchFamily="18" charset="0"/>
                <a:cs typeface="Times New Roman" pitchFamily="18" charset="0"/>
              </a:rPr>
              <a:t>However, by the time we notice the symptoms, CKD is usually at an advanced stage. In fact, a person can lose up to 90% of their kidney function before experiencing any symptoms at all.</a:t>
            </a:r>
          </a:p>
          <a:p>
            <a:pPr marL="0" lvl="0" indent="0" algn="just">
              <a:lnSpc>
                <a:spcPct val="100000"/>
              </a:lnSpc>
              <a:spcBef>
                <a:spcPts val="0"/>
              </a:spcBef>
              <a:buClr>
                <a:srgbClr val="292929"/>
              </a:buClr>
              <a:buSzPts val="2400"/>
              <a:buNone/>
            </a:pPr>
            <a:endParaRPr lang="en-IN" sz="2400" dirty="0" smtClean="0">
              <a:latin typeface="Times New Roman" pitchFamily="18" charset="0"/>
              <a:cs typeface="Times New Roman" pitchFamily="18" charset="0"/>
            </a:endParaRPr>
          </a:p>
          <a:p>
            <a:pPr marL="0" indent="0" algn="just">
              <a:lnSpc>
                <a:spcPct val="100000"/>
              </a:lnSpc>
              <a:spcBef>
                <a:spcPts val="0"/>
              </a:spcBef>
              <a:buClr>
                <a:srgbClr val="292929"/>
              </a:buClr>
              <a:buSzPts val="2400"/>
              <a:buNone/>
            </a:pPr>
            <a:r>
              <a:rPr lang="en-US" sz="2400" dirty="0" smtClean="0"/>
              <a:t>Symptoms of </a:t>
            </a:r>
            <a:r>
              <a:rPr lang="en-US" sz="2400" dirty="0" smtClean="0">
                <a:latin typeface="Times New Roman" pitchFamily="18" charset="0"/>
                <a:cs typeface="Times New Roman" pitchFamily="18" charset="0"/>
              </a:rPr>
              <a:t>Chronic kidney disease </a:t>
            </a:r>
            <a:r>
              <a:rPr lang="en-US" sz="2400" dirty="0" smtClean="0"/>
              <a:t>: High blood pressure, low blood count, Poor nutritional health, Nerve damage, Sleep problems, etc..</a:t>
            </a:r>
          </a:p>
          <a:p>
            <a:pPr marL="0" indent="0" algn="just">
              <a:lnSpc>
                <a:spcPct val="100000"/>
              </a:lnSpc>
              <a:spcBef>
                <a:spcPts val="0"/>
              </a:spcBef>
              <a:buClr>
                <a:srgbClr val="292929"/>
              </a:buClr>
              <a:buSzPts val="2400"/>
              <a:buNone/>
            </a:pPr>
            <a:endParaRPr lang="en-US" sz="2400" dirty="0" smtClean="0"/>
          </a:p>
          <a:p>
            <a:pPr marL="0" indent="0" algn="just">
              <a:lnSpc>
                <a:spcPct val="100000"/>
              </a:lnSpc>
              <a:spcBef>
                <a:spcPts val="0"/>
              </a:spcBef>
              <a:buClr>
                <a:srgbClr val="292929"/>
              </a:buClr>
              <a:buSzPts val="2400"/>
              <a:buNone/>
            </a:pPr>
            <a:endParaRPr lang="en-US" sz="2400" dirty="0" smtClean="0"/>
          </a:p>
          <a:p>
            <a:pPr marL="0" indent="0" algn="just">
              <a:lnSpc>
                <a:spcPct val="100000"/>
              </a:lnSpc>
              <a:spcBef>
                <a:spcPts val="0"/>
              </a:spcBef>
              <a:buClr>
                <a:srgbClr val="292929"/>
              </a:buClr>
              <a:buSzPts val="2400"/>
              <a:buNone/>
            </a:pPr>
            <a:endParaRPr lang="en-US" sz="2400" dirty="0" smtClean="0"/>
          </a:p>
          <a:p>
            <a:pPr marL="0" lvl="0" indent="0" algn="just">
              <a:lnSpc>
                <a:spcPct val="100000"/>
              </a:lnSpc>
              <a:spcBef>
                <a:spcPts val="0"/>
              </a:spcBef>
              <a:buClr>
                <a:srgbClr val="292929"/>
              </a:buClr>
              <a:buSzPts val="2400"/>
              <a:buNone/>
            </a:pPr>
            <a:endParaRPr lang="en-US" sz="2400" dirty="0" smtClean="0">
              <a:latin typeface="Times New Roman" pitchFamily="18" charset="0"/>
              <a:cs typeface="Times New Roman" pitchFamily="18" charset="0"/>
            </a:endParaRPr>
          </a:p>
          <a:p>
            <a:pPr marL="0" lvl="0" indent="0" algn="just">
              <a:spcBef>
                <a:spcPts val="0"/>
              </a:spcBef>
              <a:buClr>
                <a:srgbClr val="292929"/>
              </a:buClr>
              <a:buSzPts val="2400"/>
              <a:buNone/>
            </a:pPr>
            <a:endParaRPr lang="en-US" sz="2400" b="0" i="0" dirty="0" smtClean="0">
              <a:solidFill>
                <a:srgbClr val="292929"/>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4"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grpSp>
        <p:nvGrpSpPr>
          <p:cNvPr id="105" name="Google Shape;105;p4"/>
          <p:cNvGrpSpPr/>
          <p:nvPr/>
        </p:nvGrpSpPr>
        <p:grpSpPr>
          <a:xfrm>
            <a:off x="3321554" y="138633"/>
            <a:ext cx="5541406" cy="6580734"/>
            <a:chOff x="2436759" y="225101"/>
            <a:chExt cx="5541406" cy="6580734"/>
          </a:xfrm>
        </p:grpSpPr>
        <p:sp>
          <p:nvSpPr>
            <p:cNvPr id="106" name="Google Shape;106;p4"/>
            <p:cNvSpPr/>
            <p:nvPr/>
          </p:nvSpPr>
          <p:spPr>
            <a:xfrm>
              <a:off x="2496561" y="3586906"/>
              <a:ext cx="2158471" cy="489589"/>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2000" dirty="0">
                  <a:solidFill>
                    <a:schemeClr val="dk1"/>
                  </a:solidFill>
                  <a:latin typeface="Calibri"/>
                  <a:ea typeface="Calibri"/>
                  <a:cs typeface="Calibri"/>
                  <a:sym typeface="Calibri"/>
                </a:rPr>
                <a:t>SVM</a:t>
              </a:r>
              <a:endParaRPr dirty="0"/>
            </a:p>
          </p:txBody>
        </p:sp>
        <p:sp>
          <p:nvSpPr>
            <p:cNvPr id="107" name="Google Shape;107;p4"/>
            <p:cNvSpPr/>
            <p:nvPr/>
          </p:nvSpPr>
          <p:spPr>
            <a:xfrm>
              <a:off x="5354081" y="6239163"/>
              <a:ext cx="2624084" cy="566671"/>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2000" b="0" i="0" u="none" strike="noStrike" cap="none" dirty="0">
                  <a:solidFill>
                    <a:schemeClr val="dk1"/>
                  </a:solidFill>
                  <a:latin typeface="Calibri"/>
                  <a:ea typeface="Calibri"/>
                  <a:cs typeface="Calibri"/>
                  <a:sym typeface="Calibri"/>
                </a:rPr>
                <a:t>Patient dose not have </a:t>
              </a:r>
              <a:r>
                <a:rPr lang="en-US" sz="2000" dirty="0" smtClean="0">
                  <a:latin typeface="Times New Roman"/>
                  <a:ea typeface="Times New Roman"/>
                  <a:cs typeface="Times New Roman"/>
                  <a:sym typeface="Times New Roman"/>
                </a:rPr>
                <a:t>Kidney </a:t>
              </a:r>
              <a:r>
                <a:rPr lang="en-US" sz="2000" b="0" i="0" u="none" strike="noStrike" cap="none" dirty="0" smtClean="0">
                  <a:solidFill>
                    <a:schemeClr val="dk1"/>
                  </a:solidFill>
                  <a:latin typeface="Calibri"/>
                  <a:ea typeface="Calibri"/>
                  <a:cs typeface="Calibri"/>
                  <a:sym typeface="Calibri"/>
                </a:rPr>
                <a:t>disease</a:t>
              </a:r>
              <a:endParaRPr/>
            </a:p>
          </p:txBody>
        </p:sp>
        <p:sp>
          <p:nvSpPr>
            <p:cNvPr id="108" name="Google Shape;108;p4"/>
            <p:cNvSpPr/>
            <p:nvPr/>
          </p:nvSpPr>
          <p:spPr>
            <a:xfrm>
              <a:off x="3058139" y="2547682"/>
              <a:ext cx="2088489" cy="337412"/>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Training Set</a:t>
              </a:r>
              <a:endParaRPr/>
            </a:p>
          </p:txBody>
        </p:sp>
        <p:sp>
          <p:nvSpPr>
            <p:cNvPr id="109" name="Google Shape;109;p4"/>
            <p:cNvSpPr/>
            <p:nvPr/>
          </p:nvSpPr>
          <p:spPr>
            <a:xfrm>
              <a:off x="2436759" y="6239164"/>
              <a:ext cx="2266682" cy="566671"/>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2000" b="0" i="0" u="none" strike="noStrike" cap="none" dirty="0">
                  <a:solidFill>
                    <a:schemeClr val="dk1"/>
                  </a:solidFill>
                  <a:latin typeface="Calibri"/>
                  <a:ea typeface="Calibri"/>
                  <a:cs typeface="Calibri"/>
                  <a:sym typeface="Calibri"/>
                </a:rPr>
                <a:t>Patient has </a:t>
              </a:r>
              <a:r>
                <a:rPr lang="en-US" sz="2000" dirty="0" smtClean="0">
                  <a:latin typeface="Times New Roman"/>
                  <a:ea typeface="Times New Roman"/>
                  <a:cs typeface="Times New Roman"/>
                  <a:sym typeface="Times New Roman"/>
                </a:rPr>
                <a:t>Kidney </a:t>
              </a:r>
              <a:r>
                <a:rPr lang="en-US" sz="2000" b="0" i="0" u="none" strike="noStrike" cap="none" dirty="0" smtClean="0">
                  <a:solidFill>
                    <a:schemeClr val="dk1"/>
                  </a:solidFill>
                  <a:latin typeface="Calibri"/>
                  <a:ea typeface="Calibri"/>
                  <a:cs typeface="Calibri"/>
                  <a:sym typeface="Calibri"/>
                </a:rPr>
                <a:t>disease</a:t>
              </a:r>
              <a:endParaRPr/>
            </a:p>
          </p:txBody>
        </p:sp>
        <p:sp>
          <p:nvSpPr>
            <p:cNvPr id="110" name="Google Shape;110;p4"/>
            <p:cNvSpPr/>
            <p:nvPr/>
          </p:nvSpPr>
          <p:spPr>
            <a:xfrm>
              <a:off x="3083674" y="1767071"/>
              <a:ext cx="4329009" cy="391775"/>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a:solidFill>
                    <a:schemeClr val="dk1"/>
                  </a:solidFill>
                  <a:latin typeface="Calibri"/>
                  <a:ea typeface="Calibri"/>
                  <a:cs typeface="Calibri"/>
                  <a:sym typeface="Calibri"/>
                </a:rPr>
                <a:t>Apply Data pre-processing techniques</a:t>
              </a:r>
              <a:endParaRPr/>
            </a:p>
          </p:txBody>
        </p:sp>
        <p:sp>
          <p:nvSpPr>
            <p:cNvPr id="112" name="Google Shape;112;p4"/>
            <p:cNvSpPr/>
            <p:nvPr/>
          </p:nvSpPr>
          <p:spPr>
            <a:xfrm flipH="1">
              <a:off x="3514205" y="5683330"/>
              <a:ext cx="281695" cy="55583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0" i="0" u="none" strike="noStrike" cap="none">
                <a:solidFill>
                  <a:schemeClr val="lt1"/>
                </a:solidFill>
                <a:latin typeface="Calibri"/>
                <a:ea typeface="Calibri"/>
                <a:cs typeface="Calibri"/>
                <a:sym typeface="Calibri"/>
              </a:endParaRPr>
            </a:p>
          </p:txBody>
        </p:sp>
        <p:sp>
          <p:nvSpPr>
            <p:cNvPr id="113" name="Google Shape;113;p4"/>
            <p:cNvSpPr txBox="1"/>
            <p:nvPr/>
          </p:nvSpPr>
          <p:spPr>
            <a:xfrm>
              <a:off x="3025067" y="5632664"/>
              <a:ext cx="70997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dk1"/>
                  </a:solidFill>
                  <a:latin typeface="Calibri"/>
                  <a:ea typeface="Calibri"/>
                  <a:cs typeface="Calibri"/>
                  <a:sym typeface="Calibri"/>
                </a:rPr>
                <a:t>Yes</a:t>
              </a:r>
              <a:endParaRPr/>
            </a:p>
          </p:txBody>
        </p:sp>
        <p:sp>
          <p:nvSpPr>
            <p:cNvPr id="114" name="Google Shape;114;p4"/>
            <p:cNvSpPr/>
            <p:nvPr/>
          </p:nvSpPr>
          <p:spPr>
            <a:xfrm>
              <a:off x="4421746" y="225101"/>
              <a:ext cx="1506087" cy="39198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dk1"/>
                  </a:solidFill>
                  <a:latin typeface="Calibri"/>
                  <a:ea typeface="Calibri"/>
                  <a:cs typeface="Calibri"/>
                  <a:sym typeface="Calibri"/>
                </a:rPr>
                <a:t>Start</a:t>
              </a:r>
              <a:endParaRPr/>
            </a:p>
          </p:txBody>
        </p:sp>
        <p:sp>
          <p:nvSpPr>
            <p:cNvPr id="115" name="Google Shape;115;p4"/>
            <p:cNvSpPr/>
            <p:nvPr/>
          </p:nvSpPr>
          <p:spPr>
            <a:xfrm>
              <a:off x="3808012" y="1027906"/>
              <a:ext cx="2689077" cy="385552"/>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en-US" sz="2000" dirty="0" smtClean="0">
                  <a:latin typeface="Times New Roman"/>
                  <a:ea typeface="Times New Roman"/>
                  <a:cs typeface="Times New Roman"/>
                  <a:sym typeface="Times New Roman"/>
                </a:rPr>
                <a:t>Kidney </a:t>
              </a:r>
              <a:r>
                <a:rPr lang="en-US" sz="2000" dirty="0" smtClean="0">
                  <a:solidFill>
                    <a:schemeClr val="dk1"/>
                  </a:solidFill>
                  <a:latin typeface="Calibri"/>
                  <a:ea typeface="Calibri"/>
                  <a:cs typeface="Calibri"/>
                  <a:sym typeface="Calibri"/>
                </a:rPr>
                <a:t>Disease </a:t>
              </a:r>
              <a:r>
                <a:rPr lang="en-US" sz="2000" dirty="0">
                  <a:solidFill>
                    <a:schemeClr val="dk1"/>
                  </a:solidFill>
                  <a:latin typeface="Calibri"/>
                  <a:ea typeface="Calibri"/>
                  <a:cs typeface="Calibri"/>
                  <a:sym typeface="Calibri"/>
                </a:rPr>
                <a:t>Dataset</a:t>
              </a:r>
              <a:endParaRPr/>
            </a:p>
          </p:txBody>
        </p:sp>
        <p:sp>
          <p:nvSpPr>
            <p:cNvPr id="116" name="Google Shape;116;p4"/>
            <p:cNvSpPr/>
            <p:nvPr/>
          </p:nvSpPr>
          <p:spPr>
            <a:xfrm>
              <a:off x="5024871" y="629703"/>
              <a:ext cx="243514" cy="340991"/>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7" name="Google Shape;117;p4"/>
            <p:cNvSpPr/>
            <p:nvPr/>
          </p:nvSpPr>
          <p:spPr>
            <a:xfrm>
              <a:off x="5040412" y="1445432"/>
              <a:ext cx="245144" cy="311034"/>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8" name="Google Shape;118;p4"/>
            <p:cNvSpPr/>
            <p:nvPr/>
          </p:nvSpPr>
          <p:spPr>
            <a:xfrm>
              <a:off x="3870433" y="2179582"/>
              <a:ext cx="268014" cy="355925"/>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9" name="Google Shape;119;p4"/>
            <p:cNvSpPr/>
            <p:nvPr/>
          </p:nvSpPr>
          <p:spPr>
            <a:xfrm>
              <a:off x="5115951" y="4401166"/>
              <a:ext cx="185186" cy="274726"/>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20" name="Google Shape;120;p4"/>
            <p:cNvSpPr/>
            <p:nvPr/>
          </p:nvSpPr>
          <p:spPr>
            <a:xfrm>
              <a:off x="6599065" y="5683329"/>
              <a:ext cx="313000" cy="55583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21" name="Google Shape;121;p4"/>
            <p:cNvSpPr txBox="1"/>
            <p:nvPr/>
          </p:nvSpPr>
          <p:spPr>
            <a:xfrm>
              <a:off x="6765768" y="5697191"/>
              <a:ext cx="70997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No</a:t>
              </a:r>
              <a:endParaRPr/>
            </a:p>
          </p:txBody>
        </p:sp>
      </p:grpSp>
      <p:sp>
        <p:nvSpPr>
          <p:cNvPr id="122" name="Google Shape;122;p4"/>
          <p:cNvSpPr txBox="1"/>
          <p:nvPr/>
        </p:nvSpPr>
        <p:spPr>
          <a:xfrm>
            <a:off x="411727" y="250568"/>
            <a:ext cx="3706482" cy="1200329"/>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4000"/>
              <a:buFont typeface="Times New Roman"/>
              <a:buNone/>
            </a:pPr>
            <a:r>
              <a:rPr lang="en-US" sz="4000" b="1" u="none">
                <a:solidFill>
                  <a:schemeClr val="dk1"/>
                </a:solidFill>
                <a:latin typeface="Times New Roman"/>
                <a:ea typeface="Times New Roman"/>
                <a:cs typeface="Times New Roman"/>
                <a:sym typeface="Times New Roman"/>
              </a:rPr>
              <a:t>FLOWCHART</a:t>
            </a:r>
            <a:endParaRPr/>
          </a:p>
        </p:txBody>
      </p:sp>
      <p:sp>
        <p:nvSpPr>
          <p:cNvPr id="123" name="Google Shape;123;p4"/>
          <p:cNvSpPr/>
          <p:nvPr/>
        </p:nvSpPr>
        <p:spPr>
          <a:xfrm>
            <a:off x="6227529" y="2453745"/>
            <a:ext cx="2088489" cy="337412"/>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smtClean="0">
                <a:solidFill>
                  <a:schemeClr val="dk1"/>
                </a:solidFill>
                <a:latin typeface="Calibri"/>
                <a:ea typeface="Calibri"/>
                <a:cs typeface="Calibri"/>
                <a:sym typeface="Calibri"/>
              </a:rPr>
              <a:t>Testing Set</a:t>
            </a:r>
            <a:endParaRPr/>
          </a:p>
        </p:txBody>
      </p:sp>
      <p:sp>
        <p:nvSpPr>
          <p:cNvPr id="124" name="Google Shape;124;p4"/>
          <p:cNvSpPr/>
          <p:nvPr/>
        </p:nvSpPr>
        <p:spPr>
          <a:xfrm>
            <a:off x="7137766" y="2077990"/>
            <a:ext cx="268014" cy="355925"/>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25" name="Google Shape;125;p4"/>
          <p:cNvSpPr/>
          <p:nvPr/>
        </p:nvSpPr>
        <p:spPr>
          <a:xfrm>
            <a:off x="5595934" y="3500438"/>
            <a:ext cx="2158471" cy="48305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smtClean="0">
                <a:solidFill>
                  <a:schemeClr val="dk1"/>
                </a:solidFill>
                <a:latin typeface="Calibri"/>
                <a:ea typeface="Calibri"/>
                <a:cs typeface="Calibri"/>
                <a:sym typeface="Calibri"/>
              </a:rPr>
              <a:t>Random Forest</a:t>
            </a:r>
            <a:endParaRPr dirty="0"/>
          </a:p>
        </p:txBody>
      </p:sp>
      <p:sp>
        <p:nvSpPr>
          <p:cNvPr id="126" name="Google Shape;126;p4"/>
          <p:cNvSpPr/>
          <p:nvPr/>
        </p:nvSpPr>
        <p:spPr>
          <a:xfrm>
            <a:off x="7810512" y="3500438"/>
            <a:ext cx="2158471" cy="48305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smtClean="0">
                <a:solidFill>
                  <a:schemeClr val="dk1"/>
                </a:solidFill>
                <a:latin typeface="Calibri"/>
                <a:ea typeface="Calibri"/>
                <a:cs typeface="Calibri"/>
                <a:sym typeface="Calibri"/>
              </a:rPr>
              <a:t>KNN</a:t>
            </a:r>
            <a:endParaRPr dirty="0"/>
          </a:p>
        </p:txBody>
      </p:sp>
      <p:sp>
        <p:nvSpPr>
          <p:cNvPr id="127" name="Google Shape;127;p4"/>
          <p:cNvSpPr/>
          <p:nvPr/>
        </p:nvSpPr>
        <p:spPr>
          <a:xfrm>
            <a:off x="6009399" y="3161939"/>
            <a:ext cx="245718" cy="32906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128" name="Google Shape;128;p4"/>
          <p:cNvCxnSpPr/>
          <p:nvPr/>
        </p:nvCxnSpPr>
        <p:spPr>
          <a:xfrm>
            <a:off x="2166910" y="3143248"/>
            <a:ext cx="5989230" cy="2344"/>
          </a:xfrm>
          <a:prstGeom prst="straightConnector1">
            <a:avLst/>
          </a:prstGeom>
          <a:noFill/>
          <a:ln w="19050" cap="flat" cmpd="sng">
            <a:solidFill>
              <a:schemeClr val="accent1"/>
            </a:solidFill>
            <a:prstDash val="solid"/>
            <a:miter lim="800000"/>
            <a:headEnd type="none" w="sm" len="sm"/>
            <a:tailEnd type="none" w="sm" len="sm"/>
          </a:ln>
        </p:spPr>
      </p:cxnSp>
      <p:sp>
        <p:nvSpPr>
          <p:cNvPr id="129" name="Google Shape;129;p4"/>
          <p:cNvSpPr/>
          <p:nvPr/>
        </p:nvSpPr>
        <p:spPr>
          <a:xfrm>
            <a:off x="3872491" y="3136336"/>
            <a:ext cx="245718" cy="32906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30" name="Google Shape;130;p4"/>
          <p:cNvSpPr/>
          <p:nvPr/>
        </p:nvSpPr>
        <p:spPr>
          <a:xfrm>
            <a:off x="8045011" y="3145823"/>
            <a:ext cx="245718" cy="32906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cxnSp>
        <p:nvCxnSpPr>
          <p:cNvPr id="131" name="Google Shape;131;p4"/>
          <p:cNvCxnSpPr/>
          <p:nvPr/>
        </p:nvCxnSpPr>
        <p:spPr>
          <a:xfrm flipH="1">
            <a:off x="4889235" y="2798626"/>
            <a:ext cx="1" cy="346966"/>
          </a:xfrm>
          <a:prstGeom prst="straightConnector1">
            <a:avLst/>
          </a:prstGeom>
          <a:noFill/>
          <a:ln w="19050" cap="flat" cmpd="sng">
            <a:solidFill>
              <a:schemeClr val="accent1"/>
            </a:solidFill>
            <a:prstDash val="solid"/>
            <a:miter lim="800000"/>
            <a:headEnd type="none" w="sm" len="sm"/>
            <a:tailEnd type="none" w="sm" len="sm"/>
          </a:ln>
        </p:spPr>
      </p:cxnSp>
      <p:cxnSp>
        <p:nvCxnSpPr>
          <p:cNvPr id="132" name="Google Shape;132;p4"/>
          <p:cNvCxnSpPr/>
          <p:nvPr/>
        </p:nvCxnSpPr>
        <p:spPr>
          <a:xfrm flipH="1">
            <a:off x="7337563" y="2790957"/>
            <a:ext cx="1" cy="346966"/>
          </a:xfrm>
          <a:prstGeom prst="straightConnector1">
            <a:avLst/>
          </a:prstGeom>
          <a:noFill/>
          <a:ln w="19050" cap="flat" cmpd="sng">
            <a:solidFill>
              <a:schemeClr val="accent1"/>
            </a:solidFill>
            <a:prstDash val="solid"/>
            <a:miter lim="800000"/>
            <a:headEnd type="none" w="sm" len="sm"/>
            <a:tailEnd type="none" w="sm" len="sm"/>
          </a:ln>
        </p:spPr>
      </p:cxnSp>
      <p:cxnSp>
        <p:nvCxnSpPr>
          <p:cNvPr id="133" name="Google Shape;133;p4"/>
          <p:cNvCxnSpPr/>
          <p:nvPr/>
        </p:nvCxnSpPr>
        <p:spPr>
          <a:xfrm flipH="1">
            <a:off x="3968620" y="3962434"/>
            <a:ext cx="1" cy="346966"/>
          </a:xfrm>
          <a:prstGeom prst="straightConnector1">
            <a:avLst/>
          </a:prstGeom>
          <a:noFill/>
          <a:ln w="19050" cap="flat" cmpd="sng">
            <a:solidFill>
              <a:schemeClr val="accent1"/>
            </a:solidFill>
            <a:prstDash val="solid"/>
            <a:miter lim="800000"/>
            <a:headEnd type="none" w="sm" len="sm"/>
            <a:tailEnd type="none" w="sm" len="sm"/>
          </a:ln>
        </p:spPr>
      </p:cxnSp>
      <p:cxnSp>
        <p:nvCxnSpPr>
          <p:cNvPr id="134" name="Google Shape;134;p4"/>
          <p:cNvCxnSpPr/>
          <p:nvPr/>
        </p:nvCxnSpPr>
        <p:spPr>
          <a:xfrm flipH="1">
            <a:off x="8164366" y="3927876"/>
            <a:ext cx="1" cy="346966"/>
          </a:xfrm>
          <a:prstGeom prst="straightConnector1">
            <a:avLst/>
          </a:prstGeom>
          <a:noFill/>
          <a:ln w="19050" cap="flat" cmpd="sng">
            <a:solidFill>
              <a:schemeClr val="accent1"/>
            </a:solidFill>
            <a:prstDash val="solid"/>
            <a:miter lim="800000"/>
            <a:headEnd type="none" w="sm" len="sm"/>
            <a:tailEnd type="none" w="sm" len="sm"/>
          </a:ln>
        </p:spPr>
      </p:cxnSp>
      <p:cxnSp>
        <p:nvCxnSpPr>
          <p:cNvPr id="135" name="Google Shape;135;p4"/>
          <p:cNvCxnSpPr/>
          <p:nvPr/>
        </p:nvCxnSpPr>
        <p:spPr>
          <a:xfrm flipH="1">
            <a:off x="6093339" y="3957253"/>
            <a:ext cx="1" cy="346966"/>
          </a:xfrm>
          <a:prstGeom prst="straightConnector1">
            <a:avLst/>
          </a:prstGeom>
          <a:noFill/>
          <a:ln w="19050" cap="flat" cmpd="sng">
            <a:solidFill>
              <a:schemeClr val="accent1"/>
            </a:solidFill>
            <a:prstDash val="solid"/>
            <a:miter lim="800000"/>
            <a:headEnd type="none" w="sm" len="sm"/>
            <a:tailEnd type="none" w="sm" len="sm"/>
          </a:ln>
        </p:spPr>
      </p:cxnSp>
      <p:cxnSp>
        <p:nvCxnSpPr>
          <p:cNvPr id="136" name="Google Shape;136;p4"/>
          <p:cNvCxnSpPr/>
          <p:nvPr/>
        </p:nvCxnSpPr>
        <p:spPr>
          <a:xfrm>
            <a:off x="3968469" y="4304219"/>
            <a:ext cx="4213206" cy="0"/>
          </a:xfrm>
          <a:prstGeom prst="straightConnector1">
            <a:avLst/>
          </a:prstGeom>
          <a:noFill/>
          <a:ln w="19050" cap="flat" cmpd="sng">
            <a:solidFill>
              <a:schemeClr val="accent1"/>
            </a:solidFill>
            <a:prstDash val="solid"/>
            <a:miter lim="800000"/>
            <a:headEnd type="none" w="sm" len="sm"/>
            <a:tailEnd type="none" w="sm" len="sm"/>
          </a:ln>
        </p:spPr>
      </p:cxnSp>
      <p:sp>
        <p:nvSpPr>
          <p:cNvPr id="35" name="Google Shape;106;p4"/>
          <p:cNvSpPr/>
          <p:nvPr/>
        </p:nvSpPr>
        <p:spPr>
          <a:xfrm>
            <a:off x="1095340" y="3500438"/>
            <a:ext cx="2158471" cy="489589"/>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i="0" u="none" strike="noStrike" cap="none" dirty="0">
                <a:solidFill>
                  <a:schemeClr val="dk1"/>
                </a:solidFill>
                <a:latin typeface="Calibri"/>
                <a:ea typeface="Calibri"/>
                <a:cs typeface="Calibri"/>
                <a:sym typeface="Calibri"/>
              </a:rPr>
              <a:t>Decision Tree</a:t>
            </a:r>
            <a:endParaRPr/>
          </a:p>
        </p:txBody>
      </p:sp>
      <p:sp>
        <p:nvSpPr>
          <p:cNvPr id="38" name="Google Shape;129;p4"/>
          <p:cNvSpPr/>
          <p:nvPr/>
        </p:nvSpPr>
        <p:spPr>
          <a:xfrm>
            <a:off x="2095472" y="3143248"/>
            <a:ext cx="245718" cy="32906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40" name="Google Shape;125;p4"/>
          <p:cNvSpPr/>
          <p:nvPr/>
        </p:nvSpPr>
        <p:spPr>
          <a:xfrm>
            <a:off x="3881422" y="4572008"/>
            <a:ext cx="4572032" cy="1054554"/>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r>
              <a:rPr lang="en-US" sz="2000" dirty="0" smtClean="0">
                <a:latin typeface="Times New Roman"/>
                <a:ea typeface="Times New Roman"/>
                <a:cs typeface="Times New Roman"/>
                <a:sym typeface="Times New Roman"/>
              </a:rPr>
              <a:t>	Chronic Kidney Disease</a:t>
            </a:r>
          </a:p>
          <a:p>
            <a:r>
              <a:rPr lang="en-US" sz="2000" dirty="0" smtClean="0">
                <a:latin typeface="Times New Roman"/>
                <a:ea typeface="Times New Roman"/>
                <a:cs typeface="Times New Roman"/>
                <a:sym typeface="Times New Roman"/>
              </a:rPr>
              <a:t>	           </a:t>
            </a:r>
            <a:r>
              <a:rPr lang="en-US" sz="2000" dirty="0" smtClean="0">
                <a:solidFill>
                  <a:schemeClr val="dk1"/>
                </a:solidFill>
                <a:latin typeface="Calibri"/>
                <a:ea typeface="Calibri"/>
                <a:cs typeface="Calibri"/>
                <a:sym typeface="Calibri"/>
              </a:rPr>
              <a:t>prediction</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5"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142" name="Google Shape;142;p5"/>
          <p:cNvSpPr txBox="1">
            <a:spLocks noGrp="1"/>
          </p:cNvSpPr>
          <p:nvPr>
            <p:ph type="title"/>
          </p:nvPr>
        </p:nvSpPr>
        <p:spPr>
          <a:xfrm>
            <a:off x="3263884" y="168675"/>
            <a:ext cx="5664231" cy="60434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DATA DESCRIPTION  </a:t>
            </a:r>
            <a:endParaRPr/>
          </a:p>
        </p:txBody>
      </p:sp>
      <p:sp>
        <p:nvSpPr>
          <p:cNvPr id="143" name="Google Shape;143;p5"/>
          <p:cNvSpPr txBox="1">
            <a:spLocks noGrp="1"/>
          </p:cNvSpPr>
          <p:nvPr>
            <p:ph type="body" idx="1"/>
          </p:nvPr>
        </p:nvSpPr>
        <p:spPr>
          <a:xfrm>
            <a:off x="451652" y="877997"/>
            <a:ext cx="11288694" cy="123333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rgbClr val="292929"/>
              </a:buClr>
              <a:buSzPts val="2400"/>
              <a:buNone/>
            </a:pPr>
            <a:r>
              <a:rPr lang="en-US" sz="2400" dirty="0">
                <a:solidFill>
                  <a:srgbClr val="292929"/>
                </a:solidFill>
                <a:latin typeface="Times New Roman"/>
                <a:ea typeface="Times New Roman"/>
                <a:cs typeface="Times New Roman"/>
                <a:sym typeface="Times New Roman"/>
              </a:rPr>
              <a:t>The dataset consists of </a:t>
            </a:r>
            <a:r>
              <a:rPr lang="en-US" sz="2400" dirty="0" smtClean="0">
                <a:solidFill>
                  <a:srgbClr val="292929"/>
                </a:solidFill>
                <a:latin typeface="Times New Roman"/>
                <a:ea typeface="Times New Roman"/>
                <a:cs typeface="Times New Roman"/>
                <a:sym typeface="Times New Roman"/>
              </a:rPr>
              <a:t>400 </a:t>
            </a:r>
            <a:r>
              <a:rPr lang="en-US" sz="2400" dirty="0">
                <a:solidFill>
                  <a:srgbClr val="292929"/>
                </a:solidFill>
                <a:latin typeface="Times New Roman"/>
                <a:ea typeface="Times New Roman"/>
                <a:cs typeface="Times New Roman"/>
                <a:sym typeface="Times New Roman"/>
              </a:rPr>
              <a:t>individuals data. </a:t>
            </a:r>
            <a:endParaRPr dirty="0"/>
          </a:p>
          <a:p>
            <a:pPr marL="0" lvl="0" indent="0" algn="just" rtl="0">
              <a:lnSpc>
                <a:spcPct val="90000"/>
              </a:lnSpc>
              <a:spcBef>
                <a:spcPts val="1000"/>
              </a:spcBef>
              <a:spcAft>
                <a:spcPts val="0"/>
              </a:spcAft>
              <a:buClr>
                <a:srgbClr val="292929"/>
              </a:buClr>
              <a:buSzPts val="2400"/>
              <a:buNone/>
            </a:pPr>
            <a:r>
              <a:rPr lang="en-US" sz="2400" dirty="0">
                <a:solidFill>
                  <a:srgbClr val="292929"/>
                </a:solidFill>
                <a:latin typeface="Times New Roman"/>
                <a:ea typeface="Times New Roman"/>
                <a:cs typeface="Times New Roman"/>
                <a:sym typeface="Times New Roman"/>
              </a:rPr>
              <a:t>There are </a:t>
            </a:r>
            <a:r>
              <a:rPr lang="en-US" sz="2400" dirty="0" smtClean="0">
                <a:solidFill>
                  <a:srgbClr val="292929"/>
                </a:solidFill>
                <a:latin typeface="Times New Roman"/>
                <a:ea typeface="Times New Roman"/>
                <a:cs typeface="Times New Roman"/>
                <a:sym typeface="Times New Roman"/>
              </a:rPr>
              <a:t>25 columns </a:t>
            </a:r>
            <a:r>
              <a:rPr lang="en-US" sz="2400" dirty="0">
                <a:solidFill>
                  <a:srgbClr val="292929"/>
                </a:solidFill>
                <a:latin typeface="Times New Roman"/>
                <a:ea typeface="Times New Roman"/>
                <a:cs typeface="Times New Roman"/>
                <a:sym typeface="Times New Roman"/>
              </a:rPr>
              <a:t>in the dataset. </a:t>
            </a:r>
            <a:endParaRPr dirty="0"/>
          </a:p>
          <a:p>
            <a:pPr marL="0" lvl="0" indent="0" algn="just" rtl="0">
              <a:lnSpc>
                <a:spcPct val="90000"/>
              </a:lnSpc>
              <a:spcBef>
                <a:spcPts val="1000"/>
              </a:spcBef>
              <a:spcAft>
                <a:spcPts val="0"/>
              </a:spcAft>
              <a:buClr>
                <a:srgbClr val="292929"/>
              </a:buClr>
              <a:buSzPts val="2400"/>
              <a:buNone/>
            </a:pPr>
            <a:r>
              <a:rPr lang="en-US" sz="2400" dirty="0">
                <a:solidFill>
                  <a:srgbClr val="292929"/>
                </a:solidFill>
                <a:latin typeface="Times New Roman"/>
                <a:ea typeface="Times New Roman"/>
                <a:cs typeface="Times New Roman"/>
                <a:sym typeface="Times New Roman"/>
              </a:rPr>
              <a:t>Following is the description: </a:t>
            </a:r>
            <a:endParaRPr dirty="0"/>
          </a:p>
          <a:p>
            <a:pPr marL="228600" lvl="0" indent="-228600" algn="l" rtl="0">
              <a:lnSpc>
                <a:spcPct val="90000"/>
              </a:lnSpc>
              <a:spcBef>
                <a:spcPts val="1000"/>
              </a:spcBef>
              <a:spcAft>
                <a:spcPts val="0"/>
              </a:spcAft>
              <a:buClr>
                <a:srgbClr val="292929"/>
              </a:buClr>
              <a:buSzPts val="2400"/>
              <a:buFont typeface="Calibri"/>
              <a:buAutoNum type="arabicPeriod"/>
            </a:pPr>
            <a:r>
              <a:rPr lang="en-US" sz="2400" b="1" dirty="0">
                <a:solidFill>
                  <a:srgbClr val="292929"/>
                </a:solidFill>
                <a:latin typeface="Times New Roman"/>
                <a:ea typeface="Times New Roman"/>
                <a:cs typeface="Times New Roman"/>
                <a:sym typeface="Times New Roman"/>
              </a:rPr>
              <a:t>Age:</a:t>
            </a:r>
            <a:r>
              <a:rPr lang="en-US" sz="2400" dirty="0">
                <a:solidFill>
                  <a:srgbClr val="292929"/>
                </a:solidFill>
                <a:latin typeface="Times New Roman"/>
                <a:ea typeface="Times New Roman"/>
                <a:cs typeface="Times New Roman"/>
                <a:sym typeface="Times New Roman"/>
              </a:rPr>
              <a:t> Age is the most important risk factor in developing cardiovascular or </a:t>
            </a:r>
            <a:r>
              <a:rPr lang="en-US" sz="2400" dirty="0" smtClean="0">
                <a:solidFill>
                  <a:srgbClr val="292929"/>
                </a:solidFill>
                <a:latin typeface="Times New Roman"/>
                <a:ea typeface="Times New Roman"/>
                <a:cs typeface="Times New Roman"/>
                <a:sym typeface="Times New Roman"/>
              </a:rPr>
              <a:t>CKD, </a:t>
            </a:r>
            <a:r>
              <a:rPr lang="en-US" sz="2400" dirty="0">
                <a:solidFill>
                  <a:srgbClr val="292929"/>
                </a:solidFill>
                <a:latin typeface="Times New Roman"/>
                <a:ea typeface="Times New Roman"/>
                <a:cs typeface="Times New Roman"/>
                <a:sym typeface="Times New Roman"/>
              </a:rPr>
              <a:t>with approximately a tripling of risk with each decade of life. </a:t>
            </a:r>
            <a:endParaRPr lang="en-US" sz="2400" dirty="0" smtClean="0">
              <a:solidFill>
                <a:srgbClr val="292929"/>
              </a:solidFill>
              <a:latin typeface="Times New Roman"/>
              <a:ea typeface="Times New Roman"/>
              <a:cs typeface="Times New Roman"/>
              <a:sym typeface="Times New Roman"/>
            </a:endParaRPr>
          </a:p>
          <a:p>
            <a:pPr marL="228600" lvl="0" indent="-228600">
              <a:buClr>
                <a:srgbClr val="292929"/>
              </a:buClr>
              <a:buSzPts val="2400"/>
              <a:buFont typeface="Calibri"/>
              <a:buAutoNum type="arabicPeriod"/>
            </a:pPr>
            <a:r>
              <a:rPr lang="en-IN" b="1" dirty="0"/>
              <a:t>Blood </a:t>
            </a:r>
            <a:r>
              <a:rPr lang="en-IN" b="1" dirty="0" smtClean="0"/>
              <a:t>Pressure:</a:t>
            </a:r>
          </a:p>
          <a:p>
            <a:pPr marL="228600" lvl="0" indent="-228600">
              <a:buClr>
                <a:srgbClr val="292929"/>
              </a:buClr>
              <a:buSzPts val="2400"/>
              <a:buFont typeface="Calibri"/>
              <a:buAutoNum type="arabicPeriod"/>
            </a:pPr>
            <a:r>
              <a:rPr lang="en-IN" sz="2400" b="1" dirty="0" smtClean="0"/>
              <a:t>Specific </a:t>
            </a:r>
            <a:r>
              <a:rPr lang="en-IN" sz="2400" b="1" dirty="0"/>
              <a:t>Gravity (sg</a:t>
            </a:r>
            <a:r>
              <a:rPr lang="en-IN" sz="2400" b="1" dirty="0" smtClean="0"/>
              <a:t>)</a:t>
            </a:r>
            <a:r>
              <a:rPr lang="en-US" sz="2400" b="1" dirty="0" smtClean="0">
                <a:solidFill>
                  <a:srgbClr val="292929"/>
                </a:solidFill>
                <a:latin typeface="Times New Roman"/>
                <a:ea typeface="Times New Roman"/>
                <a:cs typeface="Times New Roman"/>
                <a:sym typeface="Times New Roman"/>
              </a:rPr>
              <a:t>:</a:t>
            </a:r>
            <a:r>
              <a:rPr lang="en-US" sz="2400" dirty="0" smtClean="0">
                <a:solidFill>
                  <a:srgbClr val="292929"/>
                </a:solidFill>
                <a:latin typeface="Times New Roman"/>
                <a:ea typeface="Times New Roman"/>
                <a:cs typeface="Times New Roman"/>
                <a:sym typeface="Times New Roman"/>
              </a:rPr>
              <a:t> </a:t>
            </a:r>
            <a:r>
              <a:rPr lang="en-GB" sz="2400" dirty="0">
                <a:latin typeface="Times New Roman" panose="02020603050405020304" pitchFamily="18" charset="0"/>
                <a:cs typeface="Times New Roman" panose="02020603050405020304" pitchFamily="18" charset="0"/>
              </a:rPr>
              <a:t>Specific gravity is the ratio of weight of a given volume of a fluid (it can be Urine) to the weight of the same volume of distilled water measured at 25°C</a:t>
            </a:r>
            <a:endParaRPr lang="en-US" sz="2400" dirty="0" smtClean="0">
              <a:solidFill>
                <a:srgbClr val="292929"/>
              </a:solidFill>
              <a:latin typeface="Times New Roman" panose="02020603050405020304" pitchFamily="18" charset="0"/>
              <a:ea typeface="Times New Roman"/>
              <a:cs typeface="Times New Roman" panose="02020603050405020304" pitchFamily="18" charset="0"/>
              <a:sym typeface="Times New Roman"/>
            </a:endParaRPr>
          </a:p>
          <a:p>
            <a:pPr marL="228600" lvl="0" indent="-228600">
              <a:buClr>
                <a:srgbClr val="292929"/>
              </a:buClr>
              <a:buSzPts val="2400"/>
              <a:buFont typeface="Calibri"/>
              <a:buAutoNum type="arabicPeriod"/>
            </a:pPr>
            <a:r>
              <a:rPr lang="en-IN" sz="2400" b="1" dirty="0"/>
              <a:t>Albumin (al</a:t>
            </a:r>
            <a:r>
              <a:rPr lang="en-IN" sz="2400" b="1" dirty="0" smtClean="0"/>
              <a:t>): </a:t>
            </a:r>
            <a:r>
              <a:rPr lang="en-GB" sz="2400" dirty="0">
                <a:latin typeface="Times New Roman" panose="02020603050405020304" pitchFamily="18" charset="0"/>
                <a:cs typeface="Times New Roman" panose="02020603050405020304" pitchFamily="18" charset="0"/>
              </a:rPr>
              <a:t>Albumin is a protein made by your liver</a:t>
            </a:r>
            <a:r>
              <a:rPr lang="en-GB" sz="2400" dirty="0" smtClean="0">
                <a:latin typeface="Times New Roman" panose="02020603050405020304" pitchFamily="18" charset="0"/>
                <a:cs typeface="Times New Roman" panose="02020603050405020304" pitchFamily="18" charset="0"/>
              </a:rPr>
              <a:t>.</a:t>
            </a:r>
            <a:r>
              <a:rPr lang="en-GB" sz="2400" dirty="0"/>
              <a:t> Low albumin levels can indicate a problem with your liver or kidneys</a:t>
            </a:r>
            <a:r>
              <a:rPr lang="en-GB" sz="2400" dirty="0" smtClean="0"/>
              <a:t>.</a:t>
            </a:r>
          </a:p>
          <a:p>
            <a:pPr marL="228600" lvl="0" indent="-228600">
              <a:buClr>
                <a:srgbClr val="292929"/>
              </a:buClr>
              <a:buSzPts val="2400"/>
              <a:buFont typeface="Calibri"/>
              <a:buAutoNum type="arabicPeriod"/>
            </a:pPr>
            <a:r>
              <a:rPr lang="en-IN" sz="2400" b="1" dirty="0"/>
              <a:t>Sugar (</a:t>
            </a:r>
            <a:r>
              <a:rPr lang="en-IN" sz="2400" b="1" dirty="0" err="1"/>
              <a:t>su</a:t>
            </a:r>
            <a:r>
              <a:rPr lang="en-IN" sz="2400" b="1" dirty="0" smtClean="0"/>
              <a:t>):</a:t>
            </a:r>
            <a:r>
              <a:rPr lang="en-GB" sz="2400" dirty="0"/>
              <a:t>Over time, the high levels of sugar in the blood damage the millions of tiny filtering units within each kidney. This eventually leads to kidney failure</a:t>
            </a:r>
            <a:r>
              <a:rPr lang="en-GB" sz="2400" dirty="0" smtClean="0"/>
              <a:t>.</a:t>
            </a:r>
          </a:p>
          <a:p>
            <a:pPr marL="228600" lvl="0" indent="-228600">
              <a:buClr>
                <a:srgbClr val="292929"/>
              </a:buClr>
              <a:buSzPts val="2400"/>
              <a:buFont typeface="Calibri"/>
              <a:buAutoNum type="arabicPeriod"/>
            </a:pPr>
            <a:r>
              <a:rPr lang="en-IN" sz="2400" b="1" dirty="0"/>
              <a:t>Red Blood Cell (</a:t>
            </a:r>
            <a:r>
              <a:rPr lang="en-IN" sz="2400" b="1" dirty="0" err="1"/>
              <a:t>rbc</a:t>
            </a:r>
            <a:r>
              <a:rPr lang="en-IN" sz="2400" b="1" dirty="0" smtClean="0"/>
              <a:t>):</a:t>
            </a:r>
            <a:r>
              <a:rPr lang="en-GB" sz="2400" dirty="0"/>
              <a:t>Red blood cells are responsible for transporting oxygen from your lungs to your body's tissues</a:t>
            </a:r>
            <a:r>
              <a:rPr lang="en-GB" sz="2400" dirty="0" smtClean="0"/>
              <a:t>.</a:t>
            </a:r>
            <a:endParaRPr sz="2400" dirty="0">
              <a:solidFill>
                <a:srgbClr val="292929"/>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6"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149" name="Google Shape;149;p6"/>
          <p:cNvSpPr txBox="1">
            <a:spLocks noGrp="1"/>
          </p:cNvSpPr>
          <p:nvPr>
            <p:ph type="body" idx="1"/>
          </p:nvPr>
        </p:nvSpPr>
        <p:spPr>
          <a:xfrm>
            <a:off x="430566" y="0"/>
            <a:ext cx="11330867" cy="5309152"/>
          </a:xfrm>
          <a:prstGeom prst="rect">
            <a:avLst/>
          </a:prstGeom>
          <a:noFill/>
          <a:ln>
            <a:noFill/>
          </a:ln>
        </p:spPr>
        <p:txBody>
          <a:bodyPr spcFirstLastPara="1" wrap="square" lIns="91425" tIns="45700" rIns="91425" bIns="45700" anchor="t" anchorCtr="0">
            <a:noAutofit/>
          </a:bodyPr>
          <a:lstStyle/>
          <a:p>
            <a:pPr marL="0" lvl="0" indent="0" algn="just">
              <a:spcBef>
                <a:spcPts val="0"/>
              </a:spcBef>
              <a:buClr>
                <a:srgbClr val="292929"/>
              </a:buClr>
              <a:buSzPts val="2400"/>
              <a:buNone/>
            </a:pPr>
            <a:r>
              <a:rPr lang="en-IN" sz="2300" b="1" dirty="0" smtClean="0">
                <a:latin typeface="Times New Roman" panose="02020603050405020304" pitchFamily="18" charset="0"/>
                <a:cs typeface="Times New Roman" panose="02020603050405020304" pitchFamily="18" charset="0"/>
              </a:rPr>
              <a:t>7.Pus </a:t>
            </a:r>
            <a:r>
              <a:rPr lang="en-IN" sz="2300" b="1" dirty="0">
                <a:latin typeface="Times New Roman" panose="02020603050405020304" pitchFamily="18" charset="0"/>
                <a:cs typeface="Times New Roman" panose="02020603050405020304" pitchFamily="18" charset="0"/>
              </a:rPr>
              <a:t>Cell (pc):</a:t>
            </a:r>
            <a:r>
              <a:rPr lang="en-US" sz="2300" dirty="0">
                <a:solidFill>
                  <a:srgbClr val="292929"/>
                </a:solidFill>
                <a:latin typeface="Times New Roman" panose="02020603050405020304" pitchFamily="18" charset="0"/>
                <a:ea typeface="Times New Roman"/>
                <a:cs typeface="Times New Roman" panose="02020603050405020304" pitchFamily="18" charset="0"/>
                <a:sym typeface="Times New Roman"/>
              </a:rPr>
              <a:t> </a:t>
            </a:r>
            <a:r>
              <a:rPr lang="en-GB" sz="2300" dirty="0">
                <a:latin typeface="Times New Roman" panose="02020603050405020304" pitchFamily="18" charset="0"/>
                <a:cs typeface="Times New Roman" panose="02020603050405020304" pitchFamily="18" charset="0"/>
              </a:rPr>
              <a:t>They are neutrophils that have reached the site of infection as an immune response against infectious organisms (such as bacteria</a:t>
            </a:r>
            <a:r>
              <a:rPr lang="en-GB" sz="2300" dirty="0" smtClean="0">
                <a:latin typeface="Times New Roman" panose="02020603050405020304" pitchFamily="18" charset="0"/>
                <a:cs typeface="Times New Roman" panose="02020603050405020304" pitchFamily="18" charset="0"/>
              </a:rPr>
              <a:t>).</a:t>
            </a:r>
          </a:p>
          <a:p>
            <a:pPr marL="0" lvl="0" indent="0" algn="just">
              <a:spcBef>
                <a:spcPts val="0"/>
              </a:spcBef>
              <a:buClr>
                <a:srgbClr val="292929"/>
              </a:buClr>
              <a:buSzPts val="2400"/>
              <a:buNone/>
            </a:pPr>
            <a:r>
              <a:rPr lang="en-US" sz="2300" b="1" dirty="0" smtClean="0">
                <a:solidFill>
                  <a:srgbClr val="292929"/>
                </a:solidFill>
                <a:latin typeface="Times New Roman" panose="02020603050405020304" pitchFamily="18" charset="0"/>
                <a:ea typeface="Times New Roman"/>
                <a:cs typeface="Times New Roman" panose="02020603050405020304" pitchFamily="18" charset="0"/>
                <a:sym typeface="Times New Roman"/>
              </a:rPr>
              <a:t>8</a:t>
            </a:r>
            <a:r>
              <a:rPr lang="en-US" sz="2300" dirty="0" smtClean="0">
                <a:solidFill>
                  <a:srgbClr val="292929"/>
                </a:solidFill>
                <a:latin typeface="Times New Roman" panose="02020603050405020304" pitchFamily="18" charset="0"/>
                <a:ea typeface="Times New Roman"/>
                <a:cs typeface="Times New Roman" panose="02020603050405020304" pitchFamily="18" charset="0"/>
                <a:sym typeface="Times New Roman"/>
              </a:rPr>
              <a:t>.</a:t>
            </a:r>
            <a:r>
              <a:rPr lang="en-IN" sz="2300" b="1" dirty="0" smtClean="0">
                <a:latin typeface="Times New Roman" panose="02020603050405020304" pitchFamily="18" charset="0"/>
                <a:cs typeface="Times New Roman" panose="02020603050405020304" pitchFamily="18" charset="0"/>
              </a:rPr>
              <a:t>Bacteria </a:t>
            </a:r>
            <a:r>
              <a:rPr lang="en-IN" sz="2300" b="1" dirty="0">
                <a:latin typeface="Times New Roman" panose="02020603050405020304" pitchFamily="18" charset="0"/>
                <a:cs typeface="Times New Roman" panose="02020603050405020304" pitchFamily="18" charset="0"/>
              </a:rPr>
              <a:t>(</a:t>
            </a:r>
            <a:r>
              <a:rPr lang="en-IN" sz="2300" b="1" dirty="0" err="1">
                <a:latin typeface="Times New Roman" panose="02020603050405020304" pitchFamily="18" charset="0"/>
                <a:cs typeface="Times New Roman" panose="02020603050405020304" pitchFamily="18" charset="0"/>
              </a:rPr>
              <a:t>ba</a:t>
            </a:r>
            <a:r>
              <a:rPr lang="en-IN" sz="2300" b="1" dirty="0" smtClean="0">
                <a:latin typeface="Times New Roman" panose="02020603050405020304" pitchFamily="18" charset="0"/>
                <a:cs typeface="Times New Roman" panose="02020603050405020304" pitchFamily="18" charset="0"/>
              </a:rPr>
              <a:t>):</a:t>
            </a:r>
            <a:r>
              <a:rPr lang="en-US" sz="2300" dirty="0" smtClean="0">
                <a:solidFill>
                  <a:srgbClr val="292929"/>
                </a:solidFill>
                <a:latin typeface="Times New Roman" panose="02020603050405020304" pitchFamily="18" charset="0"/>
                <a:ea typeface="Times New Roman"/>
                <a:cs typeface="Times New Roman" panose="02020603050405020304" pitchFamily="18" charset="0"/>
                <a:sym typeface="Times New Roman"/>
              </a:rPr>
              <a:t> </a:t>
            </a:r>
            <a:r>
              <a:rPr lang="en-GB" sz="2300" dirty="0">
                <a:latin typeface="Times New Roman" panose="02020603050405020304" pitchFamily="18" charset="0"/>
                <a:cs typeface="Times New Roman" panose="02020603050405020304" pitchFamily="18" charset="0"/>
              </a:rPr>
              <a:t>Bacteria causes Urinary Track Infection and hence there might be pus cell in </a:t>
            </a:r>
            <a:r>
              <a:rPr lang="en-GB" sz="2300" dirty="0" smtClean="0">
                <a:latin typeface="Times New Roman" panose="02020603050405020304" pitchFamily="18" charset="0"/>
                <a:cs typeface="Times New Roman" panose="02020603050405020304" pitchFamily="18" charset="0"/>
              </a:rPr>
              <a:t>urine.</a:t>
            </a:r>
          </a:p>
          <a:p>
            <a:pPr marL="0" lvl="0" indent="0" algn="just">
              <a:spcBef>
                <a:spcPts val="0"/>
              </a:spcBef>
              <a:buClr>
                <a:srgbClr val="292929"/>
              </a:buClr>
              <a:buSzPts val="2400"/>
              <a:buNone/>
            </a:pPr>
            <a:r>
              <a:rPr lang="en-US" sz="2300" b="1" dirty="0" smtClean="0">
                <a:solidFill>
                  <a:srgbClr val="292929"/>
                </a:solidFill>
                <a:latin typeface="Times New Roman" panose="02020603050405020304" pitchFamily="18" charset="0"/>
                <a:ea typeface="Times New Roman"/>
                <a:cs typeface="Times New Roman" panose="02020603050405020304" pitchFamily="18" charset="0"/>
                <a:sym typeface="Times New Roman"/>
              </a:rPr>
              <a:t>9.</a:t>
            </a:r>
            <a:r>
              <a:rPr lang="en-IN" sz="2300" b="1" dirty="0" smtClean="0">
                <a:latin typeface="Times New Roman" panose="02020603050405020304" pitchFamily="18" charset="0"/>
                <a:cs typeface="Times New Roman" panose="02020603050405020304" pitchFamily="18" charset="0"/>
              </a:rPr>
              <a:t>Blood </a:t>
            </a:r>
            <a:r>
              <a:rPr lang="en-IN" sz="2300" b="1" dirty="0">
                <a:latin typeface="Times New Roman" panose="02020603050405020304" pitchFamily="18" charset="0"/>
                <a:cs typeface="Times New Roman" panose="02020603050405020304" pitchFamily="18" charset="0"/>
              </a:rPr>
              <a:t>Glucose Random (</a:t>
            </a:r>
            <a:r>
              <a:rPr lang="en-IN" sz="2300" b="1" dirty="0" err="1">
                <a:latin typeface="Times New Roman" panose="02020603050405020304" pitchFamily="18" charset="0"/>
                <a:cs typeface="Times New Roman" panose="02020603050405020304" pitchFamily="18" charset="0"/>
              </a:rPr>
              <a:t>bgr</a:t>
            </a:r>
            <a:r>
              <a:rPr lang="en-IN" sz="2300" b="1" dirty="0" smtClean="0">
                <a:latin typeface="Times New Roman" panose="02020603050405020304" pitchFamily="18" charset="0"/>
                <a:cs typeface="Times New Roman" panose="02020603050405020304" pitchFamily="18" charset="0"/>
              </a:rPr>
              <a:t>):</a:t>
            </a:r>
            <a:r>
              <a:rPr lang="en-GB" sz="2300" dirty="0">
                <a:latin typeface="Times New Roman" panose="02020603050405020304" pitchFamily="18" charset="0"/>
                <a:cs typeface="Times New Roman" panose="02020603050405020304" pitchFamily="18" charset="0"/>
              </a:rPr>
              <a:t>It is a blood glucose levels at any given point in the day.</a:t>
            </a:r>
          </a:p>
          <a:p>
            <a:pPr marL="114300" indent="0">
              <a:buNone/>
            </a:pPr>
            <a:r>
              <a:rPr lang="en-GB" sz="2300" dirty="0">
                <a:latin typeface="Times New Roman" panose="02020603050405020304" pitchFamily="18" charset="0"/>
                <a:cs typeface="Times New Roman" panose="02020603050405020304" pitchFamily="18" charset="0"/>
              </a:rPr>
              <a:t>Normal: 140 mg/</a:t>
            </a:r>
            <a:r>
              <a:rPr lang="en-GB" sz="2300" dirty="0" err="1">
                <a:latin typeface="Times New Roman" panose="02020603050405020304" pitchFamily="18" charset="0"/>
                <a:cs typeface="Times New Roman" panose="02020603050405020304" pitchFamily="18" charset="0"/>
              </a:rPr>
              <a:t>dL</a:t>
            </a:r>
            <a:r>
              <a:rPr lang="en-GB" sz="2300" dirty="0">
                <a:latin typeface="Times New Roman" panose="02020603050405020304" pitchFamily="18" charset="0"/>
                <a:cs typeface="Times New Roman" panose="02020603050405020304" pitchFamily="18" charset="0"/>
              </a:rPr>
              <a:t> or </a:t>
            </a:r>
            <a:r>
              <a:rPr lang="en-GB" sz="2300" dirty="0" err="1" smtClean="0">
                <a:latin typeface="Times New Roman" panose="02020603050405020304" pitchFamily="18" charset="0"/>
                <a:cs typeface="Times New Roman" panose="02020603050405020304" pitchFamily="18" charset="0"/>
              </a:rPr>
              <a:t>below,Prediabetic</a:t>
            </a:r>
            <a:r>
              <a:rPr lang="en-GB" sz="2300" dirty="0">
                <a:latin typeface="Times New Roman" panose="02020603050405020304" pitchFamily="18" charset="0"/>
                <a:cs typeface="Times New Roman" panose="02020603050405020304" pitchFamily="18" charset="0"/>
              </a:rPr>
              <a:t>: 140 – 199 </a:t>
            </a:r>
            <a:r>
              <a:rPr lang="en-GB" sz="2300" dirty="0" smtClean="0">
                <a:latin typeface="Times New Roman" panose="02020603050405020304" pitchFamily="18" charset="0"/>
                <a:cs typeface="Times New Roman" panose="02020603050405020304" pitchFamily="18" charset="0"/>
              </a:rPr>
              <a:t>mg/</a:t>
            </a:r>
            <a:r>
              <a:rPr lang="en-GB" sz="2300" dirty="0" err="1" smtClean="0">
                <a:latin typeface="Times New Roman" panose="02020603050405020304" pitchFamily="18" charset="0"/>
                <a:cs typeface="Times New Roman" panose="02020603050405020304" pitchFamily="18" charset="0"/>
              </a:rPr>
              <a:t>dL,Diabetic</a:t>
            </a:r>
            <a:r>
              <a:rPr lang="en-GB" sz="2300" dirty="0">
                <a:latin typeface="Times New Roman" panose="02020603050405020304" pitchFamily="18" charset="0"/>
                <a:cs typeface="Times New Roman" panose="02020603050405020304" pitchFamily="18" charset="0"/>
              </a:rPr>
              <a:t>: 200 mg/</a:t>
            </a:r>
            <a:r>
              <a:rPr lang="en-GB" sz="2300" dirty="0" err="1">
                <a:latin typeface="Times New Roman" panose="02020603050405020304" pitchFamily="18" charset="0"/>
                <a:cs typeface="Times New Roman" panose="02020603050405020304" pitchFamily="18" charset="0"/>
              </a:rPr>
              <a:t>dL</a:t>
            </a:r>
            <a:r>
              <a:rPr lang="en-GB" sz="2300" dirty="0">
                <a:latin typeface="Times New Roman" panose="02020603050405020304" pitchFamily="18" charset="0"/>
                <a:cs typeface="Times New Roman" panose="02020603050405020304" pitchFamily="18" charset="0"/>
              </a:rPr>
              <a:t> or above</a:t>
            </a:r>
          </a:p>
          <a:p>
            <a:pPr marL="0" lvl="0" indent="0" algn="just">
              <a:buClr>
                <a:srgbClr val="292929"/>
              </a:buClr>
              <a:buSzPts val="2400"/>
              <a:buNone/>
            </a:pPr>
            <a:r>
              <a:rPr lang="en-US" sz="2300" dirty="0" smtClean="0">
                <a:solidFill>
                  <a:srgbClr val="292929"/>
                </a:solidFill>
                <a:latin typeface="Times New Roman" panose="02020603050405020304" pitchFamily="18" charset="0"/>
                <a:ea typeface="Times New Roman"/>
                <a:cs typeface="Times New Roman" panose="02020603050405020304" pitchFamily="18" charset="0"/>
                <a:sym typeface="Times New Roman"/>
              </a:rPr>
              <a:t>10.</a:t>
            </a:r>
            <a:r>
              <a:rPr lang="en-IN" sz="2300" b="1" dirty="0" smtClean="0">
                <a:latin typeface="Times New Roman" panose="02020603050405020304" pitchFamily="18" charset="0"/>
                <a:cs typeface="Times New Roman" panose="02020603050405020304" pitchFamily="18" charset="0"/>
              </a:rPr>
              <a:t>Blood </a:t>
            </a:r>
            <a:r>
              <a:rPr lang="en-IN" sz="2300" b="1" dirty="0">
                <a:latin typeface="Times New Roman" panose="02020603050405020304" pitchFamily="18" charset="0"/>
                <a:cs typeface="Times New Roman" panose="02020603050405020304" pitchFamily="18" charset="0"/>
              </a:rPr>
              <a:t>Urea (</a:t>
            </a:r>
            <a:r>
              <a:rPr lang="en-IN" sz="2300" b="1" dirty="0" err="1">
                <a:latin typeface="Times New Roman" panose="02020603050405020304" pitchFamily="18" charset="0"/>
                <a:cs typeface="Times New Roman" panose="02020603050405020304" pitchFamily="18" charset="0"/>
              </a:rPr>
              <a:t>bu</a:t>
            </a:r>
            <a:r>
              <a:rPr lang="en-IN" sz="2300" b="1" dirty="0" smtClean="0">
                <a:latin typeface="Times New Roman" panose="02020603050405020304" pitchFamily="18" charset="0"/>
                <a:cs typeface="Times New Roman" panose="02020603050405020304" pitchFamily="18" charset="0"/>
              </a:rPr>
              <a:t>):</a:t>
            </a:r>
            <a:r>
              <a:rPr lang="en-GB" sz="2300" dirty="0">
                <a:latin typeface="Times New Roman" panose="02020603050405020304" pitchFamily="18" charset="0"/>
                <a:cs typeface="Times New Roman" panose="02020603050405020304" pitchFamily="18" charset="0"/>
              </a:rPr>
              <a:t>Urea level in our blood, Normal range: 6 to 24 mg/</a:t>
            </a:r>
            <a:r>
              <a:rPr lang="en-GB" sz="2300" dirty="0" err="1">
                <a:latin typeface="Times New Roman" panose="02020603050405020304" pitchFamily="18" charset="0"/>
                <a:cs typeface="Times New Roman" panose="02020603050405020304" pitchFamily="18" charset="0"/>
              </a:rPr>
              <a:t>dL</a:t>
            </a:r>
            <a:r>
              <a:rPr lang="en-GB" sz="2300" dirty="0">
                <a:latin typeface="Times New Roman" panose="02020603050405020304" pitchFamily="18" charset="0"/>
                <a:cs typeface="Times New Roman" panose="02020603050405020304" pitchFamily="18" charset="0"/>
              </a:rPr>
              <a:t> </a:t>
            </a:r>
            <a:endParaRPr lang="en-GB" sz="2300" dirty="0" smtClean="0">
              <a:latin typeface="Times New Roman" panose="02020603050405020304" pitchFamily="18" charset="0"/>
              <a:cs typeface="Times New Roman" panose="02020603050405020304" pitchFamily="18" charset="0"/>
            </a:endParaRPr>
          </a:p>
          <a:p>
            <a:pPr marL="0" lvl="0" indent="0" algn="just">
              <a:buClr>
                <a:srgbClr val="292929"/>
              </a:buClr>
              <a:buSzPts val="2400"/>
              <a:buNone/>
            </a:pPr>
            <a:r>
              <a:rPr lang="en-GB" sz="2300" dirty="0" smtClean="0">
                <a:latin typeface="Times New Roman" panose="02020603050405020304" pitchFamily="18" charset="0"/>
                <a:cs typeface="Times New Roman" panose="02020603050405020304" pitchFamily="18" charset="0"/>
              </a:rPr>
              <a:t>11.</a:t>
            </a:r>
            <a:r>
              <a:rPr lang="en-IN" sz="2300" b="1" dirty="0" smtClean="0">
                <a:latin typeface="Times New Roman" panose="02020603050405020304" pitchFamily="18" charset="0"/>
                <a:cs typeface="Times New Roman" panose="02020603050405020304" pitchFamily="18" charset="0"/>
              </a:rPr>
              <a:t>Serum </a:t>
            </a:r>
            <a:r>
              <a:rPr lang="en-IN" sz="2300" b="1" dirty="0">
                <a:latin typeface="Times New Roman" panose="02020603050405020304" pitchFamily="18" charset="0"/>
                <a:cs typeface="Times New Roman" panose="02020603050405020304" pitchFamily="18" charset="0"/>
              </a:rPr>
              <a:t>Creatinine (</a:t>
            </a:r>
            <a:r>
              <a:rPr lang="en-IN" sz="2300" b="1" dirty="0" err="1">
                <a:latin typeface="Times New Roman" panose="02020603050405020304" pitchFamily="18" charset="0"/>
                <a:cs typeface="Times New Roman" panose="02020603050405020304" pitchFamily="18" charset="0"/>
              </a:rPr>
              <a:t>sc</a:t>
            </a:r>
            <a:r>
              <a:rPr lang="en-IN" sz="2300" b="1" dirty="0" smtClean="0">
                <a:latin typeface="Times New Roman" panose="02020603050405020304" pitchFamily="18" charset="0"/>
                <a:cs typeface="Times New Roman" panose="02020603050405020304" pitchFamily="18" charset="0"/>
              </a:rPr>
              <a:t>):</a:t>
            </a:r>
            <a:r>
              <a:rPr lang="en-GB" sz="2300" dirty="0">
                <a:latin typeface="Times New Roman" panose="02020603050405020304" pitchFamily="18" charset="0"/>
                <a:cs typeface="Times New Roman" panose="02020603050405020304" pitchFamily="18" charset="0"/>
              </a:rPr>
              <a:t>Amount of creatinine in your blood, Creatinine is a waste product in your blood that comes from your muscles, Normal range: For adult men, 0.74 to 1.35 mg/</a:t>
            </a:r>
            <a:r>
              <a:rPr lang="en-GB" sz="2300" dirty="0" err="1">
                <a:latin typeface="Times New Roman" panose="02020603050405020304" pitchFamily="18" charset="0"/>
                <a:cs typeface="Times New Roman" panose="02020603050405020304" pitchFamily="18" charset="0"/>
              </a:rPr>
              <a:t>dL</a:t>
            </a:r>
            <a:r>
              <a:rPr lang="en-GB" sz="2300" dirty="0">
                <a:latin typeface="Times New Roman" panose="02020603050405020304" pitchFamily="18" charset="0"/>
                <a:cs typeface="Times New Roman" panose="02020603050405020304" pitchFamily="18" charset="0"/>
              </a:rPr>
              <a:t>, for adult women, 0.59 to 1.04 </a:t>
            </a:r>
            <a:r>
              <a:rPr lang="en-GB" sz="2300" dirty="0" smtClean="0">
                <a:latin typeface="Times New Roman" panose="02020603050405020304" pitchFamily="18" charset="0"/>
                <a:cs typeface="Times New Roman" panose="02020603050405020304" pitchFamily="18" charset="0"/>
              </a:rPr>
              <a:t>mg/</a:t>
            </a:r>
            <a:r>
              <a:rPr lang="en-GB" sz="2300" dirty="0" err="1" smtClean="0">
                <a:latin typeface="Times New Roman" panose="02020603050405020304" pitchFamily="18" charset="0"/>
                <a:cs typeface="Times New Roman" panose="02020603050405020304" pitchFamily="18" charset="0"/>
              </a:rPr>
              <a:t>dL</a:t>
            </a:r>
            <a:endParaRPr lang="en-GB" sz="2300" dirty="0" smtClean="0">
              <a:latin typeface="Times New Roman" panose="02020603050405020304" pitchFamily="18" charset="0"/>
              <a:cs typeface="Times New Roman" panose="02020603050405020304" pitchFamily="18" charset="0"/>
            </a:endParaRPr>
          </a:p>
          <a:p>
            <a:pPr marL="0" lvl="0" indent="0" algn="just">
              <a:buClr>
                <a:srgbClr val="292929"/>
              </a:buClr>
              <a:buSzPts val="2400"/>
              <a:buNone/>
            </a:pPr>
            <a:r>
              <a:rPr lang="en-GB" sz="2300" dirty="0" smtClean="0">
                <a:latin typeface="Times New Roman" panose="02020603050405020304" pitchFamily="18" charset="0"/>
                <a:cs typeface="Times New Roman" panose="02020603050405020304" pitchFamily="18" charset="0"/>
              </a:rPr>
              <a:t>12.</a:t>
            </a:r>
            <a:r>
              <a:rPr lang="en-IN" sz="2300" b="1" dirty="0">
                <a:latin typeface="Times New Roman" panose="02020603050405020304" pitchFamily="18" charset="0"/>
                <a:cs typeface="Times New Roman" panose="02020603050405020304" pitchFamily="18" charset="0"/>
              </a:rPr>
              <a:t> Sodium (sod</a:t>
            </a:r>
            <a:r>
              <a:rPr lang="en-IN" sz="2300" b="1" dirty="0" smtClean="0">
                <a:latin typeface="Times New Roman" panose="02020603050405020304" pitchFamily="18" charset="0"/>
                <a:cs typeface="Times New Roman" panose="02020603050405020304" pitchFamily="18" charset="0"/>
              </a:rPr>
              <a:t>):</a:t>
            </a:r>
            <a:r>
              <a:rPr lang="en-GB" sz="2300" dirty="0">
                <a:latin typeface="Times New Roman" panose="02020603050405020304" pitchFamily="18" charset="0"/>
                <a:cs typeface="Times New Roman" panose="02020603050405020304" pitchFamily="18" charset="0"/>
              </a:rPr>
              <a:t>Sodium help to conduct nerve impulses, contract and relax muscles, and maintain the proper balance of water and minerals</a:t>
            </a:r>
            <a:r>
              <a:rPr lang="en-GB" sz="2300" dirty="0" smtClean="0">
                <a:latin typeface="Times New Roman" panose="02020603050405020304" pitchFamily="18" charset="0"/>
                <a:cs typeface="Times New Roman" panose="02020603050405020304" pitchFamily="18" charset="0"/>
              </a:rPr>
              <a:t>.</a:t>
            </a:r>
          </a:p>
          <a:p>
            <a:pPr marL="0" lvl="0" indent="0" algn="just">
              <a:buClr>
                <a:srgbClr val="292929"/>
              </a:buClr>
              <a:buSzPts val="2400"/>
              <a:buNone/>
            </a:pPr>
            <a:r>
              <a:rPr lang="en-GB" sz="2300" dirty="0" smtClean="0">
                <a:latin typeface="Times New Roman" panose="02020603050405020304" pitchFamily="18" charset="0"/>
                <a:cs typeface="Times New Roman" panose="02020603050405020304" pitchFamily="18" charset="0"/>
              </a:rPr>
              <a:t>13.</a:t>
            </a:r>
            <a:r>
              <a:rPr lang="en-IN" sz="2300" b="1" dirty="0">
                <a:latin typeface="Times New Roman" panose="02020603050405020304" pitchFamily="18" charset="0"/>
                <a:cs typeface="Times New Roman" panose="02020603050405020304" pitchFamily="18" charset="0"/>
              </a:rPr>
              <a:t> Potassium (pot):</a:t>
            </a:r>
            <a:r>
              <a:rPr lang="en-GB" sz="2300" dirty="0" smtClean="0">
                <a:latin typeface="Times New Roman" panose="02020603050405020304" pitchFamily="18" charset="0"/>
                <a:cs typeface="Times New Roman" panose="02020603050405020304" pitchFamily="18" charset="0"/>
              </a:rPr>
              <a:t> </a:t>
            </a:r>
            <a:r>
              <a:rPr lang="en-GB" sz="2300" dirty="0">
                <a:latin typeface="Times New Roman" panose="02020603050405020304" pitchFamily="18" charset="0"/>
                <a:cs typeface="Times New Roman" panose="02020603050405020304" pitchFamily="18" charset="0"/>
              </a:rPr>
              <a:t>It help in maintaining normal levels of fluid inside our cells. Sodium, its counterpart, maintains normal fluid levels outside of cells. The normal potassium level for an adult ranges from 3.5 to 5.2 </a:t>
            </a:r>
            <a:r>
              <a:rPr lang="en-GB" sz="2300" dirty="0" err="1" smtClean="0">
                <a:latin typeface="Times New Roman" panose="02020603050405020304" pitchFamily="18" charset="0"/>
                <a:cs typeface="Times New Roman" panose="02020603050405020304" pitchFamily="18" charset="0"/>
              </a:rPr>
              <a:t>mEq</a:t>
            </a:r>
            <a:r>
              <a:rPr lang="en-GB" sz="2300" dirty="0" smtClean="0">
                <a:latin typeface="Times New Roman" panose="02020603050405020304" pitchFamily="18" charset="0"/>
                <a:cs typeface="Times New Roman" panose="02020603050405020304" pitchFamily="18" charset="0"/>
              </a:rPr>
              <a:t>/L</a:t>
            </a:r>
          </a:p>
          <a:p>
            <a:pPr marL="0" lvl="0" indent="0" algn="just">
              <a:buClr>
                <a:srgbClr val="292929"/>
              </a:buClr>
              <a:buSzPts val="2400"/>
              <a:buNone/>
            </a:pPr>
            <a:r>
              <a:rPr lang="en-GB" sz="2300" dirty="0" smtClean="0">
                <a:latin typeface="Times New Roman" panose="02020603050405020304" pitchFamily="18" charset="0"/>
                <a:cs typeface="Times New Roman" panose="02020603050405020304" pitchFamily="18" charset="0"/>
              </a:rPr>
              <a:t>14.</a:t>
            </a:r>
            <a:r>
              <a:rPr lang="en-IN" sz="2300" b="1" dirty="0">
                <a:latin typeface="Times New Roman" panose="02020603050405020304" pitchFamily="18" charset="0"/>
                <a:cs typeface="Times New Roman" panose="02020603050405020304" pitchFamily="18" charset="0"/>
              </a:rPr>
              <a:t> </a:t>
            </a:r>
            <a:r>
              <a:rPr lang="en-IN" sz="2300" b="1" dirty="0" err="1">
                <a:latin typeface="Times New Roman" panose="02020603050405020304" pitchFamily="18" charset="0"/>
                <a:cs typeface="Times New Roman" panose="02020603050405020304" pitchFamily="18" charset="0"/>
              </a:rPr>
              <a:t>Hemoglobin</a:t>
            </a:r>
            <a:r>
              <a:rPr lang="en-IN" sz="2300" b="1" dirty="0">
                <a:latin typeface="Times New Roman" panose="02020603050405020304" pitchFamily="18" charset="0"/>
                <a:cs typeface="Times New Roman" panose="02020603050405020304" pitchFamily="18" charset="0"/>
              </a:rPr>
              <a:t> (</a:t>
            </a:r>
            <a:r>
              <a:rPr lang="en-IN" sz="2300" b="1" dirty="0" err="1">
                <a:latin typeface="Times New Roman" panose="02020603050405020304" pitchFamily="18" charset="0"/>
                <a:cs typeface="Times New Roman" panose="02020603050405020304" pitchFamily="18" charset="0"/>
              </a:rPr>
              <a:t>hemo</a:t>
            </a:r>
            <a:r>
              <a:rPr lang="en-IN" sz="2300" b="1" dirty="0" smtClean="0">
                <a:latin typeface="Times New Roman" panose="02020603050405020304" pitchFamily="18" charset="0"/>
                <a:cs typeface="Times New Roman" panose="02020603050405020304" pitchFamily="18" charset="0"/>
              </a:rPr>
              <a:t>):</a:t>
            </a:r>
            <a:r>
              <a:rPr lang="en-GB" sz="2300" dirty="0">
                <a:latin typeface="Times New Roman" panose="02020603050405020304" pitchFamily="18" charset="0"/>
                <a:cs typeface="Times New Roman" panose="02020603050405020304" pitchFamily="18" charset="0"/>
              </a:rPr>
              <a:t>The healthy range for </a:t>
            </a:r>
            <a:r>
              <a:rPr lang="en-GB" sz="2300" dirty="0" err="1">
                <a:latin typeface="Times New Roman" panose="02020603050405020304" pitchFamily="18" charset="0"/>
                <a:cs typeface="Times New Roman" panose="02020603050405020304" pitchFamily="18" charset="0"/>
              </a:rPr>
              <a:t>hemoglobin</a:t>
            </a:r>
            <a:r>
              <a:rPr lang="en-GB" sz="2300" dirty="0">
                <a:latin typeface="Times New Roman" panose="02020603050405020304" pitchFamily="18" charset="0"/>
                <a:cs typeface="Times New Roman" panose="02020603050405020304" pitchFamily="18" charset="0"/>
              </a:rPr>
              <a:t> is: For men, 13.2 (132 grams per </a:t>
            </a:r>
            <a:r>
              <a:rPr lang="en-GB" sz="2300" dirty="0" err="1">
                <a:latin typeface="Times New Roman" panose="02020603050405020304" pitchFamily="18" charset="0"/>
                <a:cs typeface="Times New Roman" panose="02020603050405020304" pitchFamily="18" charset="0"/>
              </a:rPr>
              <a:t>liter</a:t>
            </a:r>
            <a:r>
              <a:rPr lang="en-GB" sz="2300" dirty="0">
                <a:latin typeface="Times New Roman" panose="02020603050405020304" pitchFamily="18" charset="0"/>
                <a:cs typeface="Times New Roman" panose="02020603050405020304" pitchFamily="18" charset="0"/>
              </a:rPr>
              <a:t>) to 16.6 grams per </a:t>
            </a:r>
            <a:r>
              <a:rPr lang="en-GB" sz="2300" dirty="0" err="1">
                <a:latin typeface="Times New Roman" panose="02020603050405020304" pitchFamily="18" charset="0"/>
                <a:cs typeface="Times New Roman" panose="02020603050405020304" pitchFamily="18" charset="0"/>
              </a:rPr>
              <a:t>deciliter</a:t>
            </a:r>
            <a:r>
              <a:rPr lang="en-GB" sz="2300" dirty="0">
                <a:latin typeface="Times New Roman" panose="02020603050405020304" pitchFamily="18" charset="0"/>
                <a:cs typeface="Times New Roman" panose="02020603050405020304" pitchFamily="18" charset="0"/>
              </a:rPr>
              <a:t>. For women, 11.6 to 15 (116 grams per </a:t>
            </a:r>
            <a:r>
              <a:rPr lang="en-GB" sz="2300" dirty="0" err="1">
                <a:latin typeface="Times New Roman" panose="02020603050405020304" pitchFamily="18" charset="0"/>
                <a:cs typeface="Times New Roman" panose="02020603050405020304" pitchFamily="18" charset="0"/>
              </a:rPr>
              <a:t>liter</a:t>
            </a:r>
            <a:r>
              <a:rPr lang="en-GB" sz="2300" dirty="0">
                <a:latin typeface="Times New Roman" panose="02020603050405020304" pitchFamily="18" charset="0"/>
                <a:cs typeface="Times New Roman" panose="02020603050405020304" pitchFamily="18" charset="0"/>
              </a:rPr>
              <a:t>) grams per </a:t>
            </a:r>
            <a:r>
              <a:rPr lang="en-GB" sz="2300" dirty="0" err="1">
                <a:latin typeface="Times New Roman" panose="02020603050405020304" pitchFamily="18" charset="0"/>
                <a:cs typeface="Times New Roman" panose="02020603050405020304" pitchFamily="18" charset="0"/>
              </a:rPr>
              <a:t>deciliter</a:t>
            </a:r>
            <a:r>
              <a:rPr lang="en-GB" sz="2300" dirty="0">
                <a:latin typeface="Times New Roman" panose="02020603050405020304" pitchFamily="18" charset="0"/>
                <a:cs typeface="Times New Roman" panose="02020603050405020304" pitchFamily="18" charset="0"/>
              </a:rPr>
              <a:t>.</a:t>
            </a:r>
            <a:endParaRPr sz="23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7"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155" name="Google Shape;155;p7"/>
          <p:cNvSpPr txBox="1">
            <a:spLocks noGrp="1"/>
          </p:cNvSpPr>
          <p:nvPr>
            <p:ph type="body" idx="1"/>
          </p:nvPr>
        </p:nvSpPr>
        <p:spPr>
          <a:xfrm>
            <a:off x="400975" y="30591"/>
            <a:ext cx="11390049" cy="5836410"/>
          </a:xfrm>
          <a:prstGeom prst="rect">
            <a:avLst/>
          </a:prstGeom>
          <a:noFill/>
          <a:ln>
            <a:noFill/>
          </a:ln>
        </p:spPr>
        <p:txBody>
          <a:bodyPr spcFirstLastPara="1" wrap="square" lIns="91425" tIns="45700" rIns="91425" bIns="45700" anchor="t" anchorCtr="0">
            <a:noAutofit/>
          </a:bodyPr>
          <a:lstStyle/>
          <a:p>
            <a:pPr marL="0" lvl="0" indent="0" algn="just">
              <a:spcBef>
                <a:spcPts val="0"/>
              </a:spcBef>
              <a:buClr>
                <a:srgbClr val="292929"/>
              </a:buClr>
              <a:buSzPts val="2400"/>
              <a:buNone/>
            </a:pPr>
            <a:r>
              <a:rPr lang="en-IN" sz="2400" b="1" dirty="0" smtClean="0">
                <a:latin typeface="Times New Roman" panose="02020603050405020304" pitchFamily="18" charset="0"/>
                <a:cs typeface="Times New Roman" panose="02020603050405020304" pitchFamily="18" charset="0"/>
              </a:rPr>
              <a:t>15.Packed </a:t>
            </a:r>
            <a:r>
              <a:rPr lang="en-IN" sz="2400" b="1" dirty="0">
                <a:latin typeface="Times New Roman" panose="02020603050405020304" pitchFamily="18" charset="0"/>
                <a:cs typeface="Times New Roman" panose="02020603050405020304" pitchFamily="18" charset="0"/>
              </a:rPr>
              <a:t>Cell Volume (</a:t>
            </a:r>
            <a:r>
              <a:rPr lang="en-IN" sz="2400" b="1" dirty="0" err="1">
                <a:latin typeface="Times New Roman" panose="02020603050405020304" pitchFamily="18" charset="0"/>
                <a:cs typeface="Times New Roman" panose="02020603050405020304" pitchFamily="18" charset="0"/>
              </a:rPr>
              <a:t>pcv</a:t>
            </a:r>
            <a:r>
              <a:rPr lang="en-IN" sz="2400" b="1" dirty="0" smtClean="0">
                <a:latin typeface="Times New Roman" panose="02020603050405020304" pitchFamily="18" charset="0"/>
                <a:cs typeface="Times New Roman" panose="02020603050405020304" pitchFamily="18" charset="0"/>
              </a:rPr>
              <a:t>)</a:t>
            </a:r>
            <a:r>
              <a:rPr lang="en-US" sz="2400" b="1" dirty="0" smtClean="0">
                <a:solidFill>
                  <a:srgbClr val="292929"/>
                </a:solidFill>
                <a:latin typeface="Times New Roman" panose="02020603050405020304" pitchFamily="18" charset="0"/>
                <a:ea typeface="Times New Roman"/>
                <a:cs typeface="Times New Roman" panose="02020603050405020304" pitchFamily="18" charset="0"/>
                <a:sym typeface="Times New Roman"/>
              </a:rPr>
              <a:t>: </a:t>
            </a:r>
            <a:r>
              <a:rPr lang="en-GB" sz="2400" dirty="0">
                <a:latin typeface="Times New Roman" panose="02020603050405020304" pitchFamily="18" charset="0"/>
                <a:cs typeface="Times New Roman" panose="02020603050405020304" pitchFamily="18" charset="0"/>
              </a:rPr>
              <a:t>In females, the normal range is 35.5 to 44.9%. In males, 38.3% to 48.6% is the normal PCV range. For pregnant females, the normal PCV is 33-38</a:t>
            </a:r>
            <a:r>
              <a:rPr lang="en-GB" sz="2400" dirty="0" smtClean="0">
                <a:latin typeface="Times New Roman" panose="02020603050405020304" pitchFamily="18" charset="0"/>
                <a:cs typeface="Times New Roman" panose="02020603050405020304" pitchFamily="18" charset="0"/>
              </a:rPr>
              <a:t>%.</a:t>
            </a:r>
          </a:p>
          <a:p>
            <a:pPr marL="0" lvl="0" indent="0" algn="just">
              <a:spcBef>
                <a:spcPts val="0"/>
              </a:spcBef>
              <a:buClr>
                <a:srgbClr val="292929"/>
              </a:buClr>
              <a:buSzPts val="2400"/>
              <a:buNone/>
            </a:pPr>
            <a:r>
              <a:rPr lang="en-US" sz="2400" dirty="0" smtClean="0">
                <a:solidFill>
                  <a:srgbClr val="292929"/>
                </a:solidFill>
                <a:latin typeface="Times New Roman" panose="02020603050405020304" pitchFamily="18" charset="0"/>
                <a:ea typeface="Times New Roman"/>
                <a:cs typeface="Times New Roman" panose="02020603050405020304" pitchFamily="18" charset="0"/>
                <a:sym typeface="Times New Roman"/>
              </a:rPr>
              <a:t>16.</a:t>
            </a:r>
            <a:r>
              <a:rPr lang="en-GB" sz="2400" b="1" dirty="0" smtClean="0">
                <a:latin typeface="Times New Roman" panose="02020603050405020304" pitchFamily="18" charset="0"/>
                <a:cs typeface="Times New Roman" panose="02020603050405020304" pitchFamily="18" charset="0"/>
              </a:rPr>
              <a:t>White </a:t>
            </a:r>
            <a:r>
              <a:rPr lang="en-GB" sz="2400" b="1" dirty="0">
                <a:latin typeface="Times New Roman" panose="02020603050405020304" pitchFamily="18" charset="0"/>
                <a:cs typeface="Times New Roman" panose="02020603050405020304" pitchFamily="18" charset="0"/>
              </a:rPr>
              <a:t>blood cell count (</a:t>
            </a:r>
            <a:r>
              <a:rPr lang="en-GB" sz="2400" b="1" dirty="0" err="1">
                <a:latin typeface="Times New Roman" panose="02020603050405020304" pitchFamily="18" charset="0"/>
                <a:cs typeface="Times New Roman" panose="02020603050405020304" pitchFamily="18" charset="0"/>
              </a:rPr>
              <a:t>wc</a:t>
            </a:r>
            <a:r>
              <a:rPr lang="en-GB" sz="2400" b="1" dirty="0" smtClean="0">
                <a:latin typeface="Times New Roman" panose="02020603050405020304" pitchFamily="18" charset="0"/>
                <a:cs typeface="Times New Roman" panose="02020603050405020304" pitchFamily="18" charset="0"/>
              </a:rPr>
              <a:t>)</a:t>
            </a:r>
            <a:r>
              <a:rPr lang="en-US" sz="2400" b="1" dirty="0" smtClean="0">
                <a:solidFill>
                  <a:srgbClr val="292929"/>
                </a:solidFill>
                <a:latin typeface="Times New Roman" panose="02020603050405020304" pitchFamily="18" charset="0"/>
                <a:ea typeface="Times New Roman"/>
                <a:cs typeface="Times New Roman" panose="02020603050405020304" pitchFamily="18" charset="0"/>
                <a:sym typeface="Times New Roman"/>
              </a:rPr>
              <a:t>: </a:t>
            </a:r>
            <a:r>
              <a:rPr lang="en-GB" sz="2400" dirty="0">
                <a:latin typeface="Times New Roman" panose="02020603050405020304" pitchFamily="18" charset="0"/>
                <a:cs typeface="Times New Roman" panose="02020603050405020304" pitchFamily="18" charset="0"/>
              </a:rPr>
              <a:t>A white blood count measures the number of white cells in your blood. </a:t>
            </a:r>
            <a:endParaRPr lang="en-GB" sz="2400" dirty="0" smtClean="0">
              <a:latin typeface="Times New Roman" panose="02020603050405020304" pitchFamily="18" charset="0"/>
              <a:cs typeface="Times New Roman" panose="02020603050405020304" pitchFamily="18" charset="0"/>
            </a:endParaRPr>
          </a:p>
          <a:p>
            <a:pPr marL="0" lvl="0" indent="0" algn="just">
              <a:spcBef>
                <a:spcPts val="0"/>
              </a:spcBef>
              <a:buClr>
                <a:srgbClr val="292929"/>
              </a:buClr>
              <a:buSzPts val="2400"/>
              <a:buNone/>
            </a:pPr>
            <a:r>
              <a:rPr lang="en-US" sz="2400" dirty="0" smtClean="0">
                <a:solidFill>
                  <a:srgbClr val="292929"/>
                </a:solidFill>
                <a:latin typeface="Times New Roman" panose="02020603050405020304" pitchFamily="18" charset="0"/>
                <a:ea typeface="Times New Roman"/>
                <a:cs typeface="Times New Roman" panose="02020603050405020304" pitchFamily="18" charset="0"/>
                <a:sym typeface="Times New Roman"/>
              </a:rPr>
              <a:t>17. </a:t>
            </a:r>
            <a:r>
              <a:rPr lang="en-GB" sz="2400" b="1" dirty="0">
                <a:latin typeface="Times New Roman" panose="02020603050405020304" pitchFamily="18" charset="0"/>
                <a:cs typeface="Times New Roman" panose="02020603050405020304" pitchFamily="18" charset="0"/>
              </a:rPr>
              <a:t>Red Blood cell count (</a:t>
            </a:r>
            <a:r>
              <a:rPr lang="en-GB" sz="2400" b="1" dirty="0" err="1">
                <a:latin typeface="Times New Roman" panose="02020603050405020304" pitchFamily="18" charset="0"/>
                <a:cs typeface="Times New Roman" panose="02020603050405020304" pitchFamily="18" charset="0"/>
              </a:rPr>
              <a:t>rc</a:t>
            </a:r>
            <a:r>
              <a:rPr lang="en-GB" sz="2400" b="1"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A normal range in adults is generally considered to be 4.35 to 5.65 million red blood cells per microliter (</a:t>
            </a:r>
            <a:r>
              <a:rPr lang="en-GB" sz="2400" dirty="0" err="1">
                <a:latin typeface="Times New Roman" panose="02020603050405020304" pitchFamily="18" charset="0"/>
                <a:cs typeface="Times New Roman" panose="02020603050405020304" pitchFamily="18" charset="0"/>
              </a:rPr>
              <a:t>mcL</a:t>
            </a:r>
            <a:r>
              <a:rPr lang="en-GB" sz="2400" dirty="0">
                <a:latin typeface="Times New Roman" panose="02020603050405020304" pitchFamily="18" charset="0"/>
                <a:cs typeface="Times New Roman" panose="02020603050405020304" pitchFamily="18" charset="0"/>
              </a:rPr>
              <a:t>) of blood for men and 3.92 to 5.13 million red blood cells per </a:t>
            </a:r>
            <a:r>
              <a:rPr lang="en-GB" sz="2400" dirty="0" err="1">
                <a:latin typeface="Times New Roman" panose="02020603050405020304" pitchFamily="18" charset="0"/>
                <a:cs typeface="Times New Roman" panose="02020603050405020304" pitchFamily="18" charset="0"/>
              </a:rPr>
              <a:t>mcL</a:t>
            </a:r>
            <a:r>
              <a:rPr lang="en-GB" sz="2400" dirty="0">
                <a:latin typeface="Times New Roman" panose="02020603050405020304" pitchFamily="18" charset="0"/>
                <a:cs typeface="Times New Roman" panose="02020603050405020304" pitchFamily="18" charset="0"/>
              </a:rPr>
              <a:t> of blood for women</a:t>
            </a:r>
            <a:r>
              <a:rPr lang="en-GB" sz="2400" dirty="0" smtClean="0">
                <a:latin typeface="Times New Roman" panose="02020603050405020304" pitchFamily="18" charset="0"/>
                <a:cs typeface="Times New Roman" panose="02020603050405020304" pitchFamily="18" charset="0"/>
              </a:rPr>
              <a:t>.</a:t>
            </a:r>
          </a:p>
          <a:p>
            <a:pPr marL="0" lvl="0" indent="0" algn="just">
              <a:spcBef>
                <a:spcPts val="0"/>
              </a:spcBef>
              <a:buClr>
                <a:srgbClr val="292929"/>
              </a:buClr>
              <a:buSzPts val="2400"/>
              <a:buNone/>
            </a:pPr>
            <a:r>
              <a:rPr lang="en-GB" sz="2400" dirty="0" smtClean="0">
                <a:latin typeface="Times New Roman" panose="02020603050405020304" pitchFamily="18" charset="0"/>
                <a:cs typeface="Times New Roman" panose="02020603050405020304" pitchFamily="18" charset="0"/>
              </a:rPr>
              <a:t>18.</a:t>
            </a:r>
            <a:r>
              <a:rPr lang="en-IN" sz="2400" b="1" dirty="0" smtClean="0">
                <a:latin typeface="Times New Roman" panose="02020603050405020304" pitchFamily="18" charset="0"/>
                <a:cs typeface="Times New Roman" panose="02020603050405020304" pitchFamily="18" charset="0"/>
              </a:rPr>
              <a:t>Hypertension </a:t>
            </a: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htn</a:t>
            </a:r>
            <a:r>
              <a:rPr lang="en-IN" sz="2400" b="1"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High blood pressure (hypertension) is a common condition in which the long-term force of the blood against your artery walls is high enough that it may eventually cause health problems, such as heart disease</a:t>
            </a:r>
            <a:r>
              <a:rPr lang="en-GB" sz="2400" dirty="0" smtClean="0">
                <a:latin typeface="Times New Roman" panose="02020603050405020304" pitchFamily="18" charset="0"/>
                <a:cs typeface="Times New Roman" panose="02020603050405020304" pitchFamily="18" charset="0"/>
              </a:rPr>
              <a:t>.</a:t>
            </a:r>
          </a:p>
          <a:p>
            <a:pPr marL="0" lvl="0" indent="0" algn="just">
              <a:spcBef>
                <a:spcPts val="0"/>
              </a:spcBef>
              <a:buClr>
                <a:srgbClr val="292929"/>
              </a:buClr>
              <a:buSzPts val="2400"/>
              <a:buNone/>
            </a:pPr>
            <a:r>
              <a:rPr lang="en-GB" sz="2400" dirty="0" smtClean="0">
                <a:latin typeface="Times New Roman" panose="02020603050405020304" pitchFamily="18" charset="0"/>
                <a:cs typeface="Times New Roman" panose="02020603050405020304" pitchFamily="18" charset="0"/>
              </a:rPr>
              <a:t>19.</a:t>
            </a:r>
            <a:r>
              <a:rPr lang="en-IN" sz="2400" b="1" dirty="0" smtClean="0">
                <a:latin typeface="Times New Roman" panose="02020603050405020304" pitchFamily="18" charset="0"/>
                <a:cs typeface="Times New Roman" panose="02020603050405020304" pitchFamily="18" charset="0"/>
              </a:rPr>
              <a:t> Diabetes Mellitus (</a:t>
            </a:r>
            <a:r>
              <a:rPr lang="en-IN" sz="2400" b="1" dirty="0" err="1" smtClean="0">
                <a:latin typeface="Times New Roman" panose="02020603050405020304" pitchFamily="18" charset="0"/>
                <a:cs typeface="Times New Roman" panose="02020603050405020304" pitchFamily="18" charset="0"/>
              </a:rPr>
              <a:t>dm</a:t>
            </a:r>
            <a:r>
              <a:rPr lang="en-IN" sz="2400" b="1"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Diabetes mellitus refers to a group of diseases that affect how your body uses blood sugar (glucose</a:t>
            </a:r>
            <a:r>
              <a:rPr lang="en-GB" sz="2400" dirty="0" smtClean="0">
                <a:latin typeface="Times New Roman" panose="02020603050405020304" pitchFamily="18" charset="0"/>
                <a:cs typeface="Times New Roman" panose="02020603050405020304" pitchFamily="18" charset="0"/>
              </a:rPr>
              <a:t>).</a:t>
            </a:r>
          </a:p>
          <a:p>
            <a:pPr marL="0" lvl="0" indent="0" algn="just">
              <a:spcBef>
                <a:spcPts val="0"/>
              </a:spcBef>
              <a:buClr>
                <a:srgbClr val="292929"/>
              </a:buClr>
              <a:buSzPts val="2400"/>
              <a:buNone/>
            </a:pPr>
            <a:r>
              <a:rPr lang="en-GB" sz="2400" dirty="0" smtClean="0">
                <a:latin typeface="Times New Roman" panose="02020603050405020304" pitchFamily="18" charset="0"/>
                <a:cs typeface="Times New Roman" panose="02020603050405020304" pitchFamily="18" charset="0"/>
              </a:rPr>
              <a:t>20.</a:t>
            </a:r>
            <a:r>
              <a:rPr lang="en-IN" sz="2400" b="1" dirty="0">
                <a:latin typeface="Times New Roman" panose="02020603050405020304" pitchFamily="18" charset="0"/>
                <a:cs typeface="Times New Roman" panose="02020603050405020304" pitchFamily="18" charset="0"/>
              </a:rPr>
              <a:t> Coronary Artery Disease (cad</a:t>
            </a:r>
            <a:r>
              <a:rPr lang="en-IN" sz="2400" b="1"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Coronary artery disease is caused by plaque </a:t>
            </a:r>
            <a:r>
              <a:rPr lang="en-GB" sz="2400" dirty="0" err="1">
                <a:latin typeface="Times New Roman" panose="02020603050405020304" pitchFamily="18" charset="0"/>
                <a:cs typeface="Times New Roman" panose="02020603050405020304" pitchFamily="18" charset="0"/>
              </a:rPr>
              <a:t>buildup</a:t>
            </a:r>
            <a:r>
              <a:rPr lang="en-GB" sz="2400" dirty="0">
                <a:latin typeface="Times New Roman" panose="02020603050405020304" pitchFamily="18" charset="0"/>
                <a:cs typeface="Times New Roman" panose="02020603050405020304" pitchFamily="18" charset="0"/>
              </a:rPr>
              <a:t> in the wall of the arteries that supply blood to the heart (called coronary arteries</a:t>
            </a:r>
            <a:r>
              <a:rPr lang="en-GB" sz="2400" dirty="0" smtClean="0">
                <a:latin typeface="Times New Roman" panose="02020603050405020304" pitchFamily="18" charset="0"/>
                <a:cs typeface="Times New Roman" panose="02020603050405020304" pitchFamily="18" charset="0"/>
              </a:rPr>
              <a:t>).</a:t>
            </a:r>
          </a:p>
          <a:p>
            <a:pPr marL="0" lvl="0" indent="0" algn="just">
              <a:spcBef>
                <a:spcPts val="0"/>
              </a:spcBef>
              <a:buClr>
                <a:srgbClr val="292929"/>
              </a:buClr>
              <a:buSzPts val="2400"/>
              <a:buNone/>
            </a:pPr>
            <a:r>
              <a:rPr lang="en-GB" sz="2400" dirty="0" smtClean="0">
                <a:latin typeface="Times New Roman" panose="02020603050405020304" pitchFamily="18" charset="0"/>
                <a:cs typeface="Times New Roman" panose="02020603050405020304" pitchFamily="18" charset="0"/>
              </a:rPr>
              <a:t>21.</a:t>
            </a:r>
            <a:r>
              <a:rPr lang="en-IN" sz="2400" b="1" dirty="0">
                <a:latin typeface="Times New Roman" panose="02020603050405020304" pitchFamily="18" charset="0"/>
                <a:cs typeface="Times New Roman" panose="02020603050405020304" pitchFamily="18" charset="0"/>
              </a:rPr>
              <a:t> Appetite (</a:t>
            </a:r>
            <a:r>
              <a:rPr lang="en-IN" sz="2400" b="1" dirty="0" err="1">
                <a:latin typeface="Times New Roman" panose="02020603050405020304" pitchFamily="18" charset="0"/>
                <a:cs typeface="Times New Roman" panose="02020603050405020304" pitchFamily="18" charset="0"/>
              </a:rPr>
              <a:t>appet</a:t>
            </a:r>
            <a:r>
              <a:rPr lang="en-IN" sz="2400" b="1" dirty="0" smtClean="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Desire for eating </a:t>
            </a:r>
            <a:r>
              <a:rPr lang="en-IN" sz="2400" dirty="0" smtClean="0">
                <a:latin typeface="Times New Roman" panose="02020603050405020304" pitchFamily="18" charset="0"/>
                <a:cs typeface="Times New Roman" panose="02020603050405020304" pitchFamily="18" charset="0"/>
              </a:rPr>
              <a:t>food.</a:t>
            </a:r>
          </a:p>
          <a:p>
            <a:pPr marL="0" lvl="0" indent="0" algn="just">
              <a:spcBef>
                <a:spcPts val="0"/>
              </a:spcBef>
              <a:buClr>
                <a:srgbClr val="292929"/>
              </a:buClr>
              <a:buSzPts val="2400"/>
              <a:buNone/>
            </a:pPr>
            <a:r>
              <a:rPr lang="en-IN" sz="2400" b="1" dirty="0" smtClean="0">
                <a:latin typeface="Times New Roman" panose="02020603050405020304" pitchFamily="18" charset="0"/>
                <a:cs typeface="Times New Roman" panose="02020603050405020304" pitchFamily="18" charset="0"/>
              </a:rPr>
              <a:t>22.Pedal </a:t>
            </a:r>
            <a:r>
              <a:rPr lang="en-IN" sz="2400" b="1" dirty="0" err="1">
                <a:latin typeface="Times New Roman" panose="02020603050405020304" pitchFamily="18" charset="0"/>
                <a:cs typeface="Times New Roman" panose="02020603050405020304" pitchFamily="18" charset="0"/>
              </a:rPr>
              <a:t>edema</a:t>
            </a:r>
            <a:r>
              <a:rPr lang="en-IN" sz="2400" b="1" dirty="0">
                <a:latin typeface="Times New Roman" panose="02020603050405020304" pitchFamily="18" charset="0"/>
                <a:cs typeface="Times New Roman" panose="02020603050405020304" pitchFamily="18" charset="0"/>
              </a:rPr>
              <a:t> (</a:t>
            </a:r>
            <a:r>
              <a:rPr lang="en-IN" sz="2400" b="1" dirty="0" err="1">
                <a:latin typeface="Times New Roman" panose="02020603050405020304" pitchFamily="18" charset="0"/>
                <a:cs typeface="Times New Roman" panose="02020603050405020304" pitchFamily="18" charset="0"/>
              </a:rPr>
              <a:t>pe</a:t>
            </a:r>
            <a:r>
              <a:rPr lang="en-IN" sz="2400" b="1"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Pedal </a:t>
            </a:r>
            <a:r>
              <a:rPr lang="en-GB" sz="2400" dirty="0" err="1">
                <a:latin typeface="Times New Roman" panose="02020603050405020304" pitchFamily="18" charset="0"/>
                <a:cs typeface="Times New Roman" panose="02020603050405020304" pitchFamily="18" charset="0"/>
              </a:rPr>
              <a:t>edema</a:t>
            </a:r>
            <a:r>
              <a:rPr lang="en-GB" sz="2400" dirty="0">
                <a:latin typeface="Times New Roman" panose="02020603050405020304" pitchFamily="18" charset="0"/>
                <a:cs typeface="Times New Roman" panose="02020603050405020304" pitchFamily="18" charset="0"/>
              </a:rPr>
              <a:t> causes an abnormal accumulation of fluid in the ankles, feet, and lower legs causing swelling of the feet and ankles</a:t>
            </a:r>
            <a:r>
              <a:rPr lang="en-GB" sz="2400" dirty="0" smtClean="0">
                <a:latin typeface="Times New Roman" panose="02020603050405020304" pitchFamily="18" charset="0"/>
                <a:cs typeface="Times New Roman" panose="02020603050405020304" pitchFamily="18" charset="0"/>
              </a:rPr>
              <a:t>.</a:t>
            </a:r>
          </a:p>
          <a:p>
            <a:pPr marL="0" lvl="0" indent="0" algn="just">
              <a:spcBef>
                <a:spcPts val="0"/>
              </a:spcBef>
              <a:buClr>
                <a:srgbClr val="292929"/>
              </a:buClr>
              <a:buSzPts val="2400"/>
              <a:buNone/>
            </a:pPr>
            <a:r>
              <a:rPr lang="en-IN" sz="2400" b="1" dirty="0" smtClean="0">
                <a:latin typeface="Times New Roman" panose="02020603050405020304" pitchFamily="18" charset="0"/>
                <a:cs typeface="Times New Roman" panose="02020603050405020304" pitchFamily="18" charset="0"/>
              </a:rPr>
              <a:t>23.Anemia </a:t>
            </a: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ane</a:t>
            </a:r>
            <a:r>
              <a:rPr lang="en-IN" sz="2400" b="1" dirty="0" smtClean="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Anemia</a:t>
            </a:r>
            <a:r>
              <a:rPr lang="en-GB" sz="2400" dirty="0">
                <a:latin typeface="Times New Roman" panose="02020603050405020304" pitchFamily="18" charset="0"/>
                <a:cs typeface="Times New Roman" panose="02020603050405020304" pitchFamily="18" charset="0"/>
              </a:rPr>
              <a:t> is a condition in which you lack enough healthy red blood cells to carry adequate oxygen to your body's tissues. </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8"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161" name="Google Shape;161;p8"/>
          <p:cNvSpPr txBox="1">
            <a:spLocks noGrp="1"/>
          </p:cNvSpPr>
          <p:nvPr>
            <p:ph type="title"/>
          </p:nvPr>
        </p:nvSpPr>
        <p:spPr>
          <a:xfrm>
            <a:off x="2370338" y="8619"/>
            <a:ext cx="6599477" cy="7447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COLUMN DESCRIPTION </a:t>
            </a:r>
            <a:endParaRPr/>
          </a:p>
        </p:txBody>
      </p:sp>
      <p:sp>
        <p:nvSpPr>
          <p:cNvPr id="162" name="Google Shape;162;p8"/>
          <p:cNvSpPr txBox="1">
            <a:spLocks noGrp="1"/>
          </p:cNvSpPr>
          <p:nvPr>
            <p:ph type="body" idx="1"/>
          </p:nvPr>
        </p:nvSpPr>
        <p:spPr>
          <a:xfrm>
            <a:off x="767408" y="762020"/>
            <a:ext cx="3148006" cy="590927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smtClean="0">
                <a:solidFill>
                  <a:schemeClr val="dk1"/>
                </a:solidFill>
                <a:latin typeface="Times New Roman"/>
                <a:ea typeface="Times New Roman"/>
                <a:cs typeface="Times New Roman"/>
                <a:sym typeface="Times New Roman"/>
              </a:rPr>
              <a:t>Age                   </a:t>
            </a:r>
            <a:endParaRPr dirty="0" smtClean="0"/>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bp</a:t>
            </a:r>
            <a:endParaRPr lang="en-US"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smtClean="0">
                <a:solidFill>
                  <a:schemeClr val="dk1"/>
                </a:solidFill>
                <a:latin typeface="Times New Roman"/>
                <a:ea typeface="Times New Roman"/>
                <a:cs typeface="Times New Roman"/>
                <a:sym typeface="Times New Roman"/>
              </a:rPr>
              <a:t>sg</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smtClean="0">
                <a:solidFill>
                  <a:schemeClr val="dk1"/>
                </a:solidFill>
                <a:latin typeface="Times New Roman"/>
                <a:ea typeface="Times New Roman"/>
                <a:cs typeface="Times New Roman"/>
                <a:sym typeface="Times New Roman"/>
              </a:rPr>
              <a:t>al</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su</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rbc</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smtClean="0">
                <a:solidFill>
                  <a:schemeClr val="dk1"/>
                </a:solidFill>
                <a:latin typeface="Times New Roman"/>
                <a:ea typeface="Times New Roman"/>
                <a:cs typeface="Times New Roman"/>
                <a:sym typeface="Times New Roman"/>
              </a:rPr>
              <a:t>pc</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pcc</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ba</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bgr</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bu</a:t>
            </a:r>
            <a:endParaRPr dirty="0" smtClean="0"/>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sc</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smtClean="0">
                <a:solidFill>
                  <a:schemeClr val="dk1"/>
                </a:solidFill>
                <a:latin typeface="Times New Roman"/>
                <a:ea typeface="Times New Roman"/>
                <a:cs typeface="Times New Roman"/>
                <a:sym typeface="Times New Roman"/>
              </a:rPr>
              <a:t>sod</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smtClean="0">
                <a:solidFill>
                  <a:schemeClr val="dk1"/>
                </a:solidFill>
                <a:latin typeface="Times New Roman"/>
                <a:ea typeface="Times New Roman"/>
                <a:cs typeface="Times New Roman"/>
                <a:sym typeface="Times New Roman"/>
              </a:rPr>
              <a:t>pot</a:t>
            </a:r>
            <a:endParaRPr dirty="0"/>
          </a:p>
        </p:txBody>
      </p:sp>
      <p:sp>
        <p:nvSpPr>
          <p:cNvPr id="163" name="Google Shape;163;p8"/>
          <p:cNvSpPr txBox="1"/>
          <p:nvPr/>
        </p:nvSpPr>
        <p:spPr>
          <a:xfrm>
            <a:off x="3915414" y="753401"/>
            <a:ext cx="8047299" cy="590927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Clr>
                <a:schemeClr val="dk1"/>
              </a:buClr>
              <a:buSzPts val="2700"/>
              <a:buFont typeface="Noto Sans Symbols"/>
              <a:buNone/>
            </a:pPr>
            <a:r>
              <a:rPr lang="en-US" sz="2400" dirty="0">
                <a:solidFill>
                  <a:schemeClr val="dk1"/>
                </a:solidFill>
                <a:latin typeface="Times New Roman"/>
                <a:ea typeface="Times New Roman"/>
                <a:cs typeface="Times New Roman"/>
                <a:sym typeface="Times New Roman"/>
              </a:rPr>
              <a:t>: </a:t>
            </a:r>
            <a:r>
              <a:rPr lang="en-US" sz="2700" dirty="0">
                <a:solidFill>
                  <a:schemeClr val="dk1"/>
                </a:solidFill>
                <a:latin typeface="Times New Roman"/>
                <a:ea typeface="Times New Roman"/>
                <a:cs typeface="Times New Roman"/>
                <a:sym typeface="Times New Roman"/>
              </a:rPr>
              <a:t>Age                   </a:t>
            </a:r>
            <a:endParaRPr sz="2700" dirty="0"/>
          </a:p>
          <a:p>
            <a:pPr lvl="0">
              <a:buClr>
                <a:schemeClr val="dk1"/>
              </a:buClr>
              <a:buSzPts val="2700"/>
            </a:pPr>
            <a:r>
              <a:rPr lang="en-US" sz="2700" dirty="0">
                <a:solidFill>
                  <a:schemeClr val="dk1"/>
                </a:solidFill>
                <a:latin typeface="Times New Roman"/>
                <a:ea typeface="Times New Roman"/>
                <a:cs typeface="Times New Roman"/>
                <a:sym typeface="Times New Roman"/>
              </a:rPr>
              <a:t>: </a:t>
            </a:r>
            <a:r>
              <a:rPr lang="en-IN" sz="2700" dirty="0"/>
              <a:t>Blood Pressure</a:t>
            </a:r>
            <a:endParaRPr sz="2700" dirty="0"/>
          </a:p>
          <a:p>
            <a:pPr lvl="0">
              <a:buClr>
                <a:schemeClr val="dk1"/>
              </a:buClr>
              <a:buSzPts val="2700"/>
            </a:pPr>
            <a:r>
              <a:rPr lang="en-US" sz="2700" dirty="0">
                <a:solidFill>
                  <a:schemeClr val="dk1"/>
                </a:solidFill>
                <a:latin typeface="Times New Roman"/>
                <a:ea typeface="Times New Roman"/>
                <a:cs typeface="Times New Roman"/>
                <a:sym typeface="Times New Roman"/>
              </a:rPr>
              <a:t>: </a:t>
            </a:r>
            <a:r>
              <a:rPr lang="en-IN" sz="2700" dirty="0"/>
              <a:t>Specific </a:t>
            </a:r>
            <a:r>
              <a:rPr lang="en-IN" sz="2700" dirty="0" smtClean="0"/>
              <a:t>Gravity</a:t>
            </a:r>
          </a:p>
          <a:p>
            <a:pPr lvl="0">
              <a:buClr>
                <a:schemeClr val="dk1"/>
              </a:buClr>
              <a:buSzPts val="2700"/>
            </a:pPr>
            <a:r>
              <a:rPr lang="en-US" sz="2700" dirty="0" smtClean="0">
                <a:solidFill>
                  <a:schemeClr val="dk1"/>
                </a:solidFill>
                <a:latin typeface="Times New Roman"/>
                <a:ea typeface="Times New Roman"/>
                <a:cs typeface="Times New Roman"/>
                <a:sym typeface="Times New Roman"/>
              </a:rPr>
              <a:t>: </a:t>
            </a:r>
            <a:r>
              <a:rPr lang="en-IN" sz="2700" dirty="0" smtClean="0"/>
              <a:t>Albumin</a:t>
            </a:r>
          </a:p>
          <a:p>
            <a:pPr lvl="0">
              <a:buClr>
                <a:schemeClr val="dk1"/>
              </a:buClr>
              <a:buSzPts val="2700"/>
            </a:pPr>
            <a:r>
              <a:rPr lang="en-US" sz="2700" dirty="0">
                <a:solidFill>
                  <a:schemeClr val="dk1"/>
                </a:solidFill>
                <a:latin typeface="Times New Roman"/>
                <a:ea typeface="Times New Roman"/>
                <a:cs typeface="Times New Roman"/>
                <a:sym typeface="Times New Roman"/>
              </a:rPr>
              <a:t>: Sugar</a:t>
            </a:r>
            <a:endParaRPr sz="2700" dirty="0">
              <a:solidFill>
                <a:schemeClr val="dk1"/>
              </a:solidFill>
              <a:latin typeface="Times New Roman"/>
              <a:ea typeface="Times New Roman"/>
              <a:cs typeface="Times New Roman"/>
              <a:sym typeface="Times New Roman"/>
            </a:endParaRPr>
          </a:p>
          <a:p>
            <a:pPr lvl="0">
              <a:buClr>
                <a:schemeClr val="dk1"/>
              </a:buClr>
              <a:buSzPts val="2700"/>
            </a:pPr>
            <a:r>
              <a:rPr lang="en-US" sz="2700" dirty="0">
                <a:solidFill>
                  <a:schemeClr val="dk1"/>
                </a:solidFill>
                <a:latin typeface="Times New Roman"/>
                <a:ea typeface="Times New Roman"/>
                <a:cs typeface="Times New Roman"/>
                <a:sym typeface="Times New Roman"/>
              </a:rPr>
              <a:t>: Red Blood </a:t>
            </a:r>
            <a:r>
              <a:rPr lang="en-US" sz="2700" dirty="0" smtClean="0">
                <a:solidFill>
                  <a:schemeClr val="dk1"/>
                </a:solidFill>
                <a:latin typeface="Times New Roman"/>
                <a:ea typeface="Times New Roman"/>
                <a:cs typeface="Times New Roman"/>
                <a:sym typeface="Times New Roman"/>
              </a:rPr>
              <a:t>Cells</a:t>
            </a:r>
          </a:p>
          <a:p>
            <a:pPr lvl="0">
              <a:buClr>
                <a:schemeClr val="dk1"/>
              </a:buClr>
              <a:buSzPts val="2700"/>
            </a:pPr>
            <a:r>
              <a:rPr lang="en-US" sz="2700" dirty="0" smtClean="0">
                <a:solidFill>
                  <a:schemeClr val="dk1"/>
                </a:solidFill>
                <a:latin typeface="Times New Roman"/>
                <a:ea typeface="Times New Roman"/>
                <a:cs typeface="Times New Roman"/>
                <a:sym typeface="Times New Roman"/>
              </a:rPr>
              <a:t>: </a:t>
            </a:r>
            <a:r>
              <a:rPr lang="en-US" sz="2700" dirty="0">
                <a:solidFill>
                  <a:schemeClr val="dk1"/>
                </a:solidFill>
                <a:latin typeface="Times New Roman"/>
                <a:ea typeface="Times New Roman"/>
                <a:cs typeface="Times New Roman"/>
                <a:sym typeface="Times New Roman"/>
              </a:rPr>
              <a:t>Pus Cell</a:t>
            </a:r>
            <a:endParaRPr sz="2700" dirty="0"/>
          </a:p>
          <a:p>
            <a:pPr lvl="0">
              <a:buClr>
                <a:schemeClr val="dk1"/>
              </a:buClr>
              <a:buSzPts val="2700"/>
            </a:pPr>
            <a:r>
              <a:rPr lang="en-US" sz="2700" dirty="0">
                <a:solidFill>
                  <a:schemeClr val="dk1"/>
                </a:solidFill>
                <a:latin typeface="Times New Roman"/>
                <a:ea typeface="Times New Roman"/>
                <a:cs typeface="Times New Roman"/>
                <a:sym typeface="Times New Roman"/>
              </a:rPr>
              <a:t>: Pus Cell </a:t>
            </a:r>
            <a:r>
              <a:rPr lang="en-US" sz="2700" dirty="0" smtClean="0">
                <a:solidFill>
                  <a:schemeClr val="dk1"/>
                </a:solidFill>
                <a:latin typeface="Times New Roman"/>
                <a:ea typeface="Times New Roman"/>
                <a:cs typeface="Times New Roman"/>
                <a:sym typeface="Times New Roman"/>
              </a:rPr>
              <a:t>clumps</a:t>
            </a:r>
          </a:p>
          <a:p>
            <a:pPr lvl="0">
              <a:buClr>
                <a:schemeClr val="dk1"/>
              </a:buClr>
              <a:buSzPts val="2700"/>
            </a:pPr>
            <a:r>
              <a:rPr lang="en-US" sz="2700" dirty="0" smtClean="0">
                <a:solidFill>
                  <a:schemeClr val="dk1"/>
                </a:solidFill>
                <a:latin typeface="Times New Roman"/>
                <a:ea typeface="Times New Roman"/>
                <a:cs typeface="Times New Roman"/>
                <a:sym typeface="Times New Roman"/>
              </a:rPr>
              <a:t>: </a:t>
            </a:r>
            <a:r>
              <a:rPr lang="en-US" sz="2700" dirty="0">
                <a:solidFill>
                  <a:schemeClr val="dk1"/>
                </a:solidFill>
                <a:latin typeface="Times New Roman"/>
                <a:ea typeface="Times New Roman"/>
                <a:cs typeface="Times New Roman"/>
                <a:sym typeface="Times New Roman"/>
              </a:rPr>
              <a:t>Bacteria</a:t>
            </a:r>
            <a:endParaRPr sz="2700" dirty="0"/>
          </a:p>
          <a:p>
            <a:pPr lvl="0">
              <a:buClr>
                <a:schemeClr val="dk1"/>
              </a:buClr>
              <a:buSzPts val="2700"/>
            </a:pPr>
            <a:r>
              <a:rPr lang="en-US" sz="2700" dirty="0">
                <a:solidFill>
                  <a:schemeClr val="dk1"/>
                </a:solidFill>
                <a:latin typeface="Times New Roman"/>
                <a:ea typeface="Times New Roman"/>
                <a:cs typeface="Times New Roman"/>
                <a:sym typeface="Times New Roman"/>
              </a:rPr>
              <a:t>: Blood Glucose </a:t>
            </a:r>
            <a:r>
              <a:rPr lang="en-US" sz="2700" dirty="0" smtClean="0">
                <a:solidFill>
                  <a:schemeClr val="dk1"/>
                </a:solidFill>
                <a:latin typeface="Times New Roman"/>
                <a:ea typeface="Times New Roman"/>
                <a:cs typeface="Times New Roman"/>
                <a:sym typeface="Times New Roman"/>
              </a:rPr>
              <a:t>Random</a:t>
            </a:r>
          </a:p>
          <a:p>
            <a:pPr lvl="0">
              <a:buClr>
                <a:schemeClr val="dk1"/>
              </a:buClr>
              <a:buSzPts val="2700"/>
            </a:pPr>
            <a:r>
              <a:rPr lang="en-US" sz="2700" dirty="0" smtClean="0">
                <a:solidFill>
                  <a:schemeClr val="dk1"/>
                </a:solidFill>
                <a:latin typeface="Times New Roman"/>
                <a:ea typeface="Times New Roman"/>
                <a:cs typeface="Times New Roman"/>
                <a:sym typeface="Times New Roman"/>
              </a:rPr>
              <a:t>: </a:t>
            </a:r>
            <a:r>
              <a:rPr lang="en-US" sz="2700" dirty="0">
                <a:solidFill>
                  <a:schemeClr val="dk1"/>
                </a:solidFill>
                <a:latin typeface="Times New Roman"/>
                <a:ea typeface="Times New Roman"/>
                <a:cs typeface="Times New Roman"/>
                <a:sym typeface="Times New Roman"/>
              </a:rPr>
              <a:t>Blood Urea</a:t>
            </a:r>
            <a:endParaRPr sz="2700" dirty="0"/>
          </a:p>
          <a:p>
            <a:pPr lvl="0">
              <a:buClr>
                <a:schemeClr val="dk1"/>
              </a:buClr>
              <a:buSzPts val="2700"/>
            </a:pPr>
            <a:r>
              <a:rPr lang="en-US" sz="2700" dirty="0">
                <a:solidFill>
                  <a:schemeClr val="dk1"/>
                </a:solidFill>
                <a:latin typeface="Times New Roman"/>
                <a:ea typeface="Times New Roman"/>
                <a:cs typeface="Times New Roman"/>
                <a:sym typeface="Times New Roman"/>
              </a:rPr>
              <a:t>: Serum Creatinine</a:t>
            </a:r>
            <a:endParaRPr sz="2700" dirty="0">
              <a:solidFill>
                <a:schemeClr val="dk1"/>
              </a:solidFill>
              <a:latin typeface="Times New Roman"/>
              <a:ea typeface="Times New Roman"/>
              <a:cs typeface="Times New Roman"/>
              <a:sym typeface="Times New Roman"/>
            </a:endParaRPr>
          </a:p>
          <a:p>
            <a:pPr lvl="0">
              <a:buClr>
                <a:schemeClr val="dk1"/>
              </a:buClr>
              <a:buSzPts val="2700"/>
            </a:pPr>
            <a:r>
              <a:rPr lang="en-US" sz="2700" dirty="0">
                <a:solidFill>
                  <a:schemeClr val="dk1"/>
                </a:solidFill>
                <a:latin typeface="Times New Roman"/>
                <a:ea typeface="Times New Roman"/>
                <a:cs typeface="Times New Roman"/>
                <a:sym typeface="Times New Roman"/>
              </a:rPr>
              <a:t>: Sodium</a:t>
            </a:r>
            <a:endParaRPr sz="2700" dirty="0"/>
          </a:p>
          <a:p>
            <a:pPr lvl="0">
              <a:buClr>
                <a:schemeClr val="dk1"/>
              </a:buClr>
              <a:buSzPts val="2700"/>
            </a:pPr>
            <a:r>
              <a:rPr lang="en-US" sz="2700" dirty="0">
                <a:solidFill>
                  <a:schemeClr val="dk1"/>
                </a:solidFill>
                <a:latin typeface="Times New Roman"/>
                <a:ea typeface="Times New Roman"/>
                <a:cs typeface="Times New Roman"/>
                <a:sym typeface="Times New Roman"/>
              </a:rPr>
              <a:t>: Potassium</a:t>
            </a:r>
            <a:endParaRPr sz="2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8" descr="Free download Technology Background Images [1600x1200] for your Desktop,  Mobile &amp;amp; Tablet | Explore 64+ Technology Background Images | Technology  Background Images, Technology Wallpaper, Technology Wallpapers"/>
          <p:cNvPicPr preferRelativeResize="0"/>
          <p:nvPr/>
        </p:nvPicPr>
        <p:blipFill rotWithShape="1">
          <a:blip r:embed="rId3">
            <a:alphaModFix amt="50000"/>
          </a:blip>
          <a:srcRect/>
          <a:stretch/>
        </p:blipFill>
        <p:spPr>
          <a:xfrm>
            <a:off x="0" y="0"/>
            <a:ext cx="12192000" cy="6858000"/>
          </a:xfrm>
          <a:prstGeom prst="rect">
            <a:avLst/>
          </a:prstGeom>
          <a:noFill/>
          <a:ln>
            <a:noFill/>
          </a:ln>
        </p:spPr>
      </p:pic>
      <p:sp>
        <p:nvSpPr>
          <p:cNvPr id="161" name="Google Shape;161;p8"/>
          <p:cNvSpPr txBox="1">
            <a:spLocks noGrp="1"/>
          </p:cNvSpPr>
          <p:nvPr>
            <p:ph type="title"/>
          </p:nvPr>
        </p:nvSpPr>
        <p:spPr>
          <a:xfrm>
            <a:off x="2370338" y="8619"/>
            <a:ext cx="6599477" cy="74476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COLUMN DESCRIPTION </a:t>
            </a:r>
            <a:endParaRPr dirty="0"/>
          </a:p>
        </p:txBody>
      </p:sp>
      <p:sp>
        <p:nvSpPr>
          <p:cNvPr id="162" name="Google Shape;162;p8"/>
          <p:cNvSpPr txBox="1">
            <a:spLocks noGrp="1"/>
          </p:cNvSpPr>
          <p:nvPr>
            <p:ph type="body" idx="1"/>
          </p:nvPr>
        </p:nvSpPr>
        <p:spPr>
          <a:xfrm>
            <a:off x="767408" y="1385267"/>
            <a:ext cx="3148006" cy="466277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hemo</a:t>
            </a:r>
            <a:r>
              <a:rPr lang="en-US" sz="2700" b="1" i="0" u="none" strike="noStrike" cap="none" dirty="0" smtClean="0">
                <a:solidFill>
                  <a:schemeClr val="dk1"/>
                </a:solidFill>
                <a:latin typeface="Times New Roman"/>
                <a:ea typeface="Times New Roman"/>
                <a:cs typeface="Times New Roman"/>
                <a:sym typeface="Times New Roman"/>
              </a:rPr>
              <a:t>                   </a:t>
            </a:r>
            <a:endParaRPr dirty="0" smtClean="0"/>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pcv</a:t>
            </a:r>
            <a:endParaRPr lang="en-US"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wc</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rc</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htn</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dm</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smtClean="0">
                <a:solidFill>
                  <a:schemeClr val="dk1"/>
                </a:solidFill>
                <a:latin typeface="Times New Roman"/>
                <a:ea typeface="Times New Roman"/>
                <a:cs typeface="Times New Roman"/>
                <a:sym typeface="Times New Roman"/>
              </a:rPr>
              <a:t>cad</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appet</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pe</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err="1" smtClean="0">
                <a:solidFill>
                  <a:schemeClr val="dk1"/>
                </a:solidFill>
                <a:latin typeface="Times New Roman"/>
                <a:ea typeface="Times New Roman"/>
                <a:cs typeface="Times New Roman"/>
                <a:sym typeface="Times New Roman"/>
              </a:rPr>
              <a:t>ane</a:t>
            </a:r>
            <a:endParaRPr sz="2700" b="1" i="0" u="none" strike="noStrike" cap="none" dirty="0" smtClean="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700"/>
              <a:buFont typeface="Times New Roman"/>
              <a:buNone/>
            </a:pPr>
            <a:r>
              <a:rPr lang="en-US" sz="2700" b="1" i="0" u="none" strike="noStrike" cap="none" dirty="0" smtClean="0">
                <a:solidFill>
                  <a:schemeClr val="dk1"/>
                </a:solidFill>
                <a:latin typeface="Times New Roman"/>
                <a:ea typeface="Times New Roman"/>
                <a:cs typeface="Times New Roman"/>
                <a:sym typeface="Times New Roman"/>
              </a:rPr>
              <a:t>Classification</a:t>
            </a:r>
            <a:endParaRPr dirty="0" smtClean="0"/>
          </a:p>
        </p:txBody>
      </p:sp>
      <p:sp>
        <p:nvSpPr>
          <p:cNvPr id="163" name="Google Shape;163;p8"/>
          <p:cNvSpPr txBox="1"/>
          <p:nvPr/>
        </p:nvSpPr>
        <p:spPr>
          <a:xfrm>
            <a:off x="3915414" y="1376649"/>
            <a:ext cx="8047299" cy="4662775"/>
          </a:xfrm>
          <a:prstGeom prst="rect">
            <a:avLst/>
          </a:prstGeom>
          <a:noFill/>
          <a:ln>
            <a:noFill/>
          </a:ln>
        </p:spPr>
        <p:txBody>
          <a:bodyPr spcFirstLastPara="1" wrap="square" lIns="91425" tIns="45700" rIns="91425" bIns="45700" anchor="ctr" anchorCtr="0">
            <a:spAutoFit/>
          </a:bodyPr>
          <a:lstStyle/>
          <a:p>
            <a:pPr lvl="0">
              <a:buClr>
                <a:schemeClr val="dk1"/>
              </a:buClr>
              <a:buSzPts val="2700"/>
            </a:pPr>
            <a:r>
              <a:rPr lang="en-US" sz="2700" dirty="0">
                <a:solidFill>
                  <a:schemeClr val="dk1"/>
                </a:solidFill>
                <a:latin typeface="Times New Roman" panose="02020603050405020304" pitchFamily="18" charset="0"/>
                <a:ea typeface="Times New Roman"/>
                <a:cs typeface="Times New Roman" panose="02020603050405020304" pitchFamily="18" charset="0"/>
                <a:sym typeface="Times New Roman"/>
              </a:rPr>
              <a:t>: Hemoglobin                   </a:t>
            </a:r>
            <a:endParaRPr sz="2700" dirty="0">
              <a:latin typeface="Times New Roman" panose="02020603050405020304" pitchFamily="18" charset="0"/>
              <a:cs typeface="Times New Roman" panose="02020603050405020304" pitchFamily="18" charset="0"/>
            </a:endParaRPr>
          </a:p>
          <a:p>
            <a:pPr lvl="0">
              <a:buClr>
                <a:schemeClr val="dk1"/>
              </a:buClr>
              <a:buSzPts val="2700"/>
            </a:pPr>
            <a:r>
              <a:rPr lang="en-US" sz="27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2700" dirty="0">
                <a:latin typeface="Times New Roman" panose="02020603050405020304" pitchFamily="18" charset="0"/>
                <a:cs typeface="Times New Roman" panose="02020603050405020304" pitchFamily="18" charset="0"/>
              </a:rPr>
              <a:t>Packed Cell </a:t>
            </a:r>
            <a:r>
              <a:rPr lang="en-IN" sz="2700" dirty="0" smtClean="0">
                <a:latin typeface="Times New Roman" panose="02020603050405020304" pitchFamily="18" charset="0"/>
                <a:cs typeface="Times New Roman" panose="02020603050405020304" pitchFamily="18" charset="0"/>
              </a:rPr>
              <a:t>Volume</a:t>
            </a:r>
          </a:p>
          <a:p>
            <a:pPr lvl="0">
              <a:buClr>
                <a:schemeClr val="dk1"/>
              </a:buClr>
              <a:buSzPts val="2700"/>
            </a:pPr>
            <a:r>
              <a:rPr lang="en-IN" sz="2700" dirty="0" smtClean="0">
                <a:latin typeface="Times New Roman" panose="02020603050405020304" pitchFamily="18" charset="0"/>
                <a:cs typeface="Times New Roman" panose="02020603050405020304" pitchFamily="18" charset="0"/>
              </a:rPr>
              <a:t>: White </a:t>
            </a:r>
            <a:r>
              <a:rPr lang="en-IN" sz="2700" dirty="0">
                <a:latin typeface="Times New Roman" panose="02020603050405020304" pitchFamily="18" charset="0"/>
                <a:cs typeface="Times New Roman" panose="02020603050405020304" pitchFamily="18" charset="0"/>
              </a:rPr>
              <a:t>Blood Cell Count</a:t>
            </a:r>
            <a:endParaRPr sz="2700" dirty="0">
              <a:latin typeface="Times New Roman" panose="02020603050405020304" pitchFamily="18" charset="0"/>
              <a:cs typeface="Times New Roman" panose="02020603050405020304" pitchFamily="18" charset="0"/>
            </a:endParaRPr>
          </a:p>
          <a:p>
            <a:pPr lvl="0">
              <a:buClr>
                <a:schemeClr val="dk1"/>
              </a:buClr>
              <a:buSzPts val="2700"/>
            </a:pPr>
            <a:r>
              <a:rPr lang="en-US" sz="27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2700" dirty="0">
                <a:latin typeface="Times New Roman" panose="02020603050405020304" pitchFamily="18" charset="0"/>
                <a:cs typeface="Times New Roman" panose="02020603050405020304" pitchFamily="18" charset="0"/>
              </a:rPr>
              <a:t>Red Blood Cell </a:t>
            </a:r>
            <a:r>
              <a:rPr lang="en-IN" sz="2700" dirty="0" smtClean="0">
                <a:latin typeface="Times New Roman" panose="02020603050405020304" pitchFamily="18" charset="0"/>
                <a:cs typeface="Times New Roman" panose="02020603050405020304" pitchFamily="18" charset="0"/>
              </a:rPr>
              <a:t>Count</a:t>
            </a:r>
          </a:p>
          <a:p>
            <a:pPr lvl="0">
              <a:buClr>
                <a:schemeClr val="dk1"/>
              </a:buClr>
              <a:buSzPts val="2700"/>
            </a:pPr>
            <a:r>
              <a:rPr lang="en-US" sz="27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2700" dirty="0">
                <a:latin typeface="Times New Roman" panose="02020603050405020304" pitchFamily="18" charset="0"/>
                <a:cs typeface="Times New Roman" panose="02020603050405020304" pitchFamily="18" charset="0"/>
              </a:rPr>
              <a:t>Hypertension</a:t>
            </a:r>
            <a:endParaRPr sz="2700" dirty="0">
              <a:latin typeface="Times New Roman" panose="02020603050405020304" pitchFamily="18" charset="0"/>
              <a:cs typeface="Times New Roman" panose="02020603050405020304" pitchFamily="18" charset="0"/>
            </a:endParaRPr>
          </a:p>
          <a:p>
            <a:pPr lvl="0">
              <a:buClr>
                <a:schemeClr val="dk1"/>
              </a:buClr>
              <a:buSzPts val="2700"/>
            </a:pPr>
            <a:r>
              <a:rPr lang="en-US" sz="27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2700" dirty="0">
                <a:latin typeface="Times New Roman" panose="02020603050405020304" pitchFamily="18" charset="0"/>
                <a:cs typeface="Times New Roman" panose="02020603050405020304" pitchFamily="18" charset="0"/>
              </a:rPr>
              <a:t>Diabetes </a:t>
            </a:r>
            <a:r>
              <a:rPr lang="en-IN" sz="2700" dirty="0" smtClean="0">
                <a:latin typeface="Times New Roman" panose="02020603050405020304" pitchFamily="18" charset="0"/>
                <a:cs typeface="Times New Roman" panose="02020603050405020304" pitchFamily="18" charset="0"/>
              </a:rPr>
              <a:t>Mellitus</a:t>
            </a:r>
          </a:p>
          <a:p>
            <a:pPr lvl="0">
              <a:buClr>
                <a:schemeClr val="dk1"/>
              </a:buClr>
              <a:buSzPts val="2700"/>
            </a:pPr>
            <a:r>
              <a:rPr lang="en-US" sz="27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2700" dirty="0">
                <a:latin typeface="Times New Roman" panose="02020603050405020304" pitchFamily="18" charset="0"/>
                <a:cs typeface="Times New Roman" panose="02020603050405020304" pitchFamily="18" charset="0"/>
              </a:rPr>
              <a:t>Coronary Artery Disease</a:t>
            </a:r>
            <a:endParaRPr sz="2700" dirty="0">
              <a:latin typeface="Times New Roman" panose="02020603050405020304" pitchFamily="18" charset="0"/>
              <a:cs typeface="Times New Roman" panose="02020603050405020304" pitchFamily="18" charset="0"/>
            </a:endParaRPr>
          </a:p>
          <a:p>
            <a:pPr lvl="0">
              <a:buClr>
                <a:schemeClr val="dk1"/>
              </a:buClr>
              <a:buSzPts val="2700"/>
            </a:pPr>
            <a:r>
              <a:rPr lang="en-US" sz="27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2700" dirty="0">
                <a:latin typeface="Times New Roman" panose="02020603050405020304" pitchFamily="18" charset="0"/>
                <a:cs typeface="Times New Roman" panose="02020603050405020304" pitchFamily="18" charset="0"/>
              </a:rPr>
              <a:t>Appetite</a:t>
            </a:r>
            <a:endParaRPr sz="2700" dirty="0">
              <a:latin typeface="Times New Roman" panose="02020603050405020304" pitchFamily="18" charset="0"/>
              <a:cs typeface="Times New Roman" panose="02020603050405020304" pitchFamily="18" charset="0"/>
            </a:endParaRPr>
          </a:p>
          <a:p>
            <a:pPr lvl="0">
              <a:buClr>
                <a:schemeClr val="dk1"/>
              </a:buClr>
              <a:buSzPts val="2700"/>
            </a:pPr>
            <a:r>
              <a:rPr lang="en-US" sz="27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2700" dirty="0">
                <a:latin typeface="Times New Roman" panose="02020603050405020304" pitchFamily="18" charset="0"/>
                <a:cs typeface="Times New Roman" panose="02020603050405020304" pitchFamily="18" charset="0"/>
              </a:rPr>
              <a:t>Pedal </a:t>
            </a:r>
            <a:r>
              <a:rPr lang="en-IN" sz="2700" dirty="0" err="1">
                <a:latin typeface="Times New Roman" panose="02020603050405020304" pitchFamily="18" charset="0"/>
                <a:cs typeface="Times New Roman" panose="02020603050405020304" pitchFamily="18" charset="0"/>
              </a:rPr>
              <a:t>Edema</a:t>
            </a:r>
            <a:endParaRPr sz="2700" dirty="0">
              <a:latin typeface="Times New Roman" panose="02020603050405020304" pitchFamily="18" charset="0"/>
              <a:cs typeface="Times New Roman" panose="02020603050405020304" pitchFamily="18" charset="0"/>
            </a:endParaRPr>
          </a:p>
          <a:p>
            <a:pPr lvl="0">
              <a:buClr>
                <a:schemeClr val="dk1"/>
              </a:buClr>
              <a:buSzPts val="2700"/>
            </a:pPr>
            <a:r>
              <a:rPr lang="en-US" sz="27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2700" dirty="0" err="1" smtClean="0">
                <a:latin typeface="Times New Roman" panose="02020603050405020304" pitchFamily="18" charset="0"/>
                <a:cs typeface="Times New Roman" panose="02020603050405020304" pitchFamily="18" charset="0"/>
              </a:rPr>
              <a:t>Anemia</a:t>
            </a:r>
            <a:endParaRPr lang="en-IN" sz="2700" dirty="0" smtClean="0">
              <a:latin typeface="Times New Roman" panose="02020603050405020304" pitchFamily="18" charset="0"/>
              <a:cs typeface="Times New Roman" panose="02020603050405020304" pitchFamily="18" charset="0"/>
            </a:endParaRPr>
          </a:p>
          <a:p>
            <a:pPr lvl="0">
              <a:buClr>
                <a:schemeClr val="dk1"/>
              </a:buClr>
              <a:buSzPts val="2700"/>
            </a:pPr>
            <a:r>
              <a:rPr lang="en-US" sz="2700"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IN" sz="2700" dirty="0">
                <a:latin typeface="Times New Roman" panose="02020603050405020304" pitchFamily="18" charset="0"/>
                <a:cs typeface="Times New Roman" panose="02020603050405020304" pitchFamily="18" charset="0"/>
              </a:rPr>
              <a:t>Class</a:t>
            </a:r>
            <a:endParaRPr sz="2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03449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TotalTime>
  <Words>1788</Words>
  <Application>Microsoft Office PowerPoint</Application>
  <PresentationFormat>Widescreen</PresentationFormat>
  <Paragraphs>171</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Noto Sans Symbols</vt:lpstr>
      <vt:lpstr>Times New Roman</vt:lpstr>
      <vt:lpstr>Office Theme</vt:lpstr>
      <vt:lpstr>Chronic Kidney Disease Using Machine Learning</vt:lpstr>
      <vt:lpstr>INDEX</vt:lpstr>
      <vt:lpstr>INTRODUCTION </vt:lpstr>
      <vt:lpstr>PowerPoint Presentation</vt:lpstr>
      <vt:lpstr>DATA DESCRIPTION  </vt:lpstr>
      <vt:lpstr>PowerPoint Presentation</vt:lpstr>
      <vt:lpstr>PowerPoint Presentation</vt:lpstr>
      <vt:lpstr>COLUMN DESCRIPTION </vt:lpstr>
      <vt:lpstr>COLUMN DESCRIPTION </vt:lpstr>
      <vt:lpstr>DECISION TREE ALGORITHM </vt:lpstr>
      <vt:lpstr>SVM ALGORITHM </vt:lpstr>
      <vt:lpstr>RANDOM FOREST ALGORITHM </vt:lpstr>
      <vt:lpstr>KNN </vt:lpstr>
      <vt:lpstr>GRAPHICAL REPRESENTATION OF 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Chronic Kidney Disease Using Machine Learning</dc:title>
  <dc:creator>user</dc:creator>
  <cp:lastModifiedBy>win</cp:lastModifiedBy>
  <cp:revision>21</cp:revision>
  <dcterms:created xsi:type="dcterms:W3CDTF">2022-02-02T09:28:07Z</dcterms:created>
  <dcterms:modified xsi:type="dcterms:W3CDTF">2022-08-10T09:33:16Z</dcterms:modified>
</cp:coreProperties>
</file>