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Tahoma"/>
      <p:regular r:id="rId14"/>
      <p:bold r:id="rId15"/>
    </p:embeddedFont>
    <p:embeddedFont>
      <p:font typeface="Arial Black"/>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bold.fntdata"/><Relationship Id="rId14" Type="http://schemas.openxmlformats.org/officeDocument/2006/relationships/font" Target="fonts/Tahoma-regular.fntdata"/><Relationship Id="rId16"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146c3087a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0146c3087a_0_86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146c3087a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0146c3087a_0_87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146c3087a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0146c3087a_0_89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4" name="Shape 124"/>
        <p:cNvGrpSpPr/>
        <p:nvPr/>
      </p:nvGrpSpPr>
      <p:grpSpPr>
        <a:xfrm>
          <a:off x="0" y="0"/>
          <a:ext cx="0" cy="0"/>
          <a:chOff x="0" y="0"/>
          <a:chExt cx="0" cy="0"/>
        </a:xfrm>
      </p:grpSpPr>
      <p:sp>
        <p:nvSpPr>
          <p:cNvPr id="125" name="Google Shape;125;p13"/>
          <p:cNvSpPr txBox="1"/>
          <p:nvPr>
            <p:ph type="title"/>
          </p:nvPr>
        </p:nvSpPr>
        <p:spPr>
          <a:xfrm>
            <a:off x="3369850" y="580263"/>
            <a:ext cx="2454000" cy="430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700">
                <a:solidFill>
                  <a:srgbClr val="36393A"/>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13"/>
          <p:cNvSpPr txBox="1"/>
          <p:nvPr>
            <p:ph idx="1" type="body"/>
          </p:nvPr>
        </p:nvSpPr>
        <p:spPr>
          <a:xfrm>
            <a:off x="3464243" y="980770"/>
            <a:ext cx="4939200" cy="1699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300"/>
              <a:buNone/>
              <a:defRPr b="0" i="0" sz="1100">
                <a:solidFill>
                  <a:srgbClr val="36393A"/>
                </a:solidFill>
                <a:latin typeface="Tahoma"/>
                <a:ea typeface="Tahoma"/>
                <a:cs typeface="Tahoma"/>
                <a:sym typeface="Tahoma"/>
              </a:defRPr>
            </a:lvl1pPr>
            <a:lvl2pPr indent="-228600" lvl="1" marL="914400" rtl="0" algn="l">
              <a:spcBef>
                <a:spcPts val="1200"/>
              </a:spcBef>
              <a:spcAft>
                <a:spcPts val="0"/>
              </a:spcAft>
              <a:buSzPts val="1100"/>
              <a:buNone/>
              <a:defRPr/>
            </a:lvl2pPr>
            <a:lvl3pPr indent="-228600" lvl="2" marL="1371600" rtl="0" algn="l">
              <a:spcBef>
                <a:spcPts val="1200"/>
              </a:spcBef>
              <a:spcAft>
                <a:spcPts val="0"/>
              </a:spcAft>
              <a:buSzPts val="1100"/>
              <a:buNone/>
              <a:defRPr/>
            </a:lvl3pPr>
            <a:lvl4pPr indent="-228600" lvl="3" marL="1828800" rtl="0" algn="l">
              <a:spcBef>
                <a:spcPts val="1200"/>
              </a:spcBef>
              <a:spcAft>
                <a:spcPts val="0"/>
              </a:spcAft>
              <a:buSzPts val="1100"/>
              <a:buNone/>
              <a:defRPr/>
            </a:lvl4pPr>
            <a:lvl5pPr indent="-228600" lvl="4" marL="2286000" rtl="0" algn="l">
              <a:spcBef>
                <a:spcPts val="1200"/>
              </a:spcBef>
              <a:spcAft>
                <a:spcPts val="0"/>
              </a:spcAft>
              <a:buSzPts val="1100"/>
              <a:buNone/>
              <a:defRPr/>
            </a:lvl5pPr>
            <a:lvl6pPr indent="-228600" lvl="5" marL="2743200" rtl="0" algn="l">
              <a:spcBef>
                <a:spcPts val="1200"/>
              </a:spcBef>
              <a:spcAft>
                <a:spcPts val="0"/>
              </a:spcAft>
              <a:buSzPts val="1100"/>
              <a:buNone/>
              <a:defRPr/>
            </a:lvl6pPr>
            <a:lvl7pPr indent="-228600" lvl="6" marL="3200400" rtl="0" algn="l">
              <a:spcBef>
                <a:spcPts val="1200"/>
              </a:spcBef>
              <a:spcAft>
                <a:spcPts val="0"/>
              </a:spcAft>
              <a:buSzPts val="1100"/>
              <a:buNone/>
              <a:defRPr/>
            </a:lvl7pPr>
            <a:lvl8pPr indent="-228600" lvl="7" marL="3657600" rtl="0" algn="l">
              <a:spcBef>
                <a:spcPts val="1200"/>
              </a:spcBef>
              <a:spcAft>
                <a:spcPts val="0"/>
              </a:spcAft>
              <a:buSzPts val="1100"/>
              <a:buNone/>
              <a:defRPr/>
            </a:lvl8pPr>
            <a:lvl9pPr indent="-228600" lvl="8" marL="4114800" rtl="0" algn="l">
              <a:spcBef>
                <a:spcPts val="1200"/>
              </a:spcBef>
              <a:spcAft>
                <a:spcPts val="1200"/>
              </a:spcAft>
              <a:buSzPts val="1100"/>
              <a:buNone/>
              <a:defRPr/>
            </a:lvl9pPr>
          </a:lstStyle>
          <a:p/>
        </p:txBody>
      </p:sp>
      <p:sp>
        <p:nvSpPr>
          <p:cNvPr id="127" name="Google Shape;127;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8" name="Google Shape;128;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9" name="Google Shape;129;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
              <a:t>‹#›</a:t>
            </a:fld>
            <a:endParaRPr sz="14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0" name="Shape 130"/>
        <p:cNvGrpSpPr/>
        <p:nvPr/>
      </p:nvGrpSpPr>
      <p:grpSpPr>
        <a:xfrm>
          <a:off x="0" y="0"/>
          <a:ext cx="0" cy="0"/>
          <a:chOff x="0" y="0"/>
          <a:chExt cx="0" cy="0"/>
        </a:xfrm>
      </p:grpSpPr>
      <p:sp>
        <p:nvSpPr>
          <p:cNvPr id="131" name="Google Shape;13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2" name="Google Shape;13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
              <a:t>‹#›</a:t>
            </a:fld>
            <a:endParaRPr sz="14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RevoU Case Study - eCommerce Analysis</a:t>
            </a:r>
            <a:endParaRPr/>
          </a:p>
        </p:txBody>
      </p:sp>
      <p:sp>
        <p:nvSpPr>
          <p:cNvPr id="139" name="Google Shape;139;p1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BY : AJIMAS GALUNG CANDRA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1107377" y="209512"/>
            <a:ext cx="6588600" cy="2868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id" sz="1800">
                <a:latin typeface="Arial Black"/>
                <a:ea typeface="Arial Black"/>
                <a:cs typeface="Arial Black"/>
                <a:sym typeface="Arial Black"/>
              </a:rPr>
              <a:t>DATA ANALYTICS WITH SQL-TABLEAU </a:t>
            </a:r>
            <a:endParaRPr sz="1800">
              <a:latin typeface="Arial Black"/>
              <a:ea typeface="Arial Black"/>
              <a:cs typeface="Arial Black"/>
              <a:sym typeface="Arial Black"/>
            </a:endParaRPr>
          </a:p>
        </p:txBody>
      </p:sp>
      <p:sp>
        <p:nvSpPr>
          <p:cNvPr id="145" name="Google Shape;145;p16"/>
          <p:cNvSpPr txBox="1"/>
          <p:nvPr/>
        </p:nvSpPr>
        <p:spPr>
          <a:xfrm>
            <a:off x="286283" y="563118"/>
            <a:ext cx="4140900" cy="16392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id" sz="800">
                <a:solidFill>
                  <a:srgbClr val="36393A"/>
                </a:solidFill>
                <a:latin typeface="Tahoma"/>
                <a:ea typeface="Tahoma"/>
                <a:cs typeface="Tahoma"/>
                <a:sym typeface="Tahoma"/>
              </a:rPr>
              <a:t>Background</a:t>
            </a:r>
            <a:endParaRPr sz="800">
              <a:solidFill>
                <a:schemeClr val="dk1"/>
              </a:solidFill>
              <a:latin typeface="Tahoma"/>
              <a:ea typeface="Tahoma"/>
              <a:cs typeface="Tahoma"/>
              <a:sym typeface="Tahoma"/>
            </a:endParaRPr>
          </a:p>
          <a:p>
            <a:pPr indent="0" lvl="0" marL="12700" marR="50800" rtl="0" algn="l">
              <a:lnSpc>
                <a:spcPct val="100000"/>
              </a:lnSpc>
              <a:spcBef>
                <a:spcPts val="0"/>
              </a:spcBef>
              <a:spcAft>
                <a:spcPts val="0"/>
              </a:spcAft>
              <a:buNone/>
            </a:pPr>
            <a:r>
              <a:rPr lang="id" sz="800">
                <a:solidFill>
                  <a:srgbClr val="36393A"/>
                </a:solidFill>
                <a:latin typeface="Tahoma"/>
                <a:ea typeface="Tahoma"/>
                <a:cs typeface="Tahoma"/>
                <a:sym typeface="Tahoma"/>
              </a:rPr>
              <a:t>Data analytics case study is part of mini course data analytics program held by RevoU.  In this case study, the participant asked to create their own problem definition and  solved it individually.</a:t>
            </a:r>
            <a:endParaRPr sz="800">
              <a:solidFill>
                <a:schemeClr val="dk1"/>
              </a:solidFill>
              <a:latin typeface="Tahoma"/>
              <a:ea typeface="Tahoma"/>
              <a:cs typeface="Tahoma"/>
              <a:sym typeface="Tahoma"/>
            </a:endParaRPr>
          </a:p>
          <a:p>
            <a:pPr indent="0" lvl="0" marL="12700" marR="0" rtl="0" algn="l">
              <a:lnSpc>
                <a:spcPct val="100000"/>
              </a:lnSpc>
              <a:spcBef>
                <a:spcPts val="800"/>
              </a:spcBef>
              <a:spcAft>
                <a:spcPts val="0"/>
              </a:spcAft>
              <a:buNone/>
            </a:pPr>
            <a:r>
              <a:rPr b="1" lang="id" sz="800">
                <a:solidFill>
                  <a:srgbClr val="36393A"/>
                </a:solidFill>
                <a:latin typeface="Tahoma"/>
                <a:ea typeface="Tahoma"/>
                <a:cs typeface="Tahoma"/>
                <a:sym typeface="Tahoma"/>
              </a:rPr>
              <a:t>Problem Definition</a:t>
            </a:r>
            <a:endParaRPr sz="800">
              <a:solidFill>
                <a:schemeClr val="dk1"/>
              </a:solidFill>
              <a:latin typeface="Tahoma"/>
              <a:ea typeface="Tahoma"/>
              <a:cs typeface="Tahoma"/>
              <a:sym typeface="Tahoma"/>
            </a:endParaRPr>
          </a:p>
          <a:p>
            <a:pPr indent="-165100" lvl="0" marL="177800" marR="0" rtl="0" algn="l">
              <a:lnSpc>
                <a:spcPct val="100000"/>
              </a:lnSpc>
              <a:spcBef>
                <a:spcPts val="800"/>
              </a:spcBef>
              <a:spcAft>
                <a:spcPts val="0"/>
              </a:spcAft>
              <a:buClr>
                <a:srgbClr val="36393A"/>
              </a:buClr>
              <a:buSzPts val="800"/>
              <a:buFont typeface="Tahoma"/>
              <a:buAutoNum type="arabicPeriod"/>
            </a:pPr>
            <a:r>
              <a:rPr lang="id" sz="800">
                <a:solidFill>
                  <a:srgbClr val="36393A"/>
                </a:solidFill>
                <a:latin typeface="Tahoma"/>
                <a:ea typeface="Tahoma"/>
                <a:cs typeface="Tahoma"/>
                <a:sym typeface="Tahoma"/>
              </a:rPr>
              <a:t>Average e-commerce users age of male and female in 5 largest e-commerce user’s</a:t>
            </a:r>
            <a:endParaRPr sz="800">
              <a:solidFill>
                <a:schemeClr val="dk1"/>
              </a:solidFill>
              <a:latin typeface="Tahoma"/>
              <a:ea typeface="Tahoma"/>
              <a:cs typeface="Tahoma"/>
              <a:sym typeface="Tahoma"/>
            </a:endParaRPr>
          </a:p>
          <a:p>
            <a:pPr indent="0" lvl="0" marL="177800" marR="0" rtl="0" algn="l">
              <a:lnSpc>
                <a:spcPct val="100000"/>
              </a:lnSpc>
              <a:spcBef>
                <a:spcPts val="0"/>
              </a:spcBef>
              <a:spcAft>
                <a:spcPts val="0"/>
              </a:spcAft>
              <a:buNone/>
            </a:pPr>
            <a:r>
              <a:rPr lang="id" sz="800">
                <a:solidFill>
                  <a:srgbClr val="36393A"/>
                </a:solidFill>
                <a:latin typeface="Tahoma"/>
                <a:ea typeface="Tahoma"/>
                <a:cs typeface="Tahoma"/>
                <a:sym typeface="Tahoma"/>
              </a:rPr>
              <a:t>countries.</a:t>
            </a:r>
            <a:endParaRPr sz="800">
              <a:solidFill>
                <a:schemeClr val="dk1"/>
              </a:solidFill>
              <a:latin typeface="Tahoma"/>
              <a:ea typeface="Tahoma"/>
              <a:cs typeface="Tahoma"/>
              <a:sym typeface="Tahoma"/>
            </a:endParaRPr>
          </a:p>
          <a:p>
            <a:pPr indent="-165100" lvl="0" marL="177800" marR="0" rtl="0" algn="l">
              <a:lnSpc>
                <a:spcPct val="100000"/>
              </a:lnSpc>
              <a:spcBef>
                <a:spcPts val="700"/>
              </a:spcBef>
              <a:spcAft>
                <a:spcPts val="0"/>
              </a:spcAft>
              <a:buClr>
                <a:srgbClr val="36393A"/>
              </a:buClr>
              <a:buSzPts val="800"/>
              <a:buFont typeface="Tahoma"/>
              <a:buAutoNum type="arabicPeriod" startAt="2"/>
            </a:pPr>
            <a:r>
              <a:rPr lang="id" sz="800">
                <a:solidFill>
                  <a:srgbClr val="36393A"/>
                </a:solidFill>
                <a:latin typeface="Tahoma"/>
                <a:ea typeface="Tahoma"/>
                <a:cs typeface="Tahoma"/>
                <a:sym typeface="Tahoma"/>
              </a:rPr>
              <a:t>Best-selling product category in the country's largest e-commerce user.</a:t>
            </a:r>
            <a:endParaRPr sz="800">
              <a:solidFill>
                <a:schemeClr val="dk1"/>
              </a:solidFill>
              <a:latin typeface="Tahoma"/>
              <a:ea typeface="Tahoma"/>
              <a:cs typeface="Tahoma"/>
              <a:sym typeface="Tahoma"/>
            </a:endParaRPr>
          </a:p>
          <a:p>
            <a:pPr indent="-165100" lvl="0" marL="177800" marR="0" rtl="0" algn="l">
              <a:lnSpc>
                <a:spcPct val="100000"/>
              </a:lnSpc>
              <a:spcBef>
                <a:spcPts val="800"/>
              </a:spcBef>
              <a:spcAft>
                <a:spcPts val="0"/>
              </a:spcAft>
              <a:buClr>
                <a:srgbClr val="36393A"/>
              </a:buClr>
              <a:buSzPts val="800"/>
              <a:buFont typeface="Tahoma"/>
              <a:buAutoNum type="arabicPeriod" startAt="2"/>
            </a:pPr>
            <a:r>
              <a:rPr lang="id" sz="800">
                <a:solidFill>
                  <a:srgbClr val="36393A"/>
                </a:solidFill>
                <a:latin typeface="Tahoma"/>
                <a:ea typeface="Tahoma"/>
                <a:cs typeface="Tahoma"/>
                <a:sym typeface="Tahoma"/>
              </a:rPr>
              <a:t>Purchase Status in 14 Countries on e-commerce percentage from 26 February</a:t>
            </a:r>
            <a:endParaRPr sz="800">
              <a:solidFill>
                <a:schemeClr val="dk1"/>
              </a:solidFill>
              <a:latin typeface="Tahoma"/>
              <a:ea typeface="Tahoma"/>
              <a:cs typeface="Tahoma"/>
              <a:sym typeface="Tahoma"/>
            </a:endParaRPr>
          </a:p>
          <a:p>
            <a:pPr indent="0" lvl="0" marL="177800" marR="0" rtl="0" algn="l">
              <a:lnSpc>
                <a:spcPct val="100000"/>
              </a:lnSpc>
              <a:spcBef>
                <a:spcPts val="0"/>
              </a:spcBef>
              <a:spcAft>
                <a:spcPts val="0"/>
              </a:spcAft>
              <a:buNone/>
            </a:pPr>
            <a:r>
              <a:rPr lang="id" sz="800">
                <a:solidFill>
                  <a:srgbClr val="36393A"/>
                </a:solidFill>
                <a:latin typeface="Tahoma"/>
                <a:ea typeface="Tahoma"/>
                <a:cs typeface="Tahoma"/>
                <a:sym typeface="Tahoma"/>
              </a:rPr>
              <a:t>2022 to 26 August 2022.</a:t>
            </a:r>
            <a:endParaRPr sz="800">
              <a:solidFill>
                <a:schemeClr val="dk1"/>
              </a:solidFill>
              <a:latin typeface="Tahoma"/>
              <a:ea typeface="Tahoma"/>
              <a:cs typeface="Tahoma"/>
              <a:sym typeface="Tahoma"/>
            </a:endParaRPr>
          </a:p>
        </p:txBody>
      </p:sp>
      <p:sp>
        <p:nvSpPr>
          <p:cNvPr id="146" name="Google Shape;146;p16"/>
          <p:cNvSpPr txBox="1"/>
          <p:nvPr/>
        </p:nvSpPr>
        <p:spPr>
          <a:xfrm>
            <a:off x="286283" y="2297525"/>
            <a:ext cx="3747300" cy="7155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id" sz="800">
                <a:solidFill>
                  <a:srgbClr val="36393A"/>
                </a:solidFill>
                <a:latin typeface="Tahoma"/>
                <a:ea typeface="Tahoma"/>
                <a:cs typeface="Tahoma"/>
                <a:sym typeface="Tahoma"/>
              </a:rPr>
              <a:t>Tools</a:t>
            </a:r>
            <a:endParaRPr sz="800">
              <a:solidFill>
                <a:schemeClr val="dk1"/>
              </a:solidFill>
              <a:latin typeface="Tahoma"/>
              <a:ea typeface="Tahoma"/>
              <a:cs typeface="Tahoma"/>
              <a:sym typeface="Tahoma"/>
            </a:endParaRPr>
          </a:p>
          <a:p>
            <a:pPr indent="0" lvl="0" marL="12700" marR="0" rtl="0" algn="l">
              <a:lnSpc>
                <a:spcPct val="100000"/>
              </a:lnSpc>
              <a:spcBef>
                <a:spcPts val="0"/>
              </a:spcBef>
              <a:spcAft>
                <a:spcPts val="0"/>
              </a:spcAft>
              <a:buNone/>
            </a:pPr>
            <a:r>
              <a:rPr lang="id" sz="800">
                <a:solidFill>
                  <a:srgbClr val="36393A"/>
                </a:solidFill>
                <a:latin typeface="Tahoma"/>
                <a:ea typeface="Tahoma"/>
                <a:cs typeface="Tahoma"/>
                <a:sym typeface="Tahoma"/>
              </a:rPr>
              <a:t>MySQL and Tableau</a:t>
            </a:r>
            <a:endParaRPr sz="800">
              <a:solidFill>
                <a:schemeClr val="dk1"/>
              </a:solidFill>
              <a:latin typeface="Tahoma"/>
              <a:ea typeface="Tahoma"/>
              <a:cs typeface="Tahoma"/>
              <a:sym typeface="Tahoma"/>
            </a:endParaRPr>
          </a:p>
          <a:p>
            <a:pPr indent="0" lvl="0" marL="12700" marR="0" rtl="0" algn="l">
              <a:lnSpc>
                <a:spcPct val="100000"/>
              </a:lnSpc>
              <a:spcBef>
                <a:spcPts val="700"/>
              </a:spcBef>
              <a:spcAft>
                <a:spcPts val="0"/>
              </a:spcAft>
              <a:buNone/>
            </a:pPr>
            <a:r>
              <a:rPr b="1" lang="id" sz="800">
                <a:solidFill>
                  <a:srgbClr val="36393A"/>
                </a:solidFill>
                <a:latin typeface="Tahoma"/>
                <a:ea typeface="Tahoma"/>
                <a:cs typeface="Tahoma"/>
                <a:sym typeface="Tahoma"/>
              </a:rPr>
              <a:t>Data Overview</a:t>
            </a:r>
            <a:endParaRPr sz="800">
              <a:solidFill>
                <a:schemeClr val="dk1"/>
              </a:solidFill>
              <a:latin typeface="Tahoma"/>
              <a:ea typeface="Tahoma"/>
              <a:cs typeface="Tahoma"/>
              <a:sym typeface="Tahoma"/>
            </a:endParaRPr>
          </a:p>
          <a:p>
            <a:pPr indent="0" lvl="0" marL="12700" marR="0" rtl="0" algn="l">
              <a:lnSpc>
                <a:spcPct val="100000"/>
              </a:lnSpc>
              <a:spcBef>
                <a:spcPts val="0"/>
              </a:spcBef>
              <a:spcAft>
                <a:spcPts val="0"/>
              </a:spcAft>
              <a:buNone/>
            </a:pPr>
            <a:r>
              <a:rPr lang="id" sz="800">
                <a:solidFill>
                  <a:srgbClr val="36393A"/>
                </a:solidFill>
                <a:latin typeface="Tahoma"/>
                <a:ea typeface="Tahoma"/>
                <a:cs typeface="Tahoma"/>
                <a:sym typeface="Tahoma"/>
              </a:rPr>
              <a:t>Data used for this case study taken from bigquery public data, dataset name is</a:t>
            </a:r>
            <a:endParaRPr sz="800">
              <a:solidFill>
                <a:schemeClr val="dk1"/>
              </a:solidFill>
              <a:latin typeface="Tahoma"/>
              <a:ea typeface="Tahoma"/>
              <a:cs typeface="Tahoma"/>
              <a:sym typeface="Tahoma"/>
            </a:endParaRPr>
          </a:p>
          <a:p>
            <a:pPr indent="0" lvl="0" marL="12700" marR="0" rtl="0" algn="l">
              <a:lnSpc>
                <a:spcPct val="100000"/>
              </a:lnSpc>
              <a:spcBef>
                <a:spcPts val="0"/>
              </a:spcBef>
              <a:spcAft>
                <a:spcPts val="0"/>
              </a:spcAft>
              <a:buNone/>
            </a:pPr>
            <a:r>
              <a:rPr lang="id" sz="800">
                <a:solidFill>
                  <a:srgbClr val="36393A"/>
                </a:solidFill>
                <a:latin typeface="Tahoma"/>
                <a:ea typeface="Tahoma"/>
                <a:cs typeface="Tahoma"/>
                <a:sym typeface="Tahoma"/>
              </a:rPr>
              <a:t>“thelook_e-commerce”. To answer problem, three table taken from dataset :</a:t>
            </a:r>
            <a:endParaRPr sz="800">
              <a:solidFill>
                <a:schemeClr val="dk1"/>
              </a:solidFill>
              <a:latin typeface="Tahoma"/>
              <a:ea typeface="Tahoma"/>
              <a:cs typeface="Tahoma"/>
              <a:sym typeface="Tahoma"/>
            </a:endParaRPr>
          </a:p>
        </p:txBody>
      </p:sp>
      <p:sp>
        <p:nvSpPr>
          <p:cNvPr id="147" name="Google Shape;147;p16"/>
          <p:cNvSpPr txBox="1"/>
          <p:nvPr/>
        </p:nvSpPr>
        <p:spPr>
          <a:xfrm>
            <a:off x="286283" y="3117246"/>
            <a:ext cx="8304300" cy="1387200"/>
          </a:xfrm>
          <a:prstGeom prst="rect">
            <a:avLst/>
          </a:prstGeom>
          <a:noFill/>
          <a:ln>
            <a:noFill/>
          </a:ln>
        </p:spPr>
        <p:txBody>
          <a:bodyPr anchorCtr="0" anchor="t" bIns="0" lIns="0" spcFirstLastPara="1" rIns="0" wrap="square" tIns="9525">
            <a:spAutoFit/>
          </a:bodyPr>
          <a:lstStyle/>
          <a:p>
            <a:pPr indent="-165100" lvl="0" marL="177800" marR="4203700" rtl="0" algn="l">
              <a:lnSpc>
                <a:spcPct val="100000"/>
              </a:lnSpc>
              <a:spcBef>
                <a:spcPts val="0"/>
              </a:spcBef>
              <a:spcAft>
                <a:spcPts val="0"/>
              </a:spcAft>
              <a:buClr>
                <a:srgbClr val="36393A"/>
              </a:buClr>
              <a:buSzPts val="800"/>
              <a:buFont typeface="Tahoma"/>
              <a:buAutoNum type="arabicPeriod"/>
            </a:pPr>
            <a:r>
              <a:rPr lang="id" sz="800">
                <a:solidFill>
                  <a:srgbClr val="36393A"/>
                </a:solidFill>
                <a:latin typeface="Tahoma"/>
                <a:ea typeface="Tahoma"/>
                <a:cs typeface="Tahoma"/>
                <a:sym typeface="Tahoma"/>
              </a:rPr>
              <a:t>Products table : The Look fictitious e-commerce dataset - products table. Products  table contains product details such as category, brand, price, etc.</a:t>
            </a:r>
            <a:endParaRPr sz="800">
              <a:solidFill>
                <a:schemeClr val="dk1"/>
              </a:solidFill>
              <a:latin typeface="Tahoma"/>
              <a:ea typeface="Tahoma"/>
              <a:cs typeface="Tahoma"/>
              <a:sym typeface="Tahoma"/>
            </a:endParaRPr>
          </a:p>
          <a:p>
            <a:pPr indent="-165100" lvl="0" marL="177800" marR="4267200" rtl="0" algn="l">
              <a:lnSpc>
                <a:spcPct val="100000"/>
              </a:lnSpc>
              <a:spcBef>
                <a:spcPts val="800"/>
              </a:spcBef>
              <a:spcAft>
                <a:spcPts val="0"/>
              </a:spcAft>
              <a:buClr>
                <a:srgbClr val="36393A"/>
              </a:buClr>
              <a:buSzPts val="800"/>
              <a:buFont typeface="Tahoma"/>
              <a:buAutoNum type="arabicPeriod"/>
            </a:pPr>
            <a:r>
              <a:rPr lang="id" sz="800">
                <a:solidFill>
                  <a:srgbClr val="36393A"/>
                </a:solidFill>
                <a:latin typeface="Tahoma"/>
                <a:ea typeface="Tahoma"/>
                <a:cs typeface="Tahoma"/>
                <a:sym typeface="Tahoma"/>
              </a:rPr>
              <a:t>Users table : Programatically generated users for The Look fictitious e-commerce  store. Users table contains e-commerce users data such as name, email, age,  gender, country, address, etc.</a:t>
            </a:r>
            <a:endParaRPr sz="800">
              <a:solidFill>
                <a:schemeClr val="dk1"/>
              </a:solidFill>
              <a:latin typeface="Tahoma"/>
              <a:ea typeface="Tahoma"/>
              <a:cs typeface="Tahoma"/>
              <a:sym typeface="Tahoma"/>
            </a:endParaRPr>
          </a:p>
          <a:p>
            <a:pPr indent="-165100" lvl="0" marL="177800" marR="0" rtl="0" algn="l">
              <a:lnSpc>
                <a:spcPct val="100000"/>
              </a:lnSpc>
              <a:spcBef>
                <a:spcPts val="700"/>
              </a:spcBef>
              <a:spcAft>
                <a:spcPts val="0"/>
              </a:spcAft>
              <a:buClr>
                <a:srgbClr val="36393A"/>
              </a:buClr>
              <a:buSzPts val="800"/>
              <a:buFont typeface="Tahoma"/>
              <a:buAutoNum type="arabicPeriod"/>
            </a:pPr>
            <a:r>
              <a:rPr lang="id" sz="800">
                <a:solidFill>
                  <a:srgbClr val="36393A"/>
                </a:solidFill>
                <a:latin typeface="Tahoma"/>
                <a:ea typeface="Tahoma"/>
                <a:cs typeface="Tahoma"/>
                <a:sym typeface="Tahoma"/>
              </a:rPr>
              <a:t>Order_items table : Programatically generated order items for The Look fictitious</a:t>
            </a:r>
            <a:endParaRPr sz="800">
              <a:solidFill>
                <a:schemeClr val="dk1"/>
              </a:solidFill>
              <a:latin typeface="Tahoma"/>
              <a:ea typeface="Tahoma"/>
              <a:cs typeface="Tahoma"/>
              <a:sym typeface="Tahoma"/>
            </a:endParaRPr>
          </a:p>
          <a:p>
            <a:pPr indent="0" lvl="0" marL="177800" marR="0" rtl="0" algn="l">
              <a:lnSpc>
                <a:spcPct val="100000"/>
              </a:lnSpc>
              <a:spcBef>
                <a:spcPts val="0"/>
              </a:spcBef>
              <a:spcAft>
                <a:spcPts val="0"/>
              </a:spcAft>
              <a:buNone/>
            </a:pPr>
            <a:r>
              <a:rPr lang="id" sz="800">
                <a:solidFill>
                  <a:srgbClr val="36393A"/>
                </a:solidFill>
                <a:latin typeface="Tahoma"/>
                <a:ea typeface="Tahoma"/>
                <a:cs typeface="Tahoma"/>
                <a:sym typeface="Tahoma"/>
              </a:rPr>
              <a:t>e-commerce store. Order_Items table contains order status data.</a:t>
            </a:r>
            <a:endParaRPr sz="800">
              <a:solidFill>
                <a:schemeClr val="dk1"/>
              </a:solidFill>
              <a:latin typeface="Tahoma"/>
              <a:ea typeface="Tahoma"/>
              <a:cs typeface="Tahoma"/>
              <a:sym typeface="Tahoma"/>
            </a:endParaRPr>
          </a:p>
          <a:p>
            <a:pPr indent="-177800" lvl="0" marL="4457700" marR="0" rtl="0" algn="l">
              <a:lnSpc>
                <a:spcPct val="100000"/>
              </a:lnSpc>
              <a:spcBef>
                <a:spcPts val="600"/>
              </a:spcBef>
              <a:spcAft>
                <a:spcPts val="0"/>
              </a:spcAft>
              <a:buNone/>
            </a:pPr>
            <a:r>
              <a:rPr lang="id" sz="800">
                <a:solidFill>
                  <a:srgbClr val="36393A"/>
                </a:solidFill>
                <a:latin typeface="Tahoma"/>
                <a:ea typeface="Tahoma"/>
                <a:cs typeface="Tahoma"/>
                <a:sym typeface="Tahoma"/>
              </a:rPr>
              <a:t>2. CSV from Google BigQuery then imported into Tableau to visualize the data and  find the answer from problem definition.</a:t>
            </a:r>
            <a:endParaRPr sz="800">
              <a:solidFill>
                <a:schemeClr val="dk1"/>
              </a:solidFill>
              <a:latin typeface="Tahoma"/>
              <a:ea typeface="Tahoma"/>
              <a:cs typeface="Tahoma"/>
              <a:sym typeface="Tahoma"/>
            </a:endParaRPr>
          </a:p>
        </p:txBody>
      </p:sp>
      <p:sp>
        <p:nvSpPr>
          <p:cNvPr id="148" name="Google Shape;148;p16"/>
          <p:cNvSpPr txBox="1"/>
          <p:nvPr/>
        </p:nvSpPr>
        <p:spPr>
          <a:xfrm rot="-5400000">
            <a:off x="7400315" y="2768821"/>
            <a:ext cx="3306900" cy="298200"/>
          </a:xfrm>
          <a:prstGeom prst="rect">
            <a:avLst/>
          </a:prstGeom>
          <a:noFill/>
          <a:ln>
            <a:noFill/>
          </a:ln>
        </p:spPr>
        <p:txBody>
          <a:bodyPr anchorCtr="0" anchor="t" bIns="0" lIns="0" spcFirstLastPara="1" rIns="0" wrap="square" tIns="20950">
            <a:spAutoFit/>
          </a:bodyPr>
          <a:lstStyle/>
          <a:p>
            <a:pPr indent="0" lvl="0" marL="12700" marR="0" rtl="0" algn="l">
              <a:lnSpc>
                <a:spcPct val="100000"/>
              </a:lnSpc>
              <a:spcBef>
                <a:spcPts val="0"/>
              </a:spcBef>
              <a:spcAft>
                <a:spcPts val="0"/>
              </a:spcAft>
              <a:buNone/>
            </a:pPr>
            <a:r>
              <a:rPr lang="id" sz="900">
                <a:solidFill>
                  <a:srgbClr val="FFFFFF"/>
                </a:solidFill>
                <a:latin typeface="Arial Black"/>
                <a:ea typeface="Arial Black"/>
                <a:cs typeface="Arial Black"/>
                <a:sym typeface="Arial Black"/>
              </a:rPr>
              <a:t>R E V O U	D A T A  A N A L Y T I C S	C A S E  S T U D Y</a:t>
            </a:r>
            <a:endParaRPr sz="900">
              <a:solidFill>
                <a:schemeClr val="dk1"/>
              </a:solidFill>
              <a:latin typeface="Arial Black"/>
              <a:ea typeface="Arial Black"/>
              <a:cs typeface="Arial Black"/>
              <a:sym typeface="Arial Black"/>
            </a:endParaRPr>
          </a:p>
        </p:txBody>
      </p:sp>
      <p:sp>
        <p:nvSpPr>
          <p:cNvPr id="149" name="Google Shape;149;p16"/>
          <p:cNvSpPr txBox="1"/>
          <p:nvPr/>
        </p:nvSpPr>
        <p:spPr>
          <a:xfrm rot="-5400000">
            <a:off x="8948394" y="4845872"/>
            <a:ext cx="96600" cy="174000"/>
          </a:xfrm>
          <a:prstGeom prst="rect">
            <a:avLst/>
          </a:prstGeom>
          <a:noFill/>
          <a:ln>
            <a:noFill/>
          </a:ln>
        </p:spPr>
        <p:txBody>
          <a:bodyPr anchorCtr="0" anchor="t" bIns="0" lIns="0" spcFirstLastPara="1" rIns="0" wrap="square" tIns="4775">
            <a:spAutoFit/>
          </a:bodyPr>
          <a:lstStyle/>
          <a:p>
            <a:pPr indent="0" lvl="0" marL="12700" marR="0" rtl="0" algn="l">
              <a:lnSpc>
                <a:spcPct val="100000"/>
              </a:lnSpc>
              <a:spcBef>
                <a:spcPts val="0"/>
              </a:spcBef>
              <a:spcAft>
                <a:spcPts val="0"/>
              </a:spcAft>
              <a:buNone/>
            </a:pPr>
            <a:r>
              <a:rPr lang="id" sz="1100">
                <a:solidFill>
                  <a:srgbClr val="FFFFFF"/>
                </a:solidFill>
                <a:latin typeface="Tahoma"/>
                <a:ea typeface="Tahoma"/>
                <a:cs typeface="Tahoma"/>
                <a:sym typeface="Tahoma"/>
              </a:rPr>
              <a:t>4</a:t>
            </a:r>
            <a:endParaRPr sz="1100">
              <a:solidFill>
                <a:schemeClr val="dk1"/>
              </a:solidFill>
              <a:latin typeface="Tahoma"/>
              <a:ea typeface="Tahoma"/>
              <a:cs typeface="Tahoma"/>
              <a:sym typeface="Tahoma"/>
            </a:endParaRPr>
          </a:p>
        </p:txBody>
      </p:sp>
      <p:sp>
        <p:nvSpPr>
          <p:cNvPr id="150" name="Google Shape;150;p16"/>
          <p:cNvSpPr txBox="1"/>
          <p:nvPr/>
        </p:nvSpPr>
        <p:spPr>
          <a:xfrm>
            <a:off x="4562951" y="2365439"/>
            <a:ext cx="717300" cy="1332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id" sz="800">
                <a:solidFill>
                  <a:srgbClr val="36393A"/>
                </a:solidFill>
                <a:latin typeface="Tahoma"/>
                <a:ea typeface="Tahoma"/>
                <a:cs typeface="Tahoma"/>
                <a:sym typeface="Tahoma"/>
              </a:rPr>
              <a:t>Methodology</a:t>
            </a:r>
            <a:endParaRPr sz="800">
              <a:solidFill>
                <a:schemeClr val="dk1"/>
              </a:solidFill>
              <a:latin typeface="Tahoma"/>
              <a:ea typeface="Tahoma"/>
              <a:cs typeface="Tahoma"/>
              <a:sym typeface="Tahoma"/>
            </a:endParaRPr>
          </a:p>
        </p:txBody>
      </p:sp>
      <p:sp>
        <p:nvSpPr>
          <p:cNvPr id="151" name="Google Shape;151;p16"/>
          <p:cNvSpPr txBox="1"/>
          <p:nvPr/>
        </p:nvSpPr>
        <p:spPr>
          <a:xfrm>
            <a:off x="4562950" y="2586952"/>
            <a:ext cx="3814200" cy="2565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id" sz="800">
                <a:solidFill>
                  <a:srgbClr val="36393A"/>
                </a:solidFill>
                <a:latin typeface="Tahoma"/>
                <a:ea typeface="Tahoma"/>
                <a:cs typeface="Tahoma"/>
                <a:sym typeface="Tahoma"/>
              </a:rPr>
              <a:t>1. Choose the data used from e-commerce public data that then export in CSV</a:t>
            </a:r>
            <a:endParaRPr sz="800">
              <a:solidFill>
                <a:schemeClr val="dk1"/>
              </a:solidFill>
              <a:latin typeface="Tahoma"/>
              <a:ea typeface="Tahoma"/>
              <a:cs typeface="Tahoma"/>
              <a:sym typeface="Tahoma"/>
            </a:endParaRPr>
          </a:p>
          <a:p>
            <a:pPr indent="0" lvl="0" marL="177800" marR="0" rtl="0" algn="l">
              <a:lnSpc>
                <a:spcPct val="100000"/>
              </a:lnSpc>
              <a:spcBef>
                <a:spcPts val="0"/>
              </a:spcBef>
              <a:spcAft>
                <a:spcPts val="0"/>
              </a:spcAft>
              <a:buNone/>
            </a:pPr>
            <a:r>
              <a:rPr lang="id" sz="800">
                <a:solidFill>
                  <a:srgbClr val="36393A"/>
                </a:solidFill>
                <a:latin typeface="Tahoma"/>
                <a:ea typeface="Tahoma"/>
                <a:cs typeface="Tahoma"/>
                <a:sym typeface="Tahoma"/>
              </a:rPr>
              <a:t>format. This process done using SQL in Google BigQuerry.</a:t>
            </a:r>
            <a:endParaRPr sz="800">
              <a:solidFill>
                <a:schemeClr val="dk1"/>
              </a:solidFill>
              <a:latin typeface="Tahoma"/>
              <a:ea typeface="Tahoma"/>
              <a:cs typeface="Tahoma"/>
              <a:sym typeface="Tahoma"/>
            </a:endParaRPr>
          </a:p>
        </p:txBody>
      </p:sp>
      <p:pic>
        <p:nvPicPr>
          <p:cNvPr id="152" name="Google Shape;152;p16"/>
          <p:cNvPicPr preferRelativeResize="0"/>
          <p:nvPr/>
        </p:nvPicPr>
        <p:blipFill rotWithShape="1">
          <a:blip r:embed="rId3">
            <a:alphaModFix/>
          </a:blip>
          <a:srcRect b="0" l="0" r="0" t="0"/>
          <a:stretch/>
        </p:blipFill>
        <p:spPr>
          <a:xfrm>
            <a:off x="4572000" y="1525904"/>
            <a:ext cx="2443734" cy="744093"/>
          </a:xfrm>
          <a:prstGeom prst="rect">
            <a:avLst/>
          </a:prstGeom>
          <a:noFill/>
          <a:ln>
            <a:noFill/>
          </a:ln>
        </p:spPr>
      </p:pic>
      <p:pic>
        <p:nvPicPr>
          <p:cNvPr id="153" name="Google Shape;153;p16"/>
          <p:cNvPicPr preferRelativeResize="0"/>
          <p:nvPr/>
        </p:nvPicPr>
        <p:blipFill rotWithShape="1">
          <a:blip r:embed="rId4">
            <a:alphaModFix/>
          </a:blip>
          <a:srcRect b="0" l="0" r="0" t="0"/>
          <a:stretch/>
        </p:blipFill>
        <p:spPr>
          <a:xfrm>
            <a:off x="4580000" y="667512"/>
            <a:ext cx="2073402" cy="747522"/>
          </a:xfrm>
          <a:prstGeom prst="rect">
            <a:avLst/>
          </a:prstGeom>
          <a:noFill/>
          <a:ln>
            <a:noFill/>
          </a:ln>
        </p:spPr>
      </p:pic>
      <p:pic>
        <p:nvPicPr>
          <p:cNvPr id="154" name="Google Shape;154;p16"/>
          <p:cNvPicPr preferRelativeResize="0"/>
          <p:nvPr/>
        </p:nvPicPr>
        <p:blipFill rotWithShape="1">
          <a:blip r:embed="rId5">
            <a:alphaModFix/>
          </a:blip>
          <a:srcRect b="0" l="0" r="0" t="0"/>
          <a:stretch/>
        </p:blipFill>
        <p:spPr>
          <a:xfrm>
            <a:off x="6758558" y="668654"/>
            <a:ext cx="1992248" cy="721232"/>
          </a:xfrm>
          <a:prstGeom prst="rect">
            <a:avLst/>
          </a:prstGeom>
          <a:noFill/>
          <a:ln>
            <a:noFill/>
          </a:ln>
        </p:spPr>
      </p:pic>
      <p:pic>
        <p:nvPicPr>
          <p:cNvPr id="155" name="Google Shape;155;p16"/>
          <p:cNvPicPr preferRelativeResize="0"/>
          <p:nvPr/>
        </p:nvPicPr>
        <p:blipFill rotWithShape="1">
          <a:blip r:embed="rId6">
            <a:alphaModFix/>
          </a:blip>
          <a:srcRect b="0" l="0" r="0" t="0"/>
          <a:stretch/>
        </p:blipFill>
        <p:spPr>
          <a:xfrm>
            <a:off x="4669155" y="2905506"/>
            <a:ext cx="2249424" cy="11750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1625665" y="2248517"/>
            <a:ext cx="1741200" cy="148200"/>
          </a:xfrm>
          <a:prstGeom prst="rect">
            <a:avLst/>
          </a:prstGeom>
          <a:noFill/>
          <a:ln>
            <a:noFill/>
          </a:ln>
        </p:spPr>
        <p:txBody>
          <a:bodyPr anchorCtr="0" anchor="t" bIns="0" lIns="0" spcFirstLastPara="1" rIns="0" wrap="square" tIns="9525">
            <a:spAutoFit/>
          </a:bodyPr>
          <a:lstStyle/>
          <a:p>
            <a:pPr indent="0" lvl="0" marL="12700" marR="0" rtl="0" algn="ctr">
              <a:lnSpc>
                <a:spcPct val="100000"/>
              </a:lnSpc>
              <a:spcBef>
                <a:spcPts val="0"/>
              </a:spcBef>
              <a:spcAft>
                <a:spcPts val="0"/>
              </a:spcAft>
              <a:buNone/>
            </a:pPr>
            <a:r>
              <a:rPr i="1" lang="id" sz="900">
                <a:solidFill>
                  <a:srgbClr val="36393A"/>
                </a:solidFill>
                <a:latin typeface="Verdana"/>
                <a:ea typeface="Verdana"/>
                <a:cs typeface="Verdana"/>
                <a:sym typeface="Verdana"/>
              </a:rPr>
              <a:t>Employee Number</a:t>
            </a:r>
            <a:endParaRPr sz="900">
              <a:solidFill>
                <a:schemeClr val="dk1"/>
              </a:solidFill>
              <a:latin typeface="Verdana"/>
              <a:ea typeface="Verdana"/>
              <a:cs typeface="Verdana"/>
              <a:sym typeface="Verdana"/>
            </a:endParaRPr>
          </a:p>
        </p:txBody>
      </p:sp>
      <p:sp>
        <p:nvSpPr>
          <p:cNvPr id="161" name="Google Shape;161;p17"/>
          <p:cNvSpPr txBox="1"/>
          <p:nvPr/>
        </p:nvSpPr>
        <p:spPr>
          <a:xfrm rot="-5400000">
            <a:off x="7331015" y="2838121"/>
            <a:ext cx="3306900" cy="159600"/>
          </a:xfrm>
          <a:prstGeom prst="rect">
            <a:avLst/>
          </a:prstGeom>
          <a:noFill/>
          <a:ln>
            <a:noFill/>
          </a:ln>
        </p:spPr>
        <p:txBody>
          <a:bodyPr anchorCtr="0" anchor="t" bIns="0" lIns="0" spcFirstLastPara="1" rIns="0" wrap="square" tIns="20950">
            <a:spAutoFit/>
          </a:bodyPr>
          <a:lstStyle/>
          <a:p>
            <a:pPr indent="0" lvl="0" marL="12700" marR="0" rtl="0" algn="l">
              <a:lnSpc>
                <a:spcPct val="100000"/>
              </a:lnSpc>
              <a:spcBef>
                <a:spcPts val="0"/>
              </a:spcBef>
              <a:spcAft>
                <a:spcPts val="0"/>
              </a:spcAft>
              <a:buNone/>
            </a:pPr>
            <a:r>
              <a:rPr lang="id" sz="900">
                <a:solidFill>
                  <a:srgbClr val="FFFFFF"/>
                </a:solidFill>
                <a:latin typeface="Arial Black"/>
                <a:ea typeface="Arial Black"/>
                <a:cs typeface="Arial Black"/>
                <a:sym typeface="Arial Black"/>
              </a:rPr>
              <a:t>R E V O U	D A T A  A N A L Y T I C S	C A S E  S T U D Y</a:t>
            </a:r>
            <a:endParaRPr sz="900">
              <a:solidFill>
                <a:schemeClr val="dk1"/>
              </a:solidFill>
              <a:latin typeface="Arial Black"/>
              <a:ea typeface="Arial Black"/>
              <a:cs typeface="Arial Black"/>
              <a:sym typeface="Arial Black"/>
            </a:endParaRPr>
          </a:p>
        </p:txBody>
      </p:sp>
      <p:sp>
        <p:nvSpPr>
          <p:cNvPr id="162" name="Google Shape;162;p17"/>
          <p:cNvSpPr txBox="1"/>
          <p:nvPr/>
        </p:nvSpPr>
        <p:spPr>
          <a:xfrm rot="-5400000">
            <a:off x="8948394" y="4845872"/>
            <a:ext cx="96600" cy="174000"/>
          </a:xfrm>
          <a:prstGeom prst="rect">
            <a:avLst/>
          </a:prstGeom>
          <a:noFill/>
          <a:ln>
            <a:noFill/>
          </a:ln>
        </p:spPr>
        <p:txBody>
          <a:bodyPr anchorCtr="0" anchor="t" bIns="0" lIns="0" spcFirstLastPara="1" rIns="0" wrap="square" tIns="4775">
            <a:spAutoFit/>
          </a:bodyPr>
          <a:lstStyle/>
          <a:p>
            <a:pPr indent="0" lvl="0" marL="12700" marR="0" rtl="0" algn="l">
              <a:lnSpc>
                <a:spcPct val="100000"/>
              </a:lnSpc>
              <a:spcBef>
                <a:spcPts val="0"/>
              </a:spcBef>
              <a:spcAft>
                <a:spcPts val="0"/>
              </a:spcAft>
              <a:buNone/>
            </a:pPr>
            <a:r>
              <a:rPr lang="id" sz="1100">
                <a:solidFill>
                  <a:srgbClr val="FFFFFF"/>
                </a:solidFill>
                <a:latin typeface="Tahoma"/>
                <a:ea typeface="Tahoma"/>
                <a:cs typeface="Tahoma"/>
                <a:sym typeface="Tahoma"/>
              </a:rPr>
              <a:t>5</a:t>
            </a:r>
            <a:endParaRPr sz="1100">
              <a:solidFill>
                <a:schemeClr val="dk1"/>
              </a:solidFill>
              <a:latin typeface="Tahoma"/>
              <a:ea typeface="Tahoma"/>
              <a:cs typeface="Tahoma"/>
              <a:sym typeface="Tahoma"/>
            </a:endParaRPr>
          </a:p>
        </p:txBody>
      </p:sp>
      <p:grpSp>
        <p:nvGrpSpPr>
          <p:cNvPr id="163" name="Google Shape;163;p17"/>
          <p:cNvGrpSpPr/>
          <p:nvPr/>
        </p:nvGrpSpPr>
        <p:grpSpPr>
          <a:xfrm>
            <a:off x="5538788" y="2492740"/>
            <a:ext cx="1175384" cy="2346959"/>
            <a:chOff x="7385050" y="3323653"/>
            <a:chExt cx="1567179" cy="3129279"/>
          </a:xfrm>
        </p:grpSpPr>
        <p:pic>
          <p:nvPicPr>
            <p:cNvPr id="164" name="Google Shape;164;p17"/>
            <p:cNvPicPr preferRelativeResize="0"/>
            <p:nvPr/>
          </p:nvPicPr>
          <p:blipFill rotWithShape="1">
            <a:blip r:embed="rId3">
              <a:alphaModFix/>
            </a:blip>
            <a:srcRect b="0" l="0" r="0" t="0"/>
            <a:stretch/>
          </p:blipFill>
          <p:spPr>
            <a:xfrm>
              <a:off x="7438171" y="3368411"/>
              <a:ext cx="1400567" cy="3008530"/>
            </a:xfrm>
            <a:prstGeom prst="rect">
              <a:avLst/>
            </a:prstGeom>
            <a:noFill/>
            <a:ln>
              <a:noFill/>
            </a:ln>
          </p:spPr>
        </p:pic>
        <p:sp>
          <p:nvSpPr>
            <p:cNvPr id="165" name="Google Shape;165;p17"/>
            <p:cNvSpPr/>
            <p:nvPr/>
          </p:nvSpPr>
          <p:spPr>
            <a:xfrm>
              <a:off x="7385050" y="3323653"/>
              <a:ext cx="1567179" cy="3129279"/>
            </a:xfrm>
            <a:custGeom>
              <a:rect b="b" l="l" r="r" t="t"/>
              <a:pathLst>
                <a:path extrusionOk="0" h="3129279" w="1567179">
                  <a:moveTo>
                    <a:pt x="0" y="3129152"/>
                  </a:moveTo>
                  <a:lnTo>
                    <a:pt x="1567052" y="3129152"/>
                  </a:lnTo>
                  <a:lnTo>
                    <a:pt x="1567052" y="0"/>
                  </a:lnTo>
                  <a:lnTo>
                    <a:pt x="0" y="0"/>
                  </a:lnTo>
                  <a:lnTo>
                    <a:pt x="0" y="3129152"/>
                  </a:lnTo>
                  <a:close/>
                </a:path>
              </a:pathLst>
            </a:custGeom>
            <a:noFill/>
            <a:ln cap="flat" cmpd="sng" w="9525">
              <a:solidFill>
                <a:srgbClr val="3639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66" name="Google Shape;166;p17"/>
          <p:cNvGrpSpPr/>
          <p:nvPr/>
        </p:nvGrpSpPr>
        <p:grpSpPr>
          <a:xfrm>
            <a:off x="746521" y="2549093"/>
            <a:ext cx="3390424" cy="2296953"/>
            <a:chOff x="598741" y="3401377"/>
            <a:chExt cx="4520565" cy="3062604"/>
          </a:xfrm>
        </p:grpSpPr>
        <p:pic>
          <p:nvPicPr>
            <p:cNvPr id="167" name="Google Shape;167;p17"/>
            <p:cNvPicPr preferRelativeResize="0"/>
            <p:nvPr/>
          </p:nvPicPr>
          <p:blipFill rotWithShape="1">
            <a:blip r:embed="rId4">
              <a:alphaModFix/>
            </a:blip>
            <a:srcRect b="0" l="0" r="0" t="0"/>
            <a:stretch/>
          </p:blipFill>
          <p:spPr>
            <a:xfrm>
              <a:off x="638263" y="3461276"/>
              <a:ext cx="4476281" cy="2942298"/>
            </a:xfrm>
            <a:prstGeom prst="rect">
              <a:avLst/>
            </a:prstGeom>
            <a:noFill/>
            <a:ln>
              <a:noFill/>
            </a:ln>
          </p:spPr>
        </p:pic>
        <p:sp>
          <p:nvSpPr>
            <p:cNvPr id="168" name="Google Shape;168;p17"/>
            <p:cNvSpPr/>
            <p:nvPr/>
          </p:nvSpPr>
          <p:spPr>
            <a:xfrm>
              <a:off x="598741" y="3401377"/>
              <a:ext cx="4520565" cy="3062604"/>
            </a:xfrm>
            <a:custGeom>
              <a:rect b="b" l="l" r="r" t="t"/>
              <a:pathLst>
                <a:path extrusionOk="0" h="3062604" w="4520565">
                  <a:moveTo>
                    <a:pt x="0" y="3062097"/>
                  </a:moveTo>
                  <a:lnTo>
                    <a:pt x="4520565" y="3062097"/>
                  </a:lnTo>
                  <a:lnTo>
                    <a:pt x="4520565" y="0"/>
                  </a:lnTo>
                  <a:lnTo>
                    <a:pt x="0" y="0"/>
                  </a:lnTo>
                  <a:lnTo>
                    <a:pt x="0" y="3062097"/>
                  </a:lnTo>
                  <a:close/>
                </a:path>
              </a:pathLst>
            </a:custGeom>
            <a:noFill/>
            <a:ln cap="flat" cmpd="sng" w="9525">
              <a:solidFill>
                <a:srgbClr val="3639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69" name="Google Shape;169;p17"/>
          <p:cNvSpPr txBox="1"/>
          <p:nvPr/>
        </p:nvSpPr>
        <p:spPr>
          <a:xfrm>
            <a:off x="4861750" y="4866513"/>
            <a:ext cx="25737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id" sz="900">
                <a:solidFill>
                  <a:srgbClr val="36393A"/>
                </a:solidFill>
                <a:latin typeface="Verdana"/>
                <a:ea typeface="Verdana"/>
                <a:cs typeface="Verdana"/>
                <a:sym typeface="Verdana"/>
              </a:rPr>
              <a:t>Average age of e-commerce user in top 5 country</a:t>
            </a:r>
            <a:endParaRPr sz="900">
              <a:solidFill>
                <a:schemeClr val="dk1"/>
              </a:solidFill>
              <a:latin typeface="Verdana"/>
              <a:ea typeface="Verdana"/>
              <a:cs typeface="Verdana"/>
              <a:sym typeface="Verdana"/>
            </a:endParaRPr>
          </a:p>
        </p:txBody>
      </p:sp>
      <p:sp>
        <p:nvSpPr>
          <p:cNvPr id="170" name="Google Shape;170;p17"/>
          <p:cNvSpPr txBox="1"/>
          <p:nvPr/>
        </p:nvSpPr>
        <p:spPr>
          <a:xfrm>
            <a:off x="1143571" y="4886630"/>
            <a:ext cx="19995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id" sz="900">
                <a:solidFill>
                  <a:srgbClr val="36393A"/>
                </a:solidFill>
                <a:latin typeface="Verdana"/>
                <a:ea typeface="Verdana"/>
                <a:cs typeface="Verdana"/>
                <a:sym typeface="Verdana"/>
              </a:rPr>
              <a:t>Best Selling Product Category in China</a:t>
            </a:r>
            <a:endParaRPr sz="900">
              <a:solidFill>
                <a:schemeClr val="dk1"/>
              </a:solidFill>
              <a:latin typeface="Verdana"/>
              <a:ea typeface="Verdana"/>
              <a:cs typeface="Verdana"/>
              <a:sym typeface="Verdana"/>
            </a:endParaRPr>
          </a:p>
        </p:txBody>
      </p:sp>
      <p:grpSp>
        <p:nvGrpSpPr>
          <p:cNvPr id="171" name="Google Shape;171;p17"/>
          <p:cNvGrpSpPr/>
          <p:nvPr/>
        </p:nvGrpSpPr>
        <p:grpSpPr>
          <a:xfrm>
            <a:off x="4743130" y="327016"/>
            <a:ext cx="3188494" cy="1915001"/>
            <a:chOff x="6072885" y="457073"/>
            <a:chExt cx="4251325" cy="2553335"/>
          </a:xfrm>
        </p:grpSpPr>
        <p:pic>
          <p:nvPicPr>
            <p:cNvPr id="172" name="Google Shape;172;p17"/>
            <p:cNvPicPr preferRelativeResize="0"/>
            <p:nvPr/>
          </p:nvPicPr>
          <p:blipFill rotWithShape="1">
            <a:blip r:embed="rId5">
              <a:alphaModFix/>
            </a:blip>
            <a:srcRect b="0" l="0" r="0" t="0"/>
            <a:stretch/>
          </p:blipFill>
          <p:spPr>
            <a:xfrm>
              <a:off x="6077711" y="461772"/>
              <a:ext cx="4241291" cy="2543555"/>
            </a:xfrm>
            <a:prstGeom prst="rect">
              <a:avLst/>
            </a:prstGeom>
            <a:noFill/>
            <a:ln>
              <a:noFill/>
            </a:ln>
          </p:spPr>
        </p:pic>
        <p:sp>
          <p:nvSpPr>
            <p:cNvPr id="173" name="Google Shape;173;p17"/>
            <p:cNvSpPr/>
            <p:nvPr/>
          </p:nvSpPr>
          <p:spPr>
            <a:xfrm>
              <a:off x="6072885" y="457073"/>
              <a:ext cx="4251325" cy="2553335"/>
            </a:xfrm>
            <a:custGeom>
              <a:rect b="b" l="l" r="r" t="t"/>
              <a:pathLst>
                <a:path extrusionOk="0" h="2553335" w="4251325">
                  <a:moveTo>
                    <a:pt x="0" y="2553080"/>
                  </a:moveTo>
                  <a:lnTo>
                    <a:pt x="4250817" y="2553080"/>
                  </a:lnTo>
                  <a:lnTo>
                    <a:pt x="4250817" y="0"/>
                  </a:lnTo>
                  <a:lnTo>
                    <a:pt x="0" y="0"/>
                  </a:lnTo>
                  <a:lnTo>
                    <a:pt x="0" y="2553080"/>
                  </a:lnTo>
                  <a:close/>
                </a:path>
              </a:pathLst>
            </a:custGeom>
            <a:noFill/>
            <a:ln cap="flat" cmpd="sng" w="9525">
              <a:solidFill>
                <a:srgbClr val="3639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4" name="Google Shape;174;p17"/>
          <p:cNvSpPr txBox="1"/>
          <p:nvPr/>
        </p:nvSpPr>
        <p:spPr>
          <a:xfrm>
            <a:off x="5332666" y="2285143"/>
            <a:ext cx="1633200" cy="286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i="1" lang="id" sz="900">
                <a:solidFill>
                  <a:srgbClr val="36393A"/>
                </a:solidFill>
                <a:latin typeface="Verdana"/>
                <a:ea typeface="Verdana"/>
                <a:cs typeface="Verdana"/>
                <a:sym typeface="Verdana"/>
              </a:rPr>
              <a:t>Purchase Status in 14 Countries</a:t>
            </a:r>
            <a:endParaRPr sz="900">
              <a:solidFill>
                <a:schemeClr val="dk1"/>
              </a:solidFill>
              <a:latin typeface="Verdana"/>
              <a:ea typeface="Verdana"/>
              <a:cs typeface="Verdana"/>
              <a:sym typeface="Verdana"/>
            </a:endParaRPr>
          </a:p>
        </p:txBody>
      </p:sp>
      <p:pic>
        <p:nvPicPr>
          <p:cNvPr descr="Chart, bar chart&#10;&#10;Description automatically generated" id="175" name="Google Shape;175;p17"/>
          <p:cNvPicPr preferRelativeResize="0"/>
          <p:nvPr/>
        </p:nvPicPr>
        <p:blipFill rotWithShape="1">
          <a:blip r:embed="rId6">
            <a:alphaModFix/>
          </a:blip>
          <a:srcRect b="0" l="0" r="0" t="0"/>
          <a:stretch/>
        </p:blipFill>
        <p:spPr>
          <a:xfrm>
            <a:off x="742950" y="628650"/>
            <a:ext cx="3729195" cy="1581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3498818" y="644462"/>
            <a:ext cx="1811700" cy="840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id"/>
              <a:t>R E S U LT</a:t>
            </a:r>
            <a:endParaRPr/>
          </a:p>
        </p:txBody>
      </p:sp>
      <p:sp>
        <p:nvSpPr>
          <p:cNvPr id="181" name="Google Shape;181;p18"/>
          <p:cNvSpPr txBox="1"/>
          <p:nvPr/>
        </p:nvSpPr>
        <p:spPr>
          <a:xfrm>
            <a:off x="729995" y="1327117"/>
            <a:ext cx="6605700" cy="2701500"/>
          </a:xfrm>
          <a:prstGeom prst="rect">
            <a:avLst/>
          </a:prstGeom>
          <a:noFill/>
          <a:ln>
            <a:noFill/>
          </a:ln>
        </p:spPr>
        <p:txBody>
          <a:bodyPr anchorCtr="0" anchor="t" bIns="0" lIns="0" spcFirstLastPara="1" rIns="0" wrap="square" tIns="95250">
            <a:spAutoFit/>
          </a:bodyPr>
          <a:lstStyle/>
          <a:p>
            <a:pPr indent="-247650" lvl="0" marL="254000" marR="0" rtl="0" algn="l">
              <a:lnSpc>
                <a:spcPct val="100000"/>
              </a:lnSpc>
              <a:spcBef>
                <a:spcPts val="0"/>
              </a:spcBef>
              <a:spcAft>
                <a:spcPts val="0"/>
              </a:spcAft>
              <a:buClr>
                <a:srgbClr val="36393A"/>
              </a:buClr>
              <a:buSzPts val="1100"/>
              <a:buFont typeface="Helvetica Neue"/>
              <a:buChar char="●"/>
            </a:pPr>
            <a:r>
              <a:rPr lang="id" sz="1100">
                <a:solidFill>
                  <a:srgbClr val="36393A"/>
                </a:solidFill>
                <a:latin typeface="Tahoma"/>
                <a:ea typeface="Tahoma"/>
                <a:cs typeface="Tahoma"/>
                <a:sym typeface="Tahoma"/>
              </a:rPr>
              <a:t>Average user age in top 5 largest e-commerce users country is </a:t>
            </a:r>
            <a:r>
              <a:rPr b="1" lang="id" sz="1100">
                <a:solidFill>
                  <a:srgbClr val="36393A"/>
                </a:solidFill>
                <a:latin typeface="Tahoma"/>
                <a:ea typeface="Tahoma"/>
                <a:cs typeface="Tahoma"/>
                <a:sym typeface="Tahoma"/>
              </a:rPr>
              <a:t>France</a:t>
            </a:r>
            <a:r>
              <a:rPr lang="id" sz="1100">
                <a:solidFill>
                  <a:srgbClr val="36393A"/>
                </a:solidFill>
                <a:latin typeface="Tahoma"/>
                <a:ea typeface="Tahoma"/>
                <a:cs typeface="Tahoma"/>
                <a:sym typeface="Tahoma"/>
              </a:rPr>
              <a:t>.</a:t>
            </a:r>
            <a:endParaRPr sz="1100">
              <a:solidFill>
                <a:schemeClr val="dk1"/>
              </a:solidFill>
              <a:latin typeface="Tahoma"/>
              <a:ea typeface="Tahoma"/>
              <a:cs typeface="Tahoma"/>
              <a:sym typeface="Tahoma"/>
            </a:endParaRPr>
          </a:p>
          <a:p>
            <a:pPr indent="-247650" lvl="0" marL="254000" marR="0" rtl="0" algn="l">
              <a:lnSpc>
                <a:spcPct val="100000"/>
              </a:lnSpc>
              <a:spcBef>
                <a:spcPts val="700"/>
              </a:spcBef>
              <a:spcAft>
                <a:spcPts val="0"/>
              </a:spcAft>
              <a:buClr>
                <a:srgbClr val="36393A"/>
              </a:buClr>
              <a:buSzPts val="1100"/>
              <a:buFont typeface="Helvetica Neue"/>
              <a:buChar char="●"/>
            </a:pPr>
            <a:r>
              <a:rPr lang="id" sz="1100">
                <a:solidFill>
                  <a:srgbClr val="36393A"/>
                </a:solidFill>
                <a:latin typeface="Tahoma"/>
                <a:ea typeface="Tahoma"/>
                <a:cs typeface="Tahoma"/>
                <a:sym typeface="Tahoma"/>
              </a:rPr>
              <a:t>Therefore, there is no significant different between each country as the age gap is less than 1 year.</a:t>
            </a:r>
            <a:endParaRPr sz="1100">
              <a:solidFill>
                <a:schemeClr val="dk1"/>
              </a:solidFill>
              <a:latin typeface="Tahoma"/>
              <a:ea typeface="Tahoma"/>
              <a:cs typeface="Tahoma"/>
              <a:sym typeface="Tahoma"/>
            </a:endParaRPr>
          </a:p>
          <a:p>
            <a:pPr indent="-234950" lvl="0" marL="254000" marR="0" rtl="0" algn="l">
              <a:lnSpc>
                <a:spcPct val="100000"/>
              </a:lnSpc>
              <a:spcBef>
                <a:spcPts val="700"/>
              </a:spcBef>
              <a:spcAft>
                <a:spcPts val="0"/>
              </a:spcAft>
              <a:buClr>
                <a:srgbClr val="36393A"/>
              </a:buClr>
              <a:buSzPts val="1100"/>
              <a:buFont typeface="Helvetica Neue"/>
              <a:buChar char="●"/>
            </a:pPr>
            <a:r>
              <a:rPr b="1" lang="id" sz="1100">
                <a:solidFill>
                  <a:srgbClr val="36393A"/>
                </a:solidFill>
                <a:latin typeface="Tahoma"/>
                <a:ea typeface="Tahoma"/>
                <a:cs typeface="Tahoma"/>
                <a:sym typeface="Tahoma"/>
              </a:rPr>
              <a:t>Intimates </a:t>
            </a:r>
            <a:r>
              <a:rPr lang="id" sz="1100">
                <a:solidFill>
                  <a:srgbClr val="36393A"/>
                </a:solidFill>
                <a:latin typeface="Tahoma"/>
                <a:ea typeface="Tahoma"/>
                <a:cs typeface="Tahoma"/>
                <a:sym typeface="Tahoma"/>
              </a:rPr>
              <a:t>become the most sought after product category in China for the last 6 months.</a:t>
            </a:r>
            <a:endParaRPr sz="1100">
              <a:solidFill>
                <a:schemeClr val="dk1"/>
              </a:solidFill>
              <a:latin typeface="Tahoma"/>
              <a:ea typeface="Tahoma"/>
              <a:cs typeface="Tahoma"/>
              <a:sym typeface="Tahoma"/>
            </a:endParaRPr>
          </a:p>
          <a:p>
            <a:pPr indent="-234950" lvl="0" marL="254000" marR="1485900" rtl="0" algn="l">
              <a:lnSpc>
                <a:spcPct val="180000"/>
              </a:lnSpc>
              <a:spcBef>
                <a:spcPts val="200"/>
              </a:spcBef>
              <a:spcAft>
                <a:spcPts val="0"/>
              </a:spcAft>
              <a:buClr>
                <a:srgbClr val="36393A"/>
              </a:buClr>
              <a:buSzPts val="1100"/>
              <a:buFont typeface="Helvetica Neue"/>
              <a:buChar char="●"/>
            </a:pPr>
            <a:r>
              <a:rPr lang="id" sz="1100">
                <a:solidFill>
                  <a:srgbClr val="36393A"/>
                </a:solidFill>
                <a:latin typeface="Tahoma"/>
                <a:ea typeface="Tahoma"/>
                <a:cs typeface="Tahoma"/>
                <a:sym typeface="Tahoma"/>
              </a:rPr>
              <a:t>While </a:t>
            </a:r>
            <a:r>
              <a:rPr b="1" lang="id" sz="1100">
                <a:solidFill>
                  <a:srgbClr val="36393A"/>
                </a:solidFill>
                <a:latin typeface="Tahoma"/>
                <a:ea typeface="Tahoma"/>
                <a:cs typeface="Tahoma"/>
                <a:sym typeface="Tahoma"/>
              </a:rPr>
              <a:t>Clothing Sets </a:t>
            </a:r>
            <a:r>
              <a:rPr lang="id" sz="1100">
                <a:solidFill>
                  <a:srgbClr val="36393A"/>
                </a:solidFill>
                <a:latin typeface="Tahoma"/>
                <a:ea typeface="Tahoma"/>
                <a:cs typeface="Tahoma"/>
                <a:sym typeface="Tahoma"/>
              </a:rPr>
              <a:t>become the least desirable product category in China  For periode </a:t>
            </a:r>
            <a:r>
              <a:rPr b="1" lang="id" sz="1100">
                <a:solidFill>
                  <a:srgbClr val="36393A"/>
                </a:solidFill>
                <a:latin typeface="Tahoma"/>
                <a:ea typeface="Tahoma"/>
                <a:cs typeface="Tahoma"/>
                <a:sym typeface="Tahoma"/>
              </a:rPr>
              <a:t>26 February 2022 </a:t>
            </a:r>
            <a:r>
              <a:rPr lang="id" sz="1100">
                <a:solidFill>
                  <a:srgbClr val="36393A"/>
                </a:solidFill>
                <a:latin typeface="Tahoma"/>
                <a:ea typeface="Tahoma"/>
                <a:cs typeface="Tahoma"/>
                <a:sym typeface="Tahoma"/>
              </a:rPr>
              <a:t>until </a:t>
            </a:r>
            <a:r>
              <a:rPr b="1" lang="id" sz="1100">
                <a:solidFill>
                  <a:srgbClr val="36393A"/>
                </a:solidFill>
                <a:latin typeface="Tahoma"/>
                <a:ea typeface="Tahoma"/>
                <a:cs typeface="Tahoma"/>
                <a:sym typeface="Tahoma"/>
              </a:rPr>
              <a:t>26 August 2022 </a:t>
            </a:r>
            <a:r>
              <a:rPr lang="id" sz="1100">
                <a:solidFill>
                  <a:srgbClr val="36393A"/>
                </a:solidFill>
                <a:latin typeface="Tahoma"/>
                <a:ea typeface="Tahoma"/>
                <a:cs typeface="Tahoma"/>
                <a:sym typeface="Tahoma"/>
              </a:rPr>
              <a:t>:</a:t>
            </a:r>
            <a:endParaRPr sz="1100">
              <a:solidFill>
                <a:schemeClr val="dk1"/>
              </a:solidFill>
              <a:latin typeface="Tahoma"/>
              <a:ea typeface="Tahoma"/>
              <a:cs typeface="Tahoma"/>
              <a:sym typeface="Tahoma"/>
            </a:endParaRPr>
          </a:p>
          <a:p>
            <a:pPr indent="-254000" lvl="1" marL="596900" marR="0" rtl="0" algn="l">
              <a:lnSpc>
                <a:spcPct val="100000"/>
              </a:lnSpc>
              <a:spcBef>
                <a:spcPts val="400"/>
              </a:spcBef>
              <a:spcAft>
                <a:spcPts val="0"/>
              </a:spcAft>
              <a:buClr>
                <a:srgbClr val="36393A"/>
              </a:buClr>
              <a:buSzPts val="1200"/>
              <a:buFont typeface="Tahoma"/>
              <a:buAutoNum type="arabicPeriod"/>
            </a:pPr>
            <a:r>
              <a:rPr b="0" i="0" lang="id" sz="1100" u="none" cap="none" strike="noStrike">
                <a:solidFill>
                  <a:srgbClr val="36393A"/>
                </a:solidFill>
                <a:latin typeface="Tahoma"/>
                <a:ea typeface="Tahoma"/>
                <a:cs typeface="Tahoma"/>
                <a:sym typeface="Tahoma"/>
              </a:rPr>
              <a:t>30.07% of order already shipped</a:t>
            </a:r>
            <a:endParaRPr b="0" i="0" sz="1100" u="none" cap="none" strike="noStrike">
              <a:solidFill>
                <a:schemeClr val="dk1"/>
              </a:solidFill>
              <a:latin typeface="Tahoma"/>
              <a:ea typeface="Tahoma"/>
              <a:cs typeface="Tahoma"/>
              <a:sym typeface="Tahoma"/>
            </a:endParaRPr>
          </a:p>
          <a:p>
            <a:pPr indent="-254000" lvl="1" marL="596900" marR="0" rtl="0" algn="l">
              <a:lnSpc>
                <a:spcPct val="100000"/>
              </a:lnSpc>
              <a:spcBef>
                <a:spcPts val="600"/>
              </a:spcBef>
              <a:spcAft>
                <a:spcPts val="0"/>
              </a:spcAft>
              <a:buClr>
                <a:srgbClr val="36393A"/>
              </a:buClr>
              <a:buSzPts val="1200"/>
              <a:buFont typeface="Tahoma"/>
              <a:buAutoNum type="arabicPeriod"/>
            </a:pPr>
            <a:r>
              <a:rPr b="0" i="0" lang="id" sz="1100" u="none" cap="none" strike="noStrike">
                <a:solidFill>
                  <a:srgbClr val="36393A"/>
                </a:solidFill>
                <a:latin typeface="Tahoma"/>
                <a:ea typeface="Tahoma"/>
                <a:cs typeface="Tahoma"/>
                <a:sym typeface="Tahoma"/>
              </a:rPr>
              <a:t>25.24% of order completed.</a:t>
            </a:r>
            <a:endParaRPr b="0" i="0" sz="1100" u="none" cap="none" strike="noStrike">
              <a:solidFill>
                <a:schemeClr val="dk1"/>
              </a:solidFill>
              <a:latin typeface="Tahoma"/>
              <a:ea typeface="Tahoma"/>
              <a:cs typeface="Tahoma"/>
              <a:sym typeface="Tahoma"/>
            </a:endParaRPr>
          </a:p>
          <a:p>
            <a:pPr indent="-254000" lvl="1" marL="596900" marR="0" rtl="0" algn="l">
              <a:lnSpc>
                <a:spcPct val="100000"/>
              </a:lnSpc>
              <a:spcBef>
                <a:spcPts val="600"/>
              </a:spcBef>
              <a:spcAft>
                <a:spcPts val="0"/>
              </a:spcAft>
              <a:buClr>
                <a:srgbClr val="36393A"/>
              </a:buClr>
              <a:buSzPts val="1200"/>
              <a:buFont typeface="Tahoma"/>
              <a:buAutoNum type="arabicPeriod"/>
            </a:pPr>
            <a:r>
              <a:rPr b="0" i="0" lang="id" sz="1100" u="none" cap="none" strike="noStrike">
                <a:solidFill>
                  <a:srgbClr val="36393A"/>
                </a:solidFill>
                <a:latin typeface="Tahoma"/>
                <a:ea typeface="Tahoma"/>
                <a:cs typeface="Tahoma"/>
                <a:sym typeface="Tahoma"/>
              </a:rPr>
              <a:t>19.72 % of order is on process.</a:t>
            </a:r>
            <a:endParaRPr b="0" i="0" sz="1100" u="none" cap="none" strike="noStrike">
              <a:solidFill>
                <a:schemeClr val="dk1"/>
              </a:solidFill>
              <a:latin typeface="Tahoma"/>
              <a:ea typeface="Tahoma"/>
              <a:cs typeface="Tahoma"/>
              <a:sym typeface="Tahoma"/>
            </a:endParaRPr>
          </a:p>
          <a:p>
            <a:pPr indent="-254000" lvl="1" marL="596900" marR="0" rtl="0" algn="l">
              <a:lnSpc>
                <a:spcPct val="100000"/>
              </a:lnSpc>
              <a:spcBef>
                <a:spcPts val="600"/>
              </a:spcBef>
              <a:spcAft>
                <a:spcPts val="0"/>
              </a:spcAft>
              <a:buClr>
                <a:srgbClr val="36393A"/>
              </a:buClr>
              <a:buSzPts val="1200"/>
              <a:buFont typeface="Tahoma"/>
              <a:buAutoNum type="arabicPeriod"/>
            </a:pPr>
            <a:r>
              <a:rPr b="0" i="0" lang="id" sz="1100" u="none" cap="none" strike="noStrike">
                <a:solidFill>
                  <a:srgbClr val="36393A"/>
                </a:solidFill>
                <a:latin typeface="Tahoma"/>
                <a:ea typeface="Tahoma"/>
                <a:cs typeface="Tahoma"/>
                <a:sym typeface="Tahoma"/>
              </a:rPr>
              <a:t>15.02% of order cancelled.</a:t>
            </a:r>
            <a:endParaRPr b="0" i="0" sz="1100" u="none" cap="none" strike="noStrike">
              <a:solidFill>
                <a:schemeClr val="dk1"/>
              </a:solidFill>
              <a:latin typeface="Tahoma"/>
              <a:ea typeface="Tahoma"/>
              <a:cs typeface="Tahoma"/>
              <a:sym typeface="Tahoma"/>
            </a:endParaRPr>
          </a:p>
          <a:p>
            <a:pPr indent="-254000" lvl="1" marL="596900" marR="0" rtl="0" algn="l">
              <a:lnSpc>
                <a:spcPct val="100000"/>
              </a:lnSpc>
              <a:spcBef>
                <a:spcPts val="600"/>
              </a:spcBef>
              <a:spcAft>
                <a:spcPts val="0"/>
              </a:spcAft>
              <a:buClr>
                <a:srgbClr val="36393A"/>
              </a:buClr>
              <a:buSzPts val="1200"/>
              <a:buFont typeface="Tahoma"/>
              <a:buAutoNum type="arabicPeriod"/>
            </a:pPr>
            <a:r>
              <a:rPr b="0" i="0" lang="id" sz="1100" u="none" cap="none" strike="noStrike">
                <a:solidFill>
                  <a:srgbClr val="36393A"/>
                </a:solidFill>
                <a:latin typeface="Tahoma"/>
                <a:ea typeface="Tahoma"/>
                <a:cs typeface="Tahoma"/>
                <a:sym typeface="Tahoma"/>
              </a:rPr>
              <a:t>9.95% product returned.</a:t>
            </a:r>
            <a:endParaRPr b="0" i="0" sz="1100" u="none" cap="none" strike="noStrike">
              <a:solidFill>
                <a:schemeClr val="dk1"/>
              </a:solidFill>
              <a:latin typeface="Tahoma"/>
              <a:ea typeface="Tahoma"/>
              <a:cs typeface="Tahoma"/>
              <a:sym typeface="Tahoma"/>
            </a:endParaRPr>
          </a:p>
        </p:txBody>
      </p:sp>
      <p:sp>
        <p:nvSpPr>
          <p:cNvPr id="182" name="Google Shape;182;p18"/>
          <p:cNvSpPr txBox="1"/>
          <p:nvPr/>
        </p:nvSpPr>
        <p:spPr>
          <a:xfrm rot="-5400000">
            <a:off x="7400315" y="2768821"/>
            <a:ext cx="3306900" cy="298200"/>
          </a:xfrm>
          <a:prstGeom prst="rect">
            <a:avLst/>
          </a:prstGeom>
          <a:noFill/>
          <a:ln>
            <a:noFill/>
          </a:ln>
        </p:spPr>
        <p:txBody>
          <a:bodyPr anchorCtr="0" anchor="t" bIns="0" lIns="0" spcFirstLastPara="1" rIns="0" wrap="square" tIns="20950">
            <a:spAutoFit/>
          </a:bodyPr>
          <a:lstStyle/>
          <a:p>
            <a:pPr indent="0" lvl="0" marL="12700" marR="0" rtl="0" algn="l">
              <a:lnSpc>
                <a:spcPct val="100000"/>
              </a:lnSpc>
              <a:spcBef>
                <a:spcPts val="0"/>
              </a:spcBef>
              <a:spcAft>
                <a:spcPts val="0"/>
              </a:spcAft>
              <a:buNone/>
            </a:pPr>
            <a:r>
              <a:rPr lang="id" sz="900">
                <a:solidFill>
                  <a:srgbClr val="FFFFFF"/>
                </a:solidFill>
                <a:latin typeface="Arial Black"/>
                <a:ea typeface="Arial Black"/>
                <a:cs typeface="Arial Black"/>
                <a:sym typeface="Arial Black"/>
              </a:rPr>
              <a:t>R E V O U	D A T A  A N A L Y T I C S	C A S E  S T U D Y</a:t>
            </a:r>
            <a:endParaRPr sz="900">
              <a:solidFill>
                <a:schemeClr val="dk1"/>
              </a:solidFill>
              <a:latin typeface="Arial Black"/>
              <a:ea typeface="Arial Black"/>
              <a:cs typeface="Arial Black"/>
              <a:sym typeface="Arial Black"/>
            </a:endParaRPr>
          </a:p>
        </p:txBody>
      </p:sp>
      <p:sp>
        <p:nvSpPr>
          <p:cNvPr id="183" name="Google Shape;183;p18"/>
          <p:cNvSpPr txBox="1"/>
          <p:nvPr/>
        </p:nvSpPr>
        <p:spPr>
          <a:xfrm rot="-5400000">
            <a:off x="8948394" y="4845872"/>
            <a:ext cx="96600" cy="174000"/>
          </a:xfrm>
          <a:prstGeom prst="rect">
            <a:avLst/>
          </a:prstGeom>
          <a:noFill/>
          <a:ln>
            <a:noFill/>
          </a:ln>
        </p:spPr>
        <p:txBody>
          <a:bodyPr anchorCtr="0" anchor="t" bIns="0" lIns="0" spcFirstLastPara="1" rIns="0" wrap="square" tIns="4775">
            <a:spAutoFit/>
          </a:bodyPr>
          <a:lstStyle/>
          <a:p>
            <a:pPr indent="0" lvl="0" marL="12700" marR="0" rtl="0" algn="l">
              <a:lnSpc>
                <a:spcPct val="100000"/>
              </a:lnSpc>
              <a:spcBef>
                <a:spcPts val="0"/>
              </a:spcBef>
              <a:spcAft>
                <a:spcPts val="0"/>
              </a:spcAft>
              <a:buNone/>
            </a:pPr>
            <a:r>
              <a:rPr lang="id" sz="1100">
                <a:solidFill>
                  <a:srgbClr val="FFFFFF"/>
                </a:solidFill>
                <a:latin typeface="Tahoma"/>
                <a:ea typeface="Tahoma"/>
                <a:cs typeface="Tahoma"/>
                <a:sym typeface="Tahoma"/>
              </a:rPr>
              <a:t>6</a:t>
            </a:r>
            <a:endParaRPr sz="11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