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8" r:id="rId3"/>
    <p:sldId id="259" r:id="rId4"/>
    <p:sldId id="280" r:id="rId5"/>
    <p:sldId id="260" r:id="rId6"/>
    <p:sldId id="286" r:id="rId7"/>
    <p:sldId id="261" r:id="rId8"/>
    <p:sldId id="262" r:id="rId9"/>
    <p:sldId id="263" r:id="rId10"/>
    <p:sldId id="264" r:id="rId11"/>
    <p:sldId id="265" r:id="rId12"/>
    <p:sldId id="287" r:id="rId13"/>
    <p:sldId id="266" r:id="rId14"/>
    <p:sldId id="267" r:id="rId15"/>
    <p:sldId id="268" r:id="rId16"/>
    <p:sldId id="269" r:id="rId17"/>
    <p:sldId id="281" r:id="rId18"/>
    <p:sldId id="282" r:id="rId19"/>
    <p:sldId id="283" r:id="rId20"/>
    <p:sldId id="284" r:id="rId21"/>
    <p:sldId id="285" r:id="rId22"/>
    <p:sldId id="290" r:id="rId23"/>
    <p:sldId id="289" r:id="rId24"/>
    <p:sldId id="288" r:id="rId25"/>
    <p:sldId id="292" r:id="rId26"/>
    <p:sldId id="291" r:id="rId27"/>
    <p:sldId id="274" r:id="rId28"/>
    <p:sldId id="27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7F5B7F-8512-41E7-A035-99AF5AE4F19F}" type="datetimeFigureOut">
              <a:rPr lang="en-US" smtClean="0"/>
              <a:pPr/>
              <a:t>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BF95E-DA7F-4100-90CB-4D99A6961D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USECASE DIAGRAM: </a:t>
            </a:r>
            <a:r>
              <a:rPr lang="en-US" sz="1200" kern="1200" dirty="0" smtClean="0">
                <a:solidFill>
                  <a:schemeClr val="tx1"/>
                </a:solidFill>
                <a:latin typeface="+mn-lt"/>
                <a:ea typeface="+mn-ea"/>
                <a:cs typeface="+mn-cs"/>
              </a:rPr>
              <a:t>A Use case is a description of set of sequence of actions.  Graphically it is rendered as an ellipse with solid line including only its name.  Use case diagram is a behavioral diagram that shows a set of use cases and actors and their relationship.  It is an association between the use cases and actors.  An actor represents a real-world object.  Primary Actor – Sender, Secondary Actor Receiver.</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Class Diagram:</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description of set of objects that share the same attributes operations, relationships, and semantics</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BDE36E3-064B-4319-8971-DB24598FB7A4}" type="datetimeFigureOut">
              <a:rPr lang="en-US" smtClean="0"/>
              <a:pPr/>
              <a:t>2/6/2022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401026F-F1B0-4023-B4A0-A3D8B50537F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DE36E3-064B-4319-8971-DB24598FB7A4}" type="datetimeFigureOut">
              <a:rPr lang="en-US" smtClean="0"/>
              <a:pPr/>
              <a:t>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401026F-F1B0-4023-B4A0-A3D8B50537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DE36E3-064B-4319-8971-DB24598FB7A4}" type="datetimeFigureOut">
              <a:rPr lang="en-US" smtClean="0"/>
              <a:pPr/>
              <a:t>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401026F-F1B0-4023-B4A0-A3D8B50537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DE36E3-064B-4319-8971-DB24598FB7A4}" type="datetimeFigureOut">
              <a:rPr lang="en-US" smtClean="0"/>
              <a:pPr/>
              <a:t>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401026F-F1B0-4023-B4A0-A3D8B50537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BDE36E3-064B-4319-8971-DB24598FB7A4}" type="datetimeFigureOut">
              <a:rPr lang="en-US" smtClean="0"/>
              <a:pPr/>
              <a:t>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401026F-F1B0-4023-B4A0-A3D8B50537F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DE36E3-064B-4319-8971-DB24598FB7A4}" type="datetimeFigureOut">
              <a:rPr lang="en-US" smtClean="0"/>
              <a:pPr/>
              <a:t>2/6/2022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401026F-F1B0-4023-B4A0-A3D8B50537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BDE36E3-064B-4319-8971-DB24598FB7A4}" type="datetimeFigureOut">
              <a:rPr lang="en-US" smtClean="0"/>
              <a:pPr/>
              <a:t>2/6/2022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401026F-F1B0-4023-B4A0-A3D8B50537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BDE36E3-064B-4319-8971-DB24598FB7A4}" type="datetimeFigureOut">
              <a:rPr lang="en-US" smtClean="0"/>
              <a:pPr/>
              <a:t>2/6/2022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401026F-F1B0-4023-B4A0-A3D8B50537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BDE36E3-064B-4319-8971-DB24598FB7A4}" type="datetimeFigureOut">
              <a:rPr lang="en-US" smtClean="0"/>
              <a:pPr/>
              <a:t>2/6/2022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401026F-F1B0-4023-B4A0-A3D8B50537F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DE36E3-064B-4319-8971-DB24598FB7A4}" type="datetimeFigureOut">
              <a:rPr lang="en-US" smtClean="0"/>
              <a:pPr/>
              <a:t>2/6/2022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401026F-F1B0-4023-B4A0-A3D8B50537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BDE36E3-064B-4319-8971-DB24598FB7A4}" type="datetimeFigureOut">
              <a:rPr lang="en-US" smtClean="0"/>
              <a:pPr/>
              <a:t>2/6/2022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401026F-F1B0-4023-B4A0-A3D8B50537F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DE36E3-064B-4319-8971-DB24598FB7A4}" type="datetimeFigureOut">
              <a:rPr lang="en-US" smtClean="0"/>
              <a:pPr/>
              <a:t>2/6/2022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401026F-F1B0-4023-B4A0-A3D8B50537F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itepoint.com/php/" TargetMode="External"/><Relationship Id="rId7" Type="http://schemas.openxmlformats.org/officeDocument/2006/relationships/hyperlink" Target="https://www.apachefriends.org/download.html" TargetMode="External"/><Relationship Id="rId2" Type="http://schemas.openxmlformats.org/officeDocument/2006/relationships/hyperlink" Target="https://www.w3schools.com/php/default.asp" TargetMode="External"/><Relationship Id="rId1" Type="http://schemas.openxmlformats.org/officeDocument/2006/relationships/slideLayout" Target="../slideLayouts/slideLayout2.xml"/><Relationship Id="rId6" Type="http://schemas.openxmlformats.org/officeDocument/2006/relationships/hyperlink" Target="http://www.mysqltutorial.org/" TargetMode="External"/><Relationship Id="rId5" Type="http://schemas.openxmlformats.org/officeDocument/2006/relationships/hyperlink" Target="https://www.mysql.com/" TargetMode="External"/><Relationship Id="rId4" Type="http://schemas.openxmlformats.org/officeDocument/2006/relationships/hyperlink" Target="https://www.php.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928670"/>
            <a:ext cx="7406640" cy="3786214"/>
          </a:xfrm>
        </p:spPr>
        <p:txBody>
          <a:bodyPr>
            <a:normAutofit/>
          </a:bodyPr>
          <a:lstStyle/>
          <a:p>
            <a:pPr algn="ctr"/>
            <a:r>
              <a:rPr lang="en-US" b="1" u="sng" dirty="0" smtClean="0"/>
              <a:t>Driver Hiring Management</a:t>
            </a:r>
            <a:r>
              <a:rPr lang="en-US" b="1" u="sng" dirty="0" smtClean="0"/>
              <a:t/>
            </a:r>
            <a:br>
              <a:rPr lang="en-US" b="1" u="sng" dirty="0" smtClean="0"/>
            </a:br>
            <a:r>
              <a:rPr lang="en-US" b="1" u="sng" dirty="0" smtClean="0"/>
              <a:t>System</a:t>
            </a:r>
            <a:br>
              <a:rPr lang="en-US" b="1" u="sng" dirty="0" smtClean="0"/>
            </a:br>
            <a:r>
              <a:rPr lang="en-US" sz="3600" b="1" u="sng" dirty="0" smtClean="0"/>
              <a:t>Developed in PHP &amp; </a:t>
            </a:r>
            <a:r>
              <a:rPr lang="en-US" sz="3600" b="1" u="sng" dirty="0" err="1" smtClean="0"/>
              <a:t>MySQL</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071546"/>
          </a:xfrm>
        </p:spPr>
        <p:txBody>
          <a:bodyPr/>
          <a:lstStyle/>
          <a:p>
            <a:pPr algn="ctr"/>
            <a:r>
              <a:rPr lang="en-IN" b="1" dirty="0" smtClean="0"/>
              <a:t>Use Case Diagram</a:t>
            </a:r>
            <a:endParaRPr lang="en-US" b="1" dirty="0"/>
          </a:p>
        </p:txBody>
      </p:sp>
      <p:pic>
        <p:nvPicPr>
          <p:cNvPr id="1026" name="Picture 2" descr="C:\Users\pande\Desktop\ice_screenshot_20220206-213638.png"/>
          <p:cNvPicPr>
            <a:picLocks noGrp="1" noChangeAspect="1" noChangeArrowheads="1"/>
          </p:cNvPicPr>
          <p:nvPr>
            <p:ph idx="1"/>
          </p:nvPr>
        </p:nvPicPr>
        <p:blipFill>
          <a:blip r:embed="rId3"/>
          <a:srcRect/>
          <a:stretch>
            <a:fillRect/>
          </a:stretch>
        </p:blipFill>
        <p:spPr bwMode="auto">
          <a:xfrm>
            <a:off x="1500166" y="857232"/>
            <a:ext cx="7286676" cy="578647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857232"/>
          </a:xfrm>
        </p:spPr>
        <p:txBody>
          <a:bodyPr/>
          <a:lstStyle/>
          <a:p>
            <a:pPr algn="ctr"/>
            <a:r>
              <a:rPr lang="en-IN" b="1" dirty="0" smtClean="0"/>
              <a:t>Continue.......</a:t>
            </a:r>
            <a:endParaRPr lang="en-US" b="1" dirty="0"/>
          </a:p>
        </p:txBody>
      </p:sp>
      <p:pic>
        <p:nvPicPr>
          <p:cNvPr id="2050" name="Picture 2" descr="C:\Users\pande\Desktop\ice_screenshot_20220206-213729.png"/>
          <p:cNvPicPr>
            <a:picLocks noGrp="1" noChangeAspect="1" noChangeArrowheads="1"/>
          </p:cNvPicPr>
          <p:nvPr>
            <p:ph idx="1"/>
          </p:nvPr>
        </p:nvPicPr>
        <p:blipFill>
          <a:blip r:embed="rId3"/>
          <a:srcRect/>
          <a:stretch>
            <a:fillRect/>
          </a:stretch>
        </p:blipFill>
        <p:spPr bwMode="auto">
          <a:xfrm>
            <a:off x="1500166" y="714356"/>
            <a:ext cx="7000924" cy="578647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071546"/>
          </a:xfrm>
        </p:spPr>
        <p:txBody>
          <a:bodyPr/>
          <a:lstStyle/>
          <a:p>
            <a:pPr algn="ctr"/>
            <a:r>
              <a:rPr lang="en-IN" b="1" dirty="0" smtClean="0"/>
              <a:t>Continue.......</a:t>
            </a:r>
            <a:endParaRPr lang="en-US" dirty="0"/>
          </a:p>
        </p:txBody>
      </p:sp>
      <p:pic>
        <p:nvPicPr>
          <p:cNvPr id="3074" name="Picture 2" descr="C:\Users\pande\Desktop\ice_screenshot_20220206-213825.png"/>
          <p:cNvPicPr>
            <a:picLocks noGrp="1" noChangeAspect="1" noChangeArrowheads="1"/>
          </p:cNvPicPr>
          <p:nvPr>
            <p:ph idx="1"/>
          </p:nvPr>
        </p:nvPicPr>
        <p:blipFill>
          <a:blip r:embed="rId2"/>
          <a:srcRect/>
          <a:stretch>
            <a:fillRect/>
          </a:stretch>
        </p:blipFill>
        <p:spPr bwMode="auto">
          <a:xfrm>
            <a:off x="2428860" y="928670"/>
            <a:ext cx="5929354" cy="550072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2984"/>
          </a:xfrm>
        </p:spPr>
        <p:txBody>
          <a:bodyPr/>
          <a:lstStyle/>
          <a:p>
            <a:pPr algn="ctr"/>
            <a:r>
              <a:rPr lang="en-IN" b="1" dirty="0" smtClean="0"/>
              <a:t>Class Diagram</a:t>
            </a:r>
            <a:endParaRPr lang="en-US" b="1" dirty="0"/>
          </a:p>
        </p:txBody>
      </p:sp>
      <p:pic>
        <p:nvPicPr>
          <p:cNvPr id="5" name="Content Placeholder 4" descr="C:\Users\pande\Downloads\dhms class Diagram.png"/>
          <p:cNvPicPr>
            <a:picLocks noGrp="1"/>
          </p:cNvPicPr>
          <p:nvPr>
            <p:ph idx="1"/>
          </p:nvPr>
        </p:nvPicPr>
        <p:blipFill>
          <a:blip r:embed="rId3"/>
          <a:srcRect/>
          <a:stretch>
            <a:fillRect/>
          </a:stretch>
        </p:blipFill>
        <p:spPr bwMode="auto">
          <a:xfrm>
            <a:off x="1931035" y="1500174"/>
            <a:ext cx="6507480" cy="50006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2984"/>
          </a:xfrm>
        </p:spPr>
        <p:txBody>
          <a:bodyPr/>
          <a:lstStyle/>
          <a:p>
            <a:pPr algn="ctr"/>
            <a:r>
              <a:rPr lang="en-IN" b="1" dirty="0" smtClean="0"/>
              <a:t>ER Diagram</a:t>
            </a:r>
            <a:endParaRPr lang="en-US" b="1" dirty="0"/>
          </a:p>
        </p:txBody>
      </p:sp>
      <p:pic>
        <p:nvPicPr>
          <p:cNvPr id="5" name="Content Placeholder 4"/>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142976" y="1071546"/>
            <a:ext cx="7791474" cy="5214974"/>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42852"/>
            <a:ext cx="7498080" cy="2071702"/>
          </a:xfrm>
        </p:spPr>
        <p:txBody>
          <a:bodyPr>
            <a:normAutofit/>
          </a:bodyPr>
          <a:lstStyle/>
          <a:p>
            <a:pPr algn="ctr"/>
            <a:r>
              <a:rPr lang="en-US" b="1" u="sng" dirty="0" smtClean="0"/>
              <a:t>Implementation and </a:t>
            </a:r>
            <a:br>
              <a:rPr lang="en-US" b="1" u="sng" dirty="0" smtClean="0"/>
            </a:br>
            <a:r>
              <a:rPr lang="en-US" b="1" u="sng" dirty="0" smtClean="0"/>
              <a:t>System Testing</a:t>
            </a:r>
            <a:r>
              <a:rPr lang="en-US" dirty="0" smtClean="0"/>
              <a:t/>
            </a:r>
            <a:br>
              <a:rPr lang="en-US" dirty="0" smtClean="0"/>
            </a:br>
            <a:endParaRPr lang="en-US" dirty="0"/>
          </a:p>
        </p:txBody>
      </p:sp>
      <p:sp>
        <p:nvSpPr>
          <p:cNvPr id="3" name="Content Placeholder 2"/>
          <p:cNvSpPr>
            <a:spLocks noGrp="1"/>
          </p:cNvSpPr>
          <p:nvPr>
            <p:ph idx="1"/>
          </p:nvPr>
        </p:nvSpPr>
        <p:spPr>
          <a:xfrm>
            <a:off x="1435608" y="1643050"/>
            <a:ext cx="7498080" cy="4605350"/>
          </a:xfrm>
        </p:spPr>
        <p:txBody>
          <a:bodyPr>
            <a:normAutofit fontScale="70000" lnSpcReduction="20000"/>
          </a:bodyPr>
          <a:lstStyle/>
          <a:p>
            <a:r>
              <a:rPr lang="en-US" dirty="0" smtClean="0"/>
              <a:t>After all phase have been perfectly done, the system will be implemented to the server and the system can be used.</a:t>
            </a:r>
          </a:p>
          <a:p>
            <a:endParaRPr lang="en-US" dirty="0" smtClean="0"/>
          </a:p>
          <a:p>
            <a:pPr>
              <a:buNone/>
            </a:pPr>
            <a:r>
              <a:rPr lang="en-US" b="1" u="sng" dirty="0" smtClean="0"/>
              <a:t>System Testing</a:t>
            </a:r>
          </a:p>
          <a:p>
            <a:pPr>
              <a:buNone/>
            </a:pPr>
            <a:endParaRPr lang="en-US" dirty="0" smtClean="0"/>
          </a:p>
          <a:p>
            <a:r>
              <a:rPr lang="en-US" dirty="0" smtClean="0"/>
              <a:t>The goal of the system testing process was to determine all faults in our project .The program was subjected to a set of test inputs and many explanations were made and based on these explanations it will be decided whether the program behaves as expected or not. Our Project went through two levels of testing</a:t>
            </a:r>
          </a:p>
          <a:p>
            <a:pPr>
              <a:buFont typeface="Wingdings" pitchFamily="2" charset="2"/>
              <a:buChar char="q"/>
            </a:pPr>
            <a:endParaRPr lang="en-US" dirty="0" smtClean="0"/>
          </a:p>
          <a:p>
            <a:pPr>
              <a:buFont typeface="Wingdings" pitchFamily="2" charset="2"/>
              <a:buChar char="q"/>
            </a:pPr>
            <a:r>
              <a:rPr lang="en-US" dirty="0" smtClean="0"/>
              <a:t>Unit testing</a:t>
            </a:r>
          </a:p>
          <a:p>
            <a:pPr>
              <a:buFont typeface="Wingdings" pitchFamily="2" charset="2"/>
              <a:buChar char="q"/>
            </a:pPr>
            <a:r>
              <a:rPr lang="en-US" dirty="0" smtClean="0"/>
              <a:t>Integration testing</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smtClean="0"/>
              <a:t>Project Screens</a:t>
            </a:r>
            <a:r>
              <a:rPr lang="en-US" dirty="0" smtClean="0"/>
              <a:t/>
            </a:r>
            <a:br>
              <a:rPr lang="en-US" dirty="0" smtClean="0"/>
            </a:br>
            <a:endParaRPr lang="en-US" dirty="0"/>
          </a:p>
        </p:txBody>
      </p:sp>
      <p:pic>
        <p:nvPicPr>
          <p:cNvPr id="5" name="Content Placeholder 4" descr="C:\Users\pande\Downloads\Driver Hiring Management System.png"/>
          <p:cNvPicPr>
            <a:picLocks noGrp="1"/>
          </p:cNvPicPr>
          <p:nvPr>
            <p:ph idx="1"/>
          </p:nvPr>
        </p:nvPicPr>
        <p:blipFill>
          <a:blip r:embed="rId2" cstate="print"/>
          <a:srcRect/>
          <a:stretch>
            <a:fillRect/>
          </a:stretch>
        </p:blipFill>
        <p:spPr bwMode="auto">
          <a:xfrm>
            <a:off x="1571604" y="857232"/>
            <a:ext cx="7072362" cy="3143272"/>
          </a:xfrm>
          <a:prstGeom prst="rect">
            <a:avLst/>
          </a:prstGeom>
          <a:noFill/>
          <a:ln w="9525">
            <a:noFill/>
            <a:miter lim="800000"/>
            <a:headEnd/>
            <a:tailEnd/>
          </a:ln>
        </p:spPr>
      </p:pic>
      <p:pic>
        <p:nvPicPr>
          <p:cNvPr id="6" name="Picture 5" descr="C:\Users\pande\Downloads\DHMS _ User Login.png"/>
          <p:cNvPicPr/>
          <p:nvPr/>
        </p:nvPicPr>
        <p:blipFill>
          <a:blip r:embed="rId3" cstate="print"/>
          <a:srcRect/>
          <a:stretch>
            <a:fillRect/>
          </a:stretch>
        </p:blipFill>
        <p:spPr bwMode="auto">
          <a:xfrm>
            <a:off x="1500166" y="4214818"/>
            <a:ext cx="7143800" cy="2560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pande\Downloads\DHMS _ My Profiles.png"/>
          <p:cNvPicPr>
            <a:picLocks noGrp="1"/>
          </p:cNvPicPr>
          <p:nvPr>
            <p:ph idx="1"/>
          </p:nvPr>
        </p:nvPicPr>
        <p:blipFill>
          <a:blip r:embed="rId2"/>
          <a:srcRect/>
          <a:stretch>
            <a:fillRect/>
          </a:stretch>
        </p:blipFill>
        <p:spPr bwMode="auto">
          <a:xfrm>
            <a:off x="1500166" y="285728"/>
            <a:ext cx="7499350" cy="2786082"/>
          </a:xfrm>
          <a:prstGeom prst="rect">
            <a:avLst/>
          </a:prstGeom>
          <a:noFill/>
          <a:ln w="9525">
            <a:noFill/>
            <a:miter lim="800000"/>
            <a:headEnd/>
            <a:tailEnd/>
          </a:ln>
        </p:spPr>
      </p:pic>
      <p:pic>
        <p:nvPicPr>
          <p:cNvPr id="5" name="Picture 4" descr="C:\Users\pande\Downloads\DHMS _ Change Password.png"/>
          <p:cNvPicPr/>
          <p:nvPr/>
        </p:nvPicPr>
        <p:blipFill>
          <a:blip r:embed="rId3" cstate="print"/>
          <a:srcRect/>
          <a:stretch>
            <a:fillRect/>
          </a:stretch>
        </p:blipFill>
        <p:spPr bwMode="auto">
          <a:xfrm>
            <a:off x="1571604" y="3357562"/>
            <a:ext cx="7143800" cy="31927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C:\Users\pande\Downloads\DHMS _ Booking History.png"/>
          <p:cNvPicPr>
            <a:picLocks noGrp="1"/>
          </p:cNvPicPr>
          <p:nvPr>
            <p:ph idx="1"/>
          </p:nvPr>
        </p:nvPicPr>
        <p:blipFill>
          <a:blip r:embed="rId2"/>
          <a:srcRect/>
          <a:stretch>
            <a:fillRect/>
          </a:stretch>
        </p:blipFill>
        <p:spPr bwMode="auto">
          <a:xfrm>
            <a:off x="1285852" y="357166"/>
            <a:ext cx="7499350" cy="2786058"/>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1357290" y="3857628"/>
            <a:ext cx="7358114" cy="256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Users\pande\Downloads\DHMS _ Dreiver Registration.png"/>
          <p:cNvPicPr>
            <a:picLocks noGrp="1"/>
          </p:cNvPicPr>
          <p:nvPr>
            <p:ph idx="1"/>
          </p:nvPr>
        </p:nvPicPr>
        <p:blipFill>
          <a:blip r:embed="rId2" cstate="print"/>
          <a:srcRect/>
          <a:stretch>
            <a:fillRect/>
          </a:stretch>
        </p:blipFill>
        <p:spPr bwMode="auto">
          <a:xfrm>
            <a:off x="1500166" y="357166"/>
            <a:ext cx="7072362" cy="2857520"/>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1571604" y="3571876"/>
            <a:ext cx="7072362" cy="256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14290"/>
            <a:ext cx="7498080" cy="642942"/>
          </a:xfrm>
        </p:spPr>
        <p:txBody>
          <a:bodyPr>
            <a:normAutofit fontScale="90000"/>
          </a:bodyPr>
          <a:lstStyle/>
          <a:p>
            <a:pPr algn="ctr"/>
            <a:r>
              <a:rPr lang="en-US" b="1" u="sng" dirty="0" smtClean="0"/>
              <a:t/>
            </a:r>
            <a:br>
              <a:rPr lang="en-US" b="1" u="sng" dirty="0" smtClean="0"/>
            </a:br>
            <a:r>
              <a:rPr lang="en-US" b="1" u="sng" dirty="0" smtClean="0"/>
              <a:t>Abstract</a:t>
            </a:r>
            <a:r>
              <a:rPr lang="en-US" dirty="0" smtClean="0"/>
              <a:t/>
            </a:r>
            <a:br>
              <a:rPr lang="en-US" dirty="0" smtClean="0"/>
            </a:br>
            <a:endParaRPr lang="en-US" dirty="0"/>
          </a:p>
        </p:txBody>
      </p:sp>
      <p:sp>
        <p:nvSpPr>
          <p:cNvPr id="3" name="Content Placeholder 2"/>
          <p:cNvSpPr>
            <a:spLocks noGrp="1"/>
          </p:cNvSpPr>
          <p:nvPr>
            <p:ph idx="1"/>
          </p:nvPr>
        </p:nvSpPr>
        <p:spPr>
          <a:xfrm>
            <a:off x="1435608" y="1142984"/>
            <a:ext cx="7498080" cy="5105416"/>
          </a:xfrm>
        </p:spPr>
        <p:txBody>
          <a:bodyPr>
            <a:normAutofit/>
          </a:bodyPr>
          <a:lstStyle/>
          <a:p>
            <a:pPr>
              <a:buNone/>
            </a:pPr>
            <a:r>
              <a:rPr lang="en-US" sz="2000" dirty="0" smtClean="0"/>
              <a:t>“Driver Hiring Management System” is web based application proposed here will help you find the best drivers for your ride. </a:t>
            </a:r>
            <a:endParaRPr lang="en-US" sz="2000" dirty="0" smtClean="0"/>
          </a:p>
          <a:p>
            <a:pPr>
              <a:buNone/>
            </a:pPr>
            <a:r>
              <a:rPr lang="en-US" sz="2000" dirty="0" smtClean="0"/>
              <a:t>  </a:t>
            </a:r>
            <a:endParaRPr lang="en-US" sz="2000" dirty="0" smtClean="0"/>
          </a:p>
          <a:p>
            <a:pPr>
              <a:buNone/>
            </a:pPr>
            <a:r>
              <a:rPr lang="en-US" sz="2000" dirty="0" smtClean="0"/>
              <a:t>Now days driver booking is getting very popular and Most of the people want an ease of travelling using drivers. Instead of asking for auto rickshaw and taxis. Since there are lots of applications available for driver booking.</a:t>
            </a:r>
          </a:p>
          <a:p>
            <a:pPr>
              <a:buFont typeface="Wingdings" pitchFamily="2" charset="2"/>
              <a:buChar char="q"/>
            </a:pPr>
            <a:endParaRPr lang="en-IN" sz="2000" dirty="0" smtClean="0"/>
          </a:p>
          <a:p>
            <a:endParaRPr lang="en-US" sz="1800" dirty="0" smtClean="0"/>
          </a:p>
          <a:p>
            <a:pPr>
              <a:buNone/>
            </a:pPr>
            <a:endParaRPr lang="en-US" sz="18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p:cNvPicPr>
          <p:nvPr>
            <p:ph idx="1"/>
          </p:nvPr>
        </p:nvPicPr>
        <p:blipFill>
          <a:blip r:embed="rId2" cstate="print"/>
          <a:srcRect/>
          <a:stretch>
            <a:fillRect/>
          </a:stretch>
        </p:blipFill>
        <p:spPr bwMode="auto">
          <a:xfrm>
            <a:off x="1857356" y="357166"/>
            <a:ext cx="6572296" cy="2857520"/>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1928794" y="3857628"/>
            <a:ext cx="6786610" cy="2490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cstate="print"/>
          <a:srcRect/>
          <a:stretch>
            <a:fillRect/>
          </a:stretch>
        </p:blipFill>
        <p:spPr bwMode="auto">
          <a:xfrm>
            <a:off x="1571604" y="357166"/>
            <a:ext cx="6858048" cy="2568757"/>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1571604" y="3429000"/>
            <a:ext cx="6858048" cy="256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1643042" y="285728"/>
            <a:ext cx="6929486" cy="2568757"/>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1714480" y="3500438"/>
            <a:ext cx="6929486" cy="25687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1571604" y="357166"/>
            <a:ext cx="7000924" cy="2568757"/>
          </a:xfrm>
          <a:prstGeom prst="rect">
            <a:avLst/>
          </a:prstGeom>
          <a:noFill/>
          <a:ln w="9525">
            <a:noFill/>
            <a:miter lim="800000"/>
            <a:headEnd/>
            <a:tailEnd/>
          </a:ln>
        </p:spPr>
      </p:pic>
      <p:pic>
        <p:nvPicPr>
          <p:cNvPr id="5" name="Picture 4" descr="C:\Users\pande\Downloads\DHMS _ User Bookings.png"/>
          <p:cNvPicPr/>
          <p:nvPr/>
        </p:nvPicPr>
        <p:blipFill>
          <a:blip r:embed="rId3"/>
          <a:srcRect/>
          <a:stretch>
            <a:fillRect/>
          </a:stretch>
        </p:blipFill>
        <p:spPr bwMode="auto">
          <a:xfrm>
            <a:off x="1500166" y="3143248"/>
            <a:ext cx="7143800" cy="332359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pande\Downloads\DHMS _ Driver Details.png"/>
          <p:cNvPicPr>
            <a:picLocks noGrp="1"/>
          </p:cNvPicPr>
          <p:nvPr>
            <p:ph idx="1"/>
          </p:nvPr>
        </p:nvPicPr>
        <p:blipFill>
          <a:blip r:embed="rId2" cstate="print"/>
          <a:srcRect/>
          <a:stretch>
            <a:fillRect/>
          </a:stretch>
        </p:blipFill>
        <p:spPr bwMode="auto">
          <a:xfrm>
            <a:off x="1285852" y="357167"/>
            <a:ext cx="7499350" cy="2428892"/>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1357290" y="3286124"/>
            <a:ext cx="7429552" cy="25687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smtClean="0"/>
              <a:t>Conclusion</a:t>
            </a:r>
            <a:r>
              <a:rPr lang="en-US" dirty="0" smtClean="0"/>
              <a:t/>
            </a:r>
            <a:br>
              <a:rPr lang="en-US" dirty="0" smtClean="0"/>
            </a:br>
            <a:endParaRPr lang="en-US" dirty="0"/>
          </a:p>
        </p:txBody>
      </p:sp>
      <p:sp>
        <p:nvSpPr>
          <p:cNvPr id="3" name="Content Placeholder 2"/>
          <p:cNvSpPr>
            <a:spLocks noGrp="1"/>
          </p:cNvSpPr>
          <p:nvPr>
            <p:ph idx="1"/>
          </p:nvPr>
        </p:nvSpPr>
        <p:spPr>
          <a:xfrm>
            <a:off x="1000100" y="785794"/>
            <a:ext cx="8001024" cy="5462606"/>
          </a:xfrm>
        </p:spPr>
        <p:txBody>
          <a:bodyPr>
            <a:normAutofit fontScale="62500" lnSpcReduction="20000"/>
          </a:bodyPr>
          <a:lstStyle/>
          <a:p>
            <a:pPr>
              <a:buNone/>
            </a:pPr>
            <a:r>
              <a:rPr lang="en-US" dirty="0" smtClean="0"/>
              <a:t>Proposed web application will be easy to customer for hire a driver. Customer can book the driver as per their requirement and get the driver details with acknowledgement to/from the driver online thereby saving time and money.</a:t>
            </a:r>
          </a:p>
          <a:p>
            <a:pPr>
              <a:buNone/>
            </a:pPr>
            <a:r>
              <a:rPr lang="en-US" dirty="0" smtClean="0"/>
              <a:t>The Application was designed in such a way that future changes can be                               done easily. The following conclusions can be deduced from the development of the project.</a:t>
            </a:r>
          </a:p>
          <a:p>
            <a:endParaRPr lang="en-US" dirty="0" smtClean="0"/>
          </a:p>
          <a:p>
            <a:pPr lvl="0"/>
            <a:r>
              <a:rPr lang="en-US" dirty="0" smtClean="0"/>
              <a:t>Automation of the entire system improves the productivity.</a:t>
            </a:r>
          </a:p>
          <a:p>
            <a:pPr lvl="0"/>
            <a:r>
              <a:rPr lang="en-US" dirty="0" smtClean="0"/>
              <a:t>It provides a friendly graphical user interface which proves to be better when compared to the existing system.</a:t>
            </a:r>
          </a:p>
          <a:p>
            <a:pPr lvl="0"/>
            <a:r>
              <a:rPr lang="en-US" dirty="0" smtClean="0"/>
              <a:t>It gives appropriate access to the authorized users depending on their permissions.</a:t>
            </a:r>
          </a:p>
          <a:p>
            <a:pPr lvl="0"/>
            <a:r>
              <a:rPr lang="en-US" dirty="0" smtClean="0"/>
              <a:t>It effectively overcomes the delay in communications.</a:t>
            </a:r>
          </a:p>
          <a:p>
            <a:pPr lvl="0"/>
            <a:r>
              <a:rPr lang="en-US" dirty="0" smtClean="0"/>
              <a:t>Updating of information becomes so easier.</a:t>
            </a:r>
          </a:p>
          <a:p>
            <a:pPr lvl="0"/>
            <a:r>
              <a:rPr lang="en-US" dirty="0" smtClean="0"/>
              <a:t>System security, data security and reliability are the striking features.</a:t>
            </a:r>
          </a:p>
          <a:p>
            <a:pPr lvl="0"/>
            <a:r>
              <a:rPr lang="en-US" dirty="0" smtClean="0"/>
              <a:t>The System has adequate scope for modification in future if it is necessary.</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t>Future Enhancement</a:t>
            </a:r>
            <a:r>
              <a:rPr lang="en-US" dirty="0" smtClean="0"/>
              <a:t/>
            </a:r>
            <a:br>
              <a:rPr lang="en-US" dirty="0" smtClean="0"/>
            </a:br>
            <a:endParaRPr lang="en-US" dirty="0"/>
          </a:p>
        </p:txBody>
      </p:sp>
      <p:sp>
        <p:nvSpPr>
          <p:cNvPr id="3" name="Content Placeholder 2"/>
          <p:cNvSpPr>
            <a:spLocks noGrp="1"/>
          </p:cNvSpPr>
          <p:nvPr>
            <p:ph idx="1"/>
          </p:nvPr>
        </p:nvSpPr>
        <p:spPr>
          <a:xfrm>
            <a:off x="1435608" y="1214422"/>
            <a:ext cx="7498080" cy="5033978"/>
          </a:xfrm>
        </p:spPr>
        <p:txBody>
          <a:bodyPr>
            <a:normAutofit fontScale="62500" lnSpcReduction="20000"/>
          </a:bodyPr>
          <a:lstStyle/>
          <a:p>
            <a:pPr>
              <a:buNone/>
            </a:pPr>
            <a:r>
              <a:rPr lang="en-US" dirty="0" smtClean="0"/>
              <a:t>I have tried to design the software in such a way that the user may not have any difficulty in using this system and further expansion is also possible. New requirements will be added and risk will be analyzed in every phase until the requirement of user will not be fulfilled. The most priority will be given to keep confidential data secure and easy and simple for use.</a:t>
            </a:r>
          </a:p>
          <a:p>
            <a:pPr>
              <a:buNone/>
            </a:pPr>
            <a:r>
              <a:rPr lang="en-US" dirty="0" smtClean="0"/>
              <a:t>The further enhancements which can be made in the system are:</a:t>
            </a:r>
          </a:p>
          <a:p>
            <a:pPr lvl="0"/>
            <a:r>
              <a:rPr lang="en-US" dirty="0" smtClean="0"/>
              <a:t>Any requirement that will make system easy to use or make a system secure, these requirement will be add using Spiral Model. Other requirement related to government or municipality will be added when required.</a:t>
            </a:r>
          </a:p>
          <a:p>
            <a:pPr lvl="0"/>
            <a:r>
              <a:rPr lang="en-US" dirty="0" smtClean="0"/>
              <a:t>For the identity of user and for their data integrity, digital signature can be added to this system.</a:t>
            </a:r>
          </a:p>
          <a:p>
            <a:pPr lvl="0"/>
            <a:r>
              <a:rPr lang="en-US" dirty="0" smtClean="0"/>
              <a:t>For the identity of user and for verification, image of user can be added to this system.</a:t>
            </a:r>
          </a:p>
          <a:p>
            <a:pPr lvl="0"/>
            <a:r>
              <a:rPr lang="en-US" dirty="0" smtClean="0"/>
              <a:t>There will be provision of filling form in multiple languages.</a:t>
            </a:r>
          </a:p>
          <a:p>
            <a:pPr lvl="0"/>
            <a:r>
              <a:rPr lang="en-US" dirty="0" smtClean="0"/>
              <a:t>A great concern will be given on frontend design which will make user to use system easily and enjoy while using this system.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smtClean="0"/>
              <a:t>References</a:t>
            </a:r>
            <a:r>
              <a:rPr lang="en-US" dirty="0" smtClean="0"/>
              <a:t/>
            </a:r>
            <a:br>
              <a:rPr lang="en-US" dirty="0" smtClean="0"/>
            </a:br>
            <a:endParaRPr lang="en-US" dirty="0"/>
          </a:p>
        </p:txBody>
      </p:sp>
      <p:sp>
        <p:nvSpPr>
          <p:cNvPr id="3" name="Content Placeholder 2"/>
          <p:cNvSpPr>
            <a:spLocks noGrp="1"/>
          </p:cNvSpPr>
          <p:nvPr>
            <p:ph idx="1"/>
          </p:nvPr>
        </p:nvSpPr>
        <p:spPr>
          <a:xfrm>
            <a:off x="1435608" y="785794"/>
            <a:ext cx="7498080" cy="5462606"/>
          </a:xfrm>
        </p:spPr>
        <p:txBody>
          <a:bodyPr>
            <a:normAutofit/>
          </a:bodyPr>
          <a:lstStyle/>
          <a:p>
            <a:pPr>
              <a:buNone/>
            </a:pPr>
            <a:r>
              <a:rPr lang="en-US" sz="2000" b="1" dirty="0" smtClean="0"/>
              <a:t>For PHP</a:t>
            </a:r>
            <a:endParaRPr lang="en-US" sz="2000" dirty="0" smtClean="0"/>
          </a:p>
          <a:p>
            <a:pPr lvl="0">
              <a:buFont typeface="Wingdings" pitchFamily="2" charset="2"/>
              <a:buChar char="q"/>
            </a:pPr>
            <a:r>
              <a:rPr lang="en-US" sz="2400" u="sng" dirty="0" smtClean="0">
                <a:hlinkClick r:id="rId2"/>
              </a:rPr>
              <a:t>https://www.w3schools.com/php/default.asp</a:t>
            </a:r>
            <a:endParaRPr lang="en-US" sz="2400" dirty="0" smtClean="0"/>
          </a:p>
          <a:p>
            <a:pPr lvl="0">
              <a:buFont typeface="Wingdings" pitchFamily="2" charset="2"/>
              <a:buChar char="q"/>
            </a:pPr>
            <a:r>
              <a:rPr lang="en-US" sz="2400" u="sng" dirty="0" smtClean="0">
                <a:hlinkClick r:id="rId3"/>
              </a:rPr>
              <a:t>https://www.sitepoint.com/php/</a:t>
            </a:r>
            <a:endParaRPr lang="en-US" sz="2400" dirty="0" smtClean="0"/>
          </a:p>
          <a:p>
            <a:pPr lvl="0">
              <a:buFont typeface="Wingdings" pitchFamily="2" charset="2"/>
              <a:buChar char="q"/>
            </a:pPr>
            <a:r>
              <a:rPr lang="en-US" sz="2400" u="sng" dirty="0" smtClean="0">
                <a:hlinkClick r:id="rId4"/>
              </a:rPr>
              <a:t>https://www.php.net/</a:t>
            </a:r>
            <a:endParaRPr lang="en-US" sz="2400" dirty="0" smtClean="0"/>
          </a:p>
          <a:p>
            <a:pPr>
              <a:buNone/>
            </a:pPr>
            <a:r>
              <a:rPr lang="en-US" sz="2800" dirty="0" smtClean="0"/>
              <a:t> </a:t>
            </a:r>
          </a:p>
          <a:p>
            <a:pPr>
              <a:buNone/>
            </a:pPr>
            <a:r>
              <a:rPr lang="en-US" sz="2000" b="1" dirty="0" smtClean="0"/>
              <a:t>For </a:t>
            </a:r>
            <a:r>
              <a:rPr lang="en-US" sz="2000" b="1" dirty="0" err="1" smtClean="0"/>
              <a:t>MySQL</a:t>
            </a:r>
            <a:endParaRPr lang="en-US" sz="2000" dirty="0" smtClean="0"/>
          </a:p>
          <a:p>
            <a:pPr lvl="0">
              <a:buFont typeface="Wingdings" pitchFamily="2" charset="2"/>
              <a:buChar char="q"/>
            </a:pPr>
            <a:r>
              <a:rPr lang="en-US" sz="2400" u="sng" dirty="0" smtClean="0">
                <a:hlinkClick r:id="rId5"/>
              </a:rPr>
              <a:t>https://www.mysql.com/</a:t>
            </a:r>
            <a:endParaRPr lang="en-US" sz="2400" dirty="0" smtClean="0"/>
          </a:p>
          <a:p>
            <a:pPr lvl="0">
              <a:buFont typeface="Wingdings" pitchFamily="2" charset="2"/>
              <a:buChar char="q"/>
            </a:pPr>
            <a:r>
              <a:rPr lang="en-US" sz="2400" u="sng" dirty="0" smtClean="0">
                <a:hlinkClick r:id="rId6"/>
              </a:rPr>
              <a:t>http://www.mysqltutorial.org</a:t>
            </a:r>
            <a:endParaRPr lang="en-US" sz="2400" dirty="0" smtClean="0"/>
          </a:p>
          <a:p>
            <a:pPr>
              <a:buNone/>
            </a:pPr>
            <a:r>
              <a:rPr lang="en-US" sz="2000" b="1" dirty="0" smtClean="0"/>
              <a:t> </a:t>
            </a:r>
            <a:endParaRPr lang="en-US" sz="2000" dirty="0" smtClean="0"/>
          </a:p>
          <a:p>
            <a:pPr>
              <a:buNone/>
            </a:pPr>
            <a:r>
              <a:rPr lang="en-US" sz="2000" b="1" dirty="0" smtClean="0"/>
              <a:t>For XAMPP</a:t>
            </a:r>
            <a:endParaRPr lang="en-US" sz="2000" dirty="0" smtClean="0"/>
          </a:p>
          <a:p>
            <a:pPr lvl="0">
              <a:buFont typeface="Wingdings" pitchFamily="2" charset="2"/>
              <a:buChar char="q"/>
            </a:pPr>
            <a:r>
              <a:rPr lang="en-US" sz="2400" u="sng" dirty="0" smtClean="0">
                <a:hlinkClick r:id="rId7"/>
              </a:rPr>
              <a:t>https://www.apachefriends.org/download.html</a:t>
            </a:r>
            <a:endParaRPr lang="en-US" sz="2400" dirty="0" smtClean="0"/>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428868"/>
            <a:ext cx="7498080" cy="1143000"/>
          </a:xfrm>
        </p:spPr>
        <p:txBody>
          <a:bodyPr>
            <a:normAutofit/>
          </a:bodyPr>
          <a:lstStyle/>
          <a:p>
            <a:pPr algn="ctr"/>
            <a:r>
              <a:rPr lang="en-IN" sz="6600" b="1" dirty="0" smtClean="0"/>
              <a:t>Thank You</a:t>
            </a:r>
            <a:endParaRPr lang="en-US" sz="6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85728"/>
            <a:ext cx="7498080" cy="714380"/>
          </a:xfrm>
        </p:spPr>
        <p:txBody>
          <a:bodyPr>
            <a:normAutofit fontScale="90000"/>
          </a:bodyPr>
          <a:lstStyle/>
          <a:p>
            <a:pPr algn="ctr"/>
            <a:r>
              <a:rPr lang="en-US" sz="4400" b="1" u="sng" dirty="0" smtClean="0"/>
              <a:t>Introduction</a:t>
            </a:r>
            <a:r>
              <a:rPr lang="en-US" dirty="0" smtClean="0"/>
              <a:t/>
            </a:r>
            <a:br>
              <a:rPr lang="en-US" dirty="0" smtClean="0"/>
            </a:br>
            <a:endParaRPr lang="en-US" dirty="0"/>
          </a:p>
        </p:txBody>
      </p:sp>
      <p:sp>
        <p:nvSpPr>
          <p:cNvPr id="3" name="Content Placeholder 2"/>
          <p:cNvSpPr>
            <a:spLocks noGrp="1"/>
          </p:cNvSpPr>
          <p:nvPr>
            <p:ph idx="1"/>
          </p:nvPr>
        </p:nvSpPr>
        <p:spPr>
          <a:xfrm>
            <a:off x="1435608" y="857232"/>
            <a:ext cx="7498080" cy="5391168"/>
          </a:xfrm>
        </p:spPr>
        <p:txBody>
          <a:bodyPr>
            <a:normAutofit lnSpcReduction="10000"/>
          </a:bodyPr>
          <a:lstStyle/>
          <a:p>
            <a:pPr>
              <a:buFont typeface="Wingdings" pitchFamily="2" charset="2"/>
              <a:buChar char="Ø"/>
            </a:pPr>
            <a:r>
              <a:rPr lang="en-US" sz="2400" dirty="0" smtClean="0"/>
              <a:t>“Driver Hiring Management System” is a web-based technology that will manage the records of the driver and users. It’s an easy for Admin to retrieve the data of driver and users. Driver Hiring Management System is an automatic system which delivers data processing in very high speed in systematic manner. This application provides convenient and best service to customer (who wants to hire driver) and driver (which want to register) who easily register himself/herself.</a:t>
            </a:r>
          </a:p>
          <a:p>
            <a:pPr>
              <a:buFont typeface="Wingdings" pitchFamily="2" charset="2"/>
              <a:buChar char="Ø"/>
            </a:pPr>
            <a:r>
              <a:rPr lang="en-US" sz="2400" dirty="0" smtClean="0"/>
              <a:t>In “Driver Hiring Management System” we use PHP and </a:t>
            </a:r>
            <a:r>
              <a:rPr lang="en-US" sz="2400" dirty="0" err="1" smtClean="0"/>
              <a:t>MySQL</a:t>
            </a:r>
            <a:r>
              <a:rPr lang="en-US" sz="2400" dirty="0" smtClean="0"/>
              <a:t> Database. This project has three modules </a:t>
            </a:r>
            <a:r>
              <a:rPr lang="en-US" sz="2400" dirty="0" smtClean="0"/>
              <a:t>i.e.</a:t>
            </a:r>
          </a:p>
          <a:p>
            <a:pPr>
              <a:buFont typeface="Wingdings" pitchFamily="2" charset="2"/>
              <a:buChar char="q"/>
            </a:pPr>
            <a:r>
              <a:rPr lang="en-IN" sz="2400" dirty="0" smtClean="0"/>
              <a:t>Admin</a:t>
            </a:r>
            <a:endParaRPr lang="en-IN" sz="2400" dirty="0" smtClean="0"/>
          </a:p>
          <a:p>
            <a:pPr>
              <a:buFont typeface="Wingdings" pitchFamily="2" charset="2"/>
              <a:buChar char="q"/>
            </a:pPr>
            <a:r>
              <a:rPr lang="en-IN" sz="2400" dirty="0" smtClean="0"/>
              <a:t>Driver </a:t>
            </a:r>
            <a:endParaRPr lang="en-IN" sz="2400" dirty="0" smtClean="0"/>
          </a:p>
          <a:p>
            <a:pPr>
              <a:buFont typeface="Wingdings" pitchFamily="2" charset="2"/>
              <a:buChar char="q"/>
            </a:pPr>
            <a:r>
              <a:rPr lang="en-IN" sz="2400" dirty="0" smtClean="0"/>
              <a:t>User</a:t>
            </a:r>
            <a:endParaRPr lang="en-US" sz="2400"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071546"/>
          </a:xfrm>
        </p:spPr>
        <p:txBody>
          <a:bodyPr>
            <a:normAutofit/>
          </a:bodyPr>
          <a:lstStyle/>
          <a:p>
            <a:pPr algn="ctr"/>
            <a:r>
              <a:rPr lang="en-IN" sz="4000" b="1" dirty="0" smtClean="0"/>
              <a:t>Admin</a:t>
            </a:r>
            <a:r>
              <a:rPr lang="en-IN" sz="3200" b="1" dirty="0" smtClean="0"/>
              <a:t> </a:t>
            </a:r>
            <a:r>
              <a:rPr lang="en-IN" sz="4000" b="1" dirty="0" smtClean="0"/>
              <a:t>Modules</a:t>
            </a:r>
            <a:endParaRPr lang="en-US" sz="3200" b="1" dirty="0"/>
          </a:p>
        </p:txBody>
      </p:sp>
      <p:sp>
        <p:nvSpPr>
          <p:cNvPr id="3" name="Content Placeholder 2"/>
          <p:cNvSpPr>
            <a:spLocks noGrp="1"/>
          </p:cNvSpPr>
          <p:nvPr>
            <p:ph idx="1"/>
          </p:nvPr>
        </p:nvSpPr>
        <p:spPr>
          <a:xfrm>
            <a:off x="1435608" y="1071546"/>
            <a:ext cx="7498080" cy="5176854"/>
          </a:xfrm>
        </p:spPr>
        <p:txBody>
          <a:bodyPr>
            <a:normAutofit fontScale="85000" lnSpcReduction="20000"/>
          </a:bodyPr>
          <a:lstStyle/>
          <a:p>
            <a:r>
              <a:rPr lang="en-IN" dirty="0" smtClean="0"/>
              <a:t>Secure Admin Login</a:t>
            </a:r>
            <a:endParaRPr lang="en-US" dirty="0" smtClean="0"/>
          </a:p>
          <a:p>
            <a:r>
              <a:rPr lang="en-US" b="1" dirty="0" smtClean="0"/>
              <a:t>1</a:t>
            </a:r>
            <a:r>
              <a:rPr lang="en-US" b="1" dirty="0" smtClean="0"/>
              <a:t>. Dashboard</a:t>
            </a:r>
            <a:r>
              <a:rPr lang="en-US" dirty="0" smtClean="0"/>
              <a:t>:  In this section, admin can briefly view the total number of registered users, total registered driver, total booking, pending booking, approved booking and total cancelled booking.</a:t>
            </a:r>
          </a:p>
          <a:p>
            <a:r>
              <a:rPr lang="en-US" b="1" dirty="0" smtClean="0"/>
              <a:t>2. User Detail: </a:t>
            </a:r>
            <a:r>
              <a:rPr lang="en-US" dirty="0" smtClean="0"/>
              <a:t>In this section, admin views the user details and their booking details.</a:t>
            </a:r>
          </a:p>
          <a:p>
            <a:r>
              <a:rPr lang="en-US" b="1" dirty="0" smtClean="0"/>
              <a:t>3. </a:t>
            </a:r>
            <a:r>
              <a:rPr lang="en-US" b="1" dirty="0" smtClean="0"/>
              <a:t>Driver Detail: </a:t>
            </a:r>
            <a:r>
              <a:rPr lang="en-US" dirty="0" smtClean="0"/>
              <a:t>In this section, admin views the driver details and their booking details. </a:t>
            </a:r>
          </a:p>
          <a:p>
            <a:r>
              <a:rPr lang="en-US" b="1" dirty="0" smtClean="0"/>
              <a:t>4. </a:t>
            </a:r>
            <a:r>
              <a:rPr lang="en-US" b="1" dirty="0" smtClean="0"/>
              <a:t>Reports: </a:t>
            </a:r>
            <a:r>
              <a:rPr lang="en-US" dirty="0" smtClean="0"/>
              <a:t>In this section admin can view the booking details.</a:t>
            </a:r>
          </a:p>
          <a:p>
            <a:r>
              <a:rPr lang="en-US" dirty="0" smtClean="0"/>
              <a:t>Admin can also update his profile, change the password and recover the password</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14290"/>
            <a:ext cx="7498080" cy="1285884"/>
          </a:xfrm>
        </p:spPr>
        <p:txBody>
          <a:bodyPr>
            <a:normAutofit fontScale="90000"/>
          </a:bodyPr>
          <a:lstStyle/>
          <a:p>
            <a:pPr algn="ctr"/>
            <a:r>
              <a:rPr lang="en-US" b="1" u="sng" dirty="0" smtClean="0"/>
              <a:t>Driver Module</a:t>
            </a:r>
            <a:r>
              <a:rPr lang="en-US" dirty="0" smtClean="0"/>
              <a:t/>
            </a:r>
            <a:br>
              <a:rPr lang="en-US" dirty="0" smtClean="0"/>
            </a:br>
            <a:endParaRPr lang="en-US" dirty="0"/>
          </a:p>
        </p:txBody>
      </p:sp>
      <p:sp>
        <p:nvSpPr>
          <p:cNvPr id="3" name="Content Placeholder 2"/>
          <p:cNvSpPr>
            <a:spLocks noGrp="1"/>
          </p:cNvSpPr>
          <p:nvPr>
            <p:ph idx="1"/>
          </p:nvPr>
        </p:nvSpPr>
        <p:spPr>
          <a:xfrm>
            <a:off x="1435608" y="928670"/>
            <a:ext cx="7498080" cy="5319730"/>
          </a:xfrm>
        </p:spPr>
        <p:txBody>
          <a:bodyPr>
            <a:normAutofit/>
          </a:bodyPr>
          <a:lstStyle/>
          <a:p>
            <a:pPr>
              <a:buFont typeface="Wingdings" pitchFamily="2" charset="2"/>
              <a:buChar char="q"/>
            </a:pPr>
            <a:endParaRPr lang="en-US" sz="2000" b="1" dirty="0" smtClean="0"/>
          </a:p>
          <a:p>
            <a:pPr lvl="0"/>
            <a:r>
              <a:rPr lang="en-US" sz="2000" b="1" dirty="0" smtClean="0"/>
              <a:t>Dashboard</a:t>
            </a:r>
            <a:r>
              <a:rPr lang="en-US" sz="2000" dirty="0" smtClean="0"/>
              <a:t>:  In this section, driver can briefly view the total booking, pending booking, approved booking and total cancelled booking.</a:t>
            </a:r>
          </a:p>
          <a:p>
            <a:pPr lvl="0"/>
            <a:r>
              <a:rPr lang="en-US" sz="2000" b="1" dirty="0" smtClean="0"/>
              <a:t>Booking History</a:t>
            </a:r>
            <a:r>
              <a:rPr lang="en-US" sz="2000" dirty="0" smtClean="0"/>
              <a:t>: In this section, driver can view and approved and cancelled the booking.</a:t>
            </a:r>
          </a:p>
          <a:p>
            <a:pPr lvl="0"/>
            <a:r>
              <a:rPr lang="en-US" sz="2000" b="1" dirty="0" smtClean="0"/>
              <a:t>Reports: </a:t>
            </a:r>
            <a:r>
              <a:rPr lang="en-US" sz="2000" dirty="0" smtClean="0"/>
              <a:t>In this section, driver can view the booking details.</a:t>
            </a:r>
          </a:p>
          <a:p>
            <a:pPr>
              <a:buNone/>
            </a:pPr>
            <a:endParaRPr lang="en-US" sz="2000" dirty="0" smtClean="0"/>
          </a:p>
          <a:p>
            <a:r>
              <a:rPr lang="en-US" sz="2000" dirty="0" smtClean="0"/>
              <a:t>Driver can also update his profile, change the password and recover the password.</a:t>
            </a:r>
          </a:p>
          <a:p>
            <a:pPr>
              <a:buNone/>
            </a:pPr>
            <a:endParaRPr lang="en-US" sz="2000" dirty="0" smtClean="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User </a:t>
            </a:r>
            <a:r>
              <a:rPr lang="en-US" b="1" u="sng" dirty="0" smtClean="0"/>
              <a:t>Module</a:t>
            </a:r>
            <a:endParaRPr lang="en-US" dirty="0"/>
          </a:p>
        </p:txBody>
      </p:sp>
      <p:sp>
        <p:nvSpPr>
          <p:cNvPr id="3" name="Content Placeholder 2"/>
          <p:cNvSpPr>
            <a:spLocks noGrp="1"/>
          </p:cNvSpPr>
          <p:nvPr>
            <p:ph idx="1"/>
          </p:nvPr>
        </p:nvSpPr>
        <p:spPr/>
        <p:txBody>
          <a:bodyPr>
            <a:normAutofit/>
          </a:bodyPr>
          <a:lstStyle/>
          <a:p>
            <a:r>
              <a:rPr lang="en-US" sz="2000" b="1" dirty="0" smtClean="0"/>
              <a:t>1.</a:t>
            </a:r>
            <a:r>
              <a:rPr lang="en-US" sz="2000" dirty="0" smtClean="0"/>
              <a:t> </a:t>
            </a:r>
            <a:r>
              <a:rPr lang="en-US" sz="2000" b="1" dirty="0" smtClean="0"/>
              <a:t>Home</a:t>
            </a:r>
            <a:r>
              <a:rPr lang="en-US" sz="2000" dirty="0" smtClean="0"/>
              <a:t>: In this section, user can view the welcome page of the web application and after registering they can hire the driver.</a:t>
            </a:r>
          </a:p>
          <a:p>
            <a:r>
              <a:rPr lang="en-US" sz="2000" b="1" dirty="0" smtClean="0"/>
              <a:t>2. My Profile</a:t>
            </a:r>
            <a:r>
              <a:rPr lang="en-US" sz="2000" dirty="0" smtClean="0"/>
              <a:t>: In this section, user can update his/her profile.</a:t>
            </a:r>
          </a:p>
          <a:p>
            <a:r>
              <a:rPr lang="en-US" sz="2000" b="1" dirty="0" smtClean="0"/>
              <a:t>3. Change Password:</a:t>
            </a:r>
            <a:r>
              <a:rPr lang="en-US" sz="2000" dirty="0" smtClean="0"/>
              <a:t> In this section, user changes the account password.</a:t>
            </a:r>
          </a:p>
          <a:p>
            <a:r>
              <a:rPr lang="en-US" sz="2000" b="1" dirty="0" smtClean="0"/>
              <a:t>4. Book History:</a:t>
            </a:r>
            <a:r>
              <a:rPr lang="en-US" sz="2000" dirty="0" smtClean="0"/>
              <a:t> </a:t>
            </a:r>
            <a:r>
              <a:rPr lang="en-US" sz="2000" b="1" dirty="0" smtClean="0"/>
              <a:t> </a:t>
            </a:r>
            <a:r>
              <a:rPr lang="en-US" sz="2000" dirty="0" smtClean="0"/>
              <a:t>In this section, user can view history of driver booking.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IN" sz="4000" b="1" u="sng" dirty="0" smtClean="0"/>
              <a:t>Purpose </a:t>
            </a:r>
            <a:r>
              <a:rPr lang="en-US" dirty="0" smtClean="0"/>
              <a:t/>
            </a:r>
            <a:br>
              <a:rPr lang="en-US" dirty="0" smtClean="0"/>
            </a:br>
            <a:endParaRPr lang="en-US" dirty="0"/>
          </a:p>
        </p:txBody>
      </p:sp>
      <p:sp>
        <p:nvSpPr>
          <p:cNvPr id="3" name="Content Placeholder 2"/>
          <p:cNvSpPr>
            <a:spLocks noGrp="1"/>
          </p:cNvSpPr>
          <p:nvPr>
            <p:ph idx="1"/>
          </p:nvPr>
        </p:nvSpPr>
        <p:spPr>
          <a:xfrm>
            <a:off x="1435608" y="714356"/>
            <a:ext cx="7498080" cy="5786478"/>
          </a:xfrm>
        </p:spPr>
        <p:txBody>
          <a:bodyPr>
            <a:normAutofit fontScale="92500"/>
          </a:bodyPr>
          <a:lstStyle/>
          <a:p>
            <a:r>
              <a:rPr lang="en-US" sz="2400" dirty="0" smtClean="0"/>
              <a:t>In last few years technology has been very much ahead in all fields. It plays vital role in human commerce. For human commerce there are many application and websites are available on internet which has made life easy. Likewise, this application provides a driver on demand to customer wherever he/she needs. Another purpose for developing this application is to generate the report automatically. This software design specification is made with the purpose of outlining the software architecture and design of the “Driver Hiring Management System” in detail.</a:t>
            </a:r>
          </a:p>
          <a:p>
            <a:pPr>
              <a:buNone/>
            </a:pPr>
            <a:r>
              <a:rPr lang="en-US" sz="3000" b="1" dirty="0" smtClean="0"/>
              <a:t>Scope:</a:t>
            </a:r>
          </a:p>
          <a:p>
            <a:pPr>
              <a:buNone/>
            </a:pPr>
            <a:r>
              <a:rPr lang="en-US" sz="2400" dirty="0" smtClean="0"/>
              <a:t>In </a:t>
            </a:r>
            <a:r>
              <a:rPr lang="en-US" sz="2400" dirty="0" smtClean="0"/>
              <a:t>this system, the User is able to hire a driver by entering the details such as place, dates, days, vehicle type, etc. The system will list down the drivers. The Driver can cancel the ride if he is not available and there is admin which view the activity of driver and users.</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t>Requirement Specification</a:t>
            </a:r>
            <a:r>
              <a:rPr lang="en-US" dirty="0" smtClean="0"/>
              <a:t/>
            </a:r>
            <a:br>
              <a:rPr lang="en-US" dirty="0" smtClean="0"/>
            </a:br>
            <a:endParaRPr lang="en-US" dirty="0"/>
          </a:p>
        </p:txBody>
      </p:sp>
      <p:sp>
        <p:nvSpPr>
          <p:cNvPr id="3" name="Content Placeholder 2"/>
          <p:cNvSpPr>
            <a:spLocks noGrp="1"/>
          </p:cNvSpPr>
          <p:nvPr>
            <p:ph idx="1"/>
          </p:nvPr>
        </p:nvSpPr>
        <p:spPr>
          <a:xfrm>
            <a:off x="1435608" y="1142984"/>
            <a:ext cx="7498080" cy="5105416"/>
          </a:xfrm>
        </p:spPr>
        <p:txBody>
          <a:bodyPr/>
          <a:lstStyle/>
          <a:p>
            <a:pPr>
              <a:buFont typeface="Wingdings" pitchFamily="2" charset="2"/>
              <a:buChar char="Ø"/>
            </a:pPr>
            <a:r>
              <a:rPr lang="en-US" sz="2000" b="1" u="sng" dirty="0" smtClean="0"/>
              <a:t>Hardware Configuration:</a:t>
            </a:r>
            <a:endParaRPr lang="en-US" sz="2000" dirty="0" smtClean="0"/>
          </a:p>
          <a:p>
            <a:pPr>
              <a:buNone/>
            </a:pPr>
            <a:r>
              <a:rPr lang="en-IN" sz="2400" dirty="0" smtClean="0"/>
              <a:t>    </a:t>
            </a:r>
            <a:r>
              <a:rPr lang="en-IN" sz="1800" b="1" dirty="0" smtClean="0"/>
              <a:t>Client Side</a:t>
            </a:r>
          </a:p>
          <a:p>
            <a:pPr>
              <a:buNone/>
            </a:pPr>
            <a:endParaRPr lang="en-IN" sz="1800" b="1" dirty="0" smtClean="0"/>
          </a:p>
          <a:p>
            <a:pPr>
              <a:buNone/>
            </a:pPr>
            <a:endParaRPr lang="en-IN" sz="1800" b="1" dirty="0" smtClean="0"/>
          </a:p>
          <a:p>
            <a:pPr>
              <a:buNone/>
            </a:pPr>
            <a:endParaRPr lang="en-IN" sz="1800" b="1" dirty="0" smtClean="0"/>
          </a:p>
          <a:p>
            <a:pPr>
              <a:buNone/>
            </a:pPr>
            <a:r>
              <a:rPr lang="en-IN" sz="1800" b="1" dirty="0" smtClean="0"/>
              <a:t>  </a:t>
            </a:r>
          </a:p>
          <a:p>
            <a:pPr>
              <a:buNone/>
            </a:pPr>
            <a:r>
              <a:rPr lang="en-IN" sz="1800" b="1" dirty="0" smtClean="0"/>
              <a:t>  </a:t>
            </a:r>
          </a:p>
          <a:p>
            <a:pPr>
              <a:buNone/>
            </a:pPr>
            <a:r>
              <a:rPr lang="en-IN" sz="1800" b="1" dirty="0" smtClean="0"/>
              <a:t>    Server Side</a:t>
            </a:r>
            <a:endParaRPr lang="en-US" sz="2400" b="1" dirty="0"/>
          </a:p>
        </p:txBody>
      </p:sp>
      <p:graphicFrame>
        <p:nvGraphicFramePr>
          <p:cNvPr id="4" name="Table 3"/>
          <p:cNvGraphicFramePr>
            <a:graphicFrameLocks noGrp="1"/>
          </p:cNvGraphicFramePr>
          <p:nvPr/>
        </p:nvGraphicFramePr>
        <p:xfrm>
          <a:off x="1857356" y="4429132"/>
          <a:ext cx="6096000" cy="1107440"/>
        </p:xfrm>
        <a:graphic>
          <a:graphicData uri="http://schemas.openxmlformats.org/drawingml/2006/table">
            <a:tbl>
              <a:tblPr firstRow="1" bandRow="1">
                <a:tableStyleId>{5C22544A-7EE6-4342-B048-85BDC9FD1C3A}</a:tableStyleId>
              </a:tblPr>
              <a:tblGrid>
                <a:gridCol w="3048000"/>
                <a:gridCol w="3048000"/>
              </a:tblGrid>
              <a:tr h="0">
                <a:tc>
                  <a:txBody>
                    <a:bodyPr/>
                    <a:lstStyle/>
                    <a:p>
                      <a:r>
                        <a:rPr lang="en-IN" dirty="0" smtClean="0"/>
                        <a:t>RAM</a:t>
                      </a:r>
                      <a:endParaRPr lang="en-US" dirty="0"/>
                    </a:p>
                  </a:txBody>
                  <a:tcPr/>
                </a:tc>
                <a:tc>
                  <a:txBody>
                    <a:bodyPr/>
                    <a:lstStyle/>
                    <a:p>
                      <a:r>
                        <a:rPr lang="en-IN" dirty="0" smtClean="0"/>
                        <a:t>1 GB</a:t>
                      </a:r>
                      <a:endParaRPr lang="en-US" dirty="0"/>
                    </a:p>
                  </a:txBody>
                  <a:tcPr/>
                </a:tc>
              </a:tr>
              <a:tr h="370840">
                <a:tc>
                  <a:txBody>
                    <a:bodyPr/>
                    <a:lstStyle/>
                    <a:p>
                      <a:r>
                        <a:rPr lang="en-IN" dirty="0" smtClean="0"/>
                        <a:t>Hard Disk</a:t>
                      </a:r>
                      <a:endParaRPr lang="en-US" dirty="0"/>
                    </a:p>
                  </a:txBody>
                  <a:tcPr/>
                </a:tc>
                <a:tc>
                  <a:txBody>
                    <a:bodyPr/>
                    <a:lstStyle/>
                    <a:p>
                      <a:r>
                        <a:rPr lang="en-IN" dirty="0" smtClean="0"/>
                        <a:t>20GB</a:t>
                      </a:r>
                      <a:endParaRPr lang="en-US" dirty="0"/>
                    </a:p>
                  </a:txBody>
                  <a:tcPr/>
                </a:tc>
              </a:tr>
              <a:tr h="370840">
                <a:tc>
                  <a:txBody>
                    <a:bodyPr/>
                    <a:lstStyle/>
                    <a:p>
                      <a:r>
                        <a:rPr lang="en-IN" dirty="0" smtClean="0"/>
                        <a:t>Processor</a:t>
                      </a:r>
                      <a:endParaRPr lang="en-US" dirty="0"/>
                    </a:p>
                  </a:txBody>
                  <a:tcPr/>
                </a:tc>
                <a:tc>
                  <a:txBody>
                    <a:bodyPr/>
                    <a:lstStyle/>
                    <a:p>
                      <a:r>
                        <a:rPr lang="en-IN" dirty="0" smtClean="0"/>
                        <a:t>2.0GHz</a:t>
                      </a:r>
                      <a:endParaRPr lang="en-US" dirty="0"/>
                    </a:p>
                  </a:txBody>
                  <a:tcPr/>
                </a:tc>
              </a:tr>
            </a:tbl>
          </a:graphicData>
        </a:graphic>
      </p:graphicFrame>
      <p:graphicFrame>
        <p:nvGraphicFramePr>
          <p:cNvPr id="5" name="Table 4"/>
          <p:cNvGraphicFramePr>
            <a:graphicFrameLocks noGrp="1"/>
          </p:cNvGraphicFramePr>
          <p:nvPr/>
        </p:nvGraphicFramePr>
        <p:xfrm>
          <a:off x="1785918" y="2285992"/>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IN" dirty="0" smtClean="0"/>
                        <a:t>RAM</a:t>
                      </a:r>
                      <a:endParaRPr lang="en-US" dirty="0"/>
                    </a:p>
                  </a:txBody>
                  <a:tcPr/>
                </a:tc>
                <a:tc>
                  <a:txBody>
                    <a:bodyPr/>
                    <a:lstStyle/>
                    <a:p>
                      <a:r>
                        <a:rPr lang="en-IN" dirty="0" smtClean="0"/>
                        <a:t>512 MB</a:t>
                      </a:r>
                      <a:endParaRPr lang="en-US" dirty="0"/>
                    </a:p>
                  </a:txBody>
                  <a:tcPr/>
                </a:tc>
              </a:tr>
              <a:tr h="370840">
                <a:tc>
                  <a:txBody>
                    <a:bodyPr/>
                    <a:lstStyle/>
                    <a:p>
                      <a:r>
                        <a:rPr lang="en-IN" dirty="0" smtClean="0"/>
                        <a:t>Hard Disk</a:t>
                      </a:r>
                      <a:endParaRPr lang="en-US" dirty="0"/>
                    </a:p>
                  </a:txBody>
                  <a:tcPr/>
                </a:tc>
                <a:tc>
                  <a:txBody>
                    <a:bodyPr/>
                    <a:lstStyle/>
                    <a:p>
                      <a:r>
                        <a:rPr lang="en-IN" dirty="0" smtClean="0"/>
                        <a:t>10GB</a:t>
                      </a:r>
                      <a:endParaRPr lang="en-US" dirty="0"/>
                    </a:p>
                  </a:txBody>
                  <a:tcPr/>
                </a:tc>
              </a:tr>
              <a:tr h="370840">
                <a:tc>
                  <a:txBody>
                    <a:bodyPr/>
                    <a:lstStyle/>
                    <a:p>
                      <a:r>
                        <a:rPr lang="en-IN" dirty="0" smtClean="0"/>
                        <a:t>Processor</a:t>
                      </a:r>
                      <a:endParaRPr lang="en-US" dirty="0"/>
                    </a:p>
                  </a:txBody>
                  <a:tcPr/>
                </a:tc>
                <a:tc>
                  <a:txBody>
                    <a:bodyPr/>
                    <a:lstStyle/>
                    <a:p>
                      <a:r>
                        <a:rPr lang="en-IN" dirty="0" smtClean="0"/>
                        <a:t>1.0 GHz</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785794"/>
          </a:xfrm>
        </p:spPr>
        <p:txBody>
          <a:bodyPr/>
          <a:lstStyle/>
          <a:p>
            <a:pPr algn="ctr"/>
            <a:r>
              <a:rPr lang="en-IN" b="1" dirty="0" smtClean="0"/>
              <a:t>Continue.....</a:t>
            </a:r>
            <a:endParaRPr lang="en-US" b="1" dirty="0"/>
          </a:p>
        </p:txBody>
      </p:sp>
      <p:sp>
        <p:nvSpPr>
          <p:cNvPr id="3" name="Content Placeholder 2"/>
          <p:cNvSpPr>
            <a:spLocks noGrp="1"/>
          </p:cNvSpPr>
          <p:nvPr>
            <p:ph idx="1"/>
          </p:nvPr>
        </p:nvSpPr>
        <p:spPr>
          <a:xfrm>
            <a:off x="1435608" y="928670"/>
            <a:ext cx="7498080" cy="5319730"/>
          </a:xfrm>
        </p:spPr>
        <p:txBody>
          <a:bodyPr/>
          <a:lstStyle/>
          <a:p>
            <a:r>
              <a:rPr lang="en-US" sz="2000" b="1" u="sng" dirty="0" smtClean="0"/>
              <a:t>Software Requirement:</a:t>
            </a:r>
          </a:p>
          <a:p>
            <a:pPr>
              <a:buNone/>
            </a:pPr>
            <a:r>
              <a:rPr lang="en-IN" sz="1800" b="1" dirty="0" smtClean="0"/>
              <a:t>    Client Side</a:t>
            </a:r>
          </a:p>
          <a:p>
            <a:endParaRPr lang="en-IN" sz="2000" b="1" u="sng" dirty="0" smtClean="0"/>
          </a:p>
          <a:p>
            <a:endParaRPr lang="en-IN" sz="2000" b="1" u="sng" dirty="0" smtClean="0"/>
          </a:p>
          <a:p>
            <a:pPr>
              <a:buNone/>
            </a:pPr>
            <a:endParaRPr lang="en-US" sz="2000" b="1" u="sng" dirty="0" smtClean="0"/>
          </a:p>
          <a:p>
            <a:pPr>
              <a:buNone/>
            </a:pPr>
            <a:r>
              <a:rPr lang="en-IN" sz="2000" dirty="0" smtClean="0"/>
              <a:t> </a:t>
            </a:r>
          </a:p>
          <a:p>
            <a:pPr>
              <a:buNone/>
            </a:pPr>
            <a:r>
              <a:rPr lang="en-IN" sz="1800" b="1" dirty="0" smtClean="0"/>
              <a:t>  Server Side</a:t>
            </a:r>
          </a:p>
          <a:p>
            <a:pPr>
              <a:buNone/>
            </a:pPr>
            <a:endParaRPr lang="en-US" sz="1800" b="1" dirty="0" smtClean="0"/>
          </a:p>
        </p:txBody>
      </p:sp>
      <p:graphicFrame>
        <p:nvGraphicFramePr>
          <p:cNvPr id="4" name="Table 3"/>
          <p:cNvGraphicFramePr>
            <a:graphicFrameLocks noGrp="1"/>
          </p:cNvGraphicFramePr>
          <p:nvPr/>
        </p:nvGraphicFramePr>
        <p:xfrm>
          <a:off x="1643042" y="1857364"/>
          <a:ext cx="6905652" cy="1010920"/>
        </p:xfrm>
        <a:graphic>
          <a:graphicData uri="http://schemas.openxmlformats.org/drawingml/2006/table">
            <a:tbl>
              <a:tblPr firstRow="1" bandRow="1">
                <a:tableStyleId>{5C22544A-7EE6-4342-B048-85BDC9FD1C3A}</a:tableStyleId>
              </a:tblPr>
              <a:tblGrid>
                <a:gridCol w="3452826"/>
                <a:gridCol w="3452826"/>
              </a:tblGrid>
              <a:tr h="370840">
                <a:tc>
                  <a:txBody>
                    <a:bodyPr/>
                    <a:lstStyle/>
                    <a:p>
                      <a:r>
                        <a:rPr lang="en-IN" dirty="0" smtClean="0"/>
                        <a:t>Web Browser</a:t>
                      </a:r>
                      <a:endParaRPr lang="en-US" dirty="0"/>
                    </a:p>
                  </a:txBody>
                  <a:tcPr/>
                </a:tc>
                <a:tc>
                  <a:txBody>
                    <a:bodyPr/>
                    <a:lstStyle/>
                    <a:p>
                      <a:r>
                        <a:rPr kumimoji="0" lang="en-US" sz="1800" b="1" kern="1200" dirty="0" smtClean="0">
                          <a:solidFill>
                            <a:schemeClr val="lt1"/>
                          </a:solidFill>
                          <a:latin typeface="+mn-lt"/>
                          <a:ea typeface="+mn-ea"/>
                          <a:cs typeface="+mn-cs"/>
                        </a:rPr>
                        <a:t>Google Chrome or any compatible browser</a:t>
                      </a:r>
                      <a:endParaRPr lang="en-US" dirty="0"/>
                    </a:p>
                  </a:txBody>
                  <a:tcPr/>
                </a:tc>
              </a:tr>
              <a:tr h="370840">
                <a:tc>
                  <a:txBody>
                    <a:bodyPr/>
                    <a:lstStyle/>
                    <a:p>
                      <a:r>
                        <a:rPr kumimoji="0" lang="en-US" sz="1800" b="1" kern="1200" dirty="0" smtClean="0">
                          <a:solidFill>
                            <a:schemeClr val="dk1"/>
                          </a:solidFill>
                          <a:latin typeface="+mn-lt"/>
                          <a:ea typeface="+mn-ea"/>
                          <a:cs typeface="+mn-cs"/>
                        </a:rPr>
                        <a:t>Operating System</a:t>
                      </a:r>
                      <a:endParaRPr lang="en-US" dirty="0"/>
                    </a:p>
                  </a:txBody>
                  <a:tcPr/>
                </a:tc>
                <a:tc>
                  <a:txBody>
                    <a:bodyPr/>
                    <a:lstStyle/>
                    <a:p>
                      <a:r>
                        <a:rPr kumimoji="0" lang="en-US" sz="1800" kern="1200" dirty="0" smtClean="0">
                          <a:solidFill>
                            <a:schemeClr val="dk1"/>
                          </a:solidFill>
                          <a:latin typeface="+mn-lt"/>
                          <a:ea typeface="+mn-ea"/>
                          <a:cs typeface="+mn-cs"/>
                        </a:rPr>
                        <a:t>Windows or any equivalent OS</a:t>
                      </a:r>
                      <a:endParaRPr lang="en-US" dirty="0"/>
                    </a:p>
                  </a:txBody>
                  <a:tcPr/>
                </a:tc>
              </a:tr>
            </a:tbl>
          </a:graphicData>
        </a:graphic>
      </p:graphicFrame>
      <p:graphicFrame>
        <p:nvGraphicFramePr>
          <p:cNvPr id="5" name="Table 4"/>
          <p:cNvGraphicFramePr>
            <a:graphicFrameLocks noGrp="1"/>
          </p:cNvGraphicFramePr>
          <p:nvPr/>
        </p:nvGraphicFramePr>
        <p:xfrm>
          <a:off x="1714480" y="3929066"/>
          <a:ext cx="6715172" cy="2123440"/>
        </p:xfrm>
        <a:graphic>
          <a:graphicData uri="http://schemas.openxmlformats.org/drawingml/2006/table">
            <a:tbl>
              <a:tblPr firstRow="1" bandRow="1">
                <a:tableStyleId>{5C22544A-7EE6-4342-B048-85BDC9FD1C3A}</a:tableStyleId>
              </a:tblPr>
              <a:tblGrid>
                <a:gridCol w="3357586"/>
                <a:gridCol w="3357586"/>
              </a:tblGrid>
              <a:tr h="370840">
                <a:tc>
                  <a:txBody>
                    <a:bodyPr/>
                    <a:lstStyle/>
                    <a:p>
                      <a:r>
                        <a:rPr kumimoji="0" lang="en-US" sz="1800" b="1" kern="1200" dirty="0" smtClean="0">
                          <a:solidFill>
                            <a:schemeClr val="lt1"/>
                          </a:solidFill>
                          <a:latin typeface="+mn-lt"/>
                          <a:ea typeface="+mn-ea"/>
                          <a:cs typeface="+mn-cs"/>
                        </a:rPr>
                        <a:t>Web Server</a:t>
                      </a:r>
                      <a:endParaRPr lang="en-US" dirty="0"/>
                    </a:p>
                  </a:txBody>
                  <a:tcPr/>
                </a:tc>
                <a:tc>
                  <a:txBody>
                    <a:bodyPr/>
                    <a:lstStyle/>
                    <a:p>
                      <a:r>
                        <a:rPr kumimoji="0" lang="en-US" sz="1800" b="1" kern="1200" dirty="0" smtClean="0">
                          <a:solidFill>
                            <a:schemeClr val="lt1"/>
                          </a:solidFill>
                          <a:latin typeface="+mn-lt"/>
                          <a:ea typeface="+mn-ea"/>
                          <a:cs typeface="+mn-cs"/>
                        </a:rPr>
                        <a:t>APACHE</a:t>
                      </a:r>
                      <a:endParaRPr lang="en-US" dirty="0"/>
                    </a:p>
                  </a:txBody>
                  <a:tcPr/>
                </a:tc>
              </a:tr>
              <a:tr h="370840">
                <a:tc>
                  <a:txBody>
                    <a:bodyPr/>
                    <a:lstStyle/>
                    <a:p>
                      <a:r>
                        <a:rPr kumimoji="0" lang="en-US" sz="1800" b="1" kern="1200" dirty="0" smtClean="0">
                          <a:solidFill>
                            <a:schemeClr val="dk1"/>
                          </a:solidFill>
                          <a:latin typeface="+mn-lt"/>
                          <a:ea typeface="+mn-ea"/>
                          <a:cs typeface="+mn-cs"/>
                        </a:rPr>
                        <a:t>Server side Language</a:t>
                      </a:r>
                      <a:endParaRPr lang="en-US" dirty="0"/>
                    </a:p>
                  </a:txBody>
                  <a:tcPr/>
                </a:tc>
                <a:tc>
                  <a:txBody>
                    <a:bodyPr/>
                    <a:lstStyle/>
                    <a:p>
                      <a:r>
                        <a:rPr kumimoji="0" lang="en-US" sz="1800" kern="1200" dirty="0" smtClean="0">
                          <a:solidFill>
                            <a:schemeClr val="dk1"/>
                          </a:solidFill>
                          <a:latin typeface="+mn-lt"/>
                          <a:ea typeface="+mn-ea"/>
                          <a:cs typeface="+mn-cs"/>
                        </a:rPr>
                        <a:t>PHP5.6 or above version</a:t>
                      </a:r>
                      <a:endParaRPr lang="en-US" dirty="0"/>
                    </a:p>
                  </a:txBody>
                  <a:tcPr/>
                </a:tc>
              </a:tr>
              <a:tr h="370840">
                <a:tc>
                  <a:txBody>
                    <a:bodyPr/>
                    <a:lstStyle/>
                    <a:p>
                      <a:r>
                        <a:rPr kumimoji="0" lang="en-US" sz="1800" b="1" kern="1200" dirty="0" smtClean="0">
                          <a:solidFill>
                            <a:schemeClr val="dk1"/>
                          </a:solidFill>
                          <a:latin typeface="+mn-lt"/>
                          <a:ea typeface="+mn-ea"/>
                          <a:cs typeface="+mn-cs"/>
                        </a:rPr>
                        <a:t>Database Server</a:t>
                      </a:r>
                      <a:endParaRPr lang="en-US" dirty="0"/>
                    </a:p>
                  </a:txBody>
                  <a:tcPr/>
                </a:tc>
                <a:tc>
                  <a:txBody>
                    <a:bodyPr/>
                    <a:lstStyle/>
                    <a:p>
                      <a:r>
                        <a:rPr kumimoji="0" lang="en-US" sz="1800" kern="1200" dirty="0" err="1" smtClean="0">
                          <a:solidFill>
                            <a:schemeClr val="dk1"/>
                          </a:solidFill>
                          <a:latin typeface="+mn-lt"/>
                          <a:ea typeface="+mn-ea"/>
                          <a:cs typeface="+mn-cs"/>
                        </a:rPr>
                        <a:t>MySQL</a:t>
                      </a:r>
                      <a:endParaRPr lang="en-US" dirty="0"/>
                    </a:p>
                  </a:txBody>
                  <a:tcPr/>
                </a:tc>
              </a:tr>
              <a:tr h="370840">
                <a:tc>
                  <a:txBody>
                    <a:bodyPr/>
                    <a:lstStyle/>
                    <a:p>
                      <a:r>
                        <a:rPr kumimoji="0" lang="en-US" sz="1800" b="1" kern="1200" dirty="0" smtClean="0">
                          <a:solidFill>
                            <a:schemeClr val="dk1"/>
                          </a:solidFill>
                          <a:latin typeface="+mn-lt"/>
                          <a:ea typeface="+mn-ea"/>
                          <a:cs typeface="+mn-cs"/>
                        </a:rPr>
                        <a:t>Web Browser</a:t>
                      </a:r>
                      <a:endParaRPr lang="en-US" dirty="0"/>
                    </a:p>
                  </a:txBody>
                  <a:tcPr/>
                </a:tc>
                <a:tc>
                  <a:txBody>
                    <a:bodyPr/>
                    <a:lstStyle/>
                    <a:p>
                      <a:r>
                        <a:rPr kumimoji="0" lang="en-US" sz="1800" kern="1200" dirty="0" smtClean="0">
                          <a:solidFill>
                            <a:schemeClr val="dk1"/>
                          </a:solidFill>
                          <a:latin typeface="+mn-lt"/>
                          <a:ea typeface="+mn-ea"/>
                          <a:cs typeface="+mn-cs"/>
                        </a:rPr>
                        <a:t>Google Chrome or any compatible browser</a:t>
                      </a:r>
                      <a:endParaRPr lang="en-US" dirty="0"/>
                    </a:p>
                  </a:txBody>
                  <a:tcPr/>
                </a:tc>
              </a:tr>
              <a:tr h="370840">
                <a:tc>
                  <a:txBody>
                    <a:bodyPr/>
                    <a:lstStyle/>
                    <a:p>
                      <a:r>
                        <a:rPr kumimoji="0" lang="en-US" sz="1800" b="1" kern="1200" dirty="0" smtClean="0">
                          <a:solidFill>
                            <a:schemeClr val="dk1"/>
                          </a:solidFill>
                          <a:latin typeface="+mn-lt"/>
                          <a:ea typeface="+mn-ea"/>
                          <a:cs typeface="+mn-cs"/>
                        </a:rPr>
                        <a:t>Operating System</a:t>
                      </a:r>
                      <a:endParaRPr lang="en-US" dirty="0"/>
                    </a:p>
                  </a:txBody>
                  <a:tcPr/>
                </a:tc>
                <a:tc>
                  <a:txBody>
                    <a:bodyPr/>
                    <a:lstStyle/>
                    <a:p>
                      <a:r>
                        <a:rPr kumimoji="0" lang="en-US" sz="1800" kern="1200" dirty="0" smtClean="0">
                          <a:solidFill>
                            <a:schemeClr val="dk1"/>
                          </a:solidFill>
                          <a:latin typeface="+mn-lt"/>
                          <a:ea typeface="+mn-ea"/>
                          <a:cs typeface="+mn-cs"/>
                        </a:rPr>
                        <a:t>Windows or any equivalent OS</a:t>
                      </a:r>
                      <a:endParaRPr lang="en-US"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240</TotalTime>
  <Words>926</Words>
  <Application>Microsoft Office PowerPoint</Application>
  <PresentationFormat>On-screen Show (4:3)</PresentationFormat>
  <Paragraphs>134</Paragraphs>
  <Slides>28</Slides>
  <Notes>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Solstice</vt:lpstr>
      <vt:lpstr>Driver Hiring Management System Developed in PHP &amp; MySQL </vt:lpstr>
      <vt:lpstr> Abstract </vt:lpstr>
      <vt:lpstr>Introduction </vt:lpstr>
      <vt:lpstr>Admin Modules</vt:lpstr>
      <vt:lpstr>Driver Module </vt:lpstr>
      <vt:lpstr>User Module</vt:lpstr>
      <vt:lpstr>Purpose  </vt:lpstr>
      <vt:lpstr>Requirement Specification </vt:lpstr>
      <vt:lpstr>Continue.....</vt:lpstr>
      <vt:lpstr>Use Case Diagram</vt:lpstr>
      <vt:lpstr>Continue.......</vt:lpstr>
      <vt:lpstr>Continue.......</vt:lpstr>
      <vt:lpstr>Class Diagram</vt:lpstr>
      <vt:lpstr>ER Diagram</vt:lpstr>
      <vt:lpstr>Implementation and  System Testing </vt:lpstr>
      <vt:lpstr>Project Screens </vt:lpstr>
      <vt:lpstr>Slide 17</vt:lpstr>
      <vt:lpstr>Slide 18</vt:lpstr>
      <vt:lpstr>Slide 19</vt:lpstr>
      <vt:lpstr>Slide 20</vt:lpstr>
      <vt:lpstr>Slide 21</vt:lpstr>
      <vt:lpstr>Slide 22</vt:lpstr>
      <vt:lpstr>Slide 23</vt:lpstr>
      <vt:lpstr>Slide 24</vt:lpstr>
      <vt:lpstr>Conclusion </vt:lpstr>
      <vt:lpstr>Future Enhancement </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Testing  Management System</dc:title>
  <dc:creator>Anuj kumar</dc:creator>
  <cp:lastModifiedBy>Anuj kumar</cp:lastModifiedBy>
  <cp:revision>26</cp:revision>
  <dcterms:created xsi:type="dcterms:W3CDTF">2021-11-06T13:13:02Z</dcterms:created>
  <dcterms:modified xsi:type="dcterms:W3CDTF">2022-02-06T16:16:56Z</dcterms:modified>
</cp:coreProperties>
</file>