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3"/>
  </p:notesMasterIdLst>
  <p:sldIdLst>
    <p:sldId id="256" r:id="rId5"/>
    <p:sldId id="258" r:id="rId6"/>
    <p:sldId id="259" r:id="rId7"/>
    <p:sldId id="260" r:id="rId8"/>
    <p:sldId id="261" r:id="rId9"/>
    <p:sldId id="271" r:id="rId10"/>
    <p:sldId id="272" r:id="rId11"/>
    <p:sldId id="27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0B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varScale="1">
        <p:scale>
          <a:sx n="104" d="100"/>
          <a:sy n="104" d="100"/>
        </p:scale>
        <p:origin x="79" y="79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t>11/20/2023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t>‹#›</a:t>
            </a:fld>
            <a:endParaRPr 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EE9517-8E69-4FF1-9294-E1E54A394BAE}" type="datetime1">
              <a:rPr lang="en-US" smtClean="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2DEFFE-95A2-43FF-99D5-6E7D22FB0B88}" type="datetime1">
              <a:rPr lang="en-US" smtClean="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028F6ED-3CC4-4AFC-845E-EA395F55A80F}" type="datetime1">
              <a:rPr lang="en-US" smtClean="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2E898A29-D8FB-46E0-94ED-76B45654629F}" type="datetime1">
              <a:rPr lang="en-US" smtClean="0"/>
              <a:t>11/20/2023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BF942-E3E4-447D-BFAE-5B5B25F76F4C}" type="datetime1">
              <a:rPr lang="en-US" smtClean="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54C4CE-C594-4506-B364-99EFEEFBB023}" type="datetime1">
              <a:rPr lang="en-US" smtClean="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A8E48-174D-4FEB-9E49-805E25B6E4DE}" type="datetime1">
              <a:rPr lang="en-US" smtClean="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8E718-7869-4C6F-963F-37646651C408}" type="datetime1">
              <a:rPr lang="en-US" smtClean="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AC8F81-CFCC-4380-95A1-3EA40326D83F}" type="datetime1">
              <a:rPr lang="en-US" smtClean="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F3D059-B916-4F7C-A4ED-4054F320AB5E}" type="datetime1">
              <a:rPr lang="en-US" smtClean="0"/>
              <a:t>11/20/2023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DC09DA-8BB6-47A9-8041-F86B534ABC44}" type="datetime1">
              <a:rPr lang="en-US" smtClean="0"/>
              <a:t>11/20/2023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ED52A-4DB9-477E-8FA6-EFA1723225C0}" type="datetime1">
              <a:rPr lang="en-US" smtClean="0"/>
              <a:t>11/20/2023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395BC2-041D-4BFD-90E5-0281AA95C4F8}" type="datetime1">
              <a:rPr lang="en-US" smtClean="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9882C83-E2E7-4E14-8989-44350B9DDE3D}" type="datetime1">
              <a:rPr lang="en-US" smtClean="0"/>
              <a:t>11/20/2023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6F7BD38-A805-4B2C-9BDF-D56E94387879}" type="datetime1">
              <a:rPr lang="en-US" smtClean="0"/>
              <a:t>11/20/2023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Freeform: Shape 23">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0FC7E44-4828-47E6-A083-C1E389988E20}"/>
              </a:ext>
            </a:extLst>
          </p:cNvPr>
          <p:cNvSpPr>
            <a:spLocks noGrp="1"/>
          </p:cNvSpPr>
          <p:nvPr>
            <p:ph type="subTitle" idx="1"/>
          </p:nvPr>
        </p:nvSpPr>
        <p:spPr>
          <a:xfrm>
            <a:off x="643466" y="2281574"/>
            <a:ext cx="3994015" cy="2294852"/>
          </a:xfrm>
          <a:effectLst/>
        </p:spPr>
        <p:txBody>
          <a:bodyPr anchor="ctr">
            <a:normAutofit/>
          </a:bodyPr>
          <a:lstStyle/>
          <a:p>
            <a:pPr algn="ctr"/>
            <a:r>
              <a:rPr lang="en-US" sz="2800" dirty="0"/>
              <a:t>Day 4</a:t>
            </a:r>
          </a:p>
        </p:txBody>
      </p:sp>
      <p:sp>
        <p:nvSpPr>
          <p:cNvPr id="2" name="Title 1">
            <a:extLst>
              <a:ext uri="{FF2B5EF4-FFF2-40B4-BE49-F238E27FC236}">
                <a16:creationId xmlns:a16="http://schemas.microsoft.com/office/drawing/2014/main" id="{B68617FD-A3DD-4B1B-A618-8B7F44A2DD42}"/>
              </a:ext>
            </a:extLst>
          </p:cNvPr>
          <p:cNvSpPr>
            <a:spLocks noGrp="1"/>
          </p:cNvSpPr>
          <p:nvPr>
            <p:ph type="ctrTitle"/>
          </p:nvPr>
        </p:nvSpPr>
        <p:spPr>
          <a:xfrm>
            <a:off x="6095999" y="1032918"/>
            <a:ext cx="5452533" cy="4792165"/>
          </a:xfrm>
          <a:effectLst/>
        </p:spPr>
        <p:txBody>
          <a:bodyPr anchor="ctr">
            <a:normAutofit/>
          </a:bodyPr>
          <a:lstStyle/>
          <a:p>
            <a:r>
              <a:rPr lang="en-US" sz="6600" dirty="0"/>
              <a:t>Inheritance</a:t>
            </a:r>
          </a:p>
        </p:txBody>
      </p:sp>
    </p:spTree>
    <p:extLst>
      <p:ext uri="{BB962C8B-B14F-4D97-AF65-F5344CB8AC3E}">
        <p14:creationId xmlns:p14="http://schemas.microsoft.com/office/powerpoint/2010/main" val="4054774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BEE6-15AE-F5E5-723E-22E218D3664A}"/>
              </a:ext>
            </a:extLst>
          </p:cNvPr>
          <p:cNvSpPr>
            <a:spLocks noGrp="1"/>
          </p:cNvSpPr>
          <p:nvPr>
            <p:ph type="title"/>
          </p:nvPr>
        </p:nvSpPr>
        <p:spPr/>
        <p:txBody>
          <a:bodyPr/>
          <a:lstStyle/>
          <a:p>
            <a:pPr algn="l" fontAlgn="base"/>
            <a:r>
              <a:rPr lang="en-US" b="1" i="0" dirty="0">
                <a:solidFill>
                  <a:srgbClr val="FFFFFF"/>
                </a:solidFill>
                <a:effectLst/>
                <a:latin typeface="Source Sans 3"/>
              </a:rPr>
              <a:t>Inheritance in Java</a:t>
            </a:r>
          </a:p>
        </p:txBody>
      </p:sp>
      <p:sp>
        <p:nvSpPr>
          <p:cNvPr id="3" name="Content Placeholder 2">
            <a:extLst>
              <a:ext uri="{FF2B5EF4-FFF2-40B4-BE49-F238E27FC236}">
                <a16:creationId xmlns:a16="http://schemas.microsoft.com/office/drawing/2014/main" id="{C9B67E94-C58B-C1C5-9B43-F2F6E98B3241}"/>
              </a:ext>
            </a:extLst>
          </p:cNvPr>
          <p:cNvSpPr>
            <a:spLocks noGrp="1"/>
          </p:cNvSpPr>
          <p:nvPr>
            <p:ph idx="1"/>
          </p:nvPr>
        </p:nvSpPr>
        <p:spPr/>
        <p:txBody>
          <a:bodyPr>
            <a:normAutofit/>
          </a:bodyPr>
          <a:lstStyle/>
          <a:p>
            <a:r>
              <a:rPr lang="en-US" b="0" i="0" dirty="0">
                <a:solidFill>
                  <a:srgbClr val="FFFFFF"/>
                </a:solidFill>
                <a:effectLst/>
                <a:latin typeface="Nunito" pitchFamily="2" charset="0"/>
              </a:rPr>
              <a:t>It is the mechanism in Java by which one class is allowed to inherit the features(fields and methods) of another class. In Java, Inheritance means creating new classes based on existing ones. A class that inherits from another class can reuse the methods and fields of that class. In addition, you can add new fields and methods to your current class as well.  </a:t>
            </a:r>
            <a:endParaRPr lang="en-US" dirty="0"/>
          </a:p>
        </p:txBody>
      </p:sp>
    </p:spTree>
    <p:extLst>
      <p:ext uri="{BB962C8B-B14F-4D97-AF65-F5344CB8AC3E}">
        <p14:creationId xmlns:p14="http://schemas.microsoft.com/office/powerpoint/2010/main" val="3688001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BEE6-15AE-F5E5-723E-22E218D3664A}"/>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C9B67E94-C58B-C1C5-9B43-F2F6E98B3241}"/>
              </a:ext>
            </a:extLst>
          </p:cNvPr>
          <p:cNvSpPr>
            <a:spLocks noGrp="1"/>
          </p:cNvSpPr>
          <p:nvPr>
            <p:ph idx="1"/>
          </p:nvPr>
        </p:nvSpPr>
        <p:spPr/>
        <p:txBody>
          <a:bodyPr>
            <a:normAutofit/>
          </a:bodyPr>
          <a:lstStyle/>
          <a:p>
            <a:pPr algn="l" fontAlgn="base">
              <a:buFont typeface="Arial" panose="020B0604020202020204" pitchFamily="34" charset="0"/>
              <a:buChar char="•"/>
            </a:pPr>
            <a:r>
              <a:rPr lang="en-US" b="1" i="0" dirty="0">
                <a:solidFill>
                  <a:srgbClr val="FFFFFF"/>
                </a:solidFill>
                <a:effectLst/>
                <a:latin typeface="Nunito" pitchFamily="2" charset="0"/>
              </a:rPr>
              <a:t>Super Class/Parent Class: </a:t>
            </a:r>
            <a:r>
              <a:rPr lang="en-US" b="0" i="0" dirty="0">
                <a:solidFill>
                  <a:srgbClr val="FFFFFF"/>
                </a:solidFill>
                <a:effectLst/>
                <a:latin typeface="Nunito" pitchFamily="2" charset="0"/>
              </a:rPr>
              <a:t>The class whose features are inherited is known as a superclass(or a base class or a parent class).</a:t>
            </a:r>
          </a:p>
          <a:p>
            <a:pPr algn="l" fontAlgn="base">
              <a:buFont typeface="Arial" panose="020B0604020202020204" pitchFamily="34" charset="0"/>
              <a:buChar char="•"/>
            </a:pPr>
            <a:r>
              <a:rPr lang="en-US" b="1" i="0" dirty="0">
                <a:solidFill>
                  <a:srgbClr val="FFFFFF"/>
                </a:solidFill>
                <a:effectLst/>
                <a:latin typeface="Nunito" pitchFamily="2" charset="0"/>
              </a:rPr>
              <a:t>Sub Class/Child Class:</a:t>
            </a:r>
            <a:r>
              <a:rPr lang="en-US" b="0" i="0" dirty="0">
                <a:solidFill>
                  <a:srgbClr val="FFFFFF"/>
                </a:solidFill>
                <a:effectLst/>
                <a:latin typeface="Nunito" pitchFamily="2" charset="0"/>
              </a:rPr>
              <a:t> The class that inherits the other class is known as a subclass(or a derived class, extended class, or child class). The subclass can add its own fields and methods in addition to the superclass fields and methods.</a:t>
            </a:r>
          </a:p>
          <a:p>
            <a:pPr algn="l" fontAlgn="base">
              <a:buFont typeface="Arial" panose="020B0604020202020204" pitchFamily="34" charset="0"/>
              <a:buChar char="•"/>
            </a:pPr>
            <a:r>
              <a:rPr lang="en-US" b="1" i="0" dirty="0">
                <a:solidFill>
                  <a:srgbClr val="FFFFFF"/>
                </a:solidFill>
                <a:effectLst/>
                <a:latin typeface="Nunito" pitchFamily="2" charset="0"/>
              </a:rPr>
              <a:t>Reusability: </a:t>
            </a:r>
            <a:r>
              <a:rPr lang="en-US" b="0" i="0" dirty="0">
                <a:solidFill>
                  <a:srgbClr val="FFFFFF"/>
                </a:solidFill>
                <a:effectLst/>
                <a:latin typeface="Nunito" pitchFamily="2" charset="0"/>
              </a:rPr>
              <a:t>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p>
        </p:txBody>
      </p:sp>
    </p:spTree>
    <p:extLst>
      <p:ext uri="{BB962C8B-B14F-4D97-AF65-F5344CB8AC3E}">
        <p14:creationId xmlns:p14="http://schemas.microsoft.com/office/powerpoint/2010/main" val="3794064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BEE6-15AE-F5E5-723E-22E218D3664A}"/>
              </a:ext>
            </a:extLst>
          </p:cNvPr>
          <p:cNvSpPr>
            <a:spLocks noGrp="1"/>
          </p:cNvSpPr>
          <p:nvPr>
            <p:ph type="title"/>
          </p:nvPr>
        </p:nvSpPr>
        <p:spPr/>
        <p:txBody>
          <a:bodyPr/>
          <a:lstStyle/>
          <a:p>
            <a:r>
              <a:rPr lang="en-US" dirty="0"/>
              <a:t>Types</a:t>
            </a:r>
          </a:p>
        </p:txBody>
      </p:sp>
      <p:sp>
        <p:nvSpPr>
          <p:cNvPr id="3" name="Content Placeholder 2">
            <a:extLst>
              <a:ext uri="{FF2B5EF4-FFF2-40B4-BE49-F238E27FC236}">
                <a16:creationId xmlns:a16="http://schemas.microsoft.com/office/drawing/2014/main" id="{C9B67E94-C58B-C1C5-9B43-F2F6E98B3241}"/>
              </a:ext>
            </a:extLst>
          </p:cNvPr>
          <p:cNvSpPr>
            <a:spLocks noGrp="1"/>
          </p:cNvSpPr>
          <p:nvPr>
            <p:ph idx="1"/>
          </p:nvPr>
        </p:nvSpPr>
        <p:spPr/>
        <p:txBody>
          <a:bodyPr>
            <a:normAutofit/>
          </a:bodyPr>
          <a:lstStyle/>
          <a:p>
            <a:pPr marL="0" indent="0">
              <a:buNone/>
            </a:pPr>
            <a:endParaRPr lang="en-US" dirty="0"/>
          </a:p>
          <a:p>
            <a:r>
              <a:rPr lang="en-US" b="0" i="0" dirty="0">
                <a:solidFill>
                  <a:srgbClr val="FFFFFF"/>
                </a:solidFill>
                <a:effectLst/>
                <a:latin typeface="Nunito" pitchFamily="2" charset="0"/>
              </a:rPr>
              <a:t>Single Inheritance</a:t>
            </a:r>
          </a:p>
          <a:p>
            <a:r>
              <a:rPr lang="en-US" b="0" i="0" dirty="0">
                <a:solidFill>
                  <a:srgbClr val="FFFFFF"/>
                </a:solidFill>
                <a:effectLst/>
                <a:latin typeface="Nunito" pitchFamily="2" charset="0"/>
              </a:rPr>
              <a:t>Multilevel Inheritance</a:t>
            </a:r>
          </a:p>
          <a:p>
            <a:r>
              <a:rPr lang="en-US" b="0" i="0" dirty="0">
                <a:solidFill>
                  <a:srgbClr val="FFFFFF"/>
                </a:solidFill>
                <a:effectLst/>
                <a:latin typeface="Nunito" pitchFamily="2" charset="0"/>
              </a:rPr>
              <a:t>Hierarchical Inheritance</a:t>
            </a:r>
          </a:p>
          <a:p>
            <a:r>
              <a:rPr lang="en-US" b="0" i="0" dirty="0">
                <a:solidFill>
                  <a:srgbClr val="FFFFFF"/>
                </a:solidFill>
                <a:effectLst/>
                <a:latin typeface="Nunito" pitchFamily="2" charset="0"/>
              </a:rPr>
              <a:t>Hybrid Inheritance</a:t>
            </a:r>
          </a:p>
        </p:txBody>
      </p:sp>
    </p:spTree>
    <p:extLst>
      <p:ext uri="{BB962C8B-B14F-4D97-AF65-F5344CB8AC3E}">
        <p14:creationId xmlns:p14="http://schemas.microsoft.com/office/powerpoint/2010/main" val="3002833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BEE6-15AE-F5E5-723E-22E218D3664A}"/>
              </a:ext>
            </a:extLst>
          </p:cNvPr>
          <p:cNvSpPr>
            <a:spLocks noGrp="1"/>
          </p:cNvSpPr>
          <p:nvPr>
            <p:ph type="title"/>
          </p:nvPr>
        </p:nvSpPr>
        <p:spPr/>
        <p:txBody>
          <a:bodyPr/>
          <a:lstStyle/>
          <a:p>
            <a:pPr algn="l" fontAlgn="base"/>
            <a:r>
              <a:rPr lang="en-US" b="1" i="0" dirty="0">
                <a:solidFill>
                  <a:srgbClr val="FFFFFF"/>
                </a:solidFill>
                <a:effectLst/>
                <a:latin typeface="Nunito" pitchFamily="2" charset="0"/>
              </a:rPr>
              <a:t>Single Inheritance</a:t>
            </a:r>
          </a:p>
        </p:txBody>
      </p:sp>
      <p:sp>
        <p:nvSpPr>
          <p:cNvPr id="3" name="Content Placeholder 2">
            <a:extLst>
              <a:ext uri="{FF2B5EF4-FFF2-40B4-BE49-F238E27FC236}">
                <a16:creationId xmlns:a16="http://schemas.microsoft.com/office/drawing/2014/main" id="{C9B67E94-C58B-C1C5-9B43-F2F6E98B3241}"/>
              </a:ext>
            </a:extLst>
          </p:cNvPr>
          <p:cNvSpPr>
            <a:spLocks noGrp="1"/>
          </p:cNvSpPr>
          <p:nvPr>
            <p:ph idx="1"/>
          </p:nvPr>
        </p:nvSpPr>
        <p:spPr>
          <a:xfrm>
            <a:off x="818711" y="2222287"/>
            <a:ext cx="5850103" cy="3730082"/>
          </a:xfrm>
        </p:spPr>
        <p:txBody>
          <a:bodyPr>
            <a:normAutofit/>
          </a:bodyPr>
          <a:lstStyle/>
          <a:p>
            <a:pPr marL="0" indent="0">
              <a:buNone/>
            </a:pPr>
            <a:r>
              <a:rPr lang="en-US" b="0" i="0" dirty="0">
                <a:solidFill>
                  <a:srgbClr val="FFFFFF"/>
                </a:solidFill>
                <a:effectLst/>
                <a:latin typeface="Nunito" pitchFamily="2" charset="0"/>
              </a:rPr>
              <a:t>In single inheritance, subclasses inherit the features of one superclass. In the image below, class A serves as a base class for the derived class B.</a:t>
            </a:r>
            <a:endParaRPr lang="en-US" dirty="0">
              <a:solidFill>
                <a:srgbClr val="FFFFFF"/>
              </a:solidFill>
              <a:latin typeface="Söhne"/>
            </a:endParaRPr>
          </a:p>
          <a:p>
            <a:pPr marL="0" indent="0">
              <a:buNone/>
            </a:pPr>
            <a:endParaRPr lang="en-US" b="0" i="0" dirty="0">
              <a:effectLst/>
              <a:latin typeface="Söhne"/>
            </a:endParaRPr>
          </a:p>
        </p:txBody>
      </p:sp>
      <p:pic>
        <p:nvPicPr>
          <p:cNvPr id="1026" name="Picture 2" descr="Single inheritance">
            <a:extLst>
              <a:ext uri="{FF2B5EF4-FFF2-40B4-BE49-F238E27FC236}">
                <a16:creationId xmlns:a16="http://schemas.microsoft.com/office/drawing/2014/main" id="{89DABCD0-D8B1-EA7F-8B7C-D34F9FEADD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518" t="-1" r="12895" b="-406"/>
          <a:stretch/>
        </p:blipFill>
        <p:spPr bwMode="auto">
          <a:xfrm>
            <a:off x="7433648" y="2629895"/>
            <a:ext cx="4447592" cy="3066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177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BEE6-15AE-F5E5-723E-22E218D3664A}"/>
              </a:ext>
            </a:extLst>
          </p:cNvPr>
          <p:cNvSpPr>
            <a:spLocks noGrp="1"/>
          </p:cNvSpPr>
          <p:nvPr>
            <p:ph type="title"/>
          </p:nvPr>
        </p:nvSpPr>
        <p:spPr/>
        <p:txBody>
          <a:bodyPr/>
          <a:lstStyle/>
          <a:p>
            <a:pPr algn="l" fontAlgn="base"/>
            <a:r>
              <a:rPr lang="en-US" b="1" i="0" dirty="0">
                <a:solidFill>
                  <a:srgbClr val="FFFFFF"/>
                </a:solidFill>
                <a:effectLst/>
                <a:latin typeface="Nunito" pitchFamily="2" charset="0"/>
              </a:rPr>
              <a:t>Multilevel Inheritance</a:t>
            </a:r>
          </a:p>
        </p:txBody>
      </p:sp>
      <p:sp>
        <p:nvSpPr>
          <p:cNvPr id="3" name="Content Placeholder 2">
            <a:extLst>
              <a:ext uri="{FF2B5EF4-FFF2-40B4-BE49-F238E27FC236}">
                <a16:creationId xmlns:a16="http://schemas.microsoft.com/office/drawing/2014/main" id="{C9B67E94-C58B-C1C5-9B43-F2F6E98B3241}"/>
              </a:ext>
            </a:extLst>
          </p:cNvPr>
          <p:cNvSpPr>
            <a:spLocks noGrp="1"/>
          </p:cNvSpPr>
          <p:nvPr>
            <p:ph idx="1"/>
          </p:nvPr>
        </p:nvSpPr>
        <p:spPr>
          <a:xfrm>
            <a:off x="818711" y="2222287"/>
            <a:ext cx="5850103" cy="3730082"/>
          </a:xfrm>
        </p:spPr>
        <p:txBody>
          <a:bodyPr>
            <a:normAutofit/>
          </a:bodyPr>
          <a:lstStyle/>
          <a:p>
            <a:pPr marL="0" indent="0">
              <a:buNone/>
            </a:pPr>
            <a:r>
              <a:rPr lang="en-US" b="0" i="0" dirty="0">
                <a:solidFill>
                  <a:srgbClr val="FFFFFF"/>
                </a:solidFill>
                <a:effectLst/>
                <a:latin typeface="Nunito" pitchFamily="2" charset="0"/>
              </a:rPr>
              <a:t>In Multilevel Inheritance, a derived class will be inheriting a base class, and as well as the derived class also acts as the base class for other classes.</a:t>
            </a:r>
            <a:endParaRPr lang="en-US" b="0" i="0" dirty="0">
              <a:effectLst/>
              <a:latin typeface="Söhne"/>
            </a:endParaRPr>
          </a:p>
        </p:txBody>
      </p:sp>
      <p:pic>
        <p:nvPicPr>
          <p:cNvPr id="1026" name="Picture 2">
            <a:extLst>
              <a:ext uri="{FF2B5EF4-FFF2-40B4-BE49-F238E27FC236}">
                <a16:creationId xmlns:a16="http://schemas.microsoft.com/office/drawing/2014/main" id="{89DABCD0-D8B1-EA7F-8B7C-D34F9FEADD5F}"/>
              </a:ext>
            </a:extLst>
          </p:cNvPr>
          <p:cNvPicPr>
            <a:picLocks noChangeAspect="1" noChangeArrowheads="1"/>
          </p:cNvPicPr>
          <p:nvPr/>
        </p:nvPicPr>
        <p:blipFill>
          <a:blip r:embed="rId2"/>
          <a:srcRect l="13853" r="13853"/>
          <a:stretch/>
        </p:blipFill>
        <p:spPr bwMode="auto">
          <a:xfrm>
            <a:off x="7433648" y="2629895"/>
            <a:ext cx="4447592" cy="3066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712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BEE6-15AE-F5E5-723E-22E218D3664A}"/>
              </a:ext>
            </a:extLst>
          </p:cNvPr>
          <p:cNvSpPr>
            <a:spLocks noGrp="1"/>
          </p:cNvSpPr>
          <p:nvPr>
            <p:ph type="title"/>
          </p:nvPr>
        </p:nvSpPr>
        <p:spPr/>
        <p:txBody>
          <a:bodyPr/>
          <a:lstStyle/>
          <a:p>
            <a:pPr algn="l" fontAlgn="base"/>
            <a:r>
              <a:rPr lang="en-US" b="1" i="0" dirty="0">
                <a:solidFill>
                  <a:srgbClr val="FFFFFF"/>
                </a:solidFill>
                <a:effectLst/>
                <a:latin typeface="Nunito" pitchFamily="2" charset="0"/>
              </a:rPr>
              <a:t>Hierarchical Inheritance</a:t>
            </a:r>
          </a:p>
        </p:txBody>
      </p:sp>
      <p:sp>
        <p:nvSpPr>
          <p:cNvPr id="3" name="Content Placeholder 2">
            <a:extLst>
              <a:ext uri="{FF2B5EF4-FFF2-40B4-BE49-F238E27FC236}">
                <a16:creationId xmlns:a16="http://schemas.microsoft.com/office/drawing/2014/main" id="{C9B67E94-C58B-C1C5-9B43-F2F6E98B3241}"/>
              </a:ext>
            </a:extLst>
          </p:cNvPr>
          <p:cNvSpPr>
            <a:spLocks noGrp="1"/>
          </p:cNvSpPr>
          <p:nvPr>
            <p:ph idx="1"/>
          </p:nvPr>
        </p:nvSpPr>
        <p:spPr>
          <a:xfrm>
            <a:off x="818711" y="2222287"/>
            <a:ext cx="5850103" cy="3730082"/>
          </a:xfrm>
        </p:spPr>
        <p:txBody>
          <a:bodyPr>
            <a:normAutofit/>
          </a:bodyPr>
          <a:lstStyle/>
          <a:p>
            <a:pPr marL="0" indent="0">
              <a:buNone/>
            </a:pPr>
            <a:r>
              <a:rPr lang="en-US" b="0" i="0" dirty="0">
                <a:solidFill>
                  <a:srgbClr val="FFFFFF"/>
                </a:solidFill>
                <a:effectLst/>
                <a:latin typeface="Nunito" pitchFamily="2" charset="0"/>
              </a:rPr>
              <a:t>In Hierarchical Inheritance, one class serves as a superclass (base class) for more than one subclass. In the below image, class A serves as a base class for the derived classes B, C, and D.</a:t>
            </a:r>
            <a:endParaRPr lang="en-US" b="0" i="0" dirty="0">
              <a:effectLst/>
              <a:latin typeface="Söhne"/>
            </a:endParaRPr>
          </a:p>
        </p:txBody>
      </p:sp>
      <p:pic>
        <p:nvPicPr>
          <p:cNvPr id="2050" name="Picture 2" descr="Hierarchical-Inheritance-in-Java">
            <a:extLst>
              <a:ext uri="{FF2B5EF4-FFF2-40B4-BE49-F238E27FC236}">
                <a16:creationId xmlns:a16="http://schemas.microsoft.com/office/drawing/2014/main" id="{EDFD9E98-C502-BDE8-2318-8E9A628579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9468" y="2753828"/>
            <a:ext cx="30670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555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BEE6-15AE-F5E5-723E-22E218D3664A}"/>
              </a:ext>
            </a:extLst>
          </p:cNvPr>
          <p:cNvSpPr>
            <a:spLocks noGrp="1"/>
          </p:cNvSpPr>
          <p:nvPr>
            <p:ph type="title"/>
          </p:nvPr>
        </p:nvSpPr>
        <p:spPr/>
        <p:txBody>
          <a:bodyPr/>
          <a:lstStyle/>
          <a:p>
            <a:pPr algn="l" fontAlgn="base"/>
            <a:r>
              <a:rPr lang="en-US" b="1" i="0" dirty="0">
                <a:solidFill>
                  <a:srgbClr val="FFFFFF"/>
                </a:solidFill>
                <a:effectLst/>
                <a:latin typeface="Nunito" pitchFamily="2" charset="0"/>
              </a:rPr>
              <a:t>Hybrid Inheritance</a:t>
            </a:r>
          </a:p>
        </p:txBody>
      </p:sp>
      <p:sp>
        <p:nvSpPr>
          <p:cNvPr id="3" name="Content Placeholder 2">
            <a:extLst>
              <a:ext uri="{FF2B5EF4-FFF2-40B4-BE49-F238E27FC236}">
                <a16:creationId xmlns:a16="http://schemas.microsoft.com/office/drawing/2014/main" id="{C9B67E94-C58B-C1C5-9B43-F2F6E98B3241}"/>
              </a:ext>
            </a:extLst>
          </p:cNvPr>
          <p:cNvSpPr>
            <a:spLocks noGrp="1"/>
          </p:cNvSpPr>
          <p:nvPr>
            <p:ph idx="1"/>
          </p:nvPr>
        </p:nvSpPr>
        <p:spPr>
          <a:xfrm>
            <a:off x="818711" y="2222287"/>
            <a:ext cx="5850103" cy="3730082"/>
          </a:xfrm>
        </p:spPr>
        <p:txBody>
          <a:bodyPr>
            <a:normAutofit/>
          </a:bodyPr>
          <a:lstStyle/>
          <a:p>
            <a:pPr marL="0" indent="0">
              <a:buNone/>
            </a:pPr>
            <a:r>
              <a:rPr lang="en-US" b="0" i="0" dirty="0">
                <a:solidFill>
                  <a:srgbClr val="FFFFFF"/>
                </a:solidFill>
                <a:effectLst/>
                <a:latin typeface="Nunito" pitchFamily="2" charset="0"/>
              </a:rPr>
              <a:t>It is a mix of two or more of the above types of inheritance. Since Java doesn’t support multiple inheritances with classes, hybrid inheritance involving multiple inheritance is also not possible with classes. In Java, we can achieve hybrid inheritance only through </a:t>
            </a:r>
            <a:r>
              <a:rPr lang="en-US" b="1" i="0" dirty="0">
                <a:effectLst/>
                <a:latin typeface="Nunito" pitchFamily="2" charset="0"/>
              </a:rPr>
              <a:t>Interfaces</a:t>
            </a:r>
            <a:r>
              <a:rPr lang="en-US" b="0" i="0" dirty="0">
                <a:solidFill>
                  <a:srgbClr val="FFFFFF"/>
                </a:solidFill>
                <a:effectLst/>
                <a:latin typeface="Nunito" pitchFamily="2" charset="0"/>
              </a:rPr>
              <a:t> if we want to involve multiple inheritance to implement Hybrid inheritance.</a:t>
            </a:r>
            <a:endParaRPr lang="en-US" b="0" i="0" dirty="0">
              <a:effectLst/>
              <a:latin typeface="Söhne"/>
            </a:endParaRPr>
          </a:p>
        </p:txBody>
      </p:sp>
      <p:pic>
        <p:nvPicPr>
          <p:cNvPr id="1026" name="Picture 2">
            <a:extLst>
              <a:ext uri="{FF2B5EF4-FFF2-40B4-BE49-F238E27FC236}">
                <a16:creationId xmlns:a16="http://schemas.microsoft.com/office/drawing/2014/main" id="{89DABCD0-D8B1-EA7F-8B7C-D34F9FEADD5F}"/>
              </a:ext>
            </a:extLst>
          </p:cNvPr>
          <p:cNvPicPr>
            <a:picLocks noChangeAspect="1" noChangeArrowheads="1"/>
          </p:cNvPicPr>
          <p:nvPr/>
        </p:nvPicPr>
        <p:blipFill>
          <a:blip r:embed="rId2"/>
          <a:srcRect l="13743" r="13743"/>
          <a:stretch/>
        </p:blipFill>
        <p:spPr bwMode="auto">
          <a:xfrm>
            <a:off x="7433648" y="2629895"/>
            <a:ext cx="4447592" cy="3066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3063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051B7F-F45F-4FBB-974B-85B568B21B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E96646-423E-4354-94C2-1A28227BF07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2F4A21B-80B9-40F1-8308-E0B7F0FE0B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Quotable design</Template>
  <TotalTime>1206</TotalTime>
  <Words>400</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Century Gothic</vt:lpstr>
      <vt:lpstr>Nunito</vt:lpstr>
      <vt:lpstr>Söhne</vt:lpstr>
      <vt:lpstr>Source Sans 3</vt:lpstr>
      <vt:lpstr>Wingdings 2</vt:lpstr>
      <vt:lpstr>Quotable</vt:lpstr>
      <vt:lpstr>Inheritance</vt:lpstr>
      <vt:lpstr>Inheritance in Java</vt:lpstr>
      <vt:lpstr>Inheritance</vt:lpstr>
      <vt:lpstr>Types</vt:lpstr>
      <vt:lpstr>Single Inheritance</vt:lpstr>
      <vt:lpstr>Multilevel Inheritance</vt:lpstr>
      <vt:lpstr>Hierarchical Inheritance</vt:lpstr>
      <vt:lpstr>Hybrid Inheritance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Keywords &amp; Constructor</dc:title>
  <dc:creator>MOHANRAJ M</dc:creator>
  <cp:lastModifiedBy>MOHANRAJ M</cp:lastModifiedBy>
  <cp:revision>13</cp:revision>
  <dcterms:created xsi:type="dcterms:W3CDTF">2023-11-16T20:26:39Z</dcterms:created>
  <dcterms:modified xsi:type="dcterms:W3CDTF">2023-11-20T04:13:07Z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