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6B3D-B70F-C46C-3AE4-1C03387A8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99F70A-DAA9-2A04-4EFE-6C8A1BB98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CA0541-70D4-760B-51AB-734DF33A064D}"/>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5" name="Footer Placeholder 4">
            <a:extLst>
              <a:ext uri="{FF2B5EF4-FFF2-40B4-BE49-F238E27FC236}">
                <a16:creationId xmlns:a16="http://schemas.microsoft.com/office/drawing/2014/main" id="{4F2FCA3B-E492-8899-B4BA-34545B033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8E7D8-6130-5CAB-40FD-7BC29C327650}"/>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80871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19ED-1ACD-95AB-2A99-D43D28A647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0C7033-C0ED-8268-EE69-D7543B30D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F3398-89A9-D66D-4480-5308F07CB5EF}"/>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5" name="Footer Placeholder 4">
            <a:extLst>
              <a:ext uri="{FF2B5EF4-FFF2-40B4-BE49-F238E27FC236}">
                <a16:creationId xmlns:a16="http://schemas.microsoft.com/office/drawing/2014/main" id="{7C3889FB-8D21-9F3B-1BBF-CC822FE56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14F9A-35BA-C6BF-91D6-6345C08E7D25}"/>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419686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FEAB04-6117-A6D8-F6F1-2E46C250C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7AB800-D6DA-A6A6-4ADF-A51F9B2306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E2E46-4D9A-FB6E-DE8F-B18D35ADF644}"/>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5" name="Footer Placeholder 4">
            <a:extLst>
              <a:ext uri="{FF2B5EF4-FFF2-40B4-BE49-F238E27FC236}">
                <a16:creationId xmlns:a16="http://schemas.microsoft.com/office/drawing/2014/main" id="{5C779476-EE41-D794-AD36-11B3082BC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06935-8461-7D9C-2D53-2E08813F164C}"/>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266607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E303-010F-22B4-05BF-E496D33AB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F463C-42F0-4F7D-9E00-DA4BA90C5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14B49-B06A-AFE4-88BB-F37F923B84B8}"/>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5" name="Footer Placeholder 4">
            <a:extLst>
              <a:ext uri="{FF2B5EF4-FFF2-40B4-BE49-F238E27FC236}">
                <a16:creationId xmlns:a16="http://schemas.microsoft.com/office/drawing/2014/main" id="{F5739D22-B8D4-3977-EB22-4175401E4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A046F-0F52-3EF8-B983-24764D7B713C}"/>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216616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D028-6FB4-F984-EA62-F6467605A6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649771-09B4-77B5-85EB-FE49A4612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C61BA5-74E2-1A5F-E690-4584C471FDC2}"/>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5" name="Footer Placeholder 4">
            <a:extLst>
              <a:ext uri="{FF2B5EF4-FFF2-40B4-BE49-F238E27FC236}">
                <a16:creationId xmlns:a16="http://schemas.microsoft.com/office/drawing/2014/main" id="{4C6CFA55-D765-CB2B-1305-5793FDF28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27735-6502-2E15-C9A4-1B88EB534C67}"/>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343973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D2CF-44EE-D622-3DCD-2283AC1B8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F3703-6968-D89B-310A-9C36AD90F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C30A80-0BB7-384E-86C7-3374E54BD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345DA-C35D-2FE1-3770-FA88B4974FF9}"/>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6" name="Footer Placeholder 5">
            <a:extLst>
              <a:ext uri="{FF2B5EF4-FFF2-40B4-BE49-F238E27FC236}">
                <a16:creationId xmlns:a16="http://schemas.microsoft.com/office/drawing/2014/main" id="{121C4B64-0B30-E133-96FC-3E39ACFF0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D2272-F178-24C8-3C25-1E3DCC87349D}"/>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239514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9892-4E3D-4F92-9DB3-0B4F5E2D2B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AEEB51-F0A1-AEA6-517E-07C6658F2D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55346A-7277-3820-F231-3614F9890E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E85E5C-EDFE-9CF7-C39F-A5E8888E6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C73D74-48CA-8B3C-ABD2-9A52E7BE6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A211F0-A0AF-8362-1934-ED2F0F4FB2B2}"/>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8" name="Footer Placeholder 7">
            <a:extLst>
              <a:ext uri="{FF2B5EF4-FFF2-40B4-BE49-F238E27FC236}">
                <a16:creationId xmlns:a16="http://schemas.microsoft.com/office/drawing/2014/main" id="{D6A2E9B8-45DF-FB71-D53E-8B8660050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3E7442-E89D-6583-5ADB-4DAB5AC9B9A3}"/>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144803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8548-F026-2326-5E35-E33515B24B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D29F4C-DD6D-1BB1-9501-8887AFE38C8E}"/>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4" name="Footer Placeholder 3">
            <a:extLst>
              <a:ext uri="{FF2B5EF4-FFF2-40B4-BE49-F238E27FC236}">
                <a16:creationId xmlns:a16="http://schemas.microsoft.com/office/drawing/2014/main" id="{BCFEB1FB-2CFC-17D8-881C-7A290C0705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5E6C6-D2E5-07E2-5E12-C84F659AB5AD}"/>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206821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62675-02F3-D359-9B7E-33CC0BDBA686}"/>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3" name="Footer Placeholder 2">
            <a:extLst>
              <a:ext uri="{FF2B5EF4-FFF2-40B4-BE49-F238E27FC236}">
                <a16:creationId xmlns:a16="http://schemas.microsoft.com/office/drawing/2014/main" id="{C7760722-83F6-EFA1-E093-86BD8F2587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DAAEA-2FDB-AC1A-CCFF-E30E5889AA05}"/>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37764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6136-7132-BDCB-8584-FFCDAF532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AFF1D5-272E-E0E9-7392-770FD85BC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845E74-5CE3-C7D9-8569-40828227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D1B07-B5A8-F7D6-A8D1-5A05E1899A12}"/>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6" name="Footer Placeholder 5">
            <a:extLst>
              <a:ext uri="{FF2B5EF4-FFF2-40B4-BE49-F238E27FC236}">
                <a16:creationId xmlns:a16="http://schemas.microsoft.com/office/drawing/2014/main" id="{B9B09220-8DC5-771E-731E-0A7056CB5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6F292-2453-B10C-34C3-AA833A0BE42E}"/>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177820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33CA-8A14-6A43-963C-AC56F05A2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BCE5B-82AB-8EDB-3795-3B1F4C84C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E135DD-6E0F-6E81-3C8F-5CC46E179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8796E-6063-EEA2-49FE-82C51ABEABBA}"/>
              </a:ext>
            </a:extLst>
          </p:cNvPr>
          <p:cNvSpPr>
            <a:spLocks noGrp="1"/>
          </p:cNvSpPr>
          <p:nvPr>
            <p:ph type="dt" sz="half" idx="10"/>
          </p:nvPr>
        </p:nvSpPr>
        <p:spPr/>
        <p:txBody>
          <a:bodyPr/>
          <a:lstStyle/>
          <a:p>
            <a:fld id="{F54AAAD6-29BB-4BCB-B4B2-17B16CBAB49F}" type="datetimeFigureOut">
              <a:rPr lang="en-US" smtClean="0"/>
              <a:t>11/29/2023</a:t>
            </a:fld>
            <a:endParaRPr lang="en-US"/>
          </a:p>
        </p:txBody>
      </p:sp>
      <p:sp>
        <p:nvSpPr>
          <p:cNvPr id="6" name="Footer Placeholder 5">
            <a:extLst>
              <a:ext uri="{FF2B5EF4-FFF2-40B4-BE49-F238E27FC236}">
                <a16:creationId xmlns:a16="http://schemas.microsoft.com/office/drawing/2014/main" id="{B3F9307F-CACF-1E12-7ADF-BBF0FDC37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289A7-D1ED-CE04-F84C-DDFCE6ED0E0F}"/>
              </a:ext>
            </a:extLst>
          </p:cNvPr>
          <p:cNvSpPr>
            <a:spLocks noGrp="1"/>
          </p:cNvSpPr>
          <p:nvPr>
            <p:ph type="sldNum" sz="quarter" idx="12"/>
          </p:nvPr>
        </p:nvSpPr>
        <p:spPr/>
        <p:txBody>
          <a:bodyPr/>
          <a:lstStyle/>
          <a:p>
            <a:fld id="{2EAABFC7-18C3-4FC7-B7E7-57552A8C20AE}" type="slidenum">
              <a:rPr lang="en-US" smtClean="0"/>
              <a:t>‹#›</a:t>
            </a:fld>
            <a:endParaRPr lang="en-US"/>
          </a:p>
        </p:txBody>
      </p:sp>
    </p:spTree>
    <p:extLst>
      <p:ext uri="{BB962C8B-B14F-4D97-AF65-F5344CB8AC3E}">
        <p14:creationId xmlns:p14="http://schemas.microsoft.com/office/powerpoint/2010/main" val="306177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6937E-4931-D404-68C6-D79756413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FADE0E-6782-9064-D64E-A50261AD7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D9E34-AB1D-0E4D-A42E-62E58A61B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AAAD6-29BB-4BCB-B4B2-17B16CBAB49F}" type="datetimeFigureOut">
              <a:rPr lang="en-US" smtClean="0"/>
              <a:t>11/29/2023</a:t>
            </a:fld>
            <a:endParaRPr lang="en-US"/>
          </a:p>
        </p:txBody>
      </p:sp>
      <p:sp>
        <p:nvSpPr>
          <p:cNvPr id="5" name="Footer Placeholder 4">
            <a:extLst>
              <a:ext uri="{FF2B5EF4-FFF2-40B4-BE49-F238E27FC236}">
                <a16:creationId xmlns:a16="http://schemas.microsoft.com/office/drawing/2014/main" id="{03077CF4-3609-E378-E0F4-0F75BB078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A8428-324D-8600-EDF0-2A809CE7F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ABFC7-18C3-4FC7-B7E7-57552A8C20AE}" type="slidenum">
              <a:rPr lang="en-US" smtClean="0"/>
              <a:t>‹#›</a:t>
            </a:fld>
            <a:endParaRPr lang="en-US"/>
          </a:p>
        </p:txBody>
      </p:sp>
    </p:spTree>
    <p:extLst>
      <p:ext uri="{BB962C8B-B14F-4D97-AF65-F5344CB8AC3E}">
        <p14:creationId xmlns:p14="http://schemas.microsoft.com/office/powerpoint/2010/main" val="207761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javatpoint.com/scala-vector"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2A1A-D7E5-36A2-B56D-CC8E009A58D7}"/>
              </a:ext>
            </a:extLst>
          </p:cNvPr>
          <p:cNvSpPr>
            <a:spLocks noGrp="1"/>
          </p:cNvSpPr>
          <p:nvPr>
            <p:ph type="ctrTitle"/>
          </p:nvPr>
        </p:nvSpPr>
        <p:spPr/>
        <p:txBody>
          <a:bodyPr/>
          <a:lstStyle/>
          <a:p>
            <a:r>
              <a:rPr lang="en-US" dirty="0"/>
              <a:t>Swing</a:t>
            </a:r>
          </a:p>
        </p:txBody>
      </p:sp>
      <p:sp>
        <p:nvSpPr>
          <p:cNvPr id="3" name="Subtitle 2">
            <a:extLst>
              <a:ext uri="{FF2B5EF4-FFF2-40B4-BE49-F238E27FC236}">
                <a16:creationId xmlns:a16="http://schemas.microsoft.com/office/drawing/2014/main" id="{2C64C4F0-004A-BB25-5028-97F3BAF9C0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109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CD09-6F34-754D-23DA-AE044E5B5D54}"/>
              </a:ext>
            </a:extLst>
          </p:cNvPr>
          <p:cNvSpPr>
            <a:spLocks noGrp="1"/>
          </p:cNvSpPr>
          <p:nvPr>
            <p:ph type="title"/>
          </p:nvPr>
        </p:nvSpPr>
        <p:spPr/>
        <p:txBody>
          <a:bodyPr/>
          <a:lstStyle/>
          <a:p>
            <a:r>
              <a:rPr lang="en-US" dirty="0"/>
              <a:t>Constructors in JButton</a:t>
            </a:r>
          </a:p>
        </p:txBody>
      </p:sp>
      <p:graphicFrame>
        <p:nvGraphicFramePr>
          <p:cNvPr id="4" name="Content Placeholder 3">
            <a:extLst>
              <a:ext uri="{FF2B5EF4-FFF2-40B4-BE49-F238E27FC236}">
                <a16:creationId xmlns:a16="http://schemas.microsoft.com/office/drawing/2014/main" id="{9D23DB55-741D-0684-DFA8-22702F3A4F2D}"/>
              </a:ext>
            </a:extLst>
          </p:cNvPr>
          <p:cNvGraphicFramePr>
            <a:graphicFrameLocks noGrp="1"/>
          </p:cNvGraphicFramePr>
          <p:nvPr>
            <p:ph idx="1"/>
            <p:extLst>
              <p:ext uri="{D42A27DB-BD31-4B8C-83A1-F6EECF244321}">
                <p14:modId xmlns:p14="http://schemas.microsoft.com/office/powerpoint/2010/main" val="857465980"/>
              </p:ext>
            </p:extLst>
          </p:nvPr>
        </p:nvGraphicFramePr>
        <p:xfrm>
          <a:off x="1040860" y="1825624"/>
          <a:ext cx="8978629" cy="2512910"/>
        </p:xfrm>
        <a:graphic>
          <a:graphicData uri="http://schemas.openxmlformats.org/drawingml/2006/table">
            <a:tbl>
              <a:tblPr firstRow="1" bandRow="1">
                <a:tableStyleId>{EB344D84-9AFB-497E-A393-DC336BA19D2E}</a:tableStyleId>
              </a:tblPr>
              <a:tblGrid>
                <a:gridCol w="2898842">
                  <a:extLst>
                    <a:ext uri="{9D8B030D-6E8A-4147-A177-3AD203B41FA5}">
                      <a16:colId xmlns:a16="http://schemas.microsoft.com/office/drawing/2014/main" val="3838782049"/>
                    </a:ext>
                  </a:extLst>
                </a:gridCol>
                <a:gridCol w="6079787">
                  <a:extLst>
                    <a:ext uri="{9D8B030D-6E8A-4147-A177-3AD203B41FA5}">
                      <a16:colId xmlns:a16="http://schemas.microsoft.com/office/drawing/2014/main" val="2191718100"/>
                    </a:ext>
                  </a:extLst>
                </a:gridCol>
              </a:tblGrid>
              <a:tr h="597533">
                <a:tc>
                  <a:txBody>
                    <a:bodyPr/>
                    <a:lstStyle/>
                    <a:p>
                      <a:pPr algn="ctr"/>
                      <a:r>
                        <a:rPr lang="en-US" dirty="0">
                          <a:solidFill>
                            <a:schemeClr val="tx1">
                              <a:lumMod val="85000"/>
                              <a:lumOff val="15000"/>
                            </a:schemeClr>
                          </a:solidFill>
                        </a:rPr>
                        <a:t>Constructor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lumMod val="85000"/>
                              <a:lumOff val="15000"/>
                            </a:schemeClr>
                          </a:solidFill>
                        </a:rPr>
                        <a:t>Description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705658"/>
                  </a:ext>
                </a:extLst>
              </a:tr>
              <a:tr h="638459">
                <a:tc>
                  <a:txBody>
                    <a:bodyPr/>
                    <a:lstStyle/>
                    <a:p>
                      <a:pPr algn="just" fontAlgn="t"/>
                      <a:r>
                        <a:rPr lang="en-US" dirty="0">
                          <a:solidFill>
                            <a:srgbClr val="333333"/>
                          </a:solidFill>
                          <a:effectLst/>
                        </a:rPr>
                        <a:t>JButton()</a:t>
                      </a:r>
                      <a:endParaRPr lang="en-US" dirty="0">
                        <a:solidFill>
                          <a:srgbClr val="333333"/>
                        </a:solidFill>
                        <a:effectLst/>
                        <a:latin typeface="inter-regular"/>
                      </a:endParaRPr>
                    </a:p>
                  </a:txBody>
                  <a:tcPr marL="60960" marR="60960" marT="60960" marB="60960">
                    <a:lnT w="12700" cap="flat" cmpd="sng" algn="ctr">
                      <a:solidFill>
                        <a:schemeClr val="tx1"/>
                      </a:solidFill>
                      <a:prstDash val="solid"/>
                      <a:round/>
                      <a:headEnd type="none" w="med" len="med"/>
                      <a:tailEnd type="none" w="med" len="med"/>
                    </a:lnT>
                  </a:tcPr>
                </a:tc>
                <a:tc>
                  <a:txBody>
                    <a:bodyPr/>
                    <a:lstStyle/>
                    <a:p>
                      <a:pPr algn="just" fontAlgn="t"/>
                      <a:r>
                        <a:rPr lang="en-US" dirty="0">
                          <a:solidFill>
                            <a:srgbClr val="333333"/>
                          </a:solidFill>
                          <a:effectLst/>
                        </a:rPr>
                        <a:t>It creates a button with no text and icon.</a:t>
                      </a:r>
                      <a:endParaRPr lang="en-US" dirty="0">
                        <a:solidFill>
                          <a:srgbClr val="333333"/>
                        </a:solidFill>
                        <a:effectLst/>
                        <a:latin typeface="inter-regular"/>
                      </a:endParaRPr>
                    </a:p>
                  </a:txBody>
                  <a:tcPr marL="60960" marR="60960" marT="60960" marB="6096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30128447"/>
                  </a:ext>
                </a:extLst>
              </a:tr>
              <a:tr h="638459">
                <a:tc>
                  <a:txBody>
                    <a:bodyPr/>
                    <a:lstStyle/>
                    <a:p>
                      <a:pPr algn="just" fontAlgn="t"/>
                      <a:r>
                        <a:rPr lang="en-US" dirty="0">
                          <a:solidFill>
                            <a:srgbClr val="333333"/>
                          </a:solidFill>
                          <a:effectLst/>
                        </a:rPr>
                        <a:t>JButton(String s)</a:t>
                      </a:r>
                      <a:endParaRPr lang="en-US" dirty="0">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creates a button with the specified text.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67100197"/>
                  </a:ext>
                </a:extLst>
              </a:tr>
              <a:tr h="638459">
                <a:tc>
                  <a:txBody>
                    <a:bodyPr/>
                    <a:lstStyle/>
                    <a:p>
                      <a:pPr algn="just" fontAlgn="t"/>
                      <a:r>
                        <a:rPr lang="en-US">
                          <a:solidFill>
                            <a:srgbClr val="333333"/>
                          </a:solidFill>
                          <a:effectLst/>
                        </a:rPr>
                        <a:t>JButton(Icon i)</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It creates a button with the specified icon object.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032938674"/>
                  </a:ext>
                </a:extLst>
              </a:tr>
            </a:tbl>
          </a:graphicData>
        </a:graphic>
      </p:graphicFrame>
    </p:spTree>
    <p:extLst>
      <p:ext uri="{BB962C8B-B14F-4D97-AF65-F5344CB8AC3E}">
        <p14:creationId xmlns:p14="http://schemas.microsoft.com/office/powerpoint/2010/main" val="302689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FC8C-B20C-3E39-D258-9AFEA41DEF67}"/>
              </a:ext>
            </a:extLst>
          </p:cNvPr>
          <p:cNvSpPr>
            <a:spLocks noGrp="1"/>
          </p:cNvSpPr>
          <p:nvPr>
            <p:ph type="title"/>
          </p:nvPr>
        </p:nvSpPr>
        <p:spPr>
          <a:xfrm>
            <a:off x="410183" y="238666"/>
            <a:ext cx="10515600" cy="578457"/>
          </a:xfrm>
        </p:spPr>
        <p:txBody>
          <a:bodyPr>
            <a:normAutofit/>
          </a:bodyPr>
          <a:lstStyle/>
          <a:p>
            <a:r>
              <a:rPr lang="en-US" sz="3200" dirty="0"/>
              <a:t>Methods for AbstractButton class:</a:t>
            </a:r>
          </a:p>
        </p:txBody>
      </p:sp>
      <p:graphicFrame>
        <p:nvGraphicFramePr>
          <p:cNvPr id="4" name="Content Placeholder 3">
            <a:extLst>
              <a:ext uri="{FF2B5EF4-FFF2-40B4-BE49-F238E27FC236}">
                <a16:creationId xmlns:a16="http://schemas.microsoft.com/office/drawing/2014/main" id="{FE80746A-29F8-3E13-7972-000D6F2594CC}"/>
              </a:ext>
            </a:extLst>
          </p:cNvPr>
          <p:cNvGraphicFramePr>
            <a:graphicFrameLocks noGrp="1"/>
          </p:cNvGraphicFramePr>
          <p:nvPr>
            <p:ph idx="1"/>
            <p:extLst>
              <p:ext uri="{D42A27DB-BD31-4B8C-83A1-F6EECF244321}">
                <p14:modId xmlns:p14="http://schemas.microsoft.com/office/powerpoint/2010/main" val="2469098083"/>
              </p:ext>
            </p:extLst>
          </p:nvPr>
        </p:nvGraphicFramePr>
        <p:xfrm>
          <a:off x="312907" y="817123"/>
          <a:ext cx="11282464" cy="5719859"/>
        </p:xfrm>
        <a:graphic>
          <a:graphicData uri="http://schemas.openxmlformats.org/drawingml/2006/table">
            <a:tbl>
              <a:tblPr firstRow="1" bandRow="1">
                <a:tableStyleId>{5C22544A-7EE6-4342-B048-85BDC9FD1C3A}</a:tableStyleId>
              </a:tblPr>
              <a:tblGrid>
                <a:gridCol w="4371389">
                  <a:extLst>
                    <a:ext uri="{9D8B030D-6E8A-4147-A177-3AD203B41FA5}">
                      <a16:colId xmlns:a16="http://schemas.microsoft.com/office/drawing/2014/main" val="3270233054"/>
                    </a:ext>
                  </a:extLst>
                </a:gridCol>
                <a:gridCol w="6911075">
                  <a:extLst>
                    <a:ext uri="{9D8B030D-6E8A-4147-A177-3AD203B41FA5}">
                      <a16:colId xmlns:a16="http://schemas.microsoft.com/office/drawing/2014/main" val="791540125"/>
                    </a:ext>
                  </a:extLst>
                </a:gridCol>
              </a:tblGrid>
              <a:tr h="370309">
                <a:tc>
                  <a:txBody>
                    <a:bodyPr/>
                    <a:lstStyle/>
                    <a:p>
                      <a:r>
                        <a:rPr lang="en-US" sz="1300" dirty="0"/>
                        <a:t>Methods</a:t>
                      </a:r>
                    </a:p>
                  </a:txBody>
                  <a:tcPr/>
                </a:tc>
                <a:tc>
                  <a:txBody>
                    <a:bodyPr/>
                    <a:lstStyle/>
                    <a:p>
                      <a:r>
                        <a:rPr lang="en-US" sz="1300" dirty="0"/>
                        <a:t>Description</a:t>
                      </a:r>
                    </a:p>
                  </a:txBody>
                  <a:tcPr/>
                </a:tc>
                <a:extLst>
                  <a:ext uri="{0D108BD9-81ED-4DB2-BD59-A6C34878D82A}">
                    <a16:rowId xmlns:a16="http://schemas.microsoft.com/office/drawing/2014/main" val="718056323"/>
                  </a:ext>
                </a:extLst>
              </a:tr>
              <a:tr h="513896">
                <a:tc>
                  <a:txBody>
                    <a:bodyPr/>
                    <a:lstStyle/>
                    <a:p>
                      <a:r>
                        <a:rPr lang="en-US" sz="1300" dirty="0" err="1"/>
                        <a:t>addActionListener</a:t>
                      </a:r>
                      <a:r>
                        <a:rPr lang="en-US" sz="1300" dirty="0"/>
                        <a:t>(ActionListener listener)</a:t>
                      </a:r>
                    </a:p>
                  </a:txBody>
                  <a:tcPr/>
                </a:tc>
                <a:tc>
                  <a:txBody>
                    <a:bodyPr/>
                    <a:lstStyle/>
                    <a:p>
                      <a:r>
                        <a:rPr lang="en-US" sz="1300" dirty="0"/>
                        <a:t>Adds an ActionListener to the button. The </a:t>
                      </a:r>
                      <a:r>
                        <a:rPr lang="en-US" sz="1300" dirty="0" err="1"/>
                        <a:t>actionPerformed</a:t>
                      </a:r>
                      <a:r>
                        <a:rPr lang="en-US" sz="1300" dirty="0"/>
                        <a:t> method of the listener will be invoked when the button is clicked.</a:t>
                      </a:r>
                    </a:p>
                  </a:txBody>
                  <a:tcPr/>
                </a:tc>
                <a:extLst>
                  <a:ext uri="{0D108BD9-81ED-4DB2-BD59-A6C34878D82A}">
                    <a16:rowId xmlns:a16="http://schemas.microsoft.com/office/drawing/2014/main" val="1696693400"/>
                  </a:ext>
                </a:extLst>
              </a:tr>
              <a:tr h="513896">
                <a:tc>
                  <a:txBody>
                    <a:bodyPr/>
                    <a:lstStyle/>
                    <a:p>
                      <a:r>
                        <a:rPr lang="en-US" sz="1300" dirty="0" err="1"/>
                        <a:t>doClick</a:t>
                      </a:r>
                      <a:r>
                        <a:rPr lang="en-US" sz="1300" dirty="0"/>
                        <a:t>()</a:t>
                      </a:r>
                    </a:p>
                  </a:txBody>
                  <a:tcPr/>
                </a:tc>
                <a:tc>
                  <a:txBody>
                    <a:bodyPr/>
                    <a:lstStyle/>
                    <a:p>
                      <a:r>
                        <a:rPr lang="en-US" sz="1300" b="0" i="0" kern="1200" dirty="0">
                          <a:solidFill>
                            <a:schemeClr val="dk1"/>
                          </a:solidFill>
                          <a:effectLst/>
                          <a:latin typeface="+mn-lt"/>
                          <a:ea typeface="+mn-ea"/>
                          <a:cs typeface="+mn-cs"/>
                        </a:rPr>
                        <a:t>Simulates a button click. This method can be used to programmatically trigger the button's action without actual user interaction.</a:t>
                      </a:r>
                      <a:endParaRPr lang="en-US" sz="1300" dirty="0"/>
                    </a:p>
                  </a:txBody>
                  <a:tcPr/>
                </a:tc>
                <a:extLst>
                  <a:ext uri="{0D108BD9-81ED-4DB2-BD59-A6C34878D82A}">
                    <a16:rowId xmlns:a16="http://schemas.microsoft.com/office/drawing/2014/main" val="4122299488"/>
                  </a:ext>
                </a:extLst>
              </a:tr>
              <a:tr h="513896">
                <a:tc>
                  <a:txBody>
                    <a:bodyPr/>
                    <a:lstStyle/>
                    <a:p>
                      <a:r>
                        <a:rPr lang="en-US" sz="1300" dirty="0" err="1"/>
                        <a:t>setAction</a:t>
                      </a:r>
                      <a:r>
                        <a:rPr lang="en-US" sz="1300" dirty="0"/>
                        <a:t>(Action a)</a:t>
                      </a:r>
                    </a:p>
                  </a:txBody>
                  <a:tcPr/>
                </a:tc>
                <a:tc>
                  <a:txBody>
                    <a:bodyPr/>
                    <a:lstStyle/>
                    <a:p>
                      <a:r>
                        <a:rPr lang="en-US" sz="1300" dirty="0"/>
                        <a:t>Sets the Action associated with this button. An Action encapsulates the behavior of the button, such as its text, icon, and enabled/disabled state</a:t>
                      </a:r>
                    </a:p>
                  </a:txBody>
                  <a:tcPr/>
                </a:tc>
                <a:extLst>
                  <a:ext uri="{0D108BD9-81ED-4DB2-BD59-A6C34878D82A}">
                    <a16:rowId xmlns:a16="http://schemas.microsoft.com/office/drawing/2014/main" val="1825494843"/>
                  </a:ext>
                </a:extLst>
              </a:tr>
              <a:tr h="513896">
                <a:tc>
                  <a:txBody>
                    <a:bodyPr/>
                    <a:lstStyle/>
                    <a:p>
                      <a:r>
                        <a:rPr lang="en-US" sz="1300" dirty="0" err="1"/>
                        <a:t>setSelected</a:t>
                      </a:r>
                      <a:r>
                        <a:rPr lang="en-US" sz="1300" dirty="0"/>
                        <a:t>(</a:t>
                      </a:r>
                      <a:r>
                        <a:rPr lang="en-US" sz="1300" dirty="0" err="1"/>
                        <a:t>boolean</a:t>
                      </a:r>
                      <a:r>
                        <a:rPr lang="en-US" sz="1300" dirty="0"/>
                        <a:t> selected)</a:t>
                      </a:r>
                    </a:p>
                  </a:txBody>
                  <a:tcPr/>
                </a:tc>
                <a:tc>
                  <a:txBody>
                    <a:bodyPr/>
                    <a:lstStyle/>
                    <a:p>
                      <a:r>
                        <a:rPr lang="en-US" sz="1300" dirty="0"/>
                        <a:t>Sets the selected state of the button. This is relevant for components like </a:t>
                      </a:r>
                      <a:r>
                        <a:rPr lang="en-US" sz="1300" dirty="0" err="1"/>
                        <a:t>JToggleButton</a:t>
                      </a:r>
                      <a:r>
                        <a:rPr lang="en-US" sz="1300" dirty="0"/>
                        <a:t> and </a:t>
                      </a:r>
                      <a:r>
                        <a:rPr lang="en-US" sz="1300" dirty="0" err="1"/>
                        <a:t>JCheckBox</a:t>
                      </a:r>
                      <a:endParaRPr lang="en-US" sz="1300" dirty="0"/>
                    </a:p>
                  </a:txBody>
                  <a:tcPr/>
                </a:tc>
                <a:extLst>
                  <a:ext uri="{0D108BD9-81ED-4DB2-BD59-A6C34878D82A}">
                    <a16:rowId xmlns:a16="http://schemas.microsoft.com/office/drawing/2014/main" val="957965558"/>
                  </a:ext>
                </a:extLst>
              </a:tr>
              <a:tr h="370309">
                <a:tc>
                  <a:txBody>
                    <a:bodyPr/>
                    <a:lstStyle/>
                    <a:p>
                      <a:r>
                        <a:rPr lang="en-US" sz="1300" dirty="0" err="1"/>
                        <a:t>isSelected</a:t>
                      </a:r>
                      <a:r>
                        <a:rPr lang="en-US" sz="1300" dirty="0"/>
                        <a:t>()</a:t>
                      </a:r>
                    </a:p>
                  </a:txBody>
                  <a:tcPr/>
                </a:tc>
                <a:tc>
                  <a:txBody>
                    <a:bodyPr/>
                    <a:lstStyle/>
                    <a:p>
                      <a:r>
                        <a:rPr lang="en-US" sz="1300" b="0" i="0" kern="1200" dirty="0">
                          <a:solidFill>
                            <a:schemeClr val="dk1"/>
                          </a:solidFill>
                          <a:effectLst/>
                          <a:latin typeface="+mn-lt"/>
                          <a:ea typeface="+mn-ea"/>
                          <a:cs typeface="+mn-cs"/>
                        </a:rPr>
                        <a:t>Returns </a:t>
                      </a:r>
                      <a:r>
                        <a:rPr lang="en-US" sz="1300" dirty="0"/>
                        <a:t>true</a:t>
                      </a:r>
                      <a:r>
                        <a:rPr lang="en-US" sz="1300" b="0" i="0" kern="1200" dirty="0">
                          <a:solidFill>
                            <a:schemeClr val="dk1"/>
                          </a:solidFill>
                          <a:effectLst/>
                          <a:latin typeface="+mn-lt"/>
                          <a:ea typeface="+mn-ea"/>
                          <a:cs typeface="+mn-cs"/>
                        </a:rPr>
                        <a:t> if the button is selected, </a:t>
                      </a:r>
                      <a:r>
                        <a:rPr lang="en-US" sz="1300" dirty="0"/>
                        <a:t>false</a:t>
                      </a:r>
                      <a:r>
                        <a:rPr lang="en-US" sz="1300" b="0" i="0" kern="1200" dirty="0">
                          <a:solidFill>
                            <a:schemeClr val="dk1"/>
                          </a:solidFill>
                          <a:effectLst/>
                          <a:latin typeface="+mn-lt"/>
                          <a:ea typeface="+mn-ea"/>
                          <a:cs typeface="+mn-cs"/>
                        </a:rPr>
                        <a:t> otherwise.</a:t>
                      </a:r>
                      <a:endParaRPr lang="en-US" sz="1300" dirty="0"/>
                    </a:p>
                  </a:txBody>
                  <a:tcPr/>
                </a:tc>
                <a:extLst>
                  <a:ext uri="{0D108BD9-81ED-4DB2-BD59-A6C34878D82A}">
                    <a16:rowId xmlns:a16="http://schemas.microsoft.com/office/drawing/2014/main" val="738357932"/>
                  </a:ext>
                </a:extLst>
              </a:tr>
              <a:tr h="513896">
                <a:tc>
                  <a:txBody>
                    <a:bodyPr/>
                    <a:lstStyle/>
                    <a:p>
                      <a:r>
                        <a:rPr lang="en-US" sz="1300" dirty="0" err="1"/>
                        <a:t>setModel</a:t>
                      </a:r>
                      <a:r>
                        <a:rPr lang="en-US" sz="1300" dirty="0"/>
                        <a:t>(</a:t>
                      </a:r>
                      <a:r>
                        <a:rPr lang="en-US" sz="1300" dirty="0" err="1"/>
                        <a:t>ButtonModel</a:t>
                      </a:r>
                      <a:r>
                        <a:rPr lang="en-US" sz="1300" dirty="0"/>
                        <a:t> </a:t>
                      </a:r>
                      <a:r>
                        <a:rPr lang="en-US" sz="1300" dirty="0" err="1"/>
                        <a:t>newModel</a:t>
                      </a:r>
                      <a:r>
                        <a:rPr lang="en-US" sz="1300" dirty="0"/>
                        <a:t>)</a:t>
                      </a:r>
                    </a:p>
                  </a:txBody>
                  <a:tcPr/>
                </a:tc>
                <a:tc>
                  <a:txBody>
                    <a:bodyPr/>
                    <a:lstStyle/>
                    <a:p>
                      <a:r>
                        <a:rPr lang="en-US" sz="1300" b="0" i="0" kern="1200" dirty="0">
                          <a:solidFill>
                            <a:schemeClr val="dk1"/>
                          </a:solidFill>
                          <a:effectLst/>
                          <a:latin typeface="+mn-lt"/>
                          <a:ea typeface="+mn-ea"/>
                          <a:cs typeface="+mn-cs"/>
                        </a:rPr>
                        <a:t>Sets the button model. The </a:t>
                      </a:r>
                      <a:r>
                        <a:rPr lang="en-US" sz="1300" dirty="0" err="1"/>
                        <a:t>ButtonModel</a:t>
                      </a:r>
                      <a:r>
                        <a:rPr lang="en-US" sz="1300" b="0" i="0" kern="1200" dirty="0">
                          <a:solidFill>
                            <a:schemeClr val="dk1"/>
                          </a:solidFill>
                          <a:effectLst/>
                          <a:latin typeface="+mn-lt"/>
                          <a:ea typeface="+mn-ea"/>
                          <a:cs typeface="+mn-cs"/>
                        </a:rPr>
                        <a:t> represents the internal data model of the button, including its state and appearance.</a:t>
                      </a:r>
                      <a:endParaRPr lang="en-US" sz="1300" dirty="0"/>
                    </a:p>
                  </a:txBody>
                  <a:tcPr/>
                </a:tc>
                <a:extLst>
                  <a:ext uri="{0D108BD9-81ED-4DB2-BD59-A6C34878D82A}">
                    <a16:rowId xmlns:a16="http://schemas.microsoft.com/office/drawing/2014/main" val="634325061"/>
                  </a:ext>
                </a:extLst>
              </a:tr>
              <a:tr h="370309">
                <a:tc>
                  <a:txBody>
                    <a:bodyPr/>
                    <a:lstStyle/>
                    <a:p>
                      <a:r>
                        <a:rPr lang="en-US" sz="1300" dirty="0" err="1"/>
                        <a:t>getModel</a:t>
                      </a:r>
                      <a:r>
                        <a:rPr lang="en-US" sz="1300" dirty="0"/>
                        <a:t>()</a:t>
                      </a:r>
                    </a:p>
                  </a:txBody>
                  <a:tcPr/>
                </a:tc>
                <a:tc>
                  <a:txBody>
                    <a:bodyPr/>
                    <a:lstStyle/>
                    <a:p>
                      <a:r>
                        <a:rPr lang="en-US" sz="1300" b="0" i="0" kern="1200" dirty="0">
                          <a:solidFill>
                            <a:schemeClr val="dk1"/>
                          </a:solidFill>
                          <a:effectLst/>
                          <a:latin typeface="+mn-lt"/>
                          <a:ea typeface="+mn-ea"/>
                          <a:cs typeface="+mn-cs"/>
                        </a:rPr>
                        <a:t>Returns the button model associated with the button.</a:t>
                      </a:r>
                      <a:endParaRPr lang="en-US" sz="1300" dirty="0"/>
                    </a:p>
                  </a:txBody>
                  <a:tcPr/>
                </a:tc>
                <a:extLst>
                  <a:ext uri="{0D108BD9-81ED-4DB2-BD59-A6C34878D82A}">
                    <a16:rowId xmlns:a16="http://schemas.microsoft.com/office/drawing/2014/main" val="3913288324"/>
                  </a:ext>
                </a:extLst>
              </a:tr>
              <a:tr h="370309">
                <a:tc>
                  <a:txBody>
                    <a:bodyPr/>
                    <a:lstStyle/>
                    <a:p>
                      <a:r>
                        <a:rPr lang="en-US" sz="1300" dirty="0" err="1"/>
                        <a:t>setText</a:t>
                      </a:r>
                      <a:r>
                        <a:rPr lang="en-US" sz="1300" dirty="0"/>
                        <a:t>(String text)</a:t>
                      </a:r>
                    </a:p>
                  </a:txBody>
                  <a:tcPr/>
                </a:tc>
                <a:tc>
                  <a:txBody>
                    <a:bodyPr/>
                    <a:lstStyle/>
                    <a:p>
                      <a:r>
                        <a:rPr lang="en-US" sz="1300" b="0" i="0" kern="1200" dirty="0">
                          <a:solidFill>
                            <a:schemeClr val="dk1"/>
                          </a:solidFill>
                          <a:effectLst/>
                          <a:latin typeface="+mn-lt"/>
                          <a:ea typeface="+mn-ea"/>
                          <a:cs typeface="+mn-cs"/>
                        </a:rPr>
                        <a:t>Sets the text of the button.</a:t>
                      </a:r>
                      <a:endParaRPr lang="en-US" sz="1300" dirty="0"/>
                    </a:p>
                  </a:txBody>
                  <a:tcPr/>
                </a:tc>
                <a:extLst>
                  <a:ext uri="{0D108BD9-81ED-4DB2-BD59-A6C34878D82A}">
                    <a16:rowId xmlns:a16="http://schemas.microsoft.com/office/drawing/2014/main" val="2845269696"/>
                  </a:ext>
                </a:extLst>
              </a:tr>
              <a:tr h="370309">
                <a:tc>
                  <a:txBody>
                    <a:bodyPr/>
                    <a:lstStyle/>
                    <a:p>
                      <a:r>
                        <a:rPr lang="en-US" sz="1300" dirty="0" err="1"/>
                        <a:t>getText</a:t>
                      </a:r>
                      <a:r>
                        <a:rPr lang="en-US" sz="1300" dirty="0"/>
                        <a:t>()</a:t>
                      </a:r>
                    </a:p>
                  </a:txBody>
                  <a:tcPr/>
                </a:tc>
                <a:tc>
                  <a:txBody>
                    <a:bodyPr/>
                    <a:lstStyle/>
                    <a:p>
                      <a:r>
                        <a:rPr lang="en-US" sz="1300" b="0" i="0" kern="1200" dirty="0">
                          <a:solidFill>
                            <a:schemeClr val="dk1"/>
                          </a:solidFill>
                          <a:effectLst/>
                          <a:latin typeface="+mn-lt"/>
                          <a:ea typeface="+mn-ea"/>
                          <a:cs typeface="+mn-cs"/>
                        </a:rPr>
                        <a:t>Returns the text of the button.</a:t>
                      </a:r>
                      <a:endParaRPr lang="en-US" sz="1300" dirty="0"/>
                    </a:p>
                  </a:txBody>
                  <a:tcPr/>
                </a:tc>
                <a:extLst>
                  <a:ext uri="{0D108BD9-81ED-4DB2-BD59-A6C34878D82A}">
                    <a16:rowId xmlns:a16="http://schemas.microsoft.com/office/drawing/2014/main" val="2440558924"/>
                  </a:ext>
                </a:extLst>
              </a:tr>
              <a:tr h="370309">
                <a:tc>
                  <a:txBody>
                    <a:bodyPr/>
                    <a:lstStyle/>
                    <a:p>
                      <a:r>
                        <a:rPr lang="en-US" sz="1300" dirty="0" err="1"/>
                        <a:t>setIcon</a:t>
                      </a:r>
                      <a:r>
                        <a:rPr lang="en-US" sz="1300" dirty="0"/>
                        <a:t>(Icon </a:t>
                      </a:r>
                      <a:r>
                        <a:rPr lang="en-US" sz="1300" dirty="0" err="1"/>
                        <a:t>defaultIcon</a:t>
                      </a:r>
                      <a:r>
                        <a:rPr lang="en-US" sz="1300" dirty="0"/>
                        <a:t>)</a:t>
                      </a:r>
                    </a:p>
                  </a:txBody>
                  <a:tcPr/>
                </a:tc>
                <a:tc>
                  <a:txBody>
                    <a:bodyPr/>
                    <a:lstStyle/>
                    <a:p>
                      <a:r>
                        <a:rPr lang="en-US" sz="1300" dirty="0"/>
                        <a:t>Sets the default icon for the button.</a:t>
                      </a:r>
                    </a:p>
                  </a:txBody>
                  <a:tcPr/>
                </a:tc>
                <a:extLst>
                  <a:ext uri="{0D108BD9-81ED-4DB2-BD59-A6C34878D82A}">
                    <a16:rowId xmlns:a16="http://schemas.microsoft.com/office/drawing/2014/main" val="1168064904"/>
                  </a:ext>
                </a:extLst>
              </a:tr>
              <a:tr h="370309">
                <a:tc>
                  <a:txBody>
                    <a:bodyPr/>
                    <a:lstStyle/>
                    <a:p>
                      <a:r>
                        <a:rPr lang="en-US" sz="1300" dirty="0" err="1"/>
                        <a:t>getIcon</a:t>
                      </a:r>
                      <a:r>
                        <a:rPr lang="en-US" sz="1300" dirty="0"/>
                        <a:t>()</a:t>
                      </a:r>
                    </a:p>
                  </a:txBody>
                  <a:tcPr/>
                </a:tc>
                <a:tc>
                  <a:txBody>
                    <a:bodyPr/>
                    <a:lstStyle/>
                    <a:p>
                      <a:r>
                        <a:rPr lang="en-US" sz="1300" dirty="0"/>
                        <a:t>Returns the default icon of the button.</a:t>
                      </a:r>
                    </a:p>
                  </a:txBody>
                  <a:tcPr/>
                </a:tc>
                <a:extLst>
                  <a:ext uri="{0D108BD9-81ED-4DB2-BD59-A6C34878D82A}">
                    <a16:rowId xmlns:a16="http://schemas.microsoft.com/office/drawing/2014/main" val="4235446593"/>
                  </a:ext>
                </a:extLst>
              </a:tr>
              <a:tr h="558216">
                <a:tc>
                  <a:txBody>
                    <a:bodyPr/>
                    <a:lstStyle/>
                    <a:p>
                      <a:r>
                        <a:rPr lang="en-US" sz="1300" dirty="0" err="1"/>
                        <a:t>setMnemonic</a:t>
                      </a:r>
                      <a:r>
                        <a:rPr lang="en-US" sz="1300" dirty="0"/>
                        <a:t>(int mnemonic)</a:t>
                      </a:r>
                    </a:p>
                  </a:txBody>
                  <a:tcPr/>
                </a:tc>
                <a:tc>
                  <a:txBody>
                    <a:bodyPr/>
                    <a:lstStyle/>
                    <a:p>
                      <a:r>
                        <a:rPr lang="en-US" sz="1300" dirty="0"/>
                        <a:t>Sets the mnemonic for the button. The mnemonic is a keyboard shortcut that activates the button when pressed in combination with a modifier key (such as Alt).</a:t>
                      </a:r>
                    </a:p>
                  </a:txBody>
                  <a:tcPr/>
                </a:tc>
                <a:extLst>
                  <a:ext uri="{0D108BD9-81ED-4DB2-BD59-A6C34878D82A}">
                    <a16:rowId xmlns:a16="http://schemas.microsoft.com/office/drawing/2014/main" val="3230028301"/>
                  </a:ext>
                </a:extLst>
              </a:tr>
            </a:tbl>
          </a:graphicData>
        </a:graphic>
      </p:graphicFrame>
    </p:spTree>
    <p:extLst>
      <p:ext uri="{BB962C8B-B14F-4D97-AF65-F5344CB8AC3E}">
        <p14:creationId xmlns:p14="http://schemas.microsoft.com/office/powerpoint/2010/main" val="231191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3EF2-57CC-A1D9-013D-AC9D94A39F89}"/>
              </a:ext>
            </a:extLst>
          </p:cNvPr>
          <p:cNvSpPr>
            <a:spLocks noGrp="1"/>
          </p:cNvSpPr>
          <p:nvPr>
            <p:ph type="title"/>
          </p:nvPr>
        </p:nvSpPr>
        <p:spPr/>
        <p:txBody>
          <a:bodyPr/>
          <a:lstStyle/>
          <a:p>
            <a:r>
              <a:rPr lang="en-US" dirty="0"/>
              <a:t>JButton Example program:</a:t>
            </a:r>
          </a:p>
        </p:txBody>
      </p:sp>
      <p:sp>
        <p:nvSpPr>
          <p:cNvPr id="3" name="Content Placeholder 2">
            <a:extLst>
              <a:ext uri="{FF2B5EF4-FFF2-40B4-BE49-F238E27FC236}">
                <a16:creationId xmlns:a16="http://schemas.microsoft.com/office/drawing/2014/main" id="{7F74CD7B-64CD-A36F-E8F1-F1913A9767D9}"/>
              </a:ext>
            </a:extLst>
          </p:cNvPr>
          <p:cNvSpPr>
            <a:spLocks noGrp="1"/>
          </p:cNvSpPr>
          <p:nvPr>
            <p:ph idx="1"/>
          </p:nvPr>
        </p:nvSpPr>
        <p:spPr/>
        <p:txBody>
          <a:bodyPr>
            <a:normAutofit fontScale="77500" lnSpcReduction="20000"/>
          </a:bodyPr>
          <a:lstStyle/>
          <a:p>
            <a:pPr marL="0" indent="0">
              <a:buNone/>
            </a:pPr>
            <a:r>
              <a:rPr lang="en-US" dirty="0"/>
              <a:t>import javax.swing.*;    </a:t>
            </a:r>
          </a:p>
          <a:p>
            <a:pPr marL="0" indent="0">
              <a:buNone/>
            </a:pPr>
            <a:r>
              <a:rPr lang="en-US" dirty="0"/>
              <a:t>public class ButtonExample {  </a:t>
            </a:r>
          </a:p>
          <a:p>
            <a:pPr marL="0" indent="0">
              <a:buNone/>
            </a:pPr>
            <a:r>
              <a:rPr lang="en-US" dirty="0"/>
              <a:t>public static void main(String[] args) {  </a:t>
            </a:r>
          </a:p>
          <a:p>
            <a:pPr marL="0" indent="0">
              <a:buNone/>
            </a:pPr>
            <a:r>
              <a:rPr lang="en-US" dirty="0"/>
              <a:t>    JFrame f=new JFrame("Button Example");  </a:t>
            </a:r>
          </a:p>
          <a:p>
            <a:pPr marL="0" indent="0">
              <a:buNone/>
            </a:pPr>
            <a:r>
              <a:rPr lang="en-US" dirty="0"/>
              <a:t>    JButton b=new JButton("Click Here");  </a:t>
            </a:r>
          </a:p>
          <a:p>
            <a:pPr marL="0" indent="0">
              <a:buNone/>
            </a:pPr>
            <a:r>
              <a:rPr lang="en-US" dirty="0"/>
              <a:t>    b.setBounds(50,100,95,30);  </a:t>
            </a:r>
          </a:p>
          <a:p>
            <a:pPr marL="0" indent="0">
              <a:buNone/>
            </a:pPr>
            <a:r>
              <a:rPr lang="en-US" dirty="0"/>
              <a:t>    </a:t>
            </a:r>
            <a:r>
              <a:rPr lang="en-US" dirty="0" err="1"/>
              <a:t>f.add</a:t>
            </a:r>
            <a:r>
              <a:rPr lang="en-US" dirty="0"/>
              <a:t>(b);  </a:t>
            </a:r>
          </a:p>
          <a:p>
            <a:pPr marL="0" indent="0">
              <a:buNone/>
            </a:pPr>
            <a:r>
              <a:rPr lang="en-US" dirty="0"/>
              <a:t>    </a:t>
            </a:r>
            <a:r>
              <a:rPr lang="en-US" dirty="0" err="1"/>
              <a:t>f.setSize</a:t>
            </a:r>
            <a:r>
              <a:rPr lang="en-US" dirty="0"/>
              <a:t>(400,400);  </a:t>
            </a:r>
          </a:p>
          <a:p>
            <a:pPr marL="0" indent="0">
              <a:buNone/>
            </a:pPr>
            <a:r>
              <a:rPr lang="en-US" dirty="0"/>
              <a:t>    f.setLayout(null);  </a:t>
            </a:r>
          </a:p>
          <a:p>
            <a:pPr marL="0" indent="0">
              <a:buNone/>
            </a:pPr>
            <a:r>
              <a:rPr lang="en-US" dirty="0"/>
              <a:t>    f.setVisible(true);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89868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5C4E-34B8-98C9-9077-93EA5A6929AA}"/>
              </a:ext>
            </a:extLst>
          </p:cNvPr>
          <p:cNvSpPr>
            <a:spLocks noGrp="1"/>
          </p:cNvSpPr>
          <p:nvPr>
            <p:ph type="title"/>
          </p:nvPr>
        </p:nvSpPr>
        <p:spPr>
          <a:xfrm>
            <a:off x="400455" y="131661"/>
            <a:ext cx="10515600" cy="607641"/>
          </a:xfrm>
        </p:spPr>
        <p:txBody>
          <a:bodyPr>
            <a:normAutofit/>
          </a:bodyPr>
          <a:lstStyle/>
          <a:p>
            <a:r>
              <a:rPr lang="en-US" sz="2000" b="1" dirty="0"/>
              <a:t>Example program for JButton Action Listener</a:t>
            </a:r>
          </a:p>
        </p:txBody>
      </p:sp>
      <p:sp>
        <p:nvSpPr>
          <p:cNvPr id="3" name="Content Placeholder 2">
            <a:extLst>
              <a:ext uri="{FF2B5EF4-FFF2-40B4-BE49-F238E27FC236}">
                <a16:creationId xmlns:a16="http://schemas.microsoft.com/office/drawing/2014/main" id="{10F0CAA8-5E98-3322-28CE-D1EB981F508D}"/>
              </a:ext>
            </a:extLst>
          </p:cNvPr>
          <p:cNvSpPr>
            <a:spLocks noGrp="1"/>
          </p:cNvSpPr>
          <p:nvPr>
            <p:ph idx="1"/>
          </p:nvPr>
        </p:nvSpPr>
        <p:spPr>
          <a:xfrm>
            <a:off x="573932" y="807396"/>
            <a:ext cx="10779868" cy="5778230"/>
          </a:xfrm>
        </p:spPr>
        <p:txBody>
          <a:bodyPr>
            <a:normAutofit fontScale="47500" lnSpcReduction="20000"/>
          </a:bodyPr>
          <a:lstStyle/>
          <a:p>
            <a:pPr marL="0" indent="0">
              <a:buNone/>
            </a:pPr>
            <a:r>
              <a:rPr lang="en-US" dirty="0"/>
              <a:t>import </a:t>
            </a:r>
            <a:r>
              <a:rPr lang="en-US" dirty="0" err="1"/>
              <a:t>java.awt.event</a:t>
            </a:r>
            <a:r>
              <a:rPr lang="en-US" dirty="0"/>
              <a:t>.*;</a:t>
            </a:r>
          </a:p>
          <a:p>
            <a:pPr marL="0" indent="0">
              <a:buNone/>
            </a:pPr>
            <a:r>
              <a:rPr lang="en-US" dirty="0"/>
              <a:t>import </a:t>
            </a:r>
            <a:r>
              <a:rPr lang="en-US" dirty="0" err="1"/>
              <a:t>java.awt.event.ActionListener</a:t>
            </a:r>
            <a:r>
              <a:rPr lang="en-US" dirty="0"/>
              <a:t>;</a:t>
            </a:r>
          </a:p>
          <a:p>
            <a:pPr marL="0" indent="0">
              <a:buNone/>
            </a:pPr>
            <a:r>
              <a:rPr lang="en-US" dirty="0"/>
              <a:t>import </a:t>
            </a:r>
            <a:r>
              <a:rPr lang="en-US" dirty="0" err="1"/>
              <a:t>javax.swing.JButton</a:t>
            </a:r>
            <a:r>
              <a:rPr lang="en-US" dirty="0"/>
              <a:t>;</a:t>
            </a:r>
          </a:p>
          <a:p>
            <a:pPr marL="0" indent="0">
              <a:buNone/>
            </a:pPr>
            <a:r>
              <a:rPr lang="en-US" dirty="0"/>
              <a:t>import </a:t>
            </a:r>
            <a:r>
              <a:rPr lang="en-US" dirty="0" err="1"/>
              <a:t>javax.swing.JFrame</a:t>
            </a:r>
            <a:r>
              <a:rPr lang="en-US" dirty="0"/>
              <a:t>;</a:t>
            </a:r>
          </a:p>
          <a:p>
            <a:pPr marL="0" indent="0">
              <a:buNone/>
            </a:pPr>
            <a:endParaRPr lang="en-US" dirty="0"/>
          </a:p>
          <a:p>
            <a:pPr marL="0" indent="0">
              <a:buNone/>
            </a:pPr>
            <a:r>
              <a:rPr lang="en-US" dirty="0"/>
              <a:t>public class </a:t>
            </a:r>
            <a:r>
              <a:rPr lang="en-US" dirty="0" err="1"/>
              <a:t>SwingEventListener</a:t>
            </a:r>
            <a:r>
              <a:rPr lang="en-US" dirty="0"/>
              <a:t> {</a:t>
            </a:r>
          </a:p>
          <a:p>
            <a:pPr marL="0" indent="0">
              <a:buNone/>
            </a:pPr>
            <a:endParaRPr lang="en-US" dirty="0"/>
          </a:p>
          <a:p>
            <a:pPr marL="0" indent="0">
              <a:buNone/>
            </a:pPr>
            <a:r>
              <a:rPr lang="en-US" dirty="0"/>
              <a:t>public static void main(String[] args) {</a:t>
            </a:r>
          </a:p>
          <a:p>
            <a:pPr marL="0" indent="0">
              <a:buNone/>
            </a:pPr>
            <a:r>
              <a:rPr lang="en-US" dirty="0"/>
              <a:t>JFrame frame = new JFrame("Swing Event Listener Example");</a:t>
            </a:r>
          </a:p>
          <a:p>
            <a:pPr marL="0" indent="0">
              <a:buNone/>
            </a:pPr>
            <a:r>
              <a:rPr lang="en-US" dirty="0" err="1"/>
              <a:t>frame.setDefaultCloseOperation</a:t>
            </a:r>
            <a:r>
              <a:rPr lang="en-US" dirty="0"/>
              <a:t>(</a:t>
            </a:r>
            <a:r>
              <a:rPr lang="en-US" dirty="0" err="1"/>
              <a:t>JFrame.EXIT_ON_CLOSE</a:t>
            </a:r>
            <a:r>
              <a:rPr lang="en-US" dirty="0"/>
              <a:t>);</a:t>
            </a:r>
          </a:p>
          <a:p>
            <a:pPr marL="0" indent="0">
              <a:buNone/>
            </a:pPr>
            <a:r>
              <a:rPr lang="en-US" dirty="0"/>
              <a:t> </a:t>
            </a:r>
            <a:r>
              <a:rPr lang="en-US" dirty="0" err="1"/>
              <a:t>frame.setSize</a:t>
            </a:r>
            <a:r>
              <a:rPr lang="en-US" dirty="0"/>
              <a:t>(300, 200);</a:t>
            </a:r>
          </a:p>
          <a:p>
            <a:pPr marL="0" indent="0">
              <a:buNone/>
            </a:pPr>
            <a:r>
              <a:rPr lang="en-US" dirty="0"/>
              <a:t>JButton button = new JButton("Click Here");// Create a JButton</a:t>
            </a:r>
          </a:p>
          <a:p>
            <a:pPr marL="0" indent="0">
              <a:buNone/>
            </a:pPr>
            <a:r>
              <a:rPr lang="en-US" dirty="0"/>
              <a:t>ActionListener </a:t>
            </a:r>
            <a:r>
              <a:rPr lang="en-US" dirty="0" err="1"/>
              <a:t>actionListener</a:t>
            </a:r>
            <a:r>
              <a:rPr lang="en-US" dirty="0"/>
              <a:t> = new ActionListener() {// Create an ActionListener for the button</a:t>
            </a:r>
          </a:p>
          <a:p>
            <a:pPr marL="0" indent="0">
              <a:buNone/>
            </a:pPr>
            <a:r>
              <a:rPr lang="en-US" dirty="0"/>
              <a:t>public void </a:t>
            </a:r>
            <a:r>
              <a:rPr lang="en-US" dirty="0" err="1"/>
              <a:t>actionPerformed</a:t>
            </a:r>
            <a:r>
              <a:rPr lang="en-US" dirty="0"/>
              <a:t>(</a:t>
            </a:r>
            <a:r>
              <a:rPr lang="en-US" dirty="0" err="1"/>
              <a:t>ActionEvent</a:t>
            </a:r>
            <a:r>
              <a:rPr lang="en-US" dirty="0"/>
              <a:t> e) {</a:t>
            </a:r>
          </a:p>
          <a:p>
            <a:pPr marL="0" indent="0">
              <a:buNone/>
            </a:pPr>
            <a:r>
              <a:rPr lang="en-US" dirty="0" err="1"/>
              <a:t>System.out.println</a:t>
            </a:r>
            <a:r>
              <a:rPr lang="en-US" dirty="0"/>
              <a:t>("Well Done!");// This method is called when the button is clicked</a:t>
            </a:r>
          </a:p>
          <a:p>
            <a:pPr marL="0" indent="0">
              <a:buNone/>
            </a:pPr>
            <a:r>
              <a:rPr lang="en-US" dirty="0" err="1"/>
              <a:t>ystem.out.println</a:t>
            </a:r>
            <a:r>
              <a:rPr lang="en-US" dirty="0"/>
              <a:t>("Action Performed");</a:t>
            </a:r>
          </a:p>
          <a:p>
            <a:pPr marL="0" indent="0">
              <a:buNone/>
            </a:pPr>
            <a:r>
              <a:rPr lang="en-US" dirty="0"/>
              <a:t>}};</a:t>
            </a:r>
          </a:p>
          <a:p>
            <a:pPr marL="0" indent="0">
              <a:buNone/>
            </a:pPr>
            <a:r>
              <a:rPr lang="en-US" dirty="0" err="1"/>
              <a:t>button.addActionListener</a:t>
            </a:r>
            <a:r>
              <a:rPr lang="en-US" dirty="0"/>
              <a:t>(</a:t>
            </a:r>
            <a:r>
              <a:rPr lang="en-US" dirty="0" err="1"/>
              <a:t>actionListener</a:t>
            </a:r>
            <a:r>
              <a:rPr lang="en-US" dirty="0"/>
              <a:t>);// Add the ActionListener to the button</a:t>
            </a:r>
          </a:p>
          <a:p>
            <a:pPr marL="0" indent="0">
              <a:buNone/>
            </a:pPr>
            <a:r>
              <a:rPr lang="en-US" dirty="0" err="1"/>
              <a:t>frame.getContentPane</a:t>
            </a:r>
            <a:r>
              <a:rPr lang="en-US" dirty="0"/>
              <a:t>().add(button);// Add the button to the frame</a:t>
            </a:r>
          </a:p>
          <a:p>
            <a:pPr marL="0" indent="0">
              <a:buNone/>
            </a:pPr>
            <a:r>
              <a:rPr lang="en-US" dirty="0" err="1"/>
              <a:t>frame.setVisible</a:t>
            </a:r>
            <a:r>
              <a:rPr lang="en-US" dirty="0"/>
              <a:t>(true);// Set the frame to be visible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82035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1AF5-B12B-32DE-B615-A188A0D2FE3C}"/>
              </a:ext>
            </a:extLst>
          </p:cNvPr>
          <p:cNvSpPr>
            <a:spLocks noGrp="1"/>
          </p:cNvSpPr>
          <p:nvPr>
            <p:ph type="title"/>
          </p:nvPr>
        </p:nvSpPr>
        <p:spPr>
          <a:xfrm>
            <a:off x="264268" y="258121"/>
            <a:ext cx="10515600" cy="957835"/>
          </a:xfrm>
        </p:spPr>
        <p:txBody>
          <a:bodyPr>
            <a:normAutofit/>
          </a:bodyPr>
          <a:lstStyle/>
          <a:p>
            <a:r>
              <a:rPr lang="en-US" sz="3600" b="1" dirty="0" err="1"/>
              <a:t>JLabel</a:t>
            </a:r>
            <a:endParaRPr lang="en-US" sz="3600" b="1" dirty="0"/>
          </a:p>
        </p:txBody>
      </p:sp>
      <p:sp>
        <p:nvSpPr>
          <p:cNvPr id="3" name="Content Placeholder 2">
            <a:extLst>
              <a:ext uri="{FF2B5EF4-FFF2-40B4-BE49-F238E27FC236}">
                <a16:creationId xmlns:a16="http://schemas.microsoft.com/office/drawing/2014/main" id="{D739976C-720D-29E8-17A2-ED789246F275}"/>
              </a:ext>
            </a:extLst>
          </p:cNvPr>
          <p:cNvSpPr>
            <a:spLocks noGrp="1"/>
          </p:cNvSpPr>
          <p:nvPr>
            <p:ph idx="1"/>
          </p:nvPr>
        </p:nvSpPr>
        <p:spPr>
          <a:xfrm>
            <a:off x="176719" y="1712068"/>
            <a:ext cx="10515600" cy="4221803"/>
          </a:xfrm>
        </p:spPr>
        <p:txBody>
          <a:bodyPr>
            <a:normAutofit/>
          </a:bodyPr>
          <a:lstStyle/>
          <a:p>
            <a:pPr>
              <a:buFont typeface="Wingdings" panose="05000000000000000000" pitchFamily="2" charset="2"/>
              <a:buChar char="§"/>
            </a:pPr>
            <a:r>
              <a:rPr lang="en-US" sz="2400" dirty="0"/>
              <a:t>The </a:t>
            </a:r>
            <a:r>
              <a:rPr lang="en-US" sz="2400" dirty="0" err="1"/>
              <a:t>JLabel</a:t>
            </a:r>
            <a:r>
              <a:rPr lang="en-US" sz="2400" dirty="0"/>
              <a:t> class is used to display a non-editable text or image. It is commonly used to add descriptive text or images to a GUI</a:t>
            </a:r>
          </a:p>
          <a:p>
            <a:pPr>
              <a:buFont typeface="Wingdings" panose="05000000000000000000" pitchFamily="2" charset="2"/>
              <a:buChar char="§"/>
            </a:pPr>
            <a:r>
              <a:rPr lang="en-US" sz="2400" b="1" dirty="0"/>
              <a:t>Package</a:t>
            </a:r>
          </a:p>
          <a:p>
            <a:pPr lvl="1">
              <a:buFont typeface="Wingdings" panose="05000000000000000000" pitchFamily="2" charset="2"/>
              <a:buChar char="§"/>
            </a:pPr>
            <a:r>
              <a:rPr lang="en-US" sz="2000" dirty="0" err="1">
                <a:highlight>
                  <a:srgbClr val="00FFFF"/>
                </a:highlight>
              </a:rPr>
              <a:t>javax.swing.Jlabel</a:t>
            </a:r>
            <a:r>
              <a:rPr lang="en-US" sz="2000" dirty="0"/>
              <a:t>.</a:t>
            </a:r>
          </a:p>
          <a:p>
            <a:pPr marL="0" indent="0">
              <a:buNone/>
            </a:pPr>
            <a:r>
              <a:rPr lang="en-US" sz="2400" b="1" dirty="0"/>
              <a:t>Syntax:</a:t>
            </a:r>
          </a:p>
          <a:p>
            <a:pPr lvl="1">
              <a:buFont typeface="Wingdings" panose="05000000000000000000" pitchFamily="2" charset="2"/>
              <a:buChar char="§"/>
            </a:pPr>
            <a:r>
              <a:rPr lang="en-US" sz="2000" dirty="0">
                <a:highlight>
                  <a:srgbClr val="00FFFF"/>
                </a:highlight>
              </a:rPr>
              <a:t>public class </a:t>
            </a:r>
            <a:r>
              <a:rPr lang="en-US" sz="2000" dirty="0" err="1">
                <a:highlight>
                  <a:srgbClr val="00FFFF"/>
                </a:highlight>
              </a:rPr>
              <a:t>JLabel</a:t>
            </a:r>
            <a:r>
              <a:rPr lang="en-US" sz="2000" dirty="0">
                <a:highlight>
                  <a:srgbClr val="00FFFF"/>
                </a:highlight>
              </a:rPr>
              <a:t> extends </a:t>
            </a:r>
            <a:r>
              <a:rPr lang="en-US" sz="2000" dirty="0" err="1">
                <a:highlight>
                  <a:srgbClr val="00FFFF"/>
                </a:highlight>
              </a:rPr>
              <a:t>JComponent</a:t>
            </a:r>
            <a:r>
              <a:rPr lang="en-US" sz="2000" dirty="0">
                <a:highlight>
                  <a:srgbClr val="00FFFF"/>
                </a:highlight>
              </a:rPr>
              <a:t> implements </a:t>
            </a:r>
            <a:r>
              <a:rPr lang="en-US" sz="2000" dirty="0" err="1">
                <a:highlight>
                  <a:srgbClr val="00FFFF"/>
                </a:highlight>
              </a:rPr>
              <a:t>SwingConstants</a:t>
            </a:r>
            <a:r>
              <a:rPr lang="en-US" sz="2000" dirty="0">
                <a:highlight>
                  <a:srgbClr val="00FFFF"/>
                </a:highlight>
              </a:rPr>
              <a:t>, Accessible</a:t>
            </a:r>
          </a:p>
          <a:p>
            <a:pPr marL="0" indent="0">
              <a:buNone/>
            </a:pPr>
            <a:r>
              <a:rPr lang="en-US" sz="2400" dirty="0"/>
              <a:t> </a:t>
            </a:r>
          </a:p>
        </p:txBody>
      </p:sp>
    </p:spTree>
    <p:extLst>
      <p:ext uri="{BB962C8B-B14F-4D97-AF65-F5344CB8AC3E}">
        <p14:creationId xmlns:p14="http://schemas.microsoft.com/office/powerpoint/2010/main" val="397504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231D-0BF9-C829-330C-5E3A78276299}"/>
              </a:ext>
            </a:extLst>
          </p:cNvPr>
          <p:cNvSpPr>
            <a:spLocks noGrp="1"/>
          </p:cNvSpPr>
          <p:nvPr>
            <p:ph type="title"/>
          </p:nvPr>
        </p:nvSpPr>
        <p:spPr/>
        <p:txBody>
          <a:bodyPr/>
          <a:lstStyle/>
          <a:p>
            <a:r>
              <a:rPr lang="en-US" dirty="0"/>
              <a:t>Constructors</a:t>
            </a:r>
          </a:p>
        </p:txBody>
      </p:sp>
      <p:graphicFrame>
        <p:nvGraphicFramePr>
          <p:cNvPr id="4" name="Content Placeholder 3">
            <a:extLst>
              <a:ext uri="{FF2B5EF4-FFF2-40B4-BE49-F238E27FC236}">
                <a16:creationId xmlns:a16="http://schemas.microsoft.com/office/drawing/2014/main" id="{0C2F8034-36DC-4807-F22C-FEFC5B71879F}"/>
              </a:ext>
            </a:extLst>
          </p:cNvPr>
          <p:cNvGraphicFramePr>
            <a:graphicFrameLocks noGrp="1"/>
          </p:cNvGraphicFramePr>
          <p:nvPr>
            <p:ph idx="1"/>
            <p:extLst>
              <p:ext uri="{D42A27DB-BD31-4B8C-83A1-F6EECF244321}">
                <p14:modId xmlns:p14="http://schemas.microsoft.com/office/powerpoint/2010/main" val="3222912044"/>
              </p:ext>
            </p:extLst>
          </p:nvPr>
        </p:nvGraphicFramePr>
        <p:xfrm>
          <a:off x="836579" y="1867711"/>
          <a:ext cx="10517221" cy="2301284"/>
        </p:xfrm>
        <a:graphic>
          <a:graphicData uri="http://schemas.openxmlformats.org/drawingml/2006/table">
            <a:tbl>
              <a:tblPr firstRow="1" bandRow="1">
                <a:tableStyleId>{1FECB4D8-DB02-4DC6-A0A2-4F2EBAE1DC90}</a:tableStyleId>
              </a:tblPr>
              <a:tblGrid>
                <a:gridCol w="4464995">
                  <a:extLst>
                    <a:ext uri="{9D8B030D-6E8A-4147-A177-3AD203B41FA5}">
                      <a16:colId xmlns:a16="http://schemas.microsoft.com/office/drawing/2014/main" val="1003806392"/>
                    </a:ext>
                  </a:extLst>
                </a:gridCol>
                <a:gridCol w="6052226">
                  <a:extLst>
                    <a:ext uri="{9D8B030D-6E8A-4147-A177-3AD203B41FA5}">
                      <a16:colId xmlns:a16="http://schemas.microsoft.com/office/drawing/2014/main" val="170498682"/>
                    </a:ext>
                  </a:extLst>
                </a:gridCol>
              </a:tblGrid>
              <a:tr h="329722">
                <a:tc>
                  <a:txBody>
                    <a:bodyPr/>
                    <a:lstStyle/>
                    <a:p>
                      <a:pPr algn="ctr"/>
                      <a:r>
                        <a:rPr lang="en-US" sz="1600" dirty="0">
                          <a:solidFill>
                            <a:schemeClr val="tx1">
                              <a:lumMod val="85000"/>
                              <a:lumOff val="15000"/>
                            </a:schemeClr>
                          </a:solidFill>
                        </a:rPr>
                        <a:t>Constructors</a:t>
                      </a:r>
                    </a:p>
                  </a:txBody>
                  <a:tcPr/>
                </a:tc>
                <a:tc>
                  <a:txBody>
                    <a:bodyPr/>
                    <a:lstStyle/>
                    <a:p>
                      <a:pPr algn="ctr"/>
                      <a:r>
                        <a:rPr lang="en-US" sz="1600" dirty="0">
                          <a:solidFill>
                            <a:schemeClr val="tx1">
                              <a:lumMod val="85000"/>
                              <a:lumOff val="15000"/>
                            </a:schemeClr>
                          </a:solidFill>
                        </a:rPr>
                        <a:t>Description</a:t>
                      </a:r>
                    </a:p>
                  </a:txBody>
                  <a:tcPr/>
                </a:tc>
                <a:extLst>
                  <a:ext uri="{0D108BD9-81ED-4DB2-BD59-A6C34878D82A}">
                    <a16:rowId xmlns:a16="http://schemas.microsoft.com/office/drawing/2014/main" val="4285894060"/>
                  </a:ext>
                </a:extLst>
              </a:tr>
              <a:tr h="611193">
                <a:tc>
                  <a:txBody>
                    <a:bodyPr/>
                    <a:lstStyle/>
                    <a:p>
                      <a:pPr algn="just" fontAlgn="t"/>
                      <a:r>
                        <a:rPr lang="en-US" sz="1600" dirty="0">
                          <a:solidFill>
                            <a:schemeClr val="tx1">
                              <a:lumMod val="85000"/>
                              <a:lumOff val="15000"/>
                            </a:schemeClr>
                          </a:solidFill>
                          <a:effectLst/>
                        </a:rPr>
                        <a:t>Label()</a:t>
                      </a:r>
                      <a:endParaRPr lang="en-US" sz="1600" dirty="0">
                        <a:solidFill>
                          <a:schemeClr val="tx1">
                            <a:lumMod val="85000"/>
                            <a:lumOff val="15000"/>
                          </a:schemeClr>
                        </a:solidFill>
                        <a:effectLst/>
                        <a:latin typeface="inter-regular"/>
                      </a:endParaRPr>
                    </a:p>
                  </a:txBody>
                  <a:tcPr marL="60960" marR="60960" marT="60960" marB="60960"/>
                </a:tc>
                <a:tc>
                  <a:txBody>
                    <a:bodyPr/>
                    <a:lstStyle/>
                    <a:p>
                      <a:pPr algn="just" fontAlgn="t"/>
                      <a:r>
                        <a:rPr lang="en-US" sz="1600">
                          <a:solidFill>
                            <a:schemeClr val="tx1">
                              <a:lumMod val="85000"/>
                              <a:lumOff val="15000"/>
                            </a:schemeClr>
                          </a:solidFill>
                          <a:effectLst/>
                        </a:rPr>
                        <a:t>Creates a JLabel instance with no image and with an empty string for the title.</a:t>
                      </a:r>
                      <a:endParaRPr lang="en-US" sz="1600">
                        <a:solidFill>
                          <a:schemeClr val="tx1">
                            <a:lumMod val="85000"/>
                            <a:lumOff val="15000"/>
                          </a:schemeClr>
                        </a:solidFill>
                        <a:effectLst/>
                        <a:latin typeface="inter-regular"/>
                      </a:endParaRPr>
                    </a:p>
                  </a:txBody>
                  <a:tcPr marL="60960" marR="60960" marT="60960" marB="60960"/>
                </a:tc>
                <a:extLst>
                  <a:ext uri="{0D108BD9-81ED-4DB2-BD59-A6C34878D82A}">
                    <a16:rowId xmlns:a16="http://schemas.microsoft.com/office/drawing/2014/main" val="2831196467"/>
                  </a:ext>
                </a:extLst>
              </a:tr>
              <a:tr h="371809">
                <a:tc>
                  <a:txBody>
                    <a:bodyPr/>
                    <a:lstStyle/>
                    <a:p>
                      <a:pPr algn="just" fontAlgn="t"/>
                      <a:r>
                        <a:rPr lang="en-US" sz="1600">
                          <a:solidFill>
                            <a:schemeClr val="tx1">
                              <a:lumMod val="85000"/>
                              <a:lumOff val="15000"/>
                            </a:schemeClr>
                          </a:solidFill>
                          <a:effectLst/>
                        </a:rPr>
                        <a:t>JLabel(String s)</a:t>
                      </a:r>
                      <a:endParaRPr lang="en-US" sz="1600">
                        <a:solidFill>
                          <a:schemeClr val="tx1">
                            <a:lumMod val="85000"/>
                            <a:lumOff val="15000"/>
                          </a:schemeClr>
                        </a:solidFill>
                        <a:effectLst/>
                        <a:latin typeface="inter-regular"/>
                      </a:endParaRPr>
                    </a:p>
                  </a:txBody>
                  <a:tcPr marL="60960" marR="60960" marT="60960" marB="60960"/>
                </a:tc>
                <a:tc>
                  <a:txBody>
                    <a:bodyPr/>
                    <a:lstStyle/>
                    <a:p>
                      <a:pPr algn="just" fontAlgn="t"/>
                      <a:r>
                        <a:rPr lang="en-US" sz="1600">
                          <a:solidFill>
                            <a:schemeClr val="tx1">
                              <a:lumMod val="85000"/>
                              <a:lumOff val="15000"/>
                            </a:schemeClr>
                          </a:solidFill>
                          <a:effectLst/>
                        </a:rPr>
                        <a:t>Creates a JLabel instance with the specified text.</a:t>
                      </a:r>
                      <a:endParaRPr lang="en-US" sz="1600">
                        <a:solidFill>
                          <a:schemeClr val="tx1">
                            <a:lumMod val="85000"/>
                            <a:lumOff val="15000"/>
                          </a:schemeClr>
                        </a:solidFill>
                        <a:effectLst/>
                        <a:latin typeface="inter-regular"/>
                      </a:endParaRPr>
                    </a:p>
                  </a:txBody>
                  <a:tcPr marL="60960" marR="60960" marT="60960" marB="60960"/>
                </a:tc>
                <a:extLst>
                  <a:ext uri="{0D108BD9-81ED-4DB2-BD59-A6C34878D82A}">
                    <a16:rowId xmlns:a16="http://schemas.microsoft.com/office/drawing/2014/main" val="2281175780"/>
                  </a:ext>
                </a:extLst>
              </a:tr>
              <a:tr h="371809">
                <a:tc>
                  <a:txBody>
                    <a:bodyPr/>
                    <a:lstStyle/>
                    <a:p>
                      <a:pPr algn="just" fontAlgn="t"/>
                      <a:r>
                        <a:rPr lang="en-US" sz="1600">
                          <a:solidFill>
                            <a:schemeClr val="tx1">
                              <a:lumMod val="85000"/>
                              <a:lumOff val="15000"/>
                            </a:schemeClr>
                          </a:solidFill>
                          <a:effectLst/>
                        </a:rPr>
                        <a:t>JLabel(Icon i)</a:t>
                      </a:r>
                      <a:endParaRPr lang="en-US" sz="1600">
                        <a:solidFill>
                          <a:schemeClr val="tx1">
                            <a:lumMod val="85000"/>
                            <a:lumOff val="15000"/>
                          </a:schemeClr>
                        </a:solidFill>
                        <a:effectLst/>
                        <a:latin typeface="inter-regular"/>
                      </a:endParaRPr>
                    </a:p>
                  </a:txBody>
                  <a:tcPr marL="60960" marR="60960" marT="60960" marB="60960"/>
                </a:tc>
                <a:tc>
                  <a:txBody>
                    <a:bodyPr/>
                    <a:lstStyle/>
                    <a:p>
                      <a:pPr algn="just" fontAlgn="t"/>
                      <a:r>
                        <a:rPr lang="en-US" sz="1600">
                          <a:solidFill>
                            <a:schemeClr val="tx1">
                              <a:lumMod val="85000"/>
                              <a:lumOff val="15000"/>
                            </a:schemeClr>
                          </a:solidFill>
                          <a:effectLst/>
                        </a:rPr>
                        <a:t>Creates a JLabel instance with the specified image.</a:t>
                      </a:r>
                      <a:endParaRPr lang="en-US" sz="1600">
                        <a:solidFill>
                          <a:schemeClr val="tx1">
                            <a:lumMod val="85000"/>
                            <a:lumOff val="15000"/>
                          </a:schemeClr>
                        </a:solidFill>
                        <a:effectLst/>
                        <a:latin typeface="inter-regular"/>
                      </a:endParaRPr>
                    </a:p>
                  </a:txBody>
                  <a:tcPr marL="60960" marR="60960" marT="60960" marB="60960"/>
                </a:tc>
                <a:extLst>
                  <a:ext uri="{0D108BD9-81ED-4DB2-BD59-A6C34878D82A}">
                    <a16:rowId xmlns:a16="http://schemas.microsoft.com/office/drawing/2014/main" val="3283056689"/>
                  </a:ext>
                </a:extLst>
              </a:tr>
              <a:tr h="611193">
                <a:tc>
                  <a:txBody>
                    <a:bodyPr/>
                    <a:lstStyle/>
                    <a:p>
                      <a:pPr algn="just" fontAlgn="t"/>
                      <a:r>
                        <a:rPr lang="en-US" sz="1600" dirty="0" err="1">
                          <a:solidFill>
                            <a:schemeClr val="tx1">
                              <a:lumMod val="85000"/>
                              <a:lumOff val="15000"/>
                            </a:schemeClr>
                          </a:solidFill>
                          <a:effectLst/>
                        </a:rPr>
                        <a:t>JLabel</a:t>
                      </a:r>
                      <a:r>
                        <a:rPr lang="en-US" sz="1600" dirty="0">
                          <a:solidFill>
                            <a:schemeClr val="tx1">
                              <a:lumMod val="85000"/>
                              <a:lumOff val="15000"/>
                            </a:schemeClr>
                          </a:solidFill>
                          <a:effectLst/>
                        </a:rPr>
                        <a:t>(String s, Icon </a:t>
                      </a:r>
                      <a:r>
                        <a:rPr lang="en-US" sz="1600" dirty="0" err="1">
                          <a:solidFill>
                            <a:schemeClr val="tx1">
                              <a:lumMod val="85000"/>
                              <a:lumOff val="15000"/>
                            </a:schemeClr>
                          </a:solidFill>
                          <a:effectLst/>
                        </a:rPr>
                        <a:t>i</a:t>
                      </a:r>
                      <a:r>
                        <a:rPr lang="en-US" sz="1600" dirty="0">
                          <a:solidFill>
                            <a:schemeClr val="tx1">
                              <a:lumMod val="85000"/>
                              <a:lumOff val="15000"/>
                            </a:schemeClr>
                          </a:solidFill>
                          <a:effectLst/>
                        </a:rPr>
                        <a:t>, int </a:t>
                      </a:r>
                      <a:r>
                        <a:rPr lang="en-US" sz="1600" dirty="0" err="1">
                          <a:solidFill>
                            <a:schemeClr val="tx1">
                              <a:lumMod val="85000"/>
                              <a:lumOff val="15000"/>
                            </a:schemeClr>
                          </a:solidFill>
                          <a:effectLst/>
                        </a:rPr>
                        <a:t>horizontalAlignment</a:t>
                      </a:r>
                      <a:r>
                        <a:rPr lang="en-US" sz="1600" dirty="0">
                          <a:solidFill>
                            <a:schemeClr val="tx1">
                              <a:lumMod val="85000"/>
                              <a:lumOff val="15000"/>
                            </a:schemeClr>
                          </a:solidFill>
                          <a:effectLst/>
                        </a:rPr>
                        <a:t>)</a:t>
                      </a:r>
                      <a:endParaRPr lang="en-US" sz="1600" dirty="0">
                        <a:solidFill>
                          <a:schemeClr val="tx1">
                            <a:lumMod val="85000"/>
                            <a:lumOff val="15000"/>
                          </a:schemeClr>
                        </a:solidFill>
                        <a:effectLst/>
                        <a:latin typeface="inter-regular"/>
                      </a:endParaRPr>
                    </a:p>
                  </a:txBody>
                  <a:tcPr marL="60960" marR="60960" marT="60960" marB="60960"/>
                </a:tc>
                <a:tc>
                  <a:txBody>
                    <a:bodyPr/>
                    <a:lstStyle/>
                    <a:p>
                      <a:pPr algn="just" fontAlgn="t"/>
                      <a:r>
                        <a:rPr lang="en-US" sz="1600" dirty="0">
                          <a:solidFill>
                            <a:schemeClr val="tx1">
                              <a:lumMod val="85000"/>
                              <a:lumOff val="15000"/>
                            </a:schemeClr>
                          </a:solidFill>
                          <a:effectLst/>
                        </a:rPr>
                        <a:t>Creates a </a:t>
                      </a:r>
                      <a:r>
                        <a:rPr lang="en-US" sz="1600" dirty="0" err="1">
                          <a:solidFill>
                            <a:schemeClr val="tx1">
                              <a:lumMod val="85000"/>
                              <a:lumOff val="15000"/>
                            </a:schemeClr>
                          </a:solidFill>
                          <a:effectLst/>
                        </a:rPr>
                        <a:t>JLabel</a:t>
                      </a:r>
                      <a:r>
                        <a:rPr lang="en-US" sz="1600" dirty="0">
                          <a:solidFill>
                            <a:schemeClr val="tx1">
                              <a:lumMod val="85000"/>
                              <a:lumOff val="15000"/>
                            </a:schemeClr>
                          </a:solidFill>
                          <a:effectLst/>
                        </a:rPr>
                        <a:t> instance with the specified text, image, and horizontal alignment.</a:t>
                      </a:r>
                      <a:endParaRPr lang="en-US" sz="1600" dirty="0">
                        <a:solidFill>
                          <a:schemeClr val="tx1">
                            <a:lumMod val="85000"/>
                            <a:lumOff val="15000"/>
                          </a:schemeClr>
                        </a:solidFill>
                        <a:effectLst/>
                        <a:latin typeface="inter-regular"/>
                      </a:endParaRPr>
                    </a:p>
                  </a:txBody>
                  <a:tcPr marL="60960" marR="60960" marT="60960" marB="60960"/>
                </a:tc>
                <a:extLst>
                  <a:ext uri="{0D108BD9-81ED-4DB2-BD59-A6C34878D82A}">
                    <a16:rowId xmlns:a16="http://schemas.microsoft.com/office/drawing/2014/main" val="975432447"/>
                  </a:ext>
                </a:extLst>
              </a:tr>
            </a:tbl>
          </a:graphicData>
        </a:graphic>
      </p:graphicFrame>
    </p:spTree>
    <p:extLst>
      <p:ext uri="{BB962C8B-B14F-4D97-AF65-F5344CB8AC3E}">
        <p14:creationId xmlns:p14="http://schemas.microsoft.com/office/powerpoint/2010/main" val="3113182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A469-CBA2-3DA3-C7CD-F082637E113B}"/>
              </a:ext>
            </a:extLst>
          </p:cNvPr>
          <p:cNvSpPr>
            <a:spLocks noGrp="1"/>
          </p:cNvSpPr>
          <p:nvPr>
            <p:ph type="title"/>
          </p:nvPr>
        </p:nvSpPr>
        <p:spPr/>
        <p:txBody>
          <a:bodyPr/>
          <a:lstStyle/>
          <a:p>
            <a:r>
              <a:rPr lang="en-US" dirty="0"/>
              <a:t>Methods in </a:t>
            </a:r>
            <a:r>
              <a:rPr lang="en-US" dirty="0" err="1"/>
              <a:t>JLabel</a:t>
            </a:r>
            <a:r>
              <a:rPr lang="en-US" dirty="0"/>
              <a:t>:</a:t>
            </a:r>
          </a:p>
        </p:txBody>
      </p:sp>
      <p:graphicFrame>
        <p:nvGraphicFramePr>
          <p:cNvPr id="4" name="Content Placeholder 3">
            <a:extLst>
              <a:ext uri="{FF2B5EF4-FFF2-40B4-BE49-F238E27FC236}">
                <a16:creationId xmlns:a16="http://schemas.microsoft.com/office/drawing/2014/main" id="{B27A0D27-84A7-C16E-14E5-7993579EF4D8}"/>
              </a:ext>
            </a:extLst>
          </p:cNvPr>
          <p:cNvGraphicFramePr>
            <a:graphicFrameLocks noGrp="1"/>
          </p:cNvGraphicFramePr>
          <p:nvPr>
            <p:ph idx="1"/>
            <p:extLst>
              <p:ext uri="{D42A27DB-BD31-4B8C-83A1-F6EECF244321}">
                <p14:modId xmlns:p14="http://schemas.microsoft.com/office/powerpoint/2010/main" val="3099755746"/>
              </p:ext>
            </p:extLst>
          </p:nvPr>
        </p:nvGraphicFramePr>
        <p:xfrm>
          <a:off x="838200" y="1825624"/>
          <a:ext cx="10515600" cy="2756104"/>
        </p:xfrm>
        <a:graphic>
          <a:graphicData uri="http://schemas.openxmlformats.org/drawingml/2006/table">
            <a:tbl>
              <a:tblPr firstRow="1" bandRow="1">
                <a:tableStyleId>{1FECB4D8-DB02-4DC6-A0A2-4F2EBAE1DC90}</a:tableStyleId>
              </a:tblPr>
              <a:tblGrid>
                <a:gridCol w="4171545">
                  <a:extLst>
                    <a:ext uri="{9D8B030D-6E8A-4147-A177-3AD203B41FA5}">
                      <a16:colId xmlns:a16="http://schemas.microsoft.com/office/drawing/2014/main" val="1434024324"/>
                    </a:ext>
                  </a:extLst>
                </a:gridCol>
                <a:gridCol w="6344055">
                  <a:extLst>
                    <a:ext uri="{9D8B030D-6E8A-4147-A177-3AD203B41FA5}">
                      <a16:colId xmlns:a16="http://schemas.microsoft.com/office/drawing/2014/main" val="1512707029"/>
                    </a:ext>
                  </a:extLst>
                </a:gridCol>
              </a:tblGrid>
              <a:tr h="516769">
                <a:tc>
                  <a:txBody>
                    <a:bodyPr/>
                    <a:lstStyle/>
                    <a:p>
                      <a:pPr algn="ctr" fontAlgn="t"/>
                      <a:r>
                        <a:rPr lang="en-US" dirty="0">
                          <a:solidFill>
                            <a:srgbClr val="000000"/>
                          </a:solidFill>
                          <a:effectLst/>
                        </a:rPr>
                        <a:t>Methods</a:t>
                      </a:r>
                      <a:endParaRPr lang="en-US" dirty="0">
                        <a:solidFill>
                          <a:srgbClr val="000000"/>
                        </a:solidFill>
                        <a:effectLst/>
                        <a:latin typeface="times new roman" panose="02020603050405020304" pitchFamily="18" charset="0"/>
                      </a:endParaRPr>
                    </a:p>
                  </a:txBody>
                  <a:tcPr marT="91440" marB="91440"/>
                </a:tc>
                <a:tc>
                  <a:txBody>
                    <a:bodyPr/>
                    <a:lstStyle/>
                    <a:p>
                      <a:pPr algn="ctr" fontAlgn="t"/>
                      <a:r>
                        <a:rPr lang="en-US" dirty="0">
                          <a:solidFill>
                            <a:srgbClr val="000000"/>
                          </a:solidFill>
                          <a:effectLst/>
                        </a:rPr>
                        <a:t>Description</a:t>
                      </a:r>
                      <a:endParaRPr lang="en-US" dirty="0">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2107563065"/>
                  </a:ext>
                </a:extLst>
              </a:tr>
              <a:tr h="447867">
                <a:tc>
                  <a:txBody>
                    <a:bodyPr/>
                    <a:lstStyle/>
                    <a:p>
                      <a:pPr algn="just" fontAlgn="t"/>
                      <a:r>
                        <a:rPr lang="en-US">
                          <a:solidFill>
                            <a:srgbClr val="333333"/>
                          </a:solidFill>
                          <a:effectLst/>
                        </a:rPr>
                        <a:t>String getText()</a:t>
                      </a:r>
                      <a:endParaRPr lang="en-US">
                        <a:solidFill>
                          <a:srgbClr val="333333"/>
                        </a:solidFill>
                        <a:effectLst/>
                        <a:latin typeface="inter-regular"/>
                      </a:endParaRPr>
                    </a:p>
                  </a:txBody>
                  <a:tcPr marL="60960" marR="60960" marT="60960" marB="60960"/>
                </a:tc>
                <a:tc>
                  <a:txBody>
                    <a:bodyPr/>
                    <a:lstStyle/>
                    <a:p>
                      <a:pPr algn="just" fontAlgn="t"/>
                      <a:r>
                        <a:rPr lang="en-US" i="0" dirty="0">
                          <a:solidFill>
                            <a:srgbClr val="333333"/>
                          </a:solidFill>
                          <a:effectLst/>
                        </a:rPr>
                        <a:t>I</a:t>
                      </a:r>
                      <a:r>
                        <a:rPr lang="en-US" dirty="0">
                          <a:solidFill>
                            <a:srgbClr val="333333"/>
                          </a:solidFill>
                          <a:effectLst/>
                        </a:rPr>
                        <a:t>t returns the text string that a label displays.</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2556729449"/>
                  </a:ext>
                </a:extLst>
              </a:tr>
              <a:tr h="447867">
                <a:tc>
                  <a:txBody>
                    <a:bodyPr/>
                    <a:lstStyle/>
                    <a:p>
                      <a:pPr algn="just" fontAlgn="t"/>
                      <a:r>
                        <a:rPr lang="en-US">
                          <a:solidFill>
                            <a:srgbClr val="333333"/>
                          </a:solidFill>
                          <a:effectLst/>
                        </a:rPr>
                        <a:t>void setText(String text)</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defines the single line of text this component will display.</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586922011"/>
                  </a:ext>
                </a:extLst>
              </a:tr>
              <a:tr h="447867">
                <a:tc>
                  <a:txBody>
                    <a:bodyPr/>
                    <a:lstStyle/>
                    <a:p>
                      <a:pPr algn="just" fontAlgn="t"/>
                      <a:r>
                        <a:rPr lang="en-US">
                          <a:solidFill>
                            <a:srgbClr val="333333"/>
                          </a:solidFill>
                          <a:effectLst/>
                        </a:rPr>
                        <a:t>void setHorizontalAlignment(int alignment)</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sets the alignment of the label's contents along the X axis.</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455993192"/>
                  </a:ext>
                </a:extLst>
              </a:tr>
              <a:tr h="447867">
                <a:tc>
                  <a:txBody>
                    <a:bodyPr/>
                    <a:lstStyle/>
                    <a:p>
                      <a:pPr algn="just" fontAlgn="t"/>
                      <a:r>
                        <a:rPr lang="en-US">
                          <a:solidFill>
                            <a:srgbClr val="333333"/>
                          </a:solidFill>
                          <a:effectLst/>
                        </a:rPr>
                        <a:t>Icon getIcon()</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returns the graphic image that the label displays.</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3495414030"/>
                  </a:ext>
                </a:extLst>
              </a:tr>
              <a:tr h="447867">
                <a:tc>
                  <a:txBody>
                    <a:bodyPr/>
                    <a:lstStyle/>
                    <a:p>
                      <a:pPr algn="just" fontAlgn="t"/>
                      <a:r>
                        <a:rPr lang="en-US">
                          <a:solidFill>
                            <a:srgbClr val="333333"/>
                          </a:solidFill>
                          <a:effectLst/>
                        </a:rPr>
                        <a:t>int getHorizontalAlignment()</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It returns the alignment of the label's contents along the X axis.</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2954173398"/>
                  </a:ext>
                </a:extLst>
              </a:tr>
            </a:tbl>
          </a:graphicData>
        </a:graphic>
      </p:graphicFrame>
    </p:spTree>
    <p:extLst>
      <p:ext uri="{BB962C8B-B14F-4D97-AF65-F5344CB8AC3E}">
        <p14:creationId xmlns:p14="http://schemas.microsoft.com/office/powerpoint/2010/main" val="198606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9558-6DA2-F8DA-2A5B-3FBAB64636EF}"/>
              </a:ext>
            </a:extLst>
          </p:cNvPr>
          <p:cNvSpPr>
            <a:spLocks noGrp="1"/>
          </p:cNvSpPr>
          <p:nvPr>
            <p:ph type="title"/>
          </p:nvPr>
        </p:nvSpPr>
        <p:spPr>
          <a:xfrm>
            <a:off x="400456" y="394308"/>
            <a:ext cx="10515600" cy="714645"/>
          </a:xfrm>
        </p:spPr>
        <p:txBody>
          <a:bodyPr/>
          <a:lstStyle/>
          <a:p>
            <a:r>
              <a:rPr lang="en-US" dirty="0"/>
              <a:t>Example program for </a:t>
            </a:r>
            <a:r>
              <a:rPr lang="en-US" dirty="0" err="1"/>
              <a:t>JLabel</a:t>
            </a:r>
            <a:r>
              <a:rPr lang="en-US" dirty="0"/>
              <a:t>:</a:t>
            </a:r>
          </a:p>
        </p:txBody>
      </p:sp>
      <p:sp>
        <p:nvSpPr>
          <p:cNvPr id="3" name="Content Placeholder 2">
            <a:extLst>
              <a:ext uri="{FF2B5EF4-FFF2-40B4-BE49-F238E27FC236}">
                <a16:creationId xmlns:a16="http://schemas.microsoft.com/office/drawing/2014/main" id="{44B7A237-CA2B-0FD5-E292-A0EFCD509A01}"/>
              </a:ext>
            </a:extLst>
          </p:cNvPr>
          <p:cNvSpPr>
            <a:spLocks noGrp="1"/>
          </p:cNvSpPr>
          <p:nvPr>
            <p:ph idx="1"/>
          </p:nvPr>
        </p:nvSpPr>
        <p:spPr>
          <a:xfrm>
            <a:off x="758757" y="1429966"/>
            <a:ext cx="10595043" cy="4746997"/>
          </a:xfrm>
        </p:spPr>
        <p:txBody>
          <a:bodyPr>
            <a:normAutofit fontScale="55000" lnSpcReduction="20000"/>
          </a:bodyPr>
          <a:lstStyle/>
          <a:p>
            <a:pPr marL="0" indent="0">
              <a:buNone/>
            </a:pPr>
            <a:r>
              <a:rPr lang="en-US" dirty="0"/>
              <a:t>import </a:t>
            </a:r>
            <a:r>
              <a:rPr lang="en-US" dirty="0" err="1"/>
              <a:t>java.awt.Font</a:t>
            </a:r>
            <a:r>
              <a:rPr lang="en-US" dirty="0"/>
              <a:t>;</a:t>
            </a:r>
          </a:p>
          <a:p>
            <a:pPr marL="0" indent="0">
              <a:buNone/>
            </a:pPr>
            <a:r>
              <a:rPr lang="en-US" dirty="0"/>
              <a:t>import </a:t>
            </a:r>
            <a:r>
              <a:rPr lang="en-US" dirty="0" err="1"/>
              <a:t>javax.swing.JFrame</a:t>
            </a:r>
            <a:r>
              <a:rPr lang="en-US" dirty="0"/>
              <a:t>;</a:t>
            </a:r>
          </a:p>
          <a:p>
            <a:pPr marL="0" indent="0">
              <a:buNone/>
            </a:pPr>
            <a:r>
              <a:rPr lang="en-US" dirty="0"/>
              <a:t>import </a:t>
            </a:r>
            <a:r>
              <a:rPr lang="en-US" dirty="0" err="1"/>
              <a:t>javax.swing.JLabel</a:t>
            </a:r>
            <a:r>
              <a:rPr lang="en-US" dirty="0"/>
              <a:t>;</a:t>
            </a:r>
          </a:p>
          <a:p>
            <a:pPr marL="0" indent="0">
              <a:buNone/>
            </a:pPr>
            <a:r>
              <a:rPr lang="en-US" dirty="0"/>
              <a:t>public class </a:t>
            </a:r>
            <a:r>
              <a:rPr lang="en-US" dirty="0" err="1"/>
              <a:t>JLabelExample</a:t>
            </a:r>
            <a:r>
              <a:rPr lang="en-US" dirty="0"/>
              <a:t> {</a:t>
            </a:r>
          </a:p>
          <a:p>
            <a:pPr marL="0" indent="0">
              <a:buNone/>
            </a:pPr>
            <a:r>
              <a:rPr lang="en-US" dirty="0"/>
              <a:t>	public static void main(String args[]) {</a:t>
            </a:r>
          </a:p>
          <a:p>
            <a:pPr marL="0" indent="0">
              <a:buNone/>
            </a:pPr>
            <a:r>
              <a:rPr lang="en-US" dirty="0"/>
              <a:t>		JFrame frame = new JFrame("</a:t>
            </a:r>
            <a:r>
              <a:rPr lang="en-US" dirty="0" err="1"/>
              <a:t>JLabel</a:t>
            </a:r>
            <a:r>
              <a:rPr lang="en-US" dirty="0"/>
              <a:t> Example");</a:t>
            </a:r>
          </a:p>
          <a:p>
            <a:pPr marL="0" indent="0">
              <a:buNone/>
            </a:pPr>
            <a:r>
              <a:rPr lang="en-US" dirty="0"/>
              <a:t>		</a:t>
            </a:r>
            <a:r>
              <a:rPr lang="en-US" dirty="0" err="1"/>
              <a:t>frame.setDefaultCloseOperation</a:t>
            </a:r>
            <a:r>
              <a:rPr lang="en-US" dirty="0"/>
              <a:t>(</a:t>
            </a:r>
            <a:r>
              <a:rPr lang="en-US" dirty="0" err="1"/>
              <a:t>JFrame.EXIT_ON_CLOSE</a:t>
            </a:r>
            <a:r>
              <a:rPr lang="en-US" dirty="0"/>
              <a:t>);</a:t>
            </a:r>
          </a:p>
          <a:p>
            <a:pPr marL="0" indent="0">
              <a:buNone/>
            </a:pPr>
            <a:r>
              <a:rPr lang="en-US" dirty="0"/>
              <a:t>		</a:t>
            </a:r>
            <a:r>
              <a:rPr lang="en-US" dirty="0" err="1"/>
              <a:t>frame.setSize</a:t>
            </a:r>
            <a:r>
              <a:rPr lang="en-US" dirty="0"/>
              <a:t>(300, 200);</a:t>
            </a:r>
          </a:p>
          <a:p>
            <a:pPr marL="0" indent="0">
              <a:buNone/>
            </a:pPr>
            <a:r>
              <a:rPr lang="en-US" dirty="0"/>
              <a:t>		</a:t>
            </a:r>
            <a:r>
              <a:rPr lang="en-US" dirty="0" err="1"/>
              <a:t>JLabel</a:t>
            </a:r>
            <a:r>
              <a:rPr lang="en-US" dirty="0"/>
              <a:t> label = new </a:t>
            </a:r>
            <a:r>
              <a:rPr lang="en-US" dirty="0" err="1"/>
              <a:t>JLabel</a:t>
            </a:r>
            <a:r>
              <a:rPr lang="en-US" dirty="0"/>
              <a:t>("Hello, Swing!");// Create a </a:t>
            </a:r>
            <a:r>
              <a:rPr lang="en-US" dirty="0" err="1"/>
              <a:t>JLabel</a:t>
            </a:r>
            <a:r>
              <a:rPr lang="en-US" dirty="0"/>
              <a:t> with text</a:t>
            </a:r>
          </a:p>
          <a:p>
            <a:pPr marL="0" indent="0">
              <a:buNone/>
            </a:pPr>
            <a:r>
              <a:rPr lang="en-US" dirty="0"/>
              <a:t>		Font </a:t>
            </a:r>
            <a:r>
              <a:rPr lang="en-US" dirty="0" err="1"/>
              <a:t>labelFont</a:t>
            </a:r>
            <a:r>
              <a:rPr lang="en-US" dirty="0"/>
              <a:t> = new Font("Arial", </a:t>
            </a:r>
            <a:r>
              <a:rPr lang="en-US" dirty="0" err="1"/>
              <a:t>Font.PLAIN</a:t>
            </a:r>
            <a:r>
              <a:rPr lang="en-US" dirty="0"/>
              <a:t>, 18);// Set font for the label (optional)</a:t>
            </a:r>
          </a:p>
          <a:p>
            <a:pPr marL="0" indent="0">
              <a:buNone/>
            </a:pPr>
            <a:r>
              <a:rPr lang="en-US" dirty="0"/>
              <a:t>		</a:t>
            </a:r>
            <a:r>
              <a:rPr lang="en-US" dirty="0" err="1"/>
              <a:t>label.setFont</a:t>
            </a:r>
            <a:r>
              <a:rPr lang="en-US" dirty="0"/>
              <a:t>(</a:t>
            </a:r>
            <a:r>
              <a:rPr lang="en-US" dirty="0" err="1"/>
              <a:t>labelFont</a:t>
            </a:r>
            <a:r>
              <a:rPr lang="en-US" dirty="0"/>
              <a:t>);</a:t>
            </a:r>
          </a:p>
          <a:p>
            <a:pPr marL="0" indent="0">
              <a:buNone/>
            </a:pPr>
            <a:r>
              <a:rPr lang="en-US" dirty="0"/>
              <a:t>		</a:t>
            </a:r>
            <a:r>
              <a:rPr lang="en-US" dirty="0" err="1"/>
              <a:t>frame.getContentPane</a:t>
            </a:r>
            <a:r>
              <a:rPr lang="en-US" dirty="0"/>
              <a:t>().add(label);// Add the label to the frame</a:t>
            </a:r>
          </a:p>
          <a:p>
            <a:pPr marL="0" indent="0">
              <a:buNone/>
            </a:pPr>
            <a:r>
              <a:rPr lang="en-US" dirty="0"/>
              <a:t>		</a:t>
            </a:r>
            <a:r>
              <a:rPr lang="en-US" dirty="0" err="1"/>
              <a:t>frame.setVisible</a:t>
            </a:r>
            <a:r>
              <a:rPr lang="en-US" dirty="0"/>
              <a:t>(true);// Set the frame to be visible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244716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4B8D-0F4D-D2CE-23E7-BE0221320A81}"/>
              </a:ext>
            </a:extLst>
          </p:cNvPr>
          <p:cNvSpPr>
            <a:spLocks noGrp="1"/>
          </p:cNvSpPr>
          <p:nvPr>
            <p:ph type="title"/>
          </p:nvPr>
        </p:nvSpPr>
        <p:spPr>
          <a:xfrm>
            <a:off x="838200" y="365125"/>
            <a:ext cx="10515600" cy="938381"/>
          </a:xfrm>
        </p:spPr>
        <p:txBody>
          <a:bodyPr/>
          <a:lstStyle/>
          <a:p>
            <a:r>
              <a:rPr lang="en-US" dirty="0" err="1"/>
              <a:t>JTextField</a:t>
            </a:r>
            <a:endParaRPr lang="en-US" dirty="0"/>
          </a:p>
        </p:txBody>
      </p:sp>
      <p:sp>
        <p:nvSpPr>
          <p:cNvPr id="3" name="Content Placeholder 2">
            <a:extLst>
              <a:ext uri="{FF2B5EF4-FFF2-40B4-BE49-F238E27FC236}">
                <a16:creationId xmlns:a16="http://schemas.microsoft.com/office/drawing/2014/main" id="{B21BAE31-2119-CD5D-84FA-055C79B85129}"/>
              </a:ext>
            </a:extLst>
          </p:cNvPr>
          <p:cNvSpPr>
            <a:spLocks noGrp="1"/>
          </p:cNvSpPr>
          <p:nvPr>
            <p:ph idx="1"/>
          </p:nvPr>
        </p:nvSpPr>
        <p:spPr/>
        <p:txBody>
          <a:bodyPr/>
          <a:lstStyle/>
          <a:p>
            <a:r>
              <a:rPr lang="en-US" dirty="0"/>
              <a:t>The object of a </a:t>
            </a:r>
            <a:r>
              <a:rPr lang="en-US" dirty="0" err="1"/>
              <a:t>JTextField</a:t>
            </a:r>
            <a:r>
              <a:rPr lang="en-US" dirty="0"/>
              <a:t> class is a text component that allows the editing of a single line text. It inherits </a:t>
            </a:r>
            <a:r>
              <a:rPr lang="en-US" dirty="0" err="1"/>
              <a:t>JTextComponent</a:t>
            </a:r>
            <a:r>
              <a:rPr lang="en-US" dirty="0"/>
              <a:t> class.</a:t>
            </a:r>
          </a:p>
          <a:p>
            <a:pPr marL="0" indent="0">
              <a:buNone/>
            </a:pPr>
            <a:r>
              <a:rPr lang="en-US" b="1" dirty="0"/>
              <a:t>Package:</a:t>
            </a:r>
          </a:p>
          <a:p>
            <a:pPr lvl="1"/>
            <a:r>
              <a:rPr lang="en-US" dirty="0" err="1">
                <a:highlight>
                  <a:srgbClr val="00FFFF"/>
                </a:highlight>
              </a:rPr>
              <a:t>javax.swing.JTextField</a:t>
            </a:r>
            <a:endParaRPr lang="en-US" dirty="0">
              <a:highlight>
                <a:srgbClr val="00FFFF"/>
              </a:highlight>
            </a:endParaRPr>
          </a:p>
          <a:p>
            <a:pPr marL="0" indent="0">
              <a:buNone/>
            </a:pPr>
            <a:r>
              <a:rPr lang="en-US" b="1" dirty="0"/>
              <a:t>Syntax:</a:t>
            </a:r>
          </a:p>
          <a:p>
            <a:pPr lvl="1"/>
            <a:r>
              <a:rPr lang="en-US" dirty="0">
                <a:highlight>
                  <a:srgbClr val="00FFFF"/>
                </a:highlight>
              </a:rPr>
              <a:t>public class </a:t>
            </a:r>
            <a:r>
              <a:rPr lang="en-US" dirty="0" err="1">
                <a:highlight>
                  <a:srgbClr val="00FFFF"/>
                </a:highlight>
              </a:rPr>
              <a:t>JTextField</a:t>
            </a:r>
            <a:r>
              <a:rPr lang="en-US" dirty="0">
                <a:highlight>
                  <a:srgbClr val="00FFFF"/>
                </a:highlight>
              </a:rPr>
              <a:t> extends </a:t>
            </a:r>
            <a:r>
              <a:rPr lang="en-US" dirty="0" err="1">
                <a:highlight>
                  <a:srgbClr val="00FFFF"/>
                </a:highlight>
              </a:rPr>
              <a:t>JTextComponent</a:t>
            </a:r>
            <a:r>
              <a:rPr lang="en-US" dirty="0">
                <a:highlight>
                  <a:srgbClr val="00FFFF"/>
                </a:highlight>
              </a:rPr>
              <a:t> implements </a:t>
            </a:r>
            <a:r>
              <a:rPr lang="en-US" dirty="0" err="1">
                <a:highlight>
                  <a:srgbClr val="00FFFF"/>
                </a:highlight>
              </a:rPr>
              <a:t>SwingConstants</a:t>
            </a:r>
            <a:r>
              <a:rPr lang="en-US" dirty="0">
                <a:highlight>
                  <a:srgbClr val="00FFFF"/>
                </a:highlight>
              </a:rPr>
              <a:t> </a:t>
            </a:r>
          </a:p>
        </p:txBody>
      </p:sp>
    </p:spTree>
    <p:extLst>
      <p:ext uri="{BB962C8B-B14F-4D97-AF65-F5344CB8AC3E}">
        <p14:creationId xmlns:p14="http://schemas.microsoft.com/office/powerpoint/2010/main" val="372517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32CC-D5B6-6A07-458F-F5A2D2C2A7D6}"/>
              </a:ext>
            </a:extLst>
          </p:cNvPr>
          <p:cNvSpPr>
            <a:spLocks noGrp="1"/>
          </p:cNvSpPr>
          <p:nvPr>
            <p:ph type="title"/>
          </p:nvPr>
        </p:nvSpPr>
        <p:spPr/>
        <p:txBody>
          <a:bodyPr/>
          <a:lstStyle/>
          <a:p>
            <a:r>
              <a:rPr lang="en-US" dirty="0"/>
              <a:t>Constructors</a:t>
            </a:r>
          </a:p>
        </p:txBody>
      </p:sp>
      <p:graphicFrame>
        <p:nvGraphicFramePr>
          <p:cNvPr id="5" name="Content Placeholder 4">
            <a:extLst>
              <a:ext uri="{FF2B5EF4-FFF2-40B4-BE49-F238E27FC236}">
                <a16:creationId xmlns:a16="http://schemas.microsoft.com/office/drawing/2014/main" id="{761C5D4D-51E7-7C3C-52C4-7B794F86604D}"/>
              </a:ext>
            </a:extLst>
          </p:cNvPr>
          <p:cNvGraphicFramePr>
            <a:graphicFrameLocks noGrp="1"/>
          </p:cNvGraphicFramePr>
          <p:nvPr>
            <p:ph idx="1"/>
            <p:extLst>
              <p:ext uri="{D42A27DB-BD31-4B8C-83A1-F6EECF244321}">
                <p14:modId xmlns:p14="http://schemas.microsoft.com/office/powerpoint/2010/main" val="794134653"/>
              </p:ext>
            </p:extLst>
          </p:nvPr>
        </p:nvGraphicFramePr>
        <p:xfrm>
          <a:off x="797668" y="1825625"/>
          <a:ext cx="10556132" cy="3271667"/>
        </p:xfrm>
        <a:graphic>
          <a:graphicData uri="http://schemas.openxmlformats.org/drawingml/2006/table">
            <a:tbl>
              <a:tblPr firstRow="1" bandRow="1">
                <a:tableStyleId>{1FECB4D8-DB02-4DC6-A0A2-4F2EBAE1DC90}</a:tableStyleId>
              </a:tblPr>
              <a:tblGrid>
                <a:gridCol w="3540868">
                  <a:extLst>
                    <a:ext uri="{9D8B030D-6E8A-4147-A177-3AD203B41FA5}">
                      <a16:colId xmlns:a16="http://schemas.microsoft.com/office/drawing/2014/main" val="1643876087"/>
                    </a:ext>
                  </a:extLst>
                </a:gridCol>
                <a:gridCol w="7015264">
                  <a:extLst>
                    <a:ext uri="{9D8B030D-6E8A-4147-A177-3AD203B41FA5}">
                      <a16:colId xmlns:a16="http://schemas.microsoft.com/office/drawing/2014/main" val="3186939912"/>
                    </a:ext>
                  </a:extLst>
                </a:gridCol>
              </a:tblGrid>
              <a:tr h="732463">
                <a:tc>
                  <a:txBody>
                    <a:bodyPr/>
                    <a:lstStyle/>
                    <a:p>
                      <a:pPr algn="ctr" fontAlgn="t"/>
                      <a:r>
                        <a:rPr lang="en-US" dirty="0">
                          <a:solidFill>
                            <a:srgbClr val="000000"/>
                          </a:solidFill>
                          <a:effectLst/>
                        </a:rPr>
                        <a:t>Constructor</a:t>
                      </a:r>
                      <a:endParaRPr lang="en-US" dirty="0">
                        <a:solidFill>
                          <a:srgbClr val="000000"/>
                        </a:solidFill>
                        <a:effectLst/>
                        <a:latin typeface="times new roman" panose="02020603050405020304" pitchFamily="18" charset="0"/>
                      </a:endParaRPr>
                    </a:p>
                  </a:txBody>
                  <a:tcPr marT="91440" marB="91440"/>
                </a:tc>
                <a:tc>
                  <a:txBody>
                    <a:bodyPr/>
                    <a:lstStyle/>
                    <a:p>
                      <a:pPr algn="ctr" fontAlgn="t"/>
                      <a:r>
                        <a:rPr lang="en-US" dirty="0">
                          <a:solidFill>
                            <a:srgbClr val="000000"/>
                          </a:solidFill>
                          <a:effectLst/>
                        </a:rPr>
                        <a:t>Description</a:t>
                      </a:r>
                      <a:endParaRPr lang="en-US" dirty="0">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1988208719"/>
                  </a:ext>
                </a:extLst>
              </a:tr>
              <a:tr h="634801">
                <a:tc>
                  <a:txBody>
                    <a:bodyPr/>
                    <a:lstStyle/>
                    <a:p>
                      <a:pPr algn="just" fontAlgn="t"/>
                      <a:r>
                        <a:rPr lang="en-US" dirty="0" err="1">
                          <a:solidFill>
                            <a:srgbClr val="333333"/>
                          </a:solidFill>
                          <a:effectLst/>
                        </a:rPr>
                        <a:t>JTextField</a:t>
                      </a:r>
                      <a:r>
                        <a:rPr lang="en-US" dirty="0">
                          <a:solidFill>
                            <a:srgbClr val="333333"/>
                          </a:solidFill>
                          <a:effectLst/>
                        </a:rPr>
                        <a:t>()</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Creates a new </a:t>
                      </a:r>
                      <a:r>
                        <a:rPr lang="en-US" dirty="0" err="1">
                          <a:solidFill>
                            <a:srgbClr val="333333"/>
                          </a:solidFill>
                          <a:effectLst/>
                        </a:rPr>
                        <a:t>TextField</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663006293"/>
                  </a:ext>
                </a:extLst>
              </a:tr>
              <a:tr h="634801">
                <a:tc>
                  <a:txBody>
                    <a:bodyPr/>
                    <a:lstStyle/>
                    <a:p>
                      <a:pPr algn="just" fontAlgn="t"/>
                      <a:r>
                        <a:rPr lang="en-US" dirty="0" err="1">
                          <a:solidFill>
                            <a:srgbClr val="333333"/>
                          </a:solidFill>
                          <a:effectLst/>
                        </a:rPr>
                        <a:t>JTextField</a:t>
                      </a:r>
                      <a:r>
                        <a:rPr lang="en-US" dirty="0">
                          <a:solidFill>
                            <a:srgbClr val="333333"/>
                          </a:solidFill>
                          <a:effectLst/>
                        </a:rPr>
                        <a:t>(String text)</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Creates a new </a:t>
                      </a:r>
                      <a:r>
                        <a:rPr lang="en-US" dirty="0" err="1">
                          <a:solidFill>
                            <a:srgbClr val="333333"/>
                          </a:solidFill>
                          <a:effectLst/>
                        </a:rPr>
                        <a:t>TextField</a:t>
                      </a:r>
                      <a:r>
                        <a:rPr lang="en-US" dirty="0">
                          <a:solidFill>
                            <a:srgbClr val="333333"/>
                          </a:solidFill>
                          <a:effectLst/>
                        </a:rPr>
                        <a:t> initialized with the specified text.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608607511"/>
                  </a:ext>
                </a:extLst>
              </a:tr>
              <a:tr h="634801">
                <a:tc>
                  <a:txBody>
                    <a:bodyPr/>
                    <a:lstStyle/>
                    <a:p>
                      <a:pPr algn="just" fontAlgn="t"/>
                      <a:r>
                        <a:rPr lang="en-US" dirty="0" err="1">
                          <a:solidFill>
                            <a:srgbClr val="333333"/>
                          </a:solidFill>
                          <a:effectLst/>
                        </a:rPr>
                        <a:t>JTextField</a:t>
                      </a:r>
                      <a:r>
                        <a:rPr lang="en-US" dirty="0">
                          <a:solidFill>
                            <a:srgbClr val="333333"/>
                          </a:solidFill>
                          <a:effectLst/>
                        </a:rPr>
                        <a:t>(String text, int columns)</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Creates a new </a:t>
                      </a:r>
                      <a:r>
                        <a:rPr lang="en-US" dirty="0" err="1">
                          <a:solidFill>
                            <a:srgbClr val="333333"/>
                          </a:solidFill>
                          <a:effectLst/>
                        </a:rPr>
                        <a:t>TextField</a:t>
                      </a:r>
                      <a:r>
                        <a:rPr lang="en-US" dirty="0">
                          <a:solidFill>
                            <a:srgbClr val="333333"/>
                          </a:solidFill>
                          <a:effectLst/>
                        </a:rPr>
                        <a:t> initialized with the specified text and columns.</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005144809"/>
                  </a:ext>
                </a:extLst>
              </a:tr>
              <a:tr h="634801">
                <a:tc>
                  <a:txBody>
                    <a:bodyPr/>
                    <a:lstStyle/>
                    <a:p>
                      <a:pPr algn="just" fontAlgn="t"/>
                      <a:r>
                        <a:rPr lang="en-US" dirty="0" err="1">
                          <a:solidFill>
                            <a:srgbClr val="333333"/>
                          </a:solidFill>
                          <a:effectLst/>
                        </a:rPr>
                        <a:t>JTextField</a:t>
                      </a:r>
                      <a:r>
                        <a:rPr lang="en-US" dirty="0">
                          <a:solidFill>
                            <a:srgbClr val="333333"/>
                          </a:solidFill>
                          <a:effectLst/>
                        </a:rPr>
                        <a:t>(int columns)</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Creates a new empty </a:t>
                      </a:r>
                      <a:r>
                        <a:rPr lang="en-US" dirty="0" err="1">
                          <a:solidFill>
                            <a:srgbClr val="333333"/>
                          </a:solidFill>
                          <a:effectLst/>
                        </a:rPr>
                        <a:t>TextField</a:t>
                      </a:r>
                      <a:r>
                        <a:rPr lang="en-US" dirty="0">
                          <a:solidFill>
                            <a:srgbClr val="333333"/>
                          </a:solidFill>
                          <a:effectLst/>
                        </a:rPr>
                        <a:t> with the specified number of columns.</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1403807307"/>
                  </a:ext>
                </a:extLst>
              </a:tr>
            </a:tbl>
          </a:graphicData>
        </a:graphic>
      </p:graphicFrame>
    </p:spTree>
    <p:extLst>
      <p:ext uri="{BB962C8B-B14F-4D97-AF65-F5344CB8AC3E}">
        <p14:creationId xmlns:p14="http://schemas.microsoft.com/office/powerpoint/2010/main" val="212678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B4684-B77B-C49D-0AD9-D721C1433D8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341C58B-0E23-9170-AE0E-4E7D352EEB07}"/>
              </a:ext>
            </a:extLst>
          </p:cNvPr>
          <p:cNvSpPr>
            <a:spLocks noGrp="1"/>
          </p:cNvSpPr>
          <p:nvPr>
            <p:ph idx="1"/>
          </p:nvPr>
        </p:nvSpPr>
        <p:spPr/>
        <p:txBody>
          <a:bodyPr/>
          <a:lstStyle/>
          <a:p>
            <a:r>
              <a:rPr lang="en-US" dirty="0"/>
              <a:t>Swing is a part of Java Foundation Classes and it is used to Create a window based applications.</a:t>
            </a:r>
          </a:p>
          <a:p>
            <a:r>
              <a:rPr lang="en-US" dirty="0"/>
              <a:t>It is built on the top of AWT(Abstract Windowing Toolkit) API.</a:t>
            </a:r>
          </a:p>
          <a:p>
            <a:r>
              <a:rPr lang="en-US" dirty="0"/>
              <a:t>Platform Independent and Lightweight Components.</a:t>
            </a:r>
          </a:p>
          <a:p>
            <a:r>
              <a:rPr lang="en-US" dirty="0"/>
              <a:t>Package – </a:t>
            </a:r>
            <a:r>
              <a:rPr lang="en-US" dirty="0" err="1"/>
              <a:t>javax.swing</a:t>
            </a:r>
            <a:endParaRPr lang="en-US" dirty="0"/>
          </a:p>
          <a:p>
            <a:r>
              <a:rPr lang="en-US" dirty="0"/>
              <a:t>Swing package provides classes for java swing API (</a:t>
            </a:r>
            <a:r>
              <a:rPr lang="en-US" dirty="0" err="1"/>
              <a:t>i.e</a:t>
            </a:r>
            <a:r>
              <a:rPr lang="en-US" dirty="0"/>
              <a:t>  JButton, JTextfield, </a:t>
            </a:r>
            <a:r>
              <a:rPr lang="en-US" dirty="0" err="1"/>
              <a:t>JTextArea</a:t>
            </a:r>
            <a:r>
              <a:rPr lang="en-US" dirty="0"/>
              <a:t>, </a:t>
            </a:r>
            <a:r>
              <a:rPr lang="en-US" dirty="0" err="1"/>
              <a:t>JRadioButton,Jcheckbox,Jmenu,JColorChooser</a:t>
            </a:r>
            <a:r>
              <a:rPr lang="en-US" dirty="0"/>
              <a:t> etc.</a:t>
            </a:r>
          </a:p>
          <a:p>
            <a:endParaRPr lang="en-US" dirty="0"/>
          </a:p>
        </p:txBody>
      </p:sp>
    </p:spTree>
    <p:extLst>
      <p:ext uri="{BB962C8B-B14F-4D97-AF65-F5344CB8AC3E}">
        <p14:creationId xmlns:p14="http://schemas.microsoft.com/office/powerpoint/2010/main" val="871340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EEEB-1668-6AFA-EF4C-428133C26CF6}"/>
              </a:ext>
            </a:extLst>
          </p:cNvPr>
          <p:cNvSpPr>
            <a:spLocks noGrp="1"/>
          </p:cNvSpPr>
          <p:nvPr>
            <p:ph type="title"/>
          </p:nvPr>
        </p:nvSpPr>
        <p:spPr/>
        <p:txBody>
          <a:bodyPr/>
          <a:lstStyle/>
          <a:p>
            <a:r>
              <a:rPr lang="en-US" dirty="0"/>
              <a:t>Methods</a:t>
            </a:r>
          </a:p>
        </p:txBody>
      </p:sp>
      <p:graphicFrame>
        <p:nvGraphicFramePr>
          <p:cNvPr id="4" name="Content Placeholder 3">
            <a:extLst>
              <a:ext uri="{FF2B5EF4-FFF2-40B4-BE49-F238E27FC236}">
                <a16:creationId xmlns:a16="http://schemas.microsoft.com/office/drawing/2014/main" id="{A464CFBA-6FD0-A08A-44F5-A7E634C62702}"/>
              </a:ext>
            </a:extLst>
          </p:cNvPr>
          <p:cNvGraphicFramePr>
            <a:graphicFrameLocks noGrp="1"/>
          </p:cNvGraphicFramePr>
          <p:nvPr>
            <p:ph idx="1"/>
            <p:extLst>
              <p:ext uri="{D42A27DB-BD31-4B8C-83A1-F6EECF244321}">
                <p14:modId xmlns:p14="http://schemas.microsoft.com/office/powerpoint/2010/main" val="2701539336"/>
              </p:ext>
            </p:extLst>
          </p:nvPr>
        </p:nvGraphicFramePr>
        <p:xfrm>
          <a:off x="838200" y="1825625"/>
          <a:ext cx="10515600" cy="2865120"/>
        </p:xfrm>
        <a:graphic>
          <a:graphicData uri="http://schemas.openxmlformats.org/drawingml/2006/table">
            <a:tbl>
              <a:tblPr firstRow="1" bandRow="1">
                <a:tableStyleId>{1FECB4D8-DB02-4DC6-A0A2-4F2EBAE1DC90}</a:tableStyleId>
              </a:tblPr>
              <a:tblGrid>
                <a:gridCol w="4210455">
                  <a:extLst>
                    <a:ext uri="{9D8B030D-6E8A-4147-A177-3AD203B41FA5}">
                      <a16:colId xmlns:a16="http://schemas.microsoft.com/office/drawing/2014/main" val="2483835518"/>
                    </a:ext>
                  </a:extLst>
                </a:gridCol>
                <a:gridCol w="6305145">
                  <a:extLst>
                    <a:ext uri="{9D8B030D-6E8A-4147-A177-3AD203B41FA5}">
                      <a16:colId xmlns:a16="http://schemas.microsoft.com/office/drawing/2014/main" val="3139474323"/>
                    </a:ext>
                  </a:extLst>
                </a:gridCol>
              </a:tblGrid>
              <a:tr h="370840">
                <a:tc>
                  <a:txBody>
                    <a:bodyPr/>
                    <a:lstStyle/>
                    <a:p>
                      <a:pPr algn="ctr" fontAlgn="t"/>
                      <a:r>
                        <a:rPr lang="en-US" dirty="0">
                          <a:solidFill>
                            <a:srgbClr val="000000"/>
                          </a:solidFill>
                          <a:effectLst/>
                        </a:rPr>
                        <a:t>Methods</a:t>
                      </a:r>
                      <a:endParaRPr lang="en-US" dirty="0">
                        <a:solidFill>
                          <a:srgbClr val="000000"/>
                        </a:solidFill>
                        <a:effectLst/>
                        <a:latin typeface="times new roman" panose="02020603050405020304" pitchFamily="18" charset="0"/>
                      </a:endParaRPr>
                    </a:p>
                  </a:txBody>
                  <a:tcPr marT="91440" marB="91440"/>
                </a:tc>
                <a:tc>
                  <a:txBody>
                    <a:bodyPr/>
                    <a:lstStyle/>
                    <a:p>
                      <a:pPr algn="ctr" fontAlgn="t"/>
                      <a:r>
                        <a:rPr lang="en-US" dirty="0">
                          <a:solidFill>
                            <a:srgbClr val="000000"/>
                          </a:solidFill>
                          <a:effectLst/>
                        </a:rPr>
                        <a:t>Description</a:t>
                      </a:r>
                      <a:endParaRPr lang="en-US" dirty="0">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1331080530"/>
                  </a:ext>
                </a:extLst>
              </a:tr>
              <a:tr h="370840">
                <a:tc>
                  <a:txBody>
                    <a:bodyPr/>
                    <a:lstStyle/>
                    <a:p>
                      <a:pPr algn="just" fontAlgn="t"/>
                      <a:r>
                        <a:rPr lang="en-US">
                          <a:solidFill>
                            <a:srgbClr val="333333"/>
                          </a:solidFill>
                          <a:effectLst/>
                        </a:rPr>
                        <a:t>void addActionListener(ActionListener l)</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It is used to add the specified action listener to receive action events from this textfield.</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998991454"/>
                  </a:ext>
                </a:extLst>
              </a:tr>
              <a:tr h="370840">
                <a:tc>
                  <a:txBody>
                    <a:bodyPr/>
                    <a:lstStyle/>
                    <a:p>
                      <a:pPr algn="just" fontAlgn="t"/>
                      <a:r>
                        <a:rPr lang="en-US">
                          <a:solidFill>
                            <a:srgbClr val="333333"/>
                          </a:solidFill>
                          <a:effectLst/>
                        </a:rPr>
                        <a:t>Action getAction()</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returns the currently set Action for this ActionEvent source, or null if no Action is set.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441657483"/>
                  </a:ext>
                </a:extLst>
              </a:tr>
              <a:tr h="370840">
                <a:tc>
                  <a:txBody>
                    <a:bodyPr/>
                    <a:lstStyle/>
                    <a:p>
                      <a:pPr algn="just" fontAlgn="t"/>
                      <a:r>
                        <a:rPr lang="en-US">
                          <a:solidFill>
                            <a:srgbClr val="333333"/>
                          </a:solidFill>
                          <a:effectLst/>
                        </a:rPr>
                        <a:t>void setFont(Font f)</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set the current font.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2261439449"/>
                  </a:ext>
                </a:extLst>
              </a:tr>
              <a:tr h="370840">
                <a:tc>
                  <a:txBody>
                    <a:bodyPr/>
                    <a:lstStyle/>
                    <a:p>
                      <a:pPr algn="just" fontAlgn="t"/>
                      <a:r>
                        <a:rPr lang="en-US">
                          <a:solidFill>
                            <a:srgbClr val="333333"/>
                          </a:solidFill>
                          <a:effectLst/>
                        </a:rPr>
                        <a:t>void removeActionListener(ActionListener l)</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It is used to remove the specified action listener so that it no longer receives action events from this textfield.</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1538392226"/>
                  </a:ext>
                </a:extLst>
              </a:tr>
            </a:tbl>
          </a:graphicData>
        </a:graphic>
      </p:graphicFrame>
    </p:spTree>
    <p:extLst>
      <p:ext uri="{BB962C8B-B14F-4D97-AF65-F5344CB8AC3E}">
        <p14:creationId xmlns:p14="http://schemas.microsoft.com/office/powerpoint/2010/main" val="1824033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AC60-0E30-E1DF-333C-2BAB21A1D2D7}"/>
              </a:ext>
            </a:extLst>
          </p:cNvPr>
          <p:cNvSpPr>
            <a:spLocks noGrp="1"/>
          </p:cNvSpPr>
          <p:nvPr>
            <p:ph type="title"/>
          </p:nvPr>
        </p:nvSpPr>
        <p:spPr>
          <a:xfrm>
            <a:off x="458821" y="153041"/>
            <a:ext cx="10515600" cy="936457"/>
          </a:xfrm>
        </p:spPr>
        <p:txBody>
          <a:bodyPr/>
          <a:lstStyle/>
          <a:p>
            <a:r>
              <a:rPr lang="en-US" dirty="0"/>
              <a:t>Example Program for JTextfield:</a:t>
            </a:r>
          </a:p>
        </p:txBody>
      </p:sp>
      <p:sp>
        <p:nvSpPr>
          <p:cNvPr id="3" name="Content Placeholder 2">
            <a:extLst>
              <a:ext uri="{FF2B5EF4-FFF2-40B4-BE49-F238E27FC236}">
                <a16:creationId xmlns:a16="http://schemas.microsoft.com/office/drawing/2014/main" id="{B541D533-B3D3-0A53-444A-B226B6ADC333}"/>
              </a:ext>
            </a:extLst>
          </p:cNvPr>
          <p:cNvSpPr>
            <a:spLocks noGrp="1"/>
          </p:cNvSpPr>
          <p:nvPr>
            <p:ph idx="1"/>
          </p:nvPr>
        </p:nvSpPr>
        <p:spPr>
          <a:xfrm>
            <a:off x="340468" y="1089498"/>
            <a:ext cx="11013332" cy="5389123"/>
          </a:xfrm>
        </p:spPr>
        <p:txBody>
          <a:bodyPr>
            <a:normAutofit fontScale="55000" lnSpcReduction="20000"/>
          </a:bodyPr>
          <a:lstStyle/>
          <a:p>
            <a:pPr marL="0" indent="0">
              <a:buNone/>
            </a:pPr>
            <a:r>
              <a:rPr lang="en-US" dirty="0"/>
              <a:t>import javax.swing.*;  </a:t>
            </a:r>
          </a:p>
          <a:p>
            <a:pPr marL="0" indent="0">
              <a:buNone/>
            </a:pPr>
            <a:r>
              <a:rPr lang="en-US" dirty="0"/>
              <a:t>class </a:t>
            </a:r>
            <a:r>
              <a:rPr lang="en-US" dirty="0" err="1"/>
              <a:t>TextFieldExample</a:t>
            </a:r>
            <a:r>
              <a:rPr lang="en-US" dirty="0"/>
              <a:t>  </a:t>
            </a:r>
          </a:p>
          <a:p>
            <a:pPr marL="0" indent="0">
              <a:buNone/>
            </a:pPr>
            <a:r>
              <a:rPr lang="en-US" dirty="0"/>
              <a:t>{  </a:t>
            </a:r>
          </a:p>
          <a:p>
            <a:pPr marL="0" indent="0">
              <a:buNone/>
            </a:pPr>
            <a:r>
              <a:rPr lang="en-US" dirty="0"/>
              <a:t>public static void main(String args[])  </a:t>
            </a:r>
          </a:p>
          <a:p>
            <a:pPr marL="0" indent="0">
              <a:buNone/>
            </a:pPr>
            <a:r>
              <a:rPr lang="en-US" dirty="0"/>
              <a:t>    {  </a:t>
            </a:r>
          </a:p>
          <a:p>
            <a:pPr marL="0" indent="0">
              <a:buNone/>
            </a:pPr>
            <a:r>
              <a:rPr lang="en-US" dirty="0"/>
              <a:t>    JFrame f= new JFrame("</a:t>
            </a:r>
            <a:r>
              <a:rPr lang="en-US" dirty="0" err="1"/>
              <a:t>TextField</a:t>
            </a:r>
            <a:r>
              <a:rPr lang="en-US" dirty="0"/>
              <a:t> Example");  </a:t>
            </a:r>
          </a:p>
          <a:p>
            <a:pPr marL="0" indent="0">
              <a:buNone/>
            </a:pPr>
            <a:r>
              <a:rPr lang="en-US" dirty="0"/>
              <a:t>    </a:t>
            </a:r>
            <a:r>
              <a:rPr lang="en-US" dirty="0" err="1"/>
              <a:t>JTextField</a:t>
            </a:r>
            <a:r>
              <a:rPr lang="en-US" dirty="0"/>
              <a:t> t1,t2;  </a:t>
            </a:r>
          </a:p>
          <a:p>
            <a:pPr marL="0" indent="0">
              <a:buNone/>
            </a:pPr>
            <a:r>
              <a:rPr lang="en-US" dirty="0"/>
              <a:t>    t1=new </a:t>
            </a:r>
            <a:r>
              <a:rPr lang="en-US" dirty="0" err="1"/>
              <a:t>JTextField</a:t>
            </a:r>
            <a:r>
              <a:rPr lang="en-US" dirty="0"/>
              <a:t>("Welcome to </a:t>
            </a:r>
            <a:r>
              <a:rPr lang="en-US" dirty="0" err="1"/>
              <a:t>Javatpoint</a:t>
            </a:r>
            <a:r>
              <a:rPr lang="en-US" dirty="0"/>
              <a:t>.");  </a:t>
            </a:r>
          </a:p>
          <a:p>
            <a:pPr marL="0" indent="0">
              <a:buNone/>
            </a:pPr>
            <a:r>
              <a:rPr lang="en-US" dirty="0"/>
              <a:t>    t1.setBounds(50,100, 200,30);  </a:t>
            </a:r>
          </a:p>
          <a:p>
            <a:pPr marL="0" indent="0">
              <a:buNone/>
            </a:pPr>
            <a:r>
              <a:rPr lang="en-US" dirty="0"/>
              <a:t>    t2=new </a:t>
            </a:r>
            <a:r>
              <a:rPr lang="en-US" dirty="0" err="1"/>
              <a:t>JTextField</a:t>
            </a:r>
            <a:r>
              <a:rPr lang="en-US" dirty="0"/>
              <a:t>("AWT Tutorial");  </a:t>
            </a:r>
          </a:p>
          <a:p>
            <a:pPr marL="0" indent="0">
              <a:buNone/>
            </a:pPr>
            <a:r>
              <a:rPr lang="en-US" dirty="0"/>
              <a:t>    t2.setBounds(50,150, 200,30);  </a:t>
            </a:r>
          </a:p>
          <a:p>
            <a:pPr marL="0" indent="0">
              <a:buNone/>
            </a:pPr>
            <a:r>
              <a:rPr lang="en-US" dirty="0"/>
              <a:t>    f.add(t1); f.add(t2);  </a:t>
            </a:r>
          </a:p>
          <a:p>
            <a:pPr marL="0" indent="0">
              <a:buNone/>
            </a:pPr>
            <a:r>
              <a:rPr lang="en-US" dirty="0"/>
              <a:t>    f.setSize(400,400);  </a:t>
            </a:r>
          </a:p>
          <a:p>
            <a:pPr marL="0" indent="0">
              <a:buNone/>
            </a:pPr>
            <a:r>
              <a:rPr lang="en-US" dirty="0"/>
              <a:t>    f.setLayout(null);  </a:t>
            </a:r>
          </a:p>
          <a:p>
            <a:pPr marL="0" indent="0">
              <a:buNone/>
            </a:pPr>
            <a:r>
              <a:rPr lang="en-US" dirty="0"/>
              <a:t>    f.setVisible(true);  </a:t>
            </a:r>
          </a:p>
          <a:p>
            <a:pPr marL="0" indent="0">
              <a:buNone/>
            </a:pPr>
            <a:r>
              <a:rPr lang="en-US" dirty="0"/>
              <a:t>    }  </a:t>
            </a:r>
          </a:p>
          <a:p>
            <a:pPr marL="0" indent="0">
              <a:buNone/>
            </a:pPr>
            <a:r>
              <a:rPr lang="en-US" dirty="0"/>
              <a:t>    } </a:t>
            </a:r>
          </a:p>
        </p:txBody>
      </p:sp>
    </p:spTree>
    <p:extLst>
      <p:ext uri="{BB962C8B-B14F-4D97-AF65-F5344CB8AC3E}">
        <p14:creationId xmlns:p14="http://schemas.microsoft.com/office/powerpoint/2010/main" val="3188893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553A-63BD-5522-DF39-08334F114D8D}"/>
              </a:ext>
            </a:extLst>
          </p:cNvPr>
          <p:cNvSpPr>
            <a:spLocks noGrp="1"/>
          </p:cNvSpPr>
          <p:nvPr>
            <p:ph type="title"/>
          </p:nvPr>
        </p:nvSpPr>
        <p:spPr>
          <a:xfrm>
            <a:off x="262647" y="136188"/>
            <a:ext cx="11091153" cy="515565"/>
          </a:xfrm>
        </p:spPr>
        <p:txBody>
          <a:bodyPr>
            <a:normAutofit fontScale="90000"/>
          </a:bodyPr>
          <a:lstStyle/>
          <a:p>
            <a:r>
              <a:rPr lang="en-US" sz="3600" dirty="0"/>
              <a:t>Example program for JTextfield with ActionListener</a:t>
            </a:r>
          </a:p>
        </p:txBody>
      </p:sp>
      <p:sp>
        <p:nvSpPr>
          <p:cNvPr id="3" name="Content Placeholder 2">
            <a:extLst>
              <a:ext uri="{FF2B5EF4-FFF2-40B4-BE49-F238E27FC236}">
                <a16:creationId xmlns:a16="http://schemas.microsoft.com/office/drawing/2014/main" id="{E4FE0427-762C-5BD2-F839-F4FBE8DFD17B}"/>
              </a:ext>
            </a:extLst>
          </p:cNvPr>
          <p:cNvSpPr>
            <a:spLocks noGrp="1"/>
          </p:cNvSpPr>
          <p:nvPr>
            <p:ph idx="1"/>
          </p:nvPr>
        </p:nvSpPr>
        <p:spPr>
          <a:xfrm>
            <a:off x="262647" y="651754"/>
            <a:ext cx="11091153" cy="6050604"/>
          </a:xfrm>
        </p:spPr>
        <p:txBody>
          <a:bodyPr>
            <a:noAutofit/>
          </a:bodyPr>
          <a:lstStyle/>
          <a:p>
            <a:pPr marL="0" indent="0">
              <a:buNone/>
            </a:pPr>
            <a:r>
              <a:rPr lang="en-US" sz="1000" dirty="0"/>
              <a:t>import javax.swing.*;</a:t>
            </a:r>
          </a:p>
          <a:p>
            <a:pPr marL="0" indent="0">
              <a:buNone/>
            </a:pPr>
            <a:r>
              <a:rPr lang="en-US" sz="1000" dirty="0"/>
              <a:t>import </a:t>
            </a:r>
            <a:r>
              <a:rPr lang="en-US" sz="1000" dirty="0" err="1"/>
              <a:t>java.awt.event.ActionEvent</a:t>
            </a:r>
            <a:r>
              <a:rPr lang="en-US" sz="1000" dirty="0"/>
              <a:t>.*;</a:t>
            </a:r>
          </a:p>
          <a:p>
            <a:pPr marL="0" indent="0">
              <a:buNone/>
            </a:pPr>
            <a:r>
              <a:rPr lang="en-US" sz="1000" dirty="0"/>
              <a:t>public class </a:t>
            </a:r>
            <a:r>
              <a:rPr lang="en-US" sz="1000" dirty="0" err="1"/>
              <a:t>JLabelExample</a:t>
            </a:r>
            <a:r>
              <a:rPr lang="en-US" sz="1000" dirty="0"/>
              <a:t> {</a:t>
            </a:r>
          </a:p>
          <a:p>
            <a:pPr marL="0" indent="0">
              <a:buNone/>
            </a:pPr>
            <a:r>
              <a:rPr lang="en-US" sz="1000" dirty="0"/>
              <a:t>	    public static void main(String[] args) {</a:t>
            </a:r>
          </a:p>
          <a:p>
            <a:pPr marL="0" indent="0">
              <a:buNone/>
            </a:pPr>
            <a:r>
              <a:rPr lang="en-US" sz="1000" dirty="0"/>
              <a:t>	        JFrame frame = new JFrame("</a:t>
            </a:r>
            <a:r>
              <a:rPr lang="en-US" sz="1000" dirty="0" err="1"/>
              <a:t>JTextField</a:t>
            </a:r>
            <a:r>
              <a:rPr lang="en-US" sz="1000" dirty="0"/>
              <a:t> Example");// Create a JFrame (window)</a:t>
            </a:r>
          </a:p>
          <a:p>
            <a:pPr marL="0" indent="0">
              <a:buNone/>
            </a:pPr>
            <a:r>
              <a:rPr lang="en-US" sz="1000" dirty="0"/>
              <a:t>	        </a:t>
            </a:r>
            <a:r>
              <a:rPr lang="en-US" sz="1000" dirty="0" err="1"/>
              <a:t>frame.setDefaultCloseOperation</a:t>
            </a:r>
            <a:r>
              <a:rPr lang="en-US" sz="1000" dirty="0"/>
              <a:t>(</a:t>
            </a:r>
            <a:r>
              <a:rPr lang="en-US" sz="1000" dirty="0" err="1"/>
              <a:t>JFrame.EXIT_ON_CLOSE</a:t>
            </a:r>
            <a:r>
              <a:rPr lang="en-US" sz="1000" dirty="0"/>
              <a:t>);</a:t>
            </a:r>
          </a:p>
          <a:p>
            <a:pPr marL="0" indent="0">
              <a:buNone/>
            </a:pPr>
            <a:r>
              <a:rPr lang="en-US" sz="1000" dirty="0"/>
              <a:t>	        </a:t>
            </a:r>
            <a:r>
              <a:rPr lang="en-US" sz="1000" dirty="0" err="1"/>
              <a:t>frame.setSize</a:t>
            </a:r>
            <a:r>
              <a:rPr lang="en-US" sz="1000" dirty="0"/>
              <a:t>(400, 200);</a:t>
            </a:r>
          </a:p>
          <a:p>
            <a:pPr marL="0" indent="0">
              <a:buNone/>
            </a:pPr>
            <a:r>
              <a:rPr lang="en-US" sz="1000" dirty="0"/>
              <a:t>	        </a:t>
            </a:r>
            <a:r>
              <a:rPr lang="en-US" sz="1000" dirty="0" err="1"/>
              <a:t>JTextField</a:t>
            </a:r>
            <a:r>
              <a:rPr lang="en-US" sz="1000" dirty="0"/>
              <a:t> </a:t>
            </a:r>
            <a:r>
              <a:rPr lang="en-US" sz="1000" dirty="0" err="1"/>
              <a:t>textField</a:t>
            </a:r>
            <a:r>
              <a:rPr lang="en-US" sz="1000" dirty="0"/>
              <a:t> = new </a:t>
            </a:r>
            <a:r>
              <a:rPr lang="en-US" sz="1000" dirty="0" err="1"/>
              <a:t>JTextField</a:t>
            </a:r>
            <a:r>
              <a:rPr lang="en-US" sz="1000" dirty="0"/>
              <a:t>();// Create a </a:t>
            </a:r>
            <a:r>
              <a:rPr lang="en-US" sz="1000" dirty="0" err="1"/>
              <a:t>JTextField</a:t>
            </a:r>
            <a:endParaRPr lang="en-US" sz="1000" dirty="0"/>
          </a:p>
          <a:p>
            <a:pPr marL="0" indent="0">
              <a:buNone/>
            </a:pPr>
            <a:r>
              <a:rPr lang="en-US" sz="1000" dirty="0"/>
              <a:t>	        </a:t>
            </a:r>
            <a:r>
              <a:rPr lang="en-US" sz="1000" dirty="0" err="1"/>
              <a:t>textField.setBounds</a:t>
            </a:r>
            <a:r>
              <a:rPr lang="en-US" sz="1000" dirty="0"/>
              <a:t>(10, 10, 200, 30);</a:t>
            </a:r>
          </a:p>
          <a:p>
            <a:pPr marL="0" indent="0">
              <a:buNone/>
            </a:pPr>
            <a:r>
              <a:rPr lang="en-US" sz="1000" dirty="0"/>
              <a:t>	        JButton </a:t>
            </a:r>
            <a:r>
              <a:rPr lang="en-US" sz="1000" dirty="0" err="1"/>
              <a:t>submitButton</a:t>
            </a:r>
            <a:r>
              <a:rPr lang="en-US" sz="1000" dirty="0"/>
              <a:t> = new JButton("Submit"); // Create a JButton to perform an action</a:t>
            </a:r>
          </a:p>
          <a:p>
            <a:pPr marL="0" indent="0">
              <a:buNone/>
            </a:pPr>
            <a:r>
              <a:rPr lang="en-US" sz="1000" dirty="0"/>
              <a:t>	        </a:t>
            </a:r>
            <a:r>
              <a:rPr lang="en-US" sz="1000" dirty="0" err="1"/>
              <a:t>submitButton.setBounds</a:t>
            </a:r>
            <a:r>
              <a:rPr lang="en-US" sz="1000" dirty="0"/>
              <a:t>(220, 10, 80, 30);</a:t>
            </a:r>
          </a:p>
          <a:p>
            <a:pPr marL="0" indent="0">
              <a:buNone/>
            </a:pPr>
            <a:r>
              <a:rPr lang="en-US" sz="1000" dirty="0"/>
              <a:t>	        </a:t>
            </a:r>
            <a:r>
              <a:rPr lang="en-US" sz="1000" dirty="0" err="1"/>
              <a:t>JLabel</a:t>
            </a:r>
            <a:r>
              <a:rPr lang="en-US" sz="1000" dirty="0"/>
              <a:t> </a:t>
            </a:r>
            <a:r>
              <a:rPr lang="en-US" sz="1000" dirty="0" err="1"/>
              <a:t>resultLabel</a:t>
            </a:r>
            <a:r>
              <a:rPr lang="en-US" sz="1000" dirty="0"/>
              <a:t> = new </a:t>
            </a:r>
            <a:r>
              <a:rPr lang="en-US" sz="1000" dirty="0" err="1"/>
              <a:t>JLabel</a:t>
            </a:r>
            <a:r>
              <a:rPr lang="en-US" sz="1000" dirty="0"/>
              <a:t>("Result:");// Create a </a:t>
            </a:r>
            <a:r>
              <a:rPr lang="en-US" sz="1000" dirty="0" err="1"/>
              <a:t>JLabel</a:t>
            </a:r>
            <a:r>
              <a:rPr lang="en-US" sz="1000" dirty="0"/>
              <a:t> to display the entered text</a:t>
            </a:r>
          </a:p>
          <a:p>
            <a:pPr marL="0" indent="0">
              <a:buNone/>
            </a:pPr>
            <a:r>
              <a:rPr lang="en-US" sz="1000" dirty="0"/>
              <a:t>	        </a:t>
            </a:r>
            <a:r>
              <a:rPr lang="en-US" sz="1000" dirty="0" err="1"/>
              <a:t>resultLabel.setBounds</a:t>
            </a:r>
            <a:r>
              <a:rPr lang="en-US" sz="1000" dirty="0"/>
              <a:t>(10, 50, 300, 30);</a:t>
            </a:r>
          </a:p>
          <a:p>
            <a:pPr marL="0" indent="0">
              <a:buNone/>
            </a:pPr>
            <a:r>
              <a:rPr lang="en-US" sz="1000" dirty="0"/>
              <a:t>	        </a:t>
            </a:r>
            <a:r>
              <a:rPr lang="en-US" sz="1000" dirty="0" err="1"/>
              <a:t>submitButton.addActionListener</a:t>
            </a:r>
            <a:r>
              <a:rPr lang="en-US" sz="1000" dirty="0"/>
              <a:t>(new ActionListener() {// Add an ActionListener to the button</a:t>
            </a:r>
          </a:p>
          <a:p>
            <a:pPr marL="0" indent="0">
              <a:buNone/>
            </a:pPr>
            <a:r>
              <a:rPr lang="en-US" sz="1000" dirty="0"/>
              <a:t>	        public void </a:t>
            </a:r>
            <a:r>
              <a:rPr lang="en-US" sz="1000" dirty="0" err="1"/>
              <a:t>actionPerformed</a:t>
            </a:r>
            <a:r>
              <a:rPr lang="en-US" sz="1000" dirty="0"/>
              <a:t>(</a:t>
            </a:r>
            <a:r>
              <a:rPr lang="en-US" sz="1000" dirty="0" err="1"/>
              <a:t>ActionEvent</a:t>
            </a:r>
            <a:r>
              <a:rPr lang="en-US" sz="1000" dirty="0"/>
              <a:t> e) {</a:t>
            </a:r>
          </a:p>
          <a:p>
            <a:pPr marL="0" indent="0">
              <a:buNone/>
            </a:pPr>
            <a:r>
              <a:rPr lang="en-US" sz="1000" dirty="0"/>
              <a:t>	        String </a:t>
            </a:r>
            <a:r>
              <a:rPr lang="en-US" sz="1000" dirty="0" err="1"/>
              <a:t>enteredText</a:t>
            </a:r>
            <a:r>
              <a:rPr lang="en-US" sz="1000" dirty="0"/>
              <a:t> = </a:t>
            </a:r>
            <a:r>
              <a:rPr lang="en-US" sz="1000" dirty="0" err="1"/>
              <a:t>textField.getText</a:t>
            </a:r>
            <a:r>
              <a:rPr lang="en-US" sz="1000" dirty="0"/>
              <a:t>();// Get the text from the text field and display it in the label</a:t>
            </a:r>
          </a:p>
          <a:p>
            <a:pPr marL="0" indent="0">
              <a:buNone/>
            </a:pPr>
            <a:r>
              <a:rPr lang="en-US" sz="1000" dirty="0"/>
              <a:t>	        </a:t>
            </a:r>
            <a:r>
              <a:rPr lang="en-US" sz="1000" dirty="0" err="1"/>
              <a:t>resultLabel.setText</a:t>
            </a:r>
            <a:r>
              <a:rPr lang="en-US" sz="1000" dirty="0"/>
              <a:t>("Result: " + </a:t>
            </a:r>
            <a:r>
              <a:rPr lang="en-US" sz="1000" dirty="0" err="1"/>
              <a:t>enteredText</a:t>
            </a:r>
            <a:r>
              <a:rPr lang="en-US" sz="1000" dirty="0"/>
              <a:t>);</a:t>
            </a:r>
          </a:p>
          <a:p>
            <a:pPr marL="0" indent="0">
              <a:buNone/>
            </a:pPr>
            <a:r>
              <a:rPr lang="en-US" sz="1000" dirty="0"/>
              <a:t>	        }});</a:t>
            </a:r>
          </a:p>
          <a:p>
            <a:pPr marL="0" indent="0">
              <a:buNone/>
            </a:pPr>
            <a:r>
              <a:rPr lang="en-US" sz="1000" dirty="0"/>
              <a:t>	        </a:t>
            </a:r>
            <a:r>
              <a:rPr lang="en-US" sz="1000" dirty="0" err="1"/>
              <a:t>frame.getContentPane</a:t>
            </a:r>
            <a:r>
              <a:rPr lang="en-US" sz="1000" dirty="0"/>
              <a:t>().</a:t>
            </a:r>
            <a:r>
              <a:rPr lang="en-US" sz="1000" dirty="0" err="1"/>
              <a:t>setLayout</a:t>
            </a:r>
            <a:r>
              <a:rPr lang="en-US" sz="1000" dirty="0"/>
              <a:t>(null);// Add components to the frame</a:t>
            </a:r>
          </a:p>
          <a:p>
            <a:pPr marL="0" indent="0">
              <a:buNone/>
            </a:pPr>
            <a:r>
              <a:rPr lang="en-US" sz="1000" dirty="0"/>
              <a:t>	        </a:t>
            </a:r>
            <a:r>
              <a:rPr lang="en-US" sz="1000" dirty="0" err="1"/>
              <a:t>frame.getContentPane</a:t>
            </a:r>
            <a:r>
              <a:rPr lang="en-US" sz="1000" dirty="0"/>
              <a:t>().add(</a:t>
            </a:r>
            <a:r>
              <a:rPr lang="en-US" sz="1000" dirty="0" err="1"/>
              <a:t>textField</a:t>
            </a:r>
            <a:r>
              <a:rPr lang="en-US" sz="1000" dirty="0"/>
              <a:t>);</a:t>
            </a:r>
          </a:p>
          <a:p>
            <a:pPr marL="0" indent="0">
              <a:buNone/>
            </a:pPr>
            <a:r>
              <a:rPr lang="en-US" sz="1000" dirty="0"/>
              <a:t>	        </a:t>
            </a:r>
            <a:r>
              <a:rPr lang="en-US" sz="1000" dirty="0" err="1"/>
              <a:t>frame.getContentPane</a:t>
            </a:r>
            <a:r>
              <a:rPr lang="en-US" sz="1000" dirty="0"/>
              <a:t>().add(</a:t>
            </a:r>
            <a:r>
              <a:rPr lang="en-US" sz="1000" dirty="0" err="1"/>
              <a:t>submitButton</a:t>
            </a:r>
            <a:r>
              <a:rPr lang="en-US" sz="1000" dirty="0"/>
              <a:t>);</a:t>
            </a:r>
          </a:p>
          <a:p>
            <a:pPr marL="0" indent="0">
              <a:buNone/>
            </a:pPr>
            <a:r>
              <a:rPr lang="en-US" sz="1000" dirty="0"/>
              <a:t>	        </a:t>
            </a:r>
            <a:r>
              <a:rPr lang="en-US" sz="1000" dirty="0" err="1"/>
              <a:t>frame.getContentPane</a:t>
            </a:r>
            <a:r>
              <a:rPr lang="en-US" sz="1000" dirty="0"/>
              <a:t>().add(</a:t>
            </a:r>
            <a:r>
              <a:rPr lang="en-US" sz="1000" dirty="0" err="1"/>
              <a:t>resultLabel</a:t>
            </a:r>
            <a:r>
              <a:rPr lang="en-US" sz="1000" dirty="0"/>
              <a:t>);</a:t>
            </a:r>
          </a:p>
          <a:p>
            <a:pPr marL="0" indent="0">
              <a:buNone/>
            </a:pPr>
            <a:r>
              <a:rPr lang="en-US" sz="1000" dirty="0"/>
              <a:t>	        </a:t>
            </a:r>
            <a:r>
              <a:rPr lang="en-US" sz="1000" dirty="0" err="1"/>
              <a:t>frame.setVisible</a:t>
            </a:r>
            <a:r>
              <a:rPr lang="en-US" sz="1000" dirty="0"/>
              <a:t>(true);// Set the frame to be visible   }}</a:t>
            </a:r>
          </a:p>
        </p:txBody>
      </p:sp>
    </p:spTree>
    <p:extLst>
      <p:ext uri="{BB962C8B-B14F-4D97-AF65-F5344CB8AC3E}">
        <p14:creationId xmlns:p14="http://schemas.microsoft.com/office/powerpoint/2010/main" val="881204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6883-9597-846B-1F72-232FD9C2CFED}"/>
              </a:ext>
            </a:extLst>
          </p:cNvPr>
          <p:cNvSpPr>
            <a:spLocks noGrp="1"/>
          </p:cNvSpPr>
          <p:nvPr>
            <p:ph type="title"/>
          </p:nvPr>
        </p:nvSpPr>
        <p:spPr/>
        <p:txBody>
          <a:bodyPr/>
          <a:lstStyle/>
          <a:p>
            <a:r>
              <a:rPr lang="en-US" dirty="0" err="1"/>
              <a:t>JTextArea</a:t>
            </a:r>
            <a:endParaRPr lang="en-US" dirty="0"/>
          </a:p>
        </p:txBody>
      </p:sp>
      <p:sp>
        <p:nvSpPr>
          <p:cNvPr id="3" name="Content Placeholder 2">
            <a:extLst>
              <a:ext uri="{FF2B5EF4-FFF2-40B4-BE49-F238E27FC236}">
                <a16:creationId xmlns:a16="http://schemas.microsoft.com/office/drawing/2014/main" id="{97EF43EB-1F4E-35D1-07E5-4104B38A9B40}"/>
              </a:ext>
            </a:extLst>
          </p:cNvPr>
          <p:cNvSpPr>
            <a:spLocks noGrp="1"/>
          </p:cNvSpPr>
          <p:nvPr>
            <p:ph idx="1"/>
          </p:nvPr>
        </p:nvSpPr>
        <p:spPr/>
        <p:txBody>
          <a:bodyPr/>
          <a:lstStyle/>
          <a:p>
            <a:r>
              <a:rPr lang="en-US" dirty="0"/>
              <a:t>The object of a </a:t>
            </a:r>
            <a:r>
              <a:rPr lang="en-US" dirty="0" err="1"/>
              <a:t>JTextArea</a:t>
            </a:r>
            <a:r>
              <a:rPr lang="en-US" dirty="0"/>
              <a:t> class is a multi line region that displays text. It allows the editing of multiple line text. It inherits </a:t>
            </a:r>
            <a:r>
              <a:rPr lang="en-US" dirty="0" err="1"/>
              <a:t>JTextComponent</a:t>
            </a:r>
            <a:r>
              <a:rPr lang="en-US" dirty="0"/>
              <a:t> class.</a:t>
            </a:r>
          </a:p>
          <a:p>
            <a:pPr marL="0" indent="0">
              <a:buNone/>
            </a:pPr>
            <a:r>
              <a:rPr lang="en-US" b="1" dirty="0"/>
              <a:t>Package:</a:t>
            </a:r>
          </a:p>
          <a:p>
            <a:pPr lvl="1"/>
            <a:r>
              <a:rPr lang="en-US" dirty="0" err="1">
                <a:highlight>
                  <a:srgbClr val="00FFFF"/>
                </a:highlight>
              </a:rPr>
              <a:t>javax.swing.JTextArea</a:t>
            </a:r>
            <a:endParaRPr lang="en-US" dirty="0">
              <a:highlight>
                <a:srgbClr val="00FFFF"/>
              </a:highlight>
            </a:endParaRPr>
          </a:p>
          <a:p>
            <a:pPr marL="0" indent="0">
              <a:buNone/>
            </a:pPr>
            <a:r>
              <a:rPr lang="en-US" b="1" dirty="0"/>
              <a:t>Syntax:</a:t>
            </a:r>
          </a:p>
          <a:p>
            <a:pPr lvl="1"/>
            <a:r>
              <a:rPr lang="en-US" dirty="0">
                <a:highlight>
                  <a:srgbClr val="00FFFF"/>
                </a:highlight>
              </a:rPr>
              <a:t>public class </a:t>
            </a:r>
            <a:r>
              <a:rPr lang="en-US" dirty="0" err="1">
                <a:highlight>
                  <a:srgbClr val="00FFFF"/>
                </a:highlight>
              </a:rPr>
              <a:t>JTextArea</a:t>
            </a:r>
            <a:r>
              <a:rPr lang="en-US" dirty="0">
                <a:highlight>
                  <a:srgbClr val="00FFFF"/>
                </a:highlight>
              </a:rPr>
              <a:t> extends </a:t>
            </a:r>
            <a:r>
              <a:rPr lang="en-US" dirty="0" err="1">
                <a:highlight>
                  <a:srgbClr val="00FFFF"/>
                </a:highlight>
              </a:rPr>
              <a:t>JTextComponent</a:t>
            </a:r>
            <a:endParaRPr lang="en-US" dirty="0">
              <a:highlight>
                <a:srgbClr val="00FFFF"/>
              </a:highlight>
            </a:endParaRPr>
          </a:p>
        </p:txBody>
      </p:sp>
    </p:spTree>
    <p:extLst>
      <p:ext uri="{BB962C8B-B14F-4D97-AF65-F5344CB8AC3E}">
        <p14:creationId xmlns:p14="http://schemas.microsoft.com/office/powerpoint/2010/main" val="1048716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CF71-623B-2DE9-EAB7-F8ACFDF990B8}"/>
              </a:ext>
            </a:extLst>
          </p:cNvPr>
          <p:cNvSpPr>
            <a:spLocks noGrp="1"/>
          </p:cNvSpPr>
          <p:nvPr>
            <p:ph type="title"/>
          </p:nvPr>
        </p:nvSpPr>
        <p:spPr>
          <a:xfrm>
            <a:off x="457199" y="413763"/>
            <a:ext cx="10515600" cy="666007"/>
          </a:xfrm>
        </p:spPr>
        <p:txBody>
          <a:bodyPr>
            <a:normAutofit/>
          </a:bodyPr>
          <a:lstStyle/>
          <a:p>
            <a:r>
              <a:rPr lang="en-US" sz="3600" b="1" dirty="0"/>
              <a:t>Constructor</a:t>
            </a:r>
          </a:p>
        </p:txBody>
      </p:sp>
      <p:graphicFrame>
        <p:nvGraphicFramePr>
          <p:cNvPr id="4" name="Content Placeholder 3">
            <a:extLst>
              <a:ext uri="{FF2B5EF4-FFF2-40B4-BE49-F238E27FC236}">
                <a16:creationId xmlns:a16="http://schemas.microsoft.com/office/drawing/2014/main" id="{E42287C6-CD26-1FCE-5CB8-2445C7A26191}"/>
              </a:ext>
            </a:extLst>
          </p:cNvPr>
          <p:cNvGraphicFramePr>
            <a:graphicFrameLocks noGrp="1"/>
          </p:cNvGraphicFramePr>
          <p:nvPr>
            <p:ph idx="1"/>
            <p:extLst>
              <p:ext uri="{D42A27DB-BD31-4B8C-83A1-F6EECF244321}">
                <p14:modId xmlns:p14="http://schemas.microsoft.com/office/powerpoint/2010/main" val="528974772"/>
              </p:ext>
            </p:extLst>
          </p:nvPr>
        </p:nvGraphicFramePr>
        <p:xfrm>
          <a:off x="457199" y="1825624"/>
          <a:ext cx="11342451" cy="3086843"/>
        </p:xfrm>
        <a:graphic>
          <a:graphicData uri="http://schemas.openxmlformats.org/drawingml/2006/table">
            <a:tbl>
              <a:tblPr firstRow="1" bandRow="1">
                <a:tableStyleId>{1FECB4D8-DB02-4DC6-A0A2-4F2EBAE1DC90}</a:tableStyleId>
              </a:tblPr>
              <a:tblGrid>
                <a:gridCol w="3842427">
                  <a:extLst>
                    <a:ext uri="{9D8B030D-6E8A-4147-A177-3AD203B41FA5}">
                      <a16:colId xmlns:a16="http://schemas.microsoft.com/office/drawing/2014/main" val="2705317463"/>
                    </a:ext>
                  </a:extLst>
                </a:gridCol>
                <a:gridCol w="7500024">
                  <a:extLst>
                    <a:ext uri="{9D8B030D-6E8A-4147-A177-3AD203B41FA5}">
                      <a16:colId xmlns:a16="http://schemas.microsoft.com/office/drawing/2014/main" val="2668827692"/>
                    </a:ext>
                  </a:extLst>
                </a:gridCol>
              </a:tblGrid>
              <a:tr h="544737">
                <a:tc>
                  <a:txBody>
                    <a:bodyPr/>
                    <a:lstStyle/>
                    <a:p>
                      <a:pPr algn="l" fontAlgn="t"/>
                      <a:r>
                        <a:rPr lang="en-US" dirty="0">
                          <a:solidFill>
                            <a:srgbClr val="000000"/>
                          </a:solidFill>
                          <a:effectLst/>
                        </a:rPr>
                        <a:t>Constructor</a:t>
                      </a:r>
                      <a:endParaRPr lang="en-US" dirty="0">
                        <a:solidFill>
                          <a:srgbClr val="000000"/>
                        </a:solidFill>
                        <a:effectLst/>
                        <a:latin typeface="times new roman" panose="02020603050405020304" pitchFamily="18" charset="0"/>
                      </a:endParaRPr>
                    </a:p>
                  </a:txBody>
                  <a:tcPr marT="91440" marB="91440"/>
                </a:tc>
                <a:tc>
                  <a:txBody>
                    <a:bodyPr/>
                    <a:lstStyle/>
                    <a:p>
                      <a:pPr algn="l" fontAlgn="t"/>
                      <a:r>
                        <a:rPr lang="en-US">
                          <a:solidFill>
                            <a:srgbClr val="000000"/>
                          </a:solidFill>
                          <a:effectLst/>
                        </a:rPr>
                        <a:t>Description</a:t>
                      </a:r>
                      <a:endParaRPr lang="en-US">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1691496421"/>
                  </a:ext>
                </a:extLst>
              </a:tr>
              <a:tr h="472105">
                <a:tc>
                  <a:txBody>
                    <a:bodyPr/>
                    <a:lstStyle/>
                    <a:p>
                      <a:pPr algn="just" fontAlgn="t"/>
                      <a:r>
                        <a:rPr lang="en-US">
                          <a:solidFill>
                            <a:srgbClr val="333333"/>
                          </a:solidFill>
                          <a:effectLst/>
                        </a:rPr>
                        <a:t>JTextArea()</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Creates a text area that displays no text initially.</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891517574"/>
                  </a:ext>
                </a:extLst>
              </a:tr>
              <a:tr h="472105">
                <a:tc>
                  <a:txBody>
                    <a:bodyPr/>
                    <a:lstStyle/>
                    <a:p>
                      <a:pPr algn="just" fontAlgn="t"/>
                      <a:r>
                        <a:rPr lang="en-US" dirty="0" err="1">
                          <a:solidFill>
                            <a:srgbClr val="333333"/>
                          </a:solidFill>
                          <a:effectLst/>
                        </a:rPr>
                        <a:t>JTextArea</a:t>
                      </a:r>
                      <a:r>
                        <a:rPr lang="en-US" dirty="0">
                          <a:solidFill>
                            <a:srgbClr val="333333"/>
                          </a:solidFill>
                          <a:effectLst/>
                        </a:rPr>
                        <a:t>(String s)</a:t>
                      </a:r>
                      <a:endParaRPr lang="en-US" dirty="0">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Creates a text area that displays specified text initially.</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061580485"/>
                  </a:ext>
                </a:extLst>
              </a:tr>
              <a:tr h="798948">
                <a:tc>
                  <a:txBody>
                    <a:bodyPr/>
                    <a:lstStyle/>
                    <a:p>
                      <a:pPr algn="just" fontAlgn="t"/>
                      <a:r>
                        <a:rPr lang="en-US">
                          <a:solidFill>
                            <a:srgbClr val="333333"/>
                          </a:solidFill>
                          <a:effectLst/>
                        </a:rPr>
                        <a:t>JTextArea(int row, int column)</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Creates a text area with the specified number of rows and columns that displays no text initially.</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3424874441"/>
                  </a:ext>
                </a:extLst>
              </a:tr>
              <a:tr h="798948">
                <a:tc>
                  <a:txBody>
                    <a:bodyPr/>
                    <a:lstStyle/>
                    <a:p>
                      <a:pPr algn="just" fontAlgn="t"/>
                      <a:r>
                        <a:rPr lang="en-US">
                          <a:solidFill>
                            <a:srgbClr val="333333"/>
                          </a:solidFill>
                          <a:effectLst/>
                        </a:rPr>
                        <a:t>JTextArea(String s, int row, int column)</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Creates a text area with the specified number of rows and columns that displays specified text.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212959446"/>
                  </a:ext>
                </a:extLst>
              </a:tr>
            </a:tbl>
          </a:graphicData>
        </a:graphic>
      </p:graphicFrame>
    </p:spTree>
    <p:extLst>
      <p:ext uri="{BB962C8B-B14F-4D97-AF65-F5344CB8AC3E}">
        <p14:creationId xmlns:p14="http://schemas.microsoft.com/office/powerpoint/2010/main" val="3030077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5983-2C7C-B091-AF11-BBC3821AE2C1}"/>
              </a:ext>
            </a:extLst>
          </p:cNvPr>
          <p:cNvSpPr>
            <a:spLocks noGrp="1"/>
          </p:cNvSpPr>
          <p:nvPr>
            <p:ph type="title"/>
          </p:nvPr>
        </p:nvSpPr>
        <p:spPr>
          <a:xfrm>
            <a:off x="838200" y="365126"/>
            <a:ext cx="10515600" cy="753556"/>
          </a:xfrm>
        </p:spPr>
        <p:txBody>
          <a:bodyPr/>
          <a:lstStyle/>
          <a:p>
            <a:r>
              <a:rPr lang="en-US" b="1" dirty="0"/>
              <a:t>Methods</a:t>
            </a:r>
          </a:p>
        </p:txBody>
      </p:sp>
      <p:graphicFrame>
        <p:nvGraphicFramePr>
          <p:cNvPr id="4" name="Content Placeholder 3">
            <a:extLst>
              <a:ext uri="{FF2B5EF4-FFF2-40B4-BE49-F238E27FC236}">
                <a16:creationId xmlns:a16="http://schemas.microsoft.com/office/drawing/2014/main" id="{2B1B5A8B-4A11-AB86-EAFF-46D6402BB763}"/>
              </a:ext>
            </a:extLst>
          </p:cNvPr>
          <p:cNvGraphicFramePr>
            <a:graphicFrameLocks noGrp="1"/>
          </p:cNvGraphicFramePr>
          <p:nvPr>
            <p:ph idx="1"/>
            <p:extLst>
              <p:ext uri="{D42A27DB-BD31-4B8C-83A1-F6EECF244321}">
                <p14:modId xmlns:p14="http://schemas.microsoft.com/office/powerpoint/2010/main" val="1663817250"/>
              </p:ext>
            </p:extLst>
          </p:nvPr>
        </p:nvGraphicFramePr>
        <p:xfrm>
          <a:off x="838200" y="1825625"/>
          <a:ext cx="10515600" cy="3339296"/>
        </p:xfrm>
        <a:graphic>
          <a:graphicData uri="http://schemas.openxmlformats.org/drawingml/2006/table">
            <a:tbl>
              <a:tblPr firstRow="1" bandRow="1">
                <a:tableStyleId>{1FECB4D8-DB02-4DC6-A0A2-4F2EBAE1DC90}</a:tableStyleId>
              </a:tblPr>
              <a:tblGrid>
                <a:gridCol w="3198779">
                  <a:extLst>
                    <a:ext uri="{9D8B030D-6E8A-4147-A177-3AD203B41FA5}">
                      <a16:colId xmlns:a16="http://schemas.microsoft.com/office/drawing/2014/main" val="1806728390"/>
                    </a:ext>
                  </a:extLst>
                </a:gridCol>
                <a:gridCol w="7316821">
                  <a:extLst>
                    <a:ext uri="{9D8B030D-6E8A-4147-A177-3AD203B41FA5}">
                      <a16:colId xmlns:a16="http://schemas.microsoft.com/office/drawing/2014/main" val="722633661"/>
                    </a:ext>
                  </a:extLst>
                </a:gridCol>
              </a:tblGrid>
              <a:tr h="548411">
                <a:tc>
                  <a:txBody>
                    <a:bodyPr/>
                    <a:lstStyle/>
                    <a:p>
                      <a:pPr algn="l" fontAlgn="t"/>
                      <a:r>
                        <a:rPr lang="en-US" dirty="0">
                          <a:solidFill>
                            <a:srgbClr val="000000"/>
                          </a:solidFill>
                          <a:effectLst/>
                        </a:rPr>
                        <a:t>Methods</a:t>
                      </a:r>
                      <a:endParaRPr lang="en-US" dirty="0">
                        <a:solidFill>
                          <a:srgbClr val="000000"/>
                        </a:solidFill>
                        <a:effectLst/>
                        <a:latin typeface="times new roman" panose="02020603050405020304" pitchFamily="18" charset="0"/>
                      </a:endParaRPr>
                    </a:p>
                  </a:txBody>
                  <a:tcPr marT="91440" marB="91440"/>
                </a:tc>
                <a:tc>
                  <a:txBody>
                    <a:bodyPr/>
                    <a:lstStyle/>
                    <a:p>
                      <a:pPr algn="l" fontAlgn="t"/>
                      <a:r>
                        <a:rPr lang="en-US">
                          <a:solidFill>
                            <a:srgbClr val="000000"/>
                          </a:solidFill>
                          <a:effectLst/>
                        </a:rPr>
                        <a:t>Description</a:t>
                      </a:r>
                      <a:endParaRPr lang="en-US">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3532882798"/>
                  </a:ext>
                </a:extLst>
              </a:tr>
              <a:tr h="475290">
                <a:tc>
                  <a:txBody>
                    <a:bodyPr/>
                    <a:lstStyle/>
                    <a:p>
                      <a:pPr algn="just" fontAlgn="t"/>
                      <a:r>
                        <a:rPr lang="en-US">
                          <a:solidFill>
                            <a:srgbClr val="333333"/>
                          </a:solidFill>
                          <a:effectLst/>
                        </a:rPr>
                        <a:t>void setRows(int rows)</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set specified number of rows.</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4123449569"/>
                  </a:ext>
                </a:extLst>
              </a:tr>
              <a:tr h="475290">
                <a:tc>
                  <a:txBody>
                    <a:bodyPr/>
                    <a:lstStyle/>
                    <a:p>
                      <a:pPr algn="just" fontAlgn="t"/>
                      <a:r>
                        <a:rPr lang="en-US">
                          <a:solidFill>
                            <a:srgbClr val="333333"/>
                          </a:solidFill>
                          <a:effectLst/>
                        </a:rPr>
                        <a:t>void setColumns(int cols)</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set specified number of columns.</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910040275"/>
                  </a:ext>
                </a:extLst>
              </a:tr>
              <a:tr h="475290">
                <a:tc>
                  <a:txBody>
                    <a:bodyPr/>
                    <a:lstStyle/>
                    <a:p>
                      <a:pPr algn="just" fontAlgn="t"/>
                      <a:r>
                        <a:rPr lang="en-US">
                          <a:solidFill>
                            <a:srgbClr val="333333"/>
                          </a:solidFill>
                          <a:effectLst/>
                        </a:rPr>
                        <a:t>void setFont(Font f)</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set the specified font.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3885076379"/>
                  </a:ext>
                </a:extLst>
              </a:tr>
              <a:tr h="804337">
                <a:tc>
                  <a:txBody>
                    <a:bodyPr/>
                    <a:lstStyle/>
                    <a:p>
                      <a:pPr algn="just" fontAlgn="t"/>
                      <a:r>
                        <a:rPr lang="en-US">
                          <a:solidFill>
                            <a:srgbClr val="333333"/>
                          </a:solidFill>
                          <a:effectLst/>
                        </a:rPr>
                        <a:t>void insert(String s, int position)</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insert the specified text on the specified position.</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2866768352"/>
                  </a:ext>
                </a:extLst>
              </a:tr>
              <a:tr h="560678">
                <a:tc>
                  <a:txBody>
                    <a:bodyPr/>
                    <a:lstStyle/>
                    <a:p>
                      <a:pPr algn="just" fontAlgn="t"/>
                      <a:r>
                        <a:rPr lang="en-US">
                          <a:solidFill>
                            <a:srgbClr val="333333"/>
                          </a:solidFill>
                          <a:effectLst/>
                        </a:rPr>
                        <a:t>void append(String s)</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It is used to append the given text to the end of the document.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2810484597"/>
                  </a:ext>
                </a:extLst>
              </a:tr>
            </a:tbl>
          </a:graphicData>
        </a:graphic>
      </p:graphicFrame>
    </p:spTree>
    <p:extLst>
      <p:ext uri="{BB962C8B-B14F-4D97-AF65-F5344CB8AC3E}">
        <p14:creationId xmlns:p14="http://schemas.microsoft.com/office/powerpoint/2010/main" val="214783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D69E-513D-6A7A-A8EB-12B626853249}"/>
              </a:ext>
            </a:extLst>
          </p:cNvPr>
          <p:cNvSpPr>
            <a:spLocks noGrp="1"/>
          </p:cNvSpPr>
          <p:nvPr>
            <p:ph type="title"/>
          </p:nvPr>
        </p:nvSpPr>
        <p:spPr/>
        <p:txBody>
          <a:bodyPr/>
          <a:lstStyle/>
          <a:p>
            <a:r>
              <a:rPr lang="en-US" dirty="0"/>
              <a:t>Example program for </a:t>
            </a:r>
            <a:r>
              <a:rPr lang="en-US" dirty="0" err="1"/>
              <a:t>JTextArea</a:t>
            </a:r>
            <a:endParaRPr lang="en-US" dirty="0"/>
          </a:p>
        </p:txBody>
      </p:sp>
      <p:sp>
        <p:nvSpPr>
          <p:cNvPr id="3" name="Content Placeholder 2">
            <a:extLst>
              <a:ext uri="{FF2B5EF4-FFF2-40B4-BE49-F238E27FC236}">
                <a16:creationId xmlns:a16="http://schemas.microsoft.com/office/drawing/2014/main" id="{1FAD471D-56AC-008D-2CFB-B791D237F735}"/>
              </a:ext>
            </a:extLst>
          </p:cNvPr>
          <p:cNvSpPr>
            <a:spLocks noGrp="1"/>
          </p:cNvSpPr>
          <p:nvPr>
            <p:ph idx="1"/>
          </p:nvPr>
        </p:nvSpPr>
        <p:spPr>
          <a:xfrm>
            <a:off x="838200" y="1449421"/>
            <a:ext cx="10515600" cy="4727542"/>
          </a:xfrm>
        </p:spPr>
        <p:txBody>
          <a:bodyPr>
            <a:normAutofit fontScale="55000" lnSpcReduction="20000"/>
          </a:bodyPr>
          <a:lstStyle/>
          <a:p>
            <a:pPr marL="0" indent="0">
              <a:buNone/>
            </a:pPr>
            <a:r>
              <a:rPr lang="en-US" dirty="0"/>
              <a:t>import </a:t>
            </a:r>
            <a:r>
              <a:rPr lang="en-US" dirty="0" err="1"/>
              <a:t>javax.swing</a:t>
            </a:r>
            <a:r>
              <a:rPr lang="en-US" dirty="0"/>
              <a:t>.*;  </a:t>
            </a:r>
          </a:p>
          <a:p>
            <a:pPr marL="0" indent="0">
              <a:buNone/>
            </a:pPr>
            <a:r>
              <a:rPr lang="en-US" dirty="0"/>
              <a:t>public class </a:t>
            </a:r>
            <a:r>
              <a:rPr lang="en-US" dirty="0" err="1"/>
              <a:t>TextAreaExample</a:t>
            </a:r>
            <a:r>
              <a:rPr lang="en-US" dirty="0"/>
              <a:t>  </a:t>
            </a:r>
          </a:p>
          <a:p>
            <a:pPr marL="0" indent="0">
              <a:buNone/>
            </a:pPr>
            <a:r>
              <a:rPr lang="en-US" dirty="0"/>
              <a:t>{  </a:t>
            </a:r>
          </a:p>
          <a:p>
            <a:pPr marL="0" indent="0">
              <a:buNone/>
            </a:pPr>
            <a:r>
              <a:rPr lang="en-US" dirty="0" err="1"/>
              <a:t>TextAreaExample</a:t>
            </a:r>
            <a:r>
              <a:rPr lang="en-US" dirty="0"/>
              <a:t>(){  </a:t>
            </a:r>
          </a:p>
          <a:p>
            <a:pPr marL="0" indent="0">
              <a:buNone/>
            </a:pPr>
            <a:r>
              <a:rPr lang="en-US" dirty="0" err="1"/>
              <a:t>JFrame</a:t>
            </a:r>
            <a:r>
              <a:rPr lang="en-US" dirty="0"/>
              <a:t> f= new </a:t>
            </a:r>
            <a:r>
              <a:rPr lang="en-US" dirty="0" err="1"/>
              <a:t>JFrame</a:t>
            </a:r>
            <a:r>
              <a:rPr lang="en-US" dirty="0"/>
              <a:t>();  </a:t>
            </a:r>
          </a:p>
          <a:p>
            <a:pPr marL="0" indent="0">
              <a:buNone/>
            </a:pPr>
            <a:r>
              <a:rPr lang="en-US" dirty="0" err="1"/>
              <a:t>JTextArea</a:t>
            </a:r>
            <a:r>
              <a:rPr lang="en-US" dirty="0"/>
              <a:t> area=new </a:t>
            </a:r>
            <a:r>
              <a:rPr lang="en-US" dirty="0" err="1"/>
              <a:t>JTextArea</a:t>
            </a:r>
            <a:r>
              <a:rPr lang="en-US" dirty="0"/>
              <a:t>("Welcome to </a:t>
            </a:r>
            <a:r>
              <a:rPr lang="en-US" dirty="0" err="1"/>
              <a:t>javatpoint</a:t>
            </a:r>
            <a:r>
              <a:rPr lang="en-US" dirty="0"/>
              <a:t>");  </a:t>
            </a:r>
          </a:p>
          <a:p>
            <a:pPr marL="0" indent="0">
              <a:buNone/>
            </a:pPr>
            <a:r>
              <a:rPr lang="en-US" dirty="0" err="1"/>
              <a:t>area.setBounds</a:t>
            </a:r>
            <a:r>
              <a:rPr lang="en-US" dirty="0"/>
              <a:t>(10,30, 200,200);  </a:t>
            </a:r>
          </a:p>
          <a:p>
            <a:pPr marL="0" indent="0">
              <a:buNone/>
            </a:pPr>
            <a:r>
              <a:rPr lang="en-US" dirty="0"/>
              <a:t> </a:t>
            </a:r>
            <a:r>
              <a:rPr lang="en-US" dirty="0" err="1"/>
              <a:t>f.add</a:t>
            </a:r>
            <a:r>
              <a:rPr lang="en-US" dirty="0"/>
              <a:t>(area);  </a:t>
            </a:r>
          </a:p>
          <a:p>
            <a:pPr marL="0" indent="0">
              <a:buNone/>
            </a:pPr>
            <a:r>
              <a:rPr lang="en-US" dirty="0" err="1"/>
              <a:t>f.setSize</a:t>
            </a:r>
            <a:r>
              <a:rPr lang="en-US" dirty="0"/>
              <a:t>(300,300);  </a:t>
            </a:r>
          </a:p>
          <a:p>
            <a:pPr marL="0" indent="0">
              <a:buNone/>
            </a:pPr>
            <a:r>
              <a:rPr lang="en-US" dirty="0" err="1"/>
              <a:t>f.setLayout</a:t>
            </a:r>
            <a:r>
              <a:rPr lang="en-US" dirty="0"/>
              <a:t>(null);  </a:t>
            </a:r>
          </a:p>
          <a:p>
            <a:pPr marL="0" indent="0">
              <a:buNone/>
            </a:pPr>
            <a:r>
              <a:rPr lang="en-US" dirty="0" err="1"/>
              <a:t>f.setVisible</a:t>
            </a:r>
            <a:r>
              <a:rPr lang="en-US" dirty="0"/>
              <a:t>(true);  }  </a:t>
            </a:r>
          </a:p>
          <a:p>
            <a:pPr marL="0" indent="0">
              <a:buNone/>
            </a:pPr>
            <a:r>
              <a:rPr lang="en-US" dirty="0"/>
              <a:t>public static void main(String </a:t>
            </a:r>
            <a:r>
              <a:rPr lang="en-US" dirty="0" err="1"/>
              <a:t>args</a:t>
            </a:r>
            <a:r>
              <a:rPr lang="en-US" dirty="0"/>
              <a:t>[])  </a:t>
            </a:r>
          </a:p>
          <a:p>
            <a:pPr marL="0" indent="0">
              <a:buNone/>
            </a:pPr>
            <a:r>
              <a:rPr lang="en-US" dirty="0"/>
              <a:t> {  </a:t>
            </a:r>
          </a:p>
          <a:p>
            <a:pPr marL="0" indent="0">
              <a:buNone/>
            </a:pPr>
            <a:r>
              <a:rPr lang="en-US" dirty="0"/>
              <a:t>new </a:t>
            </a:r>
            <a:r>
              <a:rPr lang="en-US" dirty="0" err="1"/>
              <a:t>TextAreaExample</a:t>
            </a:r>
            <a:r>
              <a:rPr lang="en-US" dirty="0"/>
              <a:t>();  </a:t>
            </a:r>
          </a:p>
          <a:p>
            <a:pPr marL="0" indent="0">
              <a:buNone/>
            </a:pPr>
            <a:r>
              <a:rPr lang="en-US" dirty="0"/>
              <a:t>}} </a:t>
            </a:r>
          </a:p>
        </p:txBody>
      </p:sp>
    </p:spTree>
    <p:extLst>
      <p:ext uri="{BB962C8B-B14F-4D97-AF65-F5344CB8AC3E}">
        <p14:creationId xmlns:p14="http://schemas.microsoft.com/office/powerpoint/2010/main" val="638667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F277-9B18-67B8-445C-0F1948CA0655}"/>
              </a:ext>
            </a:extLst>
          </p:cNvPr>
          <p:cNvSpPr>
            <a:spLocks noGrp="1"/>
          </p:cNvSpPr>
          <p:nvPr>
            <p:ph type="title"/>
          </p:nvPr>
        </p:nvSpPr>
        <p:spPr>
          <a:xfrm>
            <a:off x="400456" y="180300"/>
            <a:ext cx="10515600" cy="821649"/>
          </a:xfrm>
        </p:spPr>
        <p:txBody>
          <a:bodyPr/>
          <a:lstStyle/>
          <a:p>
            <a:r>
              <a:rPr lang="en-US" dirty="0" err="1"/>
              <a:t>JPasswordField</a:t>
            </a:r>
            <a:endParaRPr lang="en-US" dirty="0"/>
          </a:p>
        </p:txBody>
      </p:sp>
      <p:sp>
        <p:nvSpPr>
          <p:cNvPr id="3" name="Content Placeholder 2">
            <a:extLst>
              <a:ext uri="{FF2B5EF4-FFF2-40B4-BE49-F238E27FC236}">
                <a16:creationId xmlns:a16="http://schemas.microsoft.com/office/drawing/2014/main" id="{DD10D905-8493-7F89-713D-BB3D8EC5EE9D}"/>
              </a:ext>
            </a:extLst>
          </p:cNvPr>
          <p:cNvSpPr>
            <a:spLocks noGrp="1"/>
          </p:cNvSpPr>
          <p:nvPr>
            <p:ph idx="1"/>
          </p:nvPr>
        </p:nvSpPr>
        <p:spPr>
          <a:xfrm>
            <a:off x="400456" y="1099226"/>
            <a:ext cx="10953344" cy="5077737"/>
          </a:xfrm>
        </p:spPr>
        <p:txBody>
          <a:bodyPr/>
          <a:lstStyle/>
          <a:p>
            <a:r>
              <a:rPr lang="en-US" dirty="0"/>
              <a:t>The object of a </a:t>
            </a:r>
            <a:r>
              <a:rPr lang="en-US" dirty="0" err="1"/>
              <a:t>JPasswordField</a:t>
            </a:r>
            <a:r>
              <a:rPr lang="en-US" dirty="0"/>
              <a:t> class is a text component specialized for password entry. It allows the editing of a single line of text. It inherits </a:t>
            </a:r>
            <a:r>
              <a:rPr lang="en-US" dirty="0" err="1"/>
              <a:t>JTextField</a:t>
            </a:r>
            <a:r>
              <a:rPr lang="en-US" dirty="0"/>
              <a:t> class.</a:t>
            </a:r>
          </a:p>
          <a:p>
            <a:pPr marL="0" indent="0">
              <a:buNone/>
            </a:pPr>
            <a:r>
              <a:rPr lang="en-US" b="1" dirty="0"/>
              <a:t>Package:</a:t>
            </a:r>
          </a:p>
          <a:p>
            <a:r>
              <a:rPr lang="en-US" dirty="0"/>
              <a:t> </a:t>
            </a:r>
            <a:r>
              <a:rPr lang="en-US" dirty="0" err="1">
                <a:highlight>
                  <a:srgbClr val="00FFFF"/>
                </a:highlight>
              </a:rPr>
              <a:t>javax.swing.JPasswordField</a:t>
            </a:r>
            <a:endParaRPr lang="en-US" dirty="0">
              <a:highlight>
                <a:srgbClr val="00FFFF"/>
              </a:highlight>
            </a:endParaRPr>
          </a:p>
          <a:p>
            <a:pPr marL="0" indent="0">
              <a:buNone/>
            </a:pPr>
            <a:r>
              <a:rPr lang="en-US" b="1" dirty="0"/>
              <a:t>Syntax:</a:t>
            </a:r>
          </a:p>
          <a:p>
            <a:r>
              <a:rPr lang="en-US" dirty="0">
                <a:highlight>
                  <a:srgbClr val="00FFFF"/>
                </a:highlight>
              </a:rPr>
              <a:t>public class </a:t>
            </a:r>
            <a:r>
              <a:rPr lang="en-US" dirty="0" err="1">
                <a:highlight>
                  <a:srgbClr val="00FFFF"/>
                </a:highlight>
              </a:rPr>
              <a:t>JPasswordField</a:t>
            </a:r>
            <a:r>
              <a:rPr lang="en-US" dirty="0">
                <a:highlight>
                  <a:srgbClr val="00FFFF"/>
                </a:highlight>
              </a:rPr>
              <a:t> extends </a:t>
            </a:r>
            <a:r>
              <a:rPr lang="en-US" dirty="0" err="1">
                <a:highlight>
                  <a:srgbClr val="00FFFF"/>
                </a:highlight>
              </a:rPr>
              <a:t>JTextField</a:t>
            </a:r>
            <a:r>
              <a:rPr lang="en-US" dirty="0">
                <a:highlight>
                  <a:srgbClr val="00FFFF"/>
                </a:highlight>
              </a:rPr>
              <a:t> </a:t>
            </a:r>
          </a:p>
        </p:txBody>
      </p:sp>
    </p:spTree>
    <p:extLst>
      <p:ext uri="{BB962C8B-B14F-4D97-AF65-F5344CB8AC3E}">
        <p14:creationId xmlns:p14="http://schemas.microsoft.com/office/powerpoint/2010/main" val="393491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1B9A-4C53-EEEF-884C-8FC35C358567}"/>
              </a:ext>
            </a:extLst>
          </p:cNvPr>
          <p:cNvSpPr>
            <a:spLocks noGrp="1"/>
          </p:cNvSpPr>
          <p:nvPr>
            <p:ph type="title"/>
          </p:nvPr>
        </p:nvSpPr>
        <p:spPr>
          <a:xfrm>
            <a:off x="371272" y="627772"/>
            <a:ext cx="10515600" cy="617369"/>
          </a:xfrm>
        </p:spPr>
        <p:txBody>
          <a:bodyPr>
            <a:normAutofit fontScale="90000"/>
          </a:bodyPr>
          <a:lstStyle/>
          <a:p>
            <a:r>
              <a:rPr lang="en-US" dirty="0"/>
              <a:t>Constructors:</a:t>
            </a:r>
          </a:p>
        </p:txBody>
      </p:sp>
      <p:graphicFrame>
        <p:nvGraphicFramePr>
          <p:cNvPr id="4" name="Content Placeholder 3">
            <a:extLst>
              <a:ext uri="{FF2B5EF4-FFF2-40B4-BE49-F238E27FC236}">
                <a16:creationId xmlns:a16="http://schemas.microsoft.com/office/drawing/2014/main" id="{18573863-2601-0E12-BFB6-D1E5092567D0}"/>
              </a:ext>
            </a:extLst>
          </p:cNvPr>
          <p:cNvGraphicFramePr>
            <a:graphicFrameLocks noGrp="1"/>
          </p:cNvGraphicFramePr>
          <p:nvPr>
            <p:ph idx="1"/>
            <p:extLst>
              <p:ext uri="{D42A27DB-BD31-4B8C-83A1-F6EECF244321}">
                <p14:modId xmlns:p14="http://schemas.microsoft.com/office/powerpoint/2010/main" val="561175619"/>
              </p:ext>
            </p:extLst>
          </p:nvPr>
        </p:nvGraphicFramePr>
        <p:xfrm>
          <a:off x="838200" y="1825625"/>
          <a:ext cx="10515600" cy="2865120"/>
        </p:xfrm>
        <a:graphic>
          <a:graphicData uri="http://schemas.openxmlformats.org/drawingml/2006/table">
            <a:tbl>
              <a:tblPr firstRow="1" bandRow="1">
                <a:tableStyleId>{1FECB4D8-DB02-4DC6-A0A2-4F2EBAE1DC90}</a:tableStyleId>
              </a:tblPr>
              <a:tblGrid>
                <a:gridCol w="3850532">
                  <a:extLst>
                    <a:ext uri="{9D8B030D-6E8A-4147-A177-3AD203B41FA5}">
                      <a16:colId xmlns:a16="http://schemas.microsoft.com/office/drawing/2014/main" val="3168162595"/>
                    </a:ext>
                  </a:extLst>
                </a:gridCol>
                <a:gridCol w="6665068">
                  <a:extLst>
                    <a:ext uri="{9D8B030D-6E8A-4147-A177-3AD203B41FA5}">
                      <a16:colId xmlns:a16="http://schemas.microsoft.com/office/drawing/2014/main" val="3077661836"/>
                    </a:ext>
                  </a:extLst>
                </a:gridCol>
              </a:tblGrid>
              <a:tr h="370840">
                <a:tc>
                  <a:txBody>
                    <a:bodyPr/>
                    <a:lstStyle/>
                    <a:p>
                      <a:pPr algn="l" fontAlgn="t"/>
                      <a:r>
                        <a:rPr lang="en-US" dirty="0">
                          <a:solidFill>
                            <a:srgbClr val="000000"/>
                          </a:solidFill>
                          <a:effectLst/>
                        </a:rPr>
                        <a:t>Constructor</a:t>
                      </a:r>
                      <a:endParaRPr lang="en-US" dirty="0">
                        <a:solidFill>
                          <a:srgbClr val="000000"/>
                        </a:solidFill>
                        <a:effectLst/>
                        <a:latin typeface="times new roman" panose="02020603050405020304" pitchFamily="18" charset="0"/>
                      </a:endParaRPr>
                    </a:p>
                  </a:txBody>
                  <a:tcPr marT="91440" marB="91440"/>
                </a:tc>
                <a:tc>
                  <a:txBody>
                    <a:bodyPr/>
                    <a:lstStyle/>
                    <a:p>
                      <a:pPr algn="l" fontAlgn="t"/>
                      <a:r>
                        <a:rPr lang="en-US">
                          <a:solidFill>
                            <a:srgbClr val="000000"/>
                          </a:solidFill>
                          <a:effectLst/>
                        </a:rPr>
                        <a:t>Description</a:t>
                      </a:r>
                      <a:endParaRPr lang="en-US">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467645109"/>
                  </a:ext>
                </a:extLst>
              </a:tr>
              <a:tr h="370840">
                <a:tc>
                  <a:txBody>
                    <a:bodyPr/>
                    <a:lstStyle/>
                    <a:p>
                      <a:pPr algn="just" fontAlgn="t"/>
                      <a:r>
                        <a:rPr lang="en-US">
                          <a:solidFill>
                            <a:srgbClr val="333333"/>
                          </a:solidFill>
                          <a:effectLst/>
                        </a:rPr>
                        <a:t>JPasswordField()</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Constructs a new JPasswordField, with a default document, null starting text string, and 0 column width.</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416934370"/>
                  </a:ext>
                </a:extLst>
              </a:tr>
              <a:tr h="370840">
                <a:tc>
                  <a:txBody>
                    <a:bodyPr/>
                    <a:lstStyle/>
                    <a:p>
                      <a:pPr algn="just" fontAlgn="t"/>
                      <a:r>
                        <a:rPr lang="en-US">
                          <a:solidFill>
                            <a:srgbClr val="333333"/>
                          </a:solidFill>
                          <a:effectLst/>
                        </a:rPr>
                        <a:t>JPasswordField(int columns)</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Constructs a new empty JPasswordField with the specified number of columns.</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2855624483"/>
                  </a:ext>
                </a:extLst>
              </a:tr>
              <a:tr h="370840">
                <a:tc>
                  <a:txBody>
                    <a:bodyPr/>
                    <a:lstStyle/>
                    <a:p>
                      <a:pPr algn="just" fontAlgn="t"/>
                      <a:r>
                        <a:rPr lang="en-US">
                          <a:solidFill>
                            <a:srgbClr val="333333"/>
                          </a:solidFill>
                          <a:effectLst/>
                        </a:rPr>
                        <a:t>JPasswordField(String text)</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Constructs a new JPasswordField initialized with the specified text.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914984991"/>
                  </a:ext>
                </a:extLst>
              </a:tr>
              <a:tr h="370840">
                <a:tc>
                  <a:txBody>
                    <a:bodyPr/>
                    <a:lstStyle/>
                    <a:p>
                      <a:pPr algn="just" fontAlgn="t"/>
                      <a:r>
                        <a:rPr lang="en-US">
                          <a:solidFill>
                            <a:srgbClr val="333333"/>
                          </a:solidFill>
                          <a:effectLst/>
                        </a:rPr>
                        <a:t>JPasswordField(String text, int columns)</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Construct a new </a:t>
                      </a:r>
                      <a:r>
                        <a:rPr lang="en-US" dirty="0" err="1">
                          <a:solidFill>
                            <a:srgbClr val="333333"/>
                          </a:solidFill>
                          <a:effectLst/>
                        </a:rPr>
                        <a:t>JPasswordField</a:t>
                      </a:r>
                      <a:r>
                        <a:rPr lang="en-US" dirty="0">
                          <a:solidFill>
                            <a:srgbClr val="333333"/>
                          </a:solidFill>
                          <a:effectLst/>
                        </a:rPr>
                        <a:t> initialized with the specified text and columns.</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730579102"/>
                  </a:ext>
                </a:extLst>
              </a:tr>
            </a:tbl>
          </a:graphicData>
        </a:graphic>
      </p:graphicFrame>
    </p:spTree>
    <p:extLst>
      <p:ext uri="{BB962C8B-B14F-4D97-AF65-F5344CB8AC3E}">
        <p14:creationId xmlns:p14="http://schemas.microsoft.com/office/powerpoint/2010/main" val="325320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2D72-A52F-C7EE-F31C-3D3D10AFC62E}"/>
              </a:ext>
            </a:extLst>
          </p:cNvPr>
          <p:cNvSpPr>
            <a:spLocks noGrp="1"/>
          </p:cNvSpPr>
          <p:nvPr>
            <p:ph type="title"/>
          </p:nvPr>
        </p:nvSpPr>
        <p:spPr/>
        <p:txBody>
          <a:bodyPr/>
          <a:lstStyle/>
          <a:p>
            <a:r>
              <a:rPr lang="en-US" dirty="0"/>
              <a:t> Example program for </a:t>
            </a:r>
            <a:r>
              <a:rPr lang="en-US" dirty="0" err="1"/>
              <a:t>JPasswordField</a:t>
            </a:r>
            <a:endParaRPr lang="en-US" dirty="0"/>
          </a:p>
        </p:txBody>
      </p:sp>
      <p:sp>
        <p:nvSpPr>
          <p:cNvPr id="3" name="Content Placeholder 2">
            <a:extLst>
              <a:ext uri="{FF2B5EF4-FFF2-40B4-BE49-F238E27FC236}">
                <a16:creationId xmlns:a16="http://schemas.microsoft.com/office/drawing/2014/main" id="{0022A8EF-E308-0899-0612-562076DDC0F5}"/>
              </a:ext>
            </a:extLst>
          </p:cNvPr>
          <p:cNvSpPr>
            <a:spLocks noGrp="1"/>
          </p:cNvSpPr>
          <p:nvPr>
            <p:ph idx="1"/>
          </p:nvPr>
        </p:nvSpPr>
        <p:spPr/>
        <p:txBody>
          <a:bodyPr>
            <a:normAutofit fontScale="55000" lnSpcReduction="20000"/>
          </a:bodyPr>
          <a:lstStyle/>
          <a:p>
            <a:pPr marL="0" indent="0">
              <a:buNone/>
            </a:pPr>
            <a:r>
              <a:rPr lang="en-US" dirty="0"/>
              <a:t>import </a:t>
            </a:r>
            <a:r>
              <a:rPr lang="en-US" dirty="0" err="1"/>
              <a:t>javax.swing</a:t>
            </a:r>
            <a:r>
              <a:rPr lang="en-US" dirty="0"/>
              <a:t>.*;    </a:t>
            </a:r>
          </a:p>
          <a:p>
            <a:pPr marL="0" indent="0">
              <a:buNone/>
            </a:pPr>
            <a:r>
              <a:rPr lang="en-US" dirty="0"/>
              <a:t>public class </a:t>
            </a:r>
            <a:r>
              <a:rPr lang="en-US" dirty="0" err="1"/>
              <a:t>PasswordFieldExample</a:t>
            </a:r>
            <a:r>
              <a:rPr lang="en-US" dirty="0"/>
              <a:t> {  </a:t>
            </a:r>
          </a:p>
          <a:p>
            <a:pPr marL="0" indent="0">
              <a:buNone/>
            </a:pPr>
            <a:r>
              <a:rPr lang="en-US" dirty="0"/>
              <a:t>    public static void main(String[] </a:t>
            </a:r>
            <a:r>
              <a:rPr lang="en-US" dirty="0" err="1"/>
              <a:t>args</a:t>
            </a:r>
            <a:r>
              <a:rPr lang="en-US" dirty="0"/>
              <a:t>) {    </a:t>
            </a:r>
          </a:p>
          <a:p>
            <a:pPr marL="0" indent="0">
              <a:buNone/>
            </a:pPr>
            <a:r>
              <a:rPr lang="en-US" dirty="0"/>
              <a:t>    </a:t>
            </a:r>
            <a:r>
              <a:rPr lang="en-US" dirty="0" err="1"/>
              <a:t>JFrame</a:t>
            </a:r>
            <a:r>
              <a:rPr lang="en-US" dirty="0"/>
              <a:t> f=new </a:t>
            </a:r>
            <a:r>
              <a:rPr lang="en-US" dirty="0" err="1"/>
              <a:t>JFrame</a:t>
            </a:r>
            <a:r>
              <a:rPr lang="en-US" dirty="0"/>
              <a:t>("Password Field Example");    </a:t>
            </a:r>
          </a:p>
          <a:p>
            <a:pPr marL="0" indent="0">
              <a:buNone/>
            </a:pPr>
            <a:r>
              <a:rPr lang="en-US" dirty="0"/>
              <a:t>     </a:t>
            </a:r>
            <a:r>
              <a:rPr lang="en-US" dirty="0" err="1"/>
              <a:t>JPasswordField</a:t>
            </a:r>
            <a:r>
              <a:rPr lang="en-US" dirty="0"/>
              <a:t> value = new </a:t>
            </a:r>
            <a:r>
              <a:rPr lang="en-US" dirty="0" err="1"/>
              <a:t>JPasswordField</a:t>
            </a:r>
            <a:r>
              <a:rPr lang="en-US" dirty="0"/>
              <a:t>();   </a:t>
            </a:r>
          </a:p>
          <a:p>
            <a:pPr marL="0" indent="0">
              <a:buNone/>
            </a:pPr>
            <a:r>
              <a:rPr lang="en-US" dirty="0"/>
              <a:t>     </a:t>
            </a:r>
            <a:r>
              <a:rPr lang="en-US" dirty="0" err="1"/>
              <a:t>JLabel</a:t>
            </a:r>
            <a:r>
              <a:rPr lang="en-US" dirty="0"/>
              <a:t> l1=new </a:t>
            </a:r>
            <a:r>
              <a:rPr lang="en-US" dirty="0" err="1"/>
              <a:t>JLabel</a:t>
            </a:r>
            <a:r>
              <a:rPr lang="en-US" dirty="0"/>
              <a:t>("Password:");    </a:t>
            </a:r>
          </a:p>
          <a:p>
            <a:pPr marL="0" indent="0">
              <a:buNone/>
            </a:pPr>
            <a:r>
              <a:rPr lang="en-US" dirty="0"/>
              <a:t>        l1.setBounds(20,100, 80,30);    </a:t>
            </a:r>
          </a:p>
          <a:p>
            <a:pPr marL="0" indent="0">
              <a:buNone/>
            </a:pPr>
            <a:r>
              <a:rPr lang="en-US" dirty="0"/>
              <a:t>         </a:t>
            </a:r>
            <a:r>
              <a:rPr lang="en-US" dirty="0" err="1"/>
              <a:t>value.setBounds</a:t>
            </a:r>
            <a:r>
              <a:rPr lang="en-US" dirty="0"/>
              <a:t>(100,100,100,30);    </a:t>
            </a:r>
          </a:p>
          <a:p>
            <a:pPr marL="0" indent="0">
              <a:buNone/>
            </a:pPr>
            <a:r>
              <a:rPr lang="en-US" dirty="0"/>
              <a:t>            </a:t>
            </a:r>
            <a:r>
              <a:rPr lang="en-US" dirty="0" err="1"/>
              <a:t>f.add</a:t>
            </a:r>
            <a:r>
              <a:rPr lang="en-US" dirty="0"/>
              <a:t>(value);  </a:t>
            </a:r>
            <a:r>
              <a:rPr lang="en-US" dirty="0" err="1"/>
              <a:t>f.add</a:t>
            </a:r>
            <a:r>
              <a:rPr lang="en-US" dirty="0"/>
              <a:t>(l1);  </a:t>
            </a:r>
          </a:p>
          <a:p>
            <a:pPr marL="0" indent="0">
              <a:buNone/>
            </a:pPr>
            <a:r>
              <a:rPr lang="en-US" dirty="0"/>
              <a:t>            </a:t>
            </a:r>
            <a:r>
              <a:rPr lang="en-US" dirty="0" err="1"/>
              <a:t>f.setSize</a:t>
            </a:r>
            <a:r>
              <a:rPr lang="en-US" dirty="0"/>
              <a:t>(300,300);    </a:t>
            </a:r>
          </a:p>
          <a:p>
            <a:pPr marL="0" indent="0">
              <a:buNone/>
            </a:pPr>
            <a:r>
              <a:rPr lang="en-US" dirty="0"/>
              <a:t>            </a:t>
            </a:r>
            <a:r>
              <a:rPr lang="en-US" dirty="0" err="1"/>
              <a:t>f.setLayout</a:t>
            </a:r>
            <a:r>
              <a:rPr lang="en-US" dirty="0"/>
              <a:t>(null);    </a:t>
            </a:r>
          </a:p>
          <a:p>
            <a:pPr marL="0" indent="0">
              <a:buNone/>
            </a:pPr>
            <a:r>
              <a:rPr lang="en-US" dirty="0"/>
              <a:t>            </a:t>
            </a:r>
            <a:r>
              <a:rPr lang="en-US" dirty="0" err="1"/>
              <a:t>f.setVisible</a:t>
            </a:r>
            <a:r>
              <a:rPr lang="en-US" dirty="0"/>
              <a:t>(true);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69774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C18D-7AC0-51D2-11AF-1204C2B0957B}"/>
              </a:ext>
            </a:extLst>
          </p:cNvPr>
          <p:cNvSpPr>
            <a:spLocks noGrp="1"/>
          </p:cNvSpPr>
          <p:nvPr>
            <p:ph type="title"/>
          </p:nvPr>
        </p:nvSpPr>
        <p:spPr>
          <a:xfrm>
            <a:off x="0" y="9728"/>
            <a:ext cx="10515600" cy="774934"/>
          </a:xfrm>
        </p:spPr>
        <p:txBody>
          <a:bodyPr/>
          <a:lstStyle/>
          <a:p>
            <a:r>
              <a:rPr lang="en-US" dirty="0"/>
              <a:t>Difference between AWT and Swing</a:t>
            </a:r>
          </a:p>
        </p:txBody>
      </p:sp>
      <p:graphicFrame>
        <p:nvGraphicFramePr>
          <p:cNvPr id="7" name="Content Placeholder 6">
            <a:extLst>
              <a:ext uri="{FF2B5EF4-FFF2-40B4-BE49-F238E27FC236}">
                <a16:creationId xmlns:a16="http://schemas.microsoft.com/office/drawing/2014/main" id="{B18FE67C-8E65-6BA3-96B3-ED9840219D2C}"/>
              </a:ext>
            </a:extLst>
          </p:cNvPr>
          <p:cNvGraphicFramePr>
            <a:graphicFrameLocks noGrp="1"/>
          </p:cNvGraphicFramePr>
          <p:nvPr>
            <p:ph idx="1"/>
            <p:extLst>
              <p:ext uri="{D42A27DB-BD31-4B8C-83A1-F6EECF244321}">
                <p14:modId xmlns:p14="http://schemas.microsoft.com/office/powerpoint/2010/main" val="1034741867"/>
              </p:ext>
            </p:extLst>
          </p:nvPr>
        </p:nvGraphicFramePr>
        <p:xfrm>
          <a:off x="223736" y="1125234"/>
          <a:ext cx="11566187" cy="4709160"/>
        </p:xfrm>
        <a:graphic>
          <a:graphicData uri="http://schemas.openxmlformats.org/drawingml/2006/table">
            <a:tbl>
              <a:tblPr firstRow="1" bandRow="1">
                <a:tableStyleId>{0505E3EF-67EA-436B-97B2-0124C06EBD24}</a:tableStyleId>
              </a:tblPr>
              <a:tblGrid>
                <a:gridCol w="1731524">
                  <a:extLst>
                    <a:ext uri="{9D8B030D-6E8A-4147-A177-3AD203B41FA5}">
                      <a16:colId xmlns:a16="http://schemas.microsoft.com/office/drawing/2014/main" val="3634040919"/>
                    </a:ext>
                  </a:extLst>
                </a:gridCol>
                <a:gridCol w="4659549">
                  <a:extLst>
                    <a:ext uri="{9D8B030D-6E8A-4147-A177-3AD203B41FA5}">
                      <a16:colId xmlns:a16="http://schemas.microsoft.com/office/drawing/2014/main" val="4168102620"/>
                    </a:ext>
                  </a:extLst>
                </a:gridCol>
                <a:gridCol w="5175114">
                  <a:extLst>
                    <a:ext uri="{9D8B030D-6E8A-4147-A177-3AD203B41FA5}">
                      <a16:colId xmlns:a16="http://schemas.microsoft.com/office/drawing/2014/main" val="2261605161"/>
                    </a:ext>
                  </a:extLst>
                </a:gridCol>
              </a:tblGrid>
              <a:tr h="370840">
                <a:tc>
                  <a:txBody>
                    <a:bodyPr/>
                    <a:lstStyle/>
                    <a:p>
                      <a:pPr algn="ctr"/>
                      <a:endParaRPr lang="en-US" sz="1400" dirty="0">
                        <a:solidFill>
                          <a:schemeClr val="tx1"/>
                        </a:solidFill>
                      </a:endParaRPr>
                    </a:p>
                  </a:txBody>
                  <a:tcPr/>
                </a:tc>
                <a:tc>
                  <a:txBody>
                    <a:bodyPr/>
                    <a:lstStyle/>
                    <a:p>
                      <a:pPr algn="ctr"/>
                      <a:r>
                        <a:rPr lang="en-US" sz="2000" dirty="0">
                          <a:solidFill>
                            <a:schemeClr val="tx1"/>
                          </a:solidFill>
                        </a:rPr>
                        <a:t>AWT</a:t>
                      </a:r>
                    </a:p>
                  </a:txBody>
                  <a:tcPr/>
                </a:tc>
                <a:tc>
                  <a:txBody>
                    <a:bodyPr/>
                    <a:lstStyle/>
                    <a:p>
                      <a:pPr algn="ctr"/>
                      <a:r>
                        <a:rPr lang="en-US" sz="2000" dirty="0">
                          <a:solidFill>
                            <a:schemeClr val="tx1"/>
                          </a:solidFill>
                        </a:rPr>
                        <a:t>Swing</a:t>
                      </a:r>
                    </a:p>
                  </a:txBody>
                  <a:tcPr/>
                </a:tc>
                <a:extLst>
                  <a:ext uri="{0D108BD9-81ED-4DB2-BD59-A6C34878D82A}">
                    <a16:rowId xmlns:a16="http://schemas.microsoft.com/office/drawing/2014/main" val="1381497139"/>
                  </a:ext>
                </a:extLst>
              </a:tr>
              <a:tr h="370840">
                <a:tc>
                  <a:txBody>
                    <a:bodyPr/>
                    <a:lstStyle/>
                    <a:p>
                      <a:pPr algn="ctr"/>
                      <a:r>
                        <a:rPr lang="en-US" sz="1300" b="1" dirty="0">
                          <a:solidFill>
                            <a:schemeClr val="tx1"/>
                          </a:solidFill>
                        </a:rPr>
                        <a:t>Platform Dependency</a:t>
                      </a:r>
                    </a:p>
                  </a:txBody>
                  <a:tcPr/>
                </a:tc>
                <a:tc>
                  <a:txBody>
                    <a:bodyPr/>
                    <a:lstStyle/>
                    <a:p>
                      <a:pPr algn="just"/>
                      <a:r>
                        <a:rPr lang="en-US" sz="1300" b="0" kern="1200" dirty="0">
                          <a:solidFill>
                            <a:schemeClr val="tx1"/>
                          </a:solidFill>
                          <a:effectLst/>
                        </a:rPr>
                        <a:t>AWT components are platform-dependent, which means they rely on the native platform's components. This can sometimes lead to inconsistencies in the look and feel across different operating systems.</a:t>
                      </a:r>
                      <a:endParaRPr lang="en-US" sz="1300" dirty="0">
                        <a:solidFill>
                          <a:schemeClr val="tx1"/>
                        </a:solidFill>
                      </a:endParaRPr>
                    </a:p>
                  </a:txBody>
                  <a:tcPr/>
                </a:tc>
                <a:tc>
                  <a:txBody>
                    <a:bodyPr/>
                    <a:lstStyle/>
                    <a:p>
                      <a:pPr algn="just"/>
                      <a:r>
                        <a:rPr lang="en-US" sz="1300" b="0" kern="1200" dirty="0">
                          <a:solidFill>
                            <a:schemeClr val="tx1"/>
                          </a:solidFill>
                          <a:effectLst/>
                        </a:rPr>
                        <a:t>Swing, on the other hand, is built on top of AWT but provides its own set of lightweight components. These components are consistent across different platforms, offering a more unified look and feel.</a:t>
                      </a:r>
                      <a:endParaRPr lang="en-US" sz="1300" dirty="0">
                        <a:solidFill>
                          <a:schemeClr val="tx1"/>
                        </a:solidFill>
                      </a:endParaRPr>
                    </a:p>
                  </a:txBody>
                  <a:tcPr/>
                </a:tc>
                <a:extLst>
                  <a:ext uri="{0D108BD9-81ED-4DB2-BD59-A6C34878D82A}">
                    <a16:rowId xmlns:a16="http://schemas.microsoft.com/office/drawing/2014/main" val="2874425349"/>
                  </a:ext>
                </a:extLst>
              </a:tr>
              <a:tr h="370840">
                <a:tc>
                  <a:txBody>
                    <a:bodyPr/>
                    <a:lstStyle/>
                    <a:p>
                      <a:pPr algn="ctr"/>
                      <a:r>
                        <a:rPr lang="en-US" sz="1300" b="1" kern="1200" dirty="0">
                          <a:solidFill>
                            <a:schemeClr val="tx1"/>
                          </a:solidFill>
                          <a:effectLst/>
                        </a:rPr>
                        <a:t>Component Nature</a:t>
                      </a:r>
                      <a:endParaRPr lang="en-US" sz="1300" b="1" dirty="0">
                        <a:solidFill>
                          <a:schemeClr val="tx1"/>
                        </a:solidFill>
                      </a:endParaRPr>
                    </a:p>
                  </a:txBody>
                  <a:tcPr/>
                </a:tc>
                <a:tc>
                  <a:txBody>
                    <a:bodyPr/>
                    <a:lstStyle/>
                    <a:p>
                      <a:pPr algn="just"/>
                      <a:r>
                        <a:rPr lang="en-US" sz="1300" b="0" kern="1200" dirty="0">
                          <a:solidFill>
                            <a:schemeClr val="tx1"/>
                          </a:solidFill>
                          <a:effectLst/>
                        </a:rPr>
                        <a:t>AWT components are heavyweight, meaning they are implemented using native components of the underlying platform. This can result in better integration with the platform but may lead to slower performance.</a:t>
                      </a:r>
                      <a:endParaRPr lang="en-US" sz="1300" dirty="0">
                        <a:solidFill>
                          <a:schemeClr val="tx1"/>
                        </a:solidFill>
                      </a:endParaRPr>
                    </a:p>
                  </a:txBody>
                  <a:tcPr/>
                </a:tc>
                <a:tc>
                  <a:txBody>
                    <a:bodyPr/>
                    <a:lstStyle/>
                    <a:p>
                      <a:pPr algn="just"/>
                      <a:r>
                        <a:rPr lang="en-US" sz="1300" b="0" kern="1200" dirty="0">
                          <a:solidFill>
                            <a:schemeClr val="tx1"/>
                          </a:solidFill>
                          <a:effectLst/>
                        </a:rPr>
                        <a:t>Swing components are lightweight and are entirely written in Java. They are not dependent on the underlying platform's native components, which can lead to improved performance and a more consistent appearance.</a:t>
                      </a:r>
                      <a:endParaRPr lang="en-US" sz="1300" dirty="0">
                        <a:solidFill>
                          <a:schemeClr val="tx1"/>
                        </a:solidFill>
                      </a:endParaRPr>
                    </a:p>
                  </a:txBody>
                  <a:tcPr/>
                </a:tc>
                <a:extLst>
                  <a:ext uri="{0D108BD9-81ED-4DB2-BD59-A6C34878D82A}">
                    <a16:rowId xmlns:a16="http://schemas.microsoft.com/office/drawing/2014/main" val="1554414881"/>
                  </a:ext>
                </a:extLst>
              </a:tr>
              <a:tr h="370840">
                <a:tc>
                  <a:txBody>
                    <a:bodyPr/>
                    <a:lstStyle/>
                    <a:p>
                      <a:pPr algn="ctr"/>
                      <a:r>
                        <a:rPr lang="en-US" sz="1300" b="1" kern="1200" dirty="0">
                          <a:solidFill>
                            <a:schemeClr val="tx1"/>
                          </a:solidFill>
                          <a:effectLst/>
                        </a:rPr>
                        <a:t>Look and Feel</a:t>
                      </a:r>
                      <a:endParaRPr lang="en-US" sz="1300" b="1" dirty="0">
                        <a:solidFill>
                          <a:schemeClr val="tx1"/>
                        </a:solidFill>
                      </a:endParaRPr>
                    </a:p>
                  </a:txBody>
                  <a:tcPr/>
                </a:tc>
                <a:tc>
                  <a:txBody>
                    <a:bodyPr/>
                    <a:lstStyle/>
                    <a:p>
                      <a:pPr algn="just"/>
                      <a:r>
                        <a:rPr lang="en-US" sz="1300" b="0" kern="1200" dirty="0">
                          <a:solidFill>
                            <a:schemeClr val="tx1"/>
                          </a:solidFill>
                          <a:effectLst/>
                        </a:rPr>
                        <a:t>The look and feel of AWT components are determined by the native windowing system, so they may vary between platforms.</a:t>
                      </a:r>
                      <a:endParaRPr lang="en-US" sz="1300" dirty="0">
                        <a:solidFill>
                          <a:schemeClr val="tx1"/>
                        </a:solidFill>
                      </a:endParaRPr>
                    </a:p>
                  </a:txBody>
                  <a:tcPr/>
                </a:tc>
                <a:tc>
                  <a:txBody>
                    <a:bodyPr/>
                    <a:lstStyle/>
                    <a:p>
                      <a:pPr algn="just"/>
                      <a:r>
                        <a:rPr lang="en-US" sz="1300" b="0" kern="1200" dirty="0">
                          <a:solidFill>
                            <a:schemeClr val="tx1"/>
                          </a:solidFill>
                          <a:effectLst/>
                        </a:rPr>
                        <a:t>Swing provides a pluggable look and feel, allowing developers to choose a specific look and feel for their application. This enables developers to create a consistent appearance across different platforms.</a:t>
                      </a:r>
                      <a:endParaRPr lang="en-US" sz="1300" dirty="0">
                        <a:solidFill>
                          <a:schemeClr val="tx1"/>
                        </a:solidFill>
                      </a:endParaRPr>
                    </a:p>
                  </a:txBody>
                  <a:tcPr/>
                </a:tc>
                <a:extLst>
                  <a:ext uri="{0D108BD9-81ED-4DB2-BD59-A6C34878D82A}">
                    <a16:rowId xmlns:a16="http://schemas.microsoft.com/office/drawing/2014/main" val="7541903"/>
                  </a:ext>
                </a:extLst>
              </a:tr>
              <a:tr h="237287">
                <a:tc>
                  <a:txBody>
                    <a:bodyPr/>
                    <a:lstStyle/>
                    <a:p>
                      <a:pPr algn="ctr"/>
                      <a:r>
                        <a:rPr lang="en-US" sz="1300" b="1" kern="1200" dirty="0">
                          <a:solidFill>
                            <a:schemeClr val="tx1"/>
                          </a:solidFill>
                          <a:effectLst/>
                        </a:rPr>
                        <a:t>Customization</a:t>
                      </a:r>
                      <a:endParaRPr lang="en-US" sz="1300" b="1" dirty="0">
                        <a:solidFill>
                          <a:schemeClr val="tx1"/>
                        </a:solidFill>
                      </a:endParaRPr>
                    </a:p>
                  </a:txBody>
                  <a:tcPr/>
                </a:tc>
                <a:tc>
                  <a:txBody>
                    <a:bodyPr/>
                    <a:lstStyle/>
                    <a:p>
                      <a:pPr algn="just"/>
                      <a:r>
                        <a:rPr lang="en-US" sz="1300" b="0" kern="1200" dirty="0">
                          <a:solidFill>
                            <a:schemeClr val="tx1"/>
                          </a:solidFill>
                          <a:effectLst/>
                        </a:rPr>
                        <a:t>AWT provides a basic set of components, and customization options are limited.</a:t>
                      </a:r>
                      <a:endParaRPr lang="en-US" sz="1300" dirty="0">
                        <a:solidFill>
                          <a:schemeClr val="tx1"/>
                        </a:solidFill>
                      </a:endParaRPr>
                    </a:p>
                  </a:txBody>
                  <a:tcPr/>
                </a:tc>
                <a:tc>
                  <a:txBody>
                    <a:bodyPr/>
                    <a:lstStyle/>
                    <a:p>
                      <a:pPr algn="just"/>
                      <a:r>
                        <a:rPr lang="en-US" sz="1300" b="0" kern="1200" dirty="0">
                          <a:solidFill>
                            <a:schemeClr val="tx1"/>
                          </a:solidFill>
                          <a:effectLst/>
                        </a:rPr>
                        <a:t>Swing offers a more extensive set of components, and they are highly customizable. Developers can create their own custom components and define their appearance and behavior.</a:t>
                      </a:r>
                      <a:endParaRPr lang="en-US" sz="1300" b="0" i="0" kern="1200" dirty="0">
                        <a:solidFill>
                          <a:schemeClr val="tx1"/>
                        </a:solidFill>
                        <a:effectLst/>
                        <a:latin typeface="+mn-lt"/>
                        <a:ea typeface="+mn-ea"/>
                        <a:cs typeface="+mn-cs"/>
                      </a:endParaRPr>
                    </a:p>
                  </a:txBody>
                  <a:tcPr/>
                </a:tc>
                <a:extLst>
                  <a:ext uri="{0D108BD9-81ED-4DB2-BD59-A6C34878D82A}">
                    <a16:rowId xmlns:a16="http://schemas.microsoft.com/office/drawing/2014/main" val="3188482454"/>
                  </a:ext>
                </a:extLst>
              </a:tr>
              <a:tr h="237287">
                <a:tc>
                  <a:txBody>
                    <a:bodyPr/>
                    <a:lstStyle/>
                    <a:p>
                      <a:pPr algn="ctr"/>
                      <a:r>
                        <a:rPr lang="en-US" sz="1300" b="1" kern="1200" dirty="0">
                          <a:solidFill>
                            <a:schemeClr val="tx1"/>
                          </a:solidFill>
                          <a:effectLst/>
                        </a:rPr>
                        <a:t>Complexity</a:t>
                      </a:r>
                      <a:endParaRPr lang="en-US" sz="1300" b="1" dirty="0">
                        <a:solidFill>
                          <a:schemeClr val="tx1"/>
                        </a:solidFill>
                      </a:endParaRPr>
                    </a:p>
                  </a:txBody>
                  <a:tcPr/>
                </a:tc>
                <a:tc>
                  <a:txBody>
                    <a:bodyPr/>
                    <a:lstStyle/>
                    <a:p>
                      <a:pPr algn="just"/>
                      <a:r>
                        <a:rPr lang="en-US" sz="1300" dirty="0">
                          <a:solidFill>
                            <a:schemeClr val="tx1"/>
                          </a:solidFill>
                        </a:rPr>
                        <a:t>AWT is considered simpler and easier to learn for beginners. It provides a smaller set of components compared to Swing.</a:t>
                      </a:r>
                    </a:p>
                  </a:txBody>
                  <a:tcPr/>
                </a:tc>
                <a:tc>
                  <a:txBody>
                    <a:bodyPr/>
                    <a:lstStyle/>
                    <a:p>
                      <a:pPr algn="just"/>
                      <a:r>
                        <a:rPr lang="en-US" sz="1300" dirty="0">
                          <a:solidFill>
                            <a:schemeClr val="tx1"/>
                          </a:solidFill>
                        </a:rPr>
                        <a:t>Swing is more feature-rich and provides a wider range of components, making it more powerful but potentially more complex for beginners.</a:t>
                      </a:r>
                    </a:p>
                  </a:txBody>
                  <a:tcPr/>
                </a:tc>
                <a:extLst>
                  <a:ext uri="{0D108BD9-81ED-4DB2-BD59-A6C34878D82A}">
                    <a16:rowId xmlns:a16="http://schemas.microsoft.com/office/drawing/2014/main" val="2157299449"/>
                  </a:ext>
                </a:extLst>
              </a:tr>
              <a:tr h="237287">
                <a:tc>
                  <a:txBody>
                    <a:bodyPr/>
                    <a:lstStyle/>
                    <a:p>
                      <a:pPr algn="ctr"/>
                      <a:r>
                        <a:rPr lang="en-US" sz="1300" b="1" dirty="0">
                          <a:solidFill>
                            <a:schemeClr val="tx1"/>
                          </a:solidFill>
                        </a:rPr>
                        <a:t>Thread Safety</a:t>
                      </a:r>
                    </a:p>
                  </a:txBody>
                  <a:tcPr/>
                </a:tc>
                <a:tc>
                  <a:txBody>
                    <a:bodyPr/>
                    <a:lstStyle/>
                    <a:p>
                      <a:pPr algn="just"/>
                      <a:r>
                        <a:rPr lang="en-US" sz="1300" dirty="0">
                          <a:solidFill>
                            <a:schemeClr val="tx1"/>
                          </a:solidFill>
                        </a:rPr>
                        <a:t>AWT is not inherently thread-safe, and care must be taken when updating GUI components from multiple threads.</a:t>
                      </a:r>
                    </a:p>
                  </a:txBody>
                  <a:tcPr/>
                </a:tc>
                <a:tc>
                  <a:txBody>
                    <a:bodyPr/>
                    <a:lstStyle/>
                    <a:p>
                      <a:pPr algn="just"/>
                      <a:r>
                        <a:rPr lang="en-US" sz="1300" dirty="0">
                          <a:solidFill>
                            <a:schemeClr val="tx1"/>
                          </a:solidFill>
                        </a:rPr>
                        <a:t>Swing is designed to be more thread-safe, and it provides mechanisms for handling events on the event dispatch thread, which is crucial for avoiding concurrency issues in GUI applications.</a:t>
                      </a:r>
                    </a:p>
                  </a:txBody>
                  <a:tcPr/>
                </a:tc>
                <a:extLst>
                  <a:ext uri="{0D108BD9-81ED-4DB2-BD59-A6C34878D82A}">
                    <a16:rowId xmlns:a16="http://schemas.microsoft.com/office/drawing/2014/main" val="2637420647"/>
                  </a:ext>
                </a:extLst>
              </a:tr>
            </a:tbl>
          </a:graphicData>
        </a:graphic>
      </p:graphicFrame>
    </p:spTree>
    <p:extLst>
      <p:ext uri="{BB962C8B-B14F-4D97-AF65-F5344CB8AC3E}">
        <p14:creationId xmlns:p14="http://schemas.microsoft.com/office/powerpoint/2010/main" val="286225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858A-66D6-9215-9887-4F340FE89C6B}"/>
              </a:ext>
            </a:extLst>
          </p:cNvPr>
          <p:cNvSpPr>
            <a:spLocks noGrp="1"/>
          </p:cNvSpPr>
          <p:nvPr>
            <p:ph type="title"/>
          </p:nvPr>
        </p:nvSpPr>
        <p:spPr/>
        <p:txBody>
          <a:bodyPr/>
          <a:lstStyle/>
          <a:p>
            <a:r>
              <a:rPr lang="en-US" dirty="0" err="1"/>
              <a:t>JCheckBox</a:t>
            </a:r>
            <a:endParaRPr lang="en-US" dirty="0"/>
          </a:p>
        </p:txBody>
      </p:sp>
      <p:sp>
        <p:nvSpPr>
          <p:cNvPr id="3" name="Content Placeholder 2">
            <a:extLst>
              <a:ext uri="{FF2B5EF4-FFF2-40B4-BE49-F238E27FC236}">
                <a16:creationId xmlns:a16="http://schemas.microsoft.com/office/drawing/2014/main" id="{F8B3148F-D0D2-FAC8-C308-189E1D6F10DF}"/>
              </a:ext>
            </a:extLst>
          </p:cNvPr>
          <p:cNvSpPr>
            <a:spLocks noGrp="1"/>
          </p:cNvSpPr>
          <p:nvPr>
            <p:ph idx="1"/>
          </p:nvPr>
        </p:nvSpPr>
        <p:spPr/>
        <p:txBody>
          <a:bodyPr/>
          <a:lstStyle/>
          <a:p>
            <a:r>
              <a:rPr lang="en-US" dirty="0"/>
              <a:t>The </a:t>
            </a:r>
            <a:r>
              <a:rPr lang="en-US" dirty="0" err="1"/>
              <a:t>JCheckBox</a:t>
            </a:r>
            <a:r>
              <a:rPr lang="en-US" dirty="0"/>
              <a:t> class is used to create a checkbox. It is used to turn an option on (true) or off (false). Clicking on a </a:t>
            </a:r>
            <a:r>
              <a:rPr lang="en-US" dirty="0" err="1"/>
              <a:t>CheckBox</a:t>
            </a:r>
            <a:r>
              <a:rPr lang="en-US" dirty="0"/>
              <a:t> changes its state from "on" to "off" or from "off" to "on ".It inherits </a:t>
            </a:r>
            <a:r>
              <a:rPr lang="en-US" dirty="0" err="1"/>
              <a:t>JToggleButton</a:t>
            </a:r>
            <a:r>
              <a:rPr lang="en-US" dirty="0"/>
              <a:t> class.</a:t>
            </a:r>
          </a:p>
          <a:p>
            <a:pPr marL="0" indent="0">
              <a:buNone/>
            </a:pPr>
            <a:r>
              <a:rPr lang="en-US" dirty="0"/>
              <a:t>Package:</a:t>
            </a:r>
          </a:p>
          <a:p>
            <a:r>
              <a:rPr lang="en-US" b="0" i="0" dirty="0">
                <a:solidFill>
                  <a:srgbClr val="333333"/>
                </a:solidFill>
                <a:effectLst/>
                <a:latin typeface="inter-regular"/>
              </a:rPr>
              <a:t> </a:t>
            </a:r>
            <a:r>
              <a:rPr lang="en-US" b="0" i="0" dirty="0" err="1">
                <a:solidFill>
                  <a:srgbClr val="333333"/>
                </a:solidFill>
                <a:effectLst/>
                <a:highlight>
                  <a:srgbClr val="00FFFF"/>
                </a:highlight>
                <a:latin typeface="inter-regular"/>
              </a:rPr>
              <a:t>javax.swing.JCheckBox</a:t>
            </a:r>
            <a:r>
              <a:rPr lang="en-US" b="0" i="0" dirty="0">
                <a:solidFill>
                  <a:srgbClr val="333333"/>
                </a:solidFill>
                <a:effectLst/>
                <a:highlight>
                  <a:srgbClr val="00FFFF"/>
                </a:highlight>
                <a:latin typeface="inter-regular"/>
              </a:rPr>
              <a:t> </a:t>
            </a:r>
          </a:p>
          <a:p>
            <a:pPr marL="0" indent="0">
              <a:buNone/>
            </a:pPr>
            <a:r>
              <a:rPr lang="en-US" dirty="0">
                <a:solidFill>
                  <a:srgbClr val="333333"/>
                </a:solidFill>
                <a:latin typeface="inter-regular"/>
              </a:rPr>
              <a:t>Syntax:</a:t>
            </a:r>
          </a:p>
          <a:p>
            <a:r>
              <a:rPr lang="en-US" dirty="0">
                <a:highlight>
                  <a:srgbClr val="00FFFF"/>
                </a:highlight>
              </a:rPr>
              <a:t>public class </a:t>
            </a:r>
            <a:r>
              <a:rPr lang="en-US" dirty="0" err="1">
                <a:highlight>
                  <a:srgbClr val="00FFFF"/>
                </a:highlight>
              </a:rPr>
              <a:t>JCheckBox</a:t>
            </a:r>
            <a:r>
              <a:rPr lang="en-US" dirty="0">
                <a:highlight>
                  <a:srgbClr val="00FFFF"/>
                </a:highlight>
              </a:rPr>
              <a:t> extends </a:t>
            </a:r>
            <a:r>
              <a:rPr lang="en-US" dirty="0" err="1">
                <a:highlight>
                  <a:srgbClr val="00FFFF"/>
                </a:highlight>
              </a:rPr>
              <a:t>JToggleButton</a:t>
            </a:r>
            <a:r>
              <a:rPr lang="en-US" dirty="0">
                <a:highlight>
                  <a:srgbClr val="00FFFF"/>
                </a:highlight>
              </a:rPr>
              <a:t> implements Accessible </a:t>
            </a:r>
          </a:p>
        </p:txBody>
      </p:sp>
    </p:spTree>
    <p:extLst>
      <p:ext uri="{BB962C8B-B14F-4D97-AF65-F5344CB8AC3E}">
        <p14:creationId xmlns:p14="http://schemas.microsoft.com/office/powerpoint/2010/main" val="1511795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6437-7A1A-1C4C-85F3-FE9558189381}"/>
              </a:ext>
            </a:extLst>
          </p:cNvPr>
          <p:cNvSpPr>
            <a:spLocks noGrp="1"/>
          </p:cNvSpPr>
          <p:nvPr>
            <p:ph type="title"/>
          </p:nvPr>
        </p:nvSpPr>
        <p:spPr/>
        <p:txBody>
          <a:bodyPr/>
          <a:lstStyle/>
          <a:p>
            <a:r>
              <a:rPr lang="en-US" dirty="0"/>
              <a:t>Constructor</a:t>
            </a:r>
          </a:p>
        </p:txBody>
      </p:sp>
      <p:graphicFrame>
        <p:nvGraphicFramePr>
          <p:cNvPr id="4" name="Content Placeholder 3">
            <a:extLst>
              <a:ext uri="{FF2B5EF4-FFF2-40B4-BE49-F238E27FC236}">
                <a16:creationId xmlns:a16="http://schemas.microsoft.com/office/drawing/2014/main" id="{89D544B3-E126-2678-A803-507CE143182D}"/>
              </a:ext>
            </a:extLst>
          </p:cNvPr>
          <p:cNvGraphicFramePr>
            <a:graphicFrameLocks noGrp="1"/>
          </p:cNvGraphicFramePr>
          <p:nvPr>
            <p:ph idx="1"/>
            <p:extLst>
              <p:ext uri="{D42A27DB-BD31-4B8C-83A1-F6EECF244321}">
                <p14:modId xmlns:p14="http://schemas.microsoft.com/office/powerpoint/2010/main" val="733399438"/>
              </p:ext>
            </p:extLst>
          </p:nvPr>
        </p:nvGraphicFramePr>
        <p:xfrm>
          <a:off x="505838" y="1825625"/>
          <a:ext cx="10847962" cy="2590800"/>
        </p:xfrm>
        <a:graphic>
          <a:graphicData uri="http://schemas.openxmlformats.org/drawingml/2006/table">
            <a:tbl>
              <a:tblPr firstRow="1" bandRow="1">
                <a:tableStyleId>{1FECB4D8-DB02-4DC6-A0A2-4F2EBAE1DC90}</a:tableStyleId>
              </a:tblPr>
              <a:tblGrid>
                <a:gridCol w="4122761">
                  <a:extLst>
                    <a:ext uri="{9D8B030D-6E8A-4147-A177-3AD203B41FA5}">
                      <a16:colId xmlns:a16="http://schemas.microsoft.com/office/drawing/2014/main" val="1546691424"/>
                    </a:ext>
                  </a:extLst>
                </a:gridCol>
                <a:gridCol w="6725201">
                  <a:extLst>
                    <a:ext uri="{9D8B030D-6E8A-4147-A177-3AD203B41FA5}">
                      <a16:colId xmlns:a16="http://schemas.microsoft.com/office/drawing/2014/main" val="1941612482"/>
                    </a:ext>
                  </a:extLst>
                </a:gridCol>
              </a:tblGrid>
              <a:tr h="370840">
                <a:tc>
                  <a:txBody>
                    <a:bodyPr/>
                    <a:lstStyle/>
                    <a:p>
                      <a:pPr algn="l" fontAlgn="t"/>
                      <a:r>
                        <a:rPr lang="en-US" dirty="0">
                          <a:solidFill>
                            <a:srgbClr val="000000"/>
                          </a:solidFill>
                          <a:effectLst/>
                        </a:rPr>
                        <a:t>Constructor</a:t>
                      </a:r>
                      <a:endParaRPr lang="en-US" dirty="0">
                        <a:solidFill>
                          <a:srgbClr val="000000"/>
                        </a:solidFill>
                        <a:effectLst/>
                        <a:latin typeface="times new roman" panose="02020603050405020304" pitchFamily="18" charset="0"/>
                      </a:endParaRPr>
                    </a:p>
                  </a:txBody>
                  <a:tcPr marT="91440" marB="91440"/>
                </a:tc>
                <a:tc>
                  <a:txBody>
                    <a:bodyPr/>
                    <a:lstStyle/>
                    <a:p>
                      <a:pPr algn="l" fontAlgn="t"/>
                      <a:r>
                        <a:rPr lang="en-US">
                          <a:solidFill>
                            <a:srgbClr val="000000"/>
                          </a:solidFill>
                          <a:effectLst/>
                        </a:rPr>
                        <a:t>Description</a:t>
                      </a:r>
                      <a:endParaRPr lang="en-US">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2469519946"/>
                  </a:ext>
                </a:extLst>
              </a:tr>
              <a:tr h="370840">
                <a:tc>
                  <a:txBody>
                    <a:bodyPr/>
                    <a:lstStyle/>
                    <a:p>
                      <a:pPr algn="just" fontAlgn="t"/>
                      <a:r>
                        <a:rPr lang="en-US">
                          <a:solidFill>
                            <a:srgbClr val="333333"/>
                          </a:solidFill>
                          <a:effectLst/>
                        </a:rPr>
                        <a:t>JJCheckBox()</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Creates an initially unselected check box button with no text, no icon.</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4145567526"/>
                  </a:ext>
                </a:extLst>
              </a:tr>
              <a:tr h="370840">
                <a:tc>
                  <a:txBody>
                    <a:bodyPr/>
                    <a:lstStyle/>
                    <a:p>
                      <a:pPr algn="just" fontAlgn="t"/>
                      <a:r>
                        <a:rPr lang="en-US">
                          <a:solidFill>
                            <a:srgbClr val="333333"/>
                          </a:solidFill>
                          <a:effectLst/>
                        </a:rPr>
                        <a:t>JChechBox(String s)</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Creates an initially unselected check box with text.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34920168"/>
                  </a:ext>
                </a:extLst>
              </a:tr>
              <a:tr h="370840">
                <a:tc>
                  <a:txBody>
                    <a:bodyPr/>
                    <a:lstStyle/>
                    <a:p>
                      <a:pPr algn="just" fontAlgn="t"/>
                      <a:r>
                        <a:rPr lang="en-US">
                          <a:solidFill>
                            <a:srgbClr val="333333"/>
                          </a:solidFill>
                          <a:effectLst/>
                        </a:rPr>
                        <a:t>JCheckBox(String text, boolean selected)</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Creates a check box with text and specifies whether or not it is initially selected.</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2752700143"/>
                  </a:ext>
                </a:extLst>
              </a:tr>
              <a:tr h="370840">
                <a:tc>
                  <a:txBody>
                    <a:bodyPr/>
                    <a:lstStyle/>
                    <a:p>
                      <a:pPr algn="just" fontAlgn="t"/>
                      <a:r>
                        <a:rPr lang="en-US">
                          <a:solidFill>
                            <a:srgbClr val="333333"/>
                          </a:solidFill>
                          <a:effectLst/>
                        </a:rPr>
                        <a:t>JCheckBox(Action a)</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Creates a check box where properties are taken from the Action supplied.</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2126842140"/>
                  </a:ext>
                </a:extLst>
              </a:tr>
            </a:tbl>
          </a:graphicData>
        </a:graphic>
      </p:graphicFrame>
    </p:spTree>
    <p:extLst>
      <p:ext uri="{BB962C8B-B14F-4D97-AF65-F5344CB8AC3E}">
        <p14:creationId xmlns:p14="http://schemas.microsoft.com/office/powerpoint/2010/main" val="3558527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1745-87B8-CBD2-869A-D812BD30985C}"/>
              </a:ext>
            </a:extLst>
          </p:cNvPr>
          <p:cNvSpPr>
            <a:spLocks noGrp="1"/>
          </p:cNvSpPr>
          <p:nvPr>
            <p:ph type="title"/>
          </p:nvPr>
        </p:nvSpPr>
        <p:spPr/>
        <p:txBody>
          <a:bodyPr/>
          <a:lstStyle/>
          <a:p>
            <a:r>
              <a:rPr lang="en-US" dirty="0"/>
              <a:t>Methods</a:t>
            </a:r>
          </a:p>
        </p:txBody>
      </p:sp>
      <p:graphicFrame>
        <p:nvGraphicFramePr>
          <p:cNvPr id="4" name="Content Placeholder 3">
            <a:extLst>
              <a:ext uri="{FF2B5EF4-FFF2-40B4-BE49-F238E27FC236}">
                <a16:creationId xmlns:a16="http://schemas.microsoft.com/office/drawing/2014/main" id="{EA9F44CB-019A-18A2-DAC2-A764D02C00A9}"/>
              </a:ext>
            </a:extLst>
          </p:cNvPr>
          <p:cNvGraphicFramePr>
            <a:graphicFrameLocks noGrp="1"/>
          </p:cNvGraphicFramePr>
          <p:nvPr>
            <p:ph idx="1"/>
            <p:extLst>
              <p:ext uri="{D42A27DB-BD31-4B8C-83A1-F6EECF244321}">
                <p14:modId xmlns:p14="http://schemas.microsoft.com/office/powerpoint/2010/main" val="4272452859"/>
              </p:ext>
            </p:extLst>
          </p:nvPr>
        </p:nvGraphicFramePr>
        <p:xfrm>
          <a:off x="838200" y="1825625"/>
          <a:ext cx="10515600" cy="1524000"/>
        </p:xfrm>
        <a:graphic>
          <a:graphicData uri="http://schemas.openxmlformats.org/drawingml/2006/table">
            <a:tbl>
              <a:tblPr firstRow="1" bandRow="1">
                <a:tableStyleId>{1FECB4D8-DB02-4DC6-A0A2-4F2EBAE1DC90}</a:tableStyleId>
              </a:tblPr>
              <a:tblGrid>
                <a:gridCol w="5257800">
                  <a:extLst>
                    <a:ext uri="{9D8B030D-6E8A-4147-A177-3AD203B41FA5}">
                      <a16:colId xmlns:a16="http://schemas.microsoft.com/office/drawing/2014/main" val="365846035"/>
                    </a:ext>
                  </a:extLst>
                </a:gridCol>
                <a:gridCol w="5257800">
                  <a:extLst>
                    <a:ext uri="{9D8B030D-6E8A-4147-A177-3AD203B41FA5}">
                      <a16:colId xmlns:a16="http://schemas.microsoft.com/office/drawing/2014/main" val="2006961991"/>
                    </a:ext>
                  </a:extLst>
                </a:gridCol>
              </a:tblGrid>
              <a:tr h="370840">
                <a:tc>
                  <a:txBody>
                    <a:bodyPr/>
                    <a:lstStyle/>
                    <a:p>
                      <a:pPr algn="l" fontAlgn="t"/>
                      <a:r>
                        <a:rPr lang="en-US" dirty="0">
                          <a:solidFill>
                            <a:srgbClr val="000000"/>
                          </a:solidFill>
                          <a:effectLst/>
                        </a:rPr>
                        <a:t>Methods</a:t>
                      </a:r>
                      <a:endParaRPr lang="en-US" dirty="0">
                        <a:solidFill>
                          <a:srgbClr val="000000"/>
                        </a:solidFill>
                        <a:effectLst/>
                        <a:latin typeface="times new roman" panose="02020603050405020304" pitchFamily="18" charset="0"/>
                      </a:endParaRPr>
                    </a:p>
                  </a:txBody>
                  <a:tcPr marT="91440" marB="91440"/>
                </a:tc>
                <a:tc>
                  <a:txBody>
                    <a:bodyPr/>
                    <a:lstStyle/>
                    <a:p>
                      <a:pPr algn="l" fontAlgn="t"/>
                      <a:r>
                        <a:rPr lang="en-US">
                          <a:solidFill>
                            <a:srgbClr val="000000"/>
                          </a:solidFill>
                          <a:effectLst/>
                        </a:rPr>
                        <a:t>Description</a:t>
                      </a:r>
                      <a:endParaRPr lang="en-US">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3766054127"/>
                  </a:ext>
                </a:extLst>
              </a:tr>
              <a:tr h="370840">
                <a:tc>
                  <a:txBody>
                    <a:bodyPr/>
                    <a:lstStyle/>
                    <a:p>
                      <a:pPr algn="just" fontAlgn="t"/>
                      <a:r>
                        <a:rPr lang="en-US">
                          <a:solidFill>
                            <a:srgbClr val="333333"/>
                          </a:solidFill>
                          <a:effectLst/>
                        </a:rPr>
                        <a:t>AccessibleContext getAccessibleContext()</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get the AccessibleContext associated with this JCheckBox.</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533320724"/>
                  </a:ext>
                </a:extLst>
              </a:tr>
              <a:tr h="370840">
                <a:tc>
                  <a:txBody>
                    <a:bodyPr/>
                    <a:lstStyle/>
                    <a:p>
                      <a:pPr algn="just" fontAlgn="t"/>
                      <a:r>
                        <a:rPr lang="en-US">
                          <a:solidFill>
                            <a:srgbClr val="333333"/>
                          </a:solidFill>
                          <a:effectLst/>
                        </a:rPr>
                        <a:t>protected String paramString()</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It returns a </a:t>
                      </a:r>
                      <a:r>
                        <a:rPr lang="en-US" u="none" strike="noStrike" dirty="0">
                          <a:solidFill>
                            <a:srgbClr val="008000"/>
                          </a:solidFill>
                          <a:effectLst/>
                          <a:hlinkClick r:id="rId2"/>
                        </a:rPr>
                        <a:t>string</a:t>
                      </a:r>
                      <a:r>
                        <a:rPr lang="en-US" dirty="0">
                          <a:solidFill>
                            <a:srgbClr val="333333"/>
                          </a:solidFill>
                          <a:effectLst/>
                        </a:rPr>
                        <a:t> representation of this </a:t>
                      </a:r>
                      <a:r>
                        <a:rPr lang="en-US" dirty="0" err="1">
                          <a:solidFill>
                            <a:srgbClr val="333333"/>
                          </a:solidFill>
                          <a:effectLst/>
                        </a:rPr>
                        <a:t>JCheckBox</a:t>
                      </a:r>
                      <a:r>
                        <a:rPr lang="en-US" dirty="0">
                          <a:solidFill>
                            <a:srgbClr val="333333"/>
                          </a:solidFill>
                          <a:effectLst/>
                        </a:rPr>
                        <a: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586749428"/>
                  </a:ext>
                </a:extLst>
              </a:tr>
            </a:tbl>
          </a:graphicData>
        </a:graphic>
      </p:graphicFrame>
    </p:spTree>
    <p:extLst>
      <p:ext uri="{BB962C8B-B14F-4D97-AF65-F5344CB8AC3E}">
        <p14:creationId xmlns:p14="http://schemas.microsoft.com/office/powerpoint/2010/main" val="3650509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35E4-34EC-B6D7-ACAA-D2B7CF4CB7B1}"/>
              </a:ext>
            </a:extLst>
          </p:cNvPr>
          <p:cNvSpPr>
            <a:spLocks noGrp="1"/>
          </p:cNvSpPr>
          <p:nvPr>
            <p:ph type="title"/>
          </p:nvPr>
        </p:nvSpPr>
        <p:spPr>
          <a:xfrm>
            <a:off x="176720" y="184826"/>
            <a:ext cx="10515600" cy="656279"/>
          </a:xfrm>
        </p:spPr>
        <p:txBody>
          <a:bodyPr>
            <a:normAutofit fontScale="90000"/>
          </a:bodyPr>
          <a:lstStyle/>
          <a:p>
            <a:r>
              <a:rPr lang="en-US" dirty="0"/>
              <a:t>Example program for </a:t>
            </a:r>
            <a:r>
              <a:rPr lang="en-US" dirty="0" err="1"/>
              <a:t>JCheckBox</a:t>
            </a:r>
            <a:endParaRPr lang="en-US" dirty="0"/>
          </a:p>
        </p:txBody>
      </p:sp>
      <p:sp>
        <p:nvSpPr>
          <p:cNvPr id="3" name="Content Placeholder 2">
            <a:extLst>
              <a:ext uri="{FF2B5EF4-FFF2-40B4-BE49-F238E27FC236}">
                <a16:creationId xmlns:a16="http://schemas.microsoft.com/office/drawing/2014/main" id="{DFE3512A-6773-D054-B187-E31276244616}"/>
              </a:ext>
            </a:extLst>
          </p:cNvPr>
          <p:cNvSpPr>
            <a:spLocks noGrp="1"/>
          </p:cNvSpPr>
          <p:nvPr>
            <p:ph idx="1"/>
          </p:nvPr>
        </p:nvSpPr>
        <p:spPr>
          <a:xfrm>
            <a:off x="437745" y="875489"/>
            <a:ext cx="10916055" cy="5797685"/>
          </a:xfrm>
        </p:spPr>
        <p:txBody>
          <a:bodyPr>
            <a:normAutofit fontScale="55000" lnSpcReduction="20000"/>
          </a:bodyPr>
          <a:lstStyle/>
          <a:p>
            <a:pPr marL="0" indent="0">
              <a:buNone/>
            </a:pPr>
            <a:r>
              <a:rPr lang="en-US" dirty="0"/>
              <a:t>import </a:t>
            </a:r>
            <a:r>
              <a:rPr lang="en-US" dirty="0" err="1"/>
              <a:t>javax.swing</a:t>
            </a:r>
            <a:r>
              <a:rPr lang="en-US" dirty="0"/>
              <a:t>.*;  </a:t>
            </a:r>
          </a:p>
          <a:p>
            <a:pPr marL="0" indent="0">
              <a:buNone/>
            </a:pPr>
            <a:r>
              <a:rPr lang="en-US" dirty="0"/>
              <a:t>public class </a:t>
            </a:r>
            <a:r>
              <a:rPr lang="en-US" dirty="0" err="1"/>
              <a:t>CheckBoxExample</a:t>
            </a:r>
            <a:r>
              <a:rPr lang="en-US" dirty="0"/>
              <a:t>  </a:t>
            </a:r>
          </a:p>
          <a:p>
            <a:pPr marL="0" indent="0">
              <a:buNone/>
            </a:pPr>
            <a:r>
              <a:rPr lang="en-US" dirty="0"/>
              <a:t>{  </a:t>
            </a:r>
          </a:p>
          <a:p>
            <a:pPr marL="0" indent="0">
              <a:buNone/>
            </a:pPr>
            <a:r>
              <a:rPr lang="en-US" dirty="0"/>
              <a:t>     </a:t>
            </a:r>
            <a:r>
              <a:rPr lang="en-US" dirty="0" err="1"/>
              <a:t>CheckBoxExample</a:t>
            </a:r>
            <a:r>
              <a:rPr lang="en-US" dirty="0"/>
              <a:t>(){  </a:t>
            </a:r>
          </a:p>
          <a:p>
            <a:pPr marL="0" indent="0">
              <a:buNone/>
            </a:pPr>
            <a:r>
              <a:rPr lang="en-US" dirty="0"/>
              <a:t>        </a:t>
            </a:r>
            <a:r>
              <a:rPr lang="en-US" dirty="0" err="1"/>
              <a:t>JFrame</a:t>
            </a:r>
            <a:r>
              <a:rPr lang="en-US" dirty="0"/>
              <a:t> f= new </a:t>
            </a:r>
            <a:r>
              <a:rPr lang="en-US" dirty="0" err="1"/>
              <a:t>JFrame</a:t>
            </a:r>
            <a:r>
              <a:rPr lang="en-US" dirty="0"/>
              <a:t>("</a:t>
            </a:r>
            <a:r>
              <a:rPr lang="en-US" dirty="0" err="1"/>
              <a:t>CheckBox</a:t>
            </a:r>
            <a:r>
              <a:rPr lang="en-US" dirty="0"/>
              <a:t> Example");  </a:t>
            </a:r>
          </a:p>
          <a:p>
            <a:pPr marL="0" indent="0">
              <a:buNone/>
            </a:pPr>
            <a:r>
              <a:rPr lang="en-US" dirty="0"/>
              <a:t>        </a:t>
            </a:r>
            <a:r>
              <a:rPr lang="en-US" dirty="0" err="1"/>
              <a:t>JCheckBox</a:t>
            </a:r>
            <a:r>
              <a:rPr lang="en-US" dirty="0"/>
              <a:t> checkBox1 = new </a:t>
            </a:r>
            <a:r>
              <a:rPr lang="en-US" dirty="0" err="1"/>
              <a:t>JCheckBox</a:t>
            </a:r>
            <a:r>
              <a:rPr lang="en-US" dirty="0"/>
              <a:t>("C++");  </a:t>
            </a:r>
          </a:p>
          <a:p>
            <a:pPr marL="0" indent="0">
              <a:buNone/>
            </a:pPr>
            <a:r>
              <a:rPr lang="en-US" dirty="0"/>
              <a:t>        checkBox1.setBounds(100,100, 50,50);  </a:t>
            </a:r>
          </a:p>
          <a:p>
            <a:pPr marL="0" indent="0">
              <a:buNone/>
            </a:pPr>
            <a:r>
              <a:rPr lang="en-US" dirty="0"/>
              <a:t>        </a:t>
            </a:r>
            <a:r>
              <a:rPr lang="en-US" dirty="0" err="1"/>
              <a:t>JCheckBox</a:t>
            </a:r>
            <a:r>
              <a:rPr lang="en-US" dirty="0"/>
              <a:t> checkBox2 = new </a:t>
            </a:r>
            <a:r>
              <a:rPr lang="en-US" dirty="0" err="1"/>
              <a:t>JCheckBox</a:t>
            </a:r>
            <a:r>
              <a:rPr lang="en-US" dirty="0"/>
              <a:t>("Java", true);  </a:t>
            </a:r>
          </a:p>
          <a:p>
            <a:pPr marL="0" indent="0">
              <a:buNone/>
            </a:pPr>
            <a:r>
              <a:rPr lang="en-US" dirty="0"/>
              <a:t>        checkBox2.setBounds(100,150, 50,50);  </a:t>
            </a:r>
          </a:p>
          <a:p>
            <a:pPr marL="0" indent="0">
              <a:buNone/>
            </a:pPr>
            <a:r>
              <a:rPr lang="en-US" dirty="0"/>
              <a:t>        </a:t>
            </a:r>
            <a:r>
              <a:rPr lang="en-US" dirty="0" err="1"/>
              <a:t>f.add</a:t>
            </a:r>
            <a:r>
              <a:rPr lang="en-US" dirty="0"/>
              <a:t>(checkBox1);  </a:t>
            </a:r>
          </a:p>
          <a:p>
            <a:pPr marL="0" indent="0">
              <a:buNone/>
            </a:pPr>
            <a:r>
              <a:rPr lang="en-US" dirty="0"/>
              <a:t>        </a:t>
            </a:r>
            <a:r>
              <a:rPr lang="en-US" dirty="0" err="1"/>
              <a:t>f.add</a:t>
            </a:r>
            <a:r>
              <a:rPr lang="en-US" dirty="0"/>
              <a:t>(checkBox2);  </a:t>
            </a:r>
          </a:p>
          <a:p>
            <a:pPr marL="0" indent="0">
              <a:buNone/>
            </a:pPr>
            <a:r>
              <a:rPr lang="en-US" dirty="0"/>
              <a:t>        </a:t>
            </a:r>
            <a:r>
              <a:rPr lang="en-US" dirty="0" err="1"/>
              <a:t>f.setSize</a:t>
            </a:r>
            <a:r>
              <a:rPr lang="en-US" dirty="0"/>
              <a:t>(400,400);  </a:t>
            </a:r>
          </a:p>
          <a:p>
            <a:pPr marL="0" indent="0">
              <a:buNone/>
            </a:pPr>
            <a:r>
              <a:rPr lang="en-US" dirty="0"/>
              <a:t>        </a:t>
            </a:r>
            <a:r>
              <a:rPr lang="en-US" dirty="0" err="1"/>
              <a:t>f.setLayout</a:t>
            </a:r>
            <a:r>
              <a:rPr lang="en-US" dirty="0"/>
              <a:t>(null);  </a:t>
            </a:r>
          </a:p>
          <a:p>
            <a:pPr marL="0" indent="0">
              <a:buNone/>
            </a:pPr>
            <a:r>
              <a:rPr lang="en-US" dirty="0"/>
              <a:t>        </a:t>
            </a:r>
            <a:r>
              <a:rPr lang="en-US" dirty="0" err="1"/>
              <a:t>f.setVisible</a:t>
            </a:r>
            <a:r>
              <a:rPr lang="en-US" dirty="0"/>
              <a:t>(true);  </a:t>
            </a:r>
          </a:p>
          <a:p>
            <a:pPr marL="0" indent="0">
              <a:buNone/>
            </a:pPr>
            <a:r>
              <a:rPr lang="en-US" dirty="0"/>
              <a:t>     }  </a:t>
            </a:r>
          </a:p>
          <a:p>
            <a:pPr marL="0" indent="0">
              <a:buNone/>
            </a:pPr>
            <a:r>
              <a:rPr lang="en-US" dirty="0"/>
              <a:t>public static void main(String </a:t>
            </a:r>
            <a:r>
              <a:rPr lang="en-US" dirty="0" err="1"/>
              <a:t>args</a:t>
            </a:r>
            <a:r>
              <a:rPr lang="en-US" dirty="0"/>
              <a:t>[])  </a:t>
            </a:r>
          </a:p>
          <a:p>
            <a:pPr marL="0" indent="0">
              <a:buNone/>
            </a:pPr>
            <a:r>
              <a:rPr lang="en-US" dirty="0"/>
              <a:t>    {  </a:t>
            </a:r>
          </a:p>
          <a:p>
            <a:pPr marL="0" indent="0">
              <a:buNone/>
            </a:pPr>
            <a:r>
              <a:rPr lang="en-US" dirty="0"/>
              <a:t>    new </a:t>
            </a:r>
            <a:r>
              <a:rPr lang="en-US" dirty="0" err="1"/>
              <a:t>CheckBoxExample</a:t>
            </a:r>
            <a:r>
              <a:rPr lang="en-US" dirty="0"/>
              <a:t>();  </a:t>
            </a:r>
          </a:p>
          <a:p>
            <a:pPr marL="0" indent="0">
              <a:buNone/>
            </a:pPr>
            <a:r>
              <a:rPr lang="en-US" dirty="0"/>
              <a:t>    }}</a:t>
            </a:r>
          </a:p>
        </p:txBody>
      </p:sp>
    </p:spTree>
    <p:extLst>
      <p:ext uri="{BB962C8B-B14F-4D97-AF65-F5344CB8AC3E}">
        <p14:creationId xmlns:p14="http://schemas.microsoft.com/office/powerpoint/2010/main" val="2222407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5A75-775A-A6E0-02FC-E1360C7DD27C}"/>
              </a:ext>
            </a:extLst>
          </p:cNvPr>
          <p:cNvSpPr>
            <a:spLocks noGrp="1"/>
          </p:cNvSpPr>
          <p:nvPr>
            <p:ph type="title"/>
          </p:nvPr>
        </p:nvSpPr>
        <p:spPr>
          <a:xfrm>
            <a:off x="838200" y="365126"/>
            <a:ext cx="10515600" cy="636824"/>
          </a:xfrm>
        </p:spPr>
        <p:txBody>
          <a:bodyPr>
            <a:normAutofit fontScale="90000"/>
          </a:bodyPr>
          <a:lstStyle/>
          <a:p>
            <a:r>
              <a:rPr lang="en-US" dirty="0" err="1"/>
              <a:t>JRadioButton</a:t>
            </a:r>
            <a:endParaRPr lang="en-US" dirty="0"/>
          </a:p>
        </p:txBody>
      </p:sp>
      <p:sp>
        <p:nvSpPr>
          <p:cNvPr id="3" name="Content Placeholder 2">
            <a:extLst>
              <a:ext uri="{FF2B5EF4-FFF2-40B4-BE49-F238E27FC236}">
                <a16:creationId xmlns:a16="http://schemas.microsoft.com/office/drawing/2014/main" id="{E44C2A7E-E6D3-003A-571D-81F30457005F}"/>
              </a:ext>
            </a:extLst>
          </p:cNvPr>
          <p:cNvSpPr>
            <a:spLocks noGrp="1"/>
          </p:cNvSpPr>
          <p:nvPr>
            <p:ph idx="1"/>
          </p:nvPr>
        </p:nvSpPr>
        <p:spPr>
          <a:xfrm>
            <a:off x="625002" y="1420240"/>
            <a:ext cx="10941996" cy="4351338"/>
          </a:xfrm>
        </p:spPr>
        <p:txBody>
          <a:bodyPr/>
          <a:lstStyle/>
          <a:p>
            <a:r>
              <a:rPr lang="en-US" dirty="0">
                <a:latin typeface="Cambria" panose="02040503050406030204" pitchFamily="18" charset="0"/>
                <a:ea typeface="Cambria" panose="02040503050406030204" pitchFamily="18" charset="0"/>
              </a:rPr>
              <a:t>The </a:t>
            </a:r>
            <a:r>
              <a:rPr lang="en-US" dirty="0" err="1">
                <a:latin typeface="Cambria" panose="02040503050406030204" pitchFamily="18" charset="0"/>
                <a:ea typeface="Cambria" panose="02040503050406030204" pitchFamily="18" charset="0"/>
              </a:rPr>
              <a:t>JRadioButton</a:t>
            </a:r>
            <a:r>
              <a:rPr lang="en-US" dirty="0">
                <a:latin typeface="Cambria" panose="02040503050406030204" pitchFamily="18" charset="0"/>
                <a:ea typeface="Cambria" panose="02040503050406030204" pitchFamily="18" charset="0"/>
              </a:rPr>
              <a:t> class is used to create a radio button. It is used to choose one option from multiple options. It is widely used in exam systems or quiz.</a:t>
            </a:r>
          </a:p>
          <a:p>
            <a:r>
              <a:rPr lang="en-US" dirty="0">
                <a:latin typeface="Cambria" panose="02040503050406030204" pitchFamily="18" charset="0"/>
                <a:ea typeface="Cambria" panose="02040503050406030204" pitchFamily="18" charset="0"/>
              </a:rPr>
              <a:t>It should be added in </a:t>
            </a:r>
            <a:r>
              <a:rPr lang="en-US" dirty="0" err="1">
                <a:latin typeface="Cambria" panose="02040503050406030204" pitchFamily="18" charset="0"/>
                <a:ea typeface="Cambria" panose="02040503050406030204" pitchFamily="18" charset="0"/>
              </a:rPr>
              <a:t>ButtonGroup</a:t>
            </a:r>
            <a:r>
              <a:rPr lang="en-US" dirty="0">
                <a:latin typeface="Cambria" panose="02040503050406030204" pitchFamily="18" charset="0"/>
                <a:ea typeface="Cambria" panose="02040503050406030204" pitchFamily="18" charset="0"/>
              </a:rPr>
              <a:t> to select one radio button only.</a:t>
            </a:r>
          </a:p>
          <a:p>
            <a:pPr marL="0" indent="0">
              <a:buNone/>
            </a:pPr>
            <a:r>
              <a:rPr lang="en-US" b="1" dirty="0">
                <a:latin typeface="Cambria" panose="02040503050406030204" pitchFamily="18" charset="0"/>
                <a:ea typeface="Cambria" panose="02040503050406030204" pitchFamily="18" charset="0"/>
              </a:rPr>
              <a:t>Package:</a:t>
            </a:r>
          </a:p>
          <a:p>
            <a:r>
              <a:rPr lang="en-US" b="0" i="0" dirty="0" err="1">
                <a:solidFill>
                  <a:srgbClr val="333333"/>
                </a:solidFill>
                <a:effectLst/>
                <a:highlight>
                  <a:srgbClr val="00FFFF"/>
                </a:highlight>
                <a:latin typeface="Cambria" panose="02040503050406030204" pitchFamily="18" charset="0"/>
                <a:ea typeface="Cambria" panose="02040503050406030204" pitchFamily="18" charset="0"/>
              </a:rPr>
              <a:t>javax.swing.JRadioButton</a:t>
            </a:r>
            <a:endParaRPr lang="en-US" b="0" i="0" dirty="0">
              <a:solidFill>
                <a:srgbClr val="333333"/>
              </a:solidFill>
              <a:effectLst/>
              <a:highlight>
                <a:srgbClr val="00FFFF"/>
              </a:highlight>
              <a:latin typeface="Cambria" panose="02040503050406030204" pitchFamily="18" charset="0"/>
              <a:ea typeface="Cambria" panose="02040503050406030204" pitchFamily="18" charset="0"/>
            </a:endParaRPr>
          </a:p>
          <a:p>
            <a:pPr marL="0" indent="0">
              <a:buNone/>
            </a:pPr>
            <a:r>
              <a:rPr lang="en-US" b="1" dirty="0">
                <a:solidFill>
                  <a:srgbClr val="333333"/>
                </a:solidFill>
                <a:latin typeface="Cambria" panose="02040503050406030204" pitchFamily="18" charset="0"/>
                <a:ea typeface="Cambria" panose="02040503050406030204" pitchFamily="18" charset="0"/>
              </a:rPr>
              <a:t>Syntax:</a:t>
            </a:r>
          </a:p>
          <a:p>
            <a:r>
              <a:rPr lang="en-US" dirty="0">
                <a:highlight>
                  <a:srgbClr val="00FFFF"/>
                </a:highlight>
                <a:latin typeface="Cambria" panose="02040503050406030204" pitchFamily="18" charset="0"/>
                <a:ea typeface="Cambria" panose="02040503050406030204" pitchFamily="18" charset="0"/>
              </a:rPr>
              <a:t>public class </a:t>
            </a:r>
            <a:r>
              <a:rPr lang="en-US" dirty="0" err="1">
                <a:highlight>
                  <a:srgbClr val="00FFFF"/>
                </a:highlight>
                <a:latin typeface="Cambria" panose="02040503050406030204" pitchFamily="18" charset="0"/>
                <a:ea typeface="Cambria" panose="02040503050406030204" pitchFamily="18" charset="0"/>
              </a:rPr>
              <a:t>JRadioButton</a:t>
            </a:r>
            <a:r>
              <a:rPr lang="en-US" dirty="0">
                <a:highlight>
                  <a:srgbClr val="00FFFF"/>
                </a:highlight>
                <a:latin typeface="Cambria" panose="02040503050406030204" pitchFamily="18" charset="0"/>
                <a:ea typeface="Cambria" panose="02040503050406030204" pitchFamily="18" charset="0"/>
              </a:rPr>
              <a:t> extends </a:t>
            </a:r>
            <a:r>
              <a:rPr lang="en-US" dirty="0" err="1">
                <a:highlight>
                  <a:srgbClr val="00FFFF"/>
                </a:highlight>
                <a:latin typeface="Cambria" panose="02040503050406030204" pitchFamily="18" charset="0"/>
                <a:ea typeface="Cambria" panose="02040503050406030204" pitchFamily="18" charset="0"/>
              </a:rPr>
              <a:t>JToggleButton</a:t>
            </a:r>
            <a:r>
              <a:rPr lang="en-US" dirty="0">
                <a:highlight>
                  <a:srgbClr val="00FFFF"/>
                </a:highlight>
                <a:latin typeface="Cambria" panose="02040503050406030204" pitchFamily="18" charset="0"/>
                <a:ea typeface="Cambria" panose="02040503050406030204" pitchFamily="18" charset="0"/>
              </a:rPr>
              <a:t> implements Accessible </a:t>
            </a:r>
          </a:p>
        </p:txBody>
      </p:sp>
    </p:spTree>
    <p:extLst>
      <p:ext uri="{BB962C8B-B14F-4D97-AF65-F5344CB8AC3E}">
        <p14:creationId xmlns:p14="http://schemas.microsoft.com/office/powerpoint/2010/main" val="262348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4E0E-0D93-62ED-22E2-662EEA459660}"/>
              </a:ext>
            </a:extLst>
          </p:cNvPr>
          <p:cNvSpPr>
            <a:spLocks noGrp="1"/>
          </p:cNvSpPr>
          <p:nvPr>
            <p:ph type="title"/>
          </p:nvPr>
        </p:nvSpPr>
        <p:spPr/>
        <p:txBody>
          <a:bodyPr/>
          <a:lstStyle/>
          <a:p>
            <a:r>
              <a:rPr lang="en-US" dirty="0"/>
              <a:t>Constructor</a:t>
            </a:r>
          </a:p>
        </p:txBody>
      </p:sp>
      <p:graphicFrame>
        <p:nvGraphicFramePr>
          <p:cNvPr id="4" name="Content Placeholder 3">
            <a:extLst>
              <a:ext uri="{FF2B5EF4-FFF2-40B4-BE49-F238E27FC236}">
                <a16:creationId xmlns:a16="http://schemas.microsoft.com/office/drawing/2014/main" id="{0F173F92-C2E2-ACD9-C02F-BEF9218F335E}"/>
              </a:ext>
            </a:extLst>
          </p:cNvPr>
          <p:cNvGraphicFramePr>
            <a:graphicFrameLocks noGrp="1"/>
          </p:cNvGraphicFramePr>
          <p:nvPr>
            <p:ph idx="1"/>
            <p:extLst>
              <p:ext uri="{D42A27DB-BD31-4B8C-83A1-F6EECF244321}">
                <p14:modId xmlns:p14="http://schemas.microsoft.com/office/powerpoint/2010/main" val="2231775540"/>
              </p:ext>
            </p:extLst>
          </p:nvPr>
        </p:nvGraphicFramePr>
        <p:xfrm>
          <a:off x="838200" y="1825625"/>
          <a:ext cx="10515600" cy="1645920"/>
        </p:xfrm>
        <a:graphic>
          <a:graphicData uri="http://schemas.openxmlformats.org/drawingml/2006/table">
            <a:tbl>
              <a:tblPr firstRow="1" bandRow="1">
                <a:tableStyleId>{1FECB4D8-DB02-4DC6-A0A2-4F2EBAE1DC90}</a:tableStyleId>
              </a:tblPr>
              <a:tblGrid>
                <a:gridCol w="4064540">
                  <a:extLst>
                    <a:ext uri="{9D8B030D-6E8A-4147-A177-3AD203B41FA5}">
                      <a16:colId xmlns:a16="http://schemas.microsoft.com/office/drawing/2014/main" val="2086429508"/>
                    </a:ext>
                  </a:extLst>
                </a:gridCol>
                <a:gridCol w="6451060">
                  <a:extLst>
                    <a:ext uri="{9D8B030D-6E8A-4147-A177-3AD203B41FA5}">
                      <a16:colId xmlns:a16="http://schemas.microsoft.com/office/drawing/2014/main" val="220124165"/>
                    </a:ext>
                  </a:extLst>
                </a:gridCol>
              </a:tblGrid>
              <a:tr h="370840">
                <a:tc>
                  <a:txBody>
                    <a:bodyPr/>
                    <a:lstStyle/>
                    <a:p>
                      <a:pPr algn="l" fontAlgn="t"/>
                      <a:r>
                        <a:rPr lang="en-US" dirty="0">
                          <a:solidFill>
                            <a:srgbClr val="000000"/>
                          </a:solidFill>
                          <a:effectLst/>
                        </a:rPr>
                        <a:t>Constructor</a:t>
                      </a:r>
                      <a:endParaRPr lang="en-US" dirty="0">
                        <a:solidFill>
                          <a:srgbClr val="000000"/>
                        </a:solidFill>
                        <a:effectLst/>
                        <a:latin typeface="times new roman" panose="02020603050405020304" pitchFamily="18" charset="0"/>
                      </a:endParaRPr>
                    </a:p>
                  </a:txBody>
                  <a:tcPr marT="91440" marB="91440"/>
                </a:tc>
                <a:tc>
                  <a:txBody>
                    <a:bodyPr/>
                    <a:lstStyle/>
                    <a:p>
                      <a:pPr algn="l" fontAlgn="t"/>
                      <a:r>
                        <a:rPr lang="en-US">
                          <a:solidFill>
                            <a:srgbClr val="000000"/>
                          </a:solidFill>
                          <a:effectLst/>
                        </a:rPr>
                        <a:t>Description</a:t>
                      </a:r>
                      <a:endParaRPr lang="en-US">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1742456590"/>
                  </a:ext>
                </a:extLst>
              </a:tr>
              <a:tr h="370840">
                <a:tc>
                  <a:txBody>
                    <a:bodyPr/>
                    <a:lstStyle/>
                    <a:p>
                      <a:pPr algn="just" fontAlgn="t"/>
                      <a:r>
                        <a:rPr lang="en-US">
                          <a:solidFill>
                            <a:srgbClr val="333333"/>
                          </a:solidFill>
                          <a:effectLst/>
                        </a:rPr>
                        <a:t>JRadioButton()</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Creates an unselected radio button with no text.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085853675"/>
                  </a:ext>
                </a:extLst>
              </a:tr>
              <a:tr h="370840">
                <a:tc>
                  <a:txBody>
                    <a:bodyPr/>
                    <a:lstStyle/>
                    <a:p>
                      <a:pPr algn="just" fontAlgn="t"/>
                      <a:r>
                        <a:rPr lang="en-US">
                          <a:solidFill>
                            <a:srgbClr val="333333"/>
                          </a:solidFill>
                          <a:effectLst/>
                        </a:rPr>
                        <a:t>JRadioButton(String s)</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Creates an unselected radio button with specified text.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2393266443"/>
                  </a:ext>
                </a:extLst>
              </a:tr>
              <a:tr h="370840">
                <a:tc>
                  <a:txBody>
                    <a:bodyPr/>
                    <a:lstStyle/>
                    <a:p>
                      <a:pPr algn="just" fontAlgn="t"/>
                      <a:r>
                        <a:rPr lang="en-US">
                          <a:solidFill>
                            <a:srgbClr val="333333"/>
                          </a:solidFill>
                          <a:effectLst/>
                        </a:rPr>
                        <a:t>JRadioButton(String s, boolean selected)</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Creates a radio button with the specified text and selected status.</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1589933051"/>
                  </a:ext>
                </a:extLst>
              </a:tr>
            </a:tbl>
          </a:graphicData>
        </a:graphic>
      </p:graphicFrame>
    </p:spTree>
    <p:extLst>
      <p:ext uri="{BB962C8B-B14F-4D97-AF65-F5344CB8AC3E}">
        <p14:creationId xmlns:p14="http://schemas.microsoft.com/office/powerpoint/2010/main" val="767910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961F-89B0-2F07-761F-F7439DEF579C}"/>
              </a:ext>
            </a:extLst>
          </p:cNvPr>
          <p:cNvSpPr>
            <a:spLocks noGrp="1"/>
          </p:cNvSpPr>
          <p:nvPr>
            <p:ph type="title"/>
          </p:nvPr>
        </p:nvSpPr>
        <p:spPr/>
        <p:txBody>
          <a:bodyPr/>
          <a:lstStyle/>
          <a:p>
            <a:r>
              <a:rPr lang="en-US" dirty="0"/>
              <a:t>Methods</a:t>
            </a:r>
          </a:p>
        </p:txBody>
      </p:sp>
      <p:graphicFrame>
        <p:nvGraphicFramePr>
          <p:cNvPr id="4" name="Content Placeholder 3">
            <a:extLst>
              <a:ext uri="{FF2B5EF4-FFF2-40B4-BE49-F238E27FC236}">
                <a16:creationId xmlns:a16="http://schemas.microsoft.com/office/drawing/2014/main" id="{5234901E-27E0-5268-A342-41E978A43D9A}"/>
              </a:ext>
            </a:extLst>
          </p:cNvPr>
          <p:cNvGraphicFramePr>
            <a:graphicFrameLocks noGrp="1"/>
          </p:cNvGraphicFramePr>
          <p:nvPr>
            <p:ph idx="1"/>
            <p:extLst>
              <p:ext uri="{D42A27DB-BD31-4B8C-83A1-F6EECF244321}">
                <p14:modId xmlns:p14="http://schemas.microsoft.com/office/powerpoint/2010/main" val="3951247542"/>
              </p:ext>
            </p:extLst>
          </p:nvPr>
        </p:nvGraphicFramePr>
        <p:xfrm>
          <a:off x="838200" y="1825625"/>
          <a:ext cx="10515600" cy="3230880"/>
        </p:xfrm>
        <a:graphic>
          <a:graphicData uri="http://schemas.openxmlformats.org/drawingml/2006/table">
            <a:tbl>
              <a:tblPr firstRow="1" bandRow="1">
                <a:tableStyleId>{1FECB4D8-DB02-4DC6-A0A2-4F2EBAE1DC90}</a:tableStyleId>
              </a:tblPr>
              <a:tblGrid>
                <a:gridCol w="4103451">
                  <a:extLst>
                    <a:ext uri="{9D8B030D-6E8A-4147-A177-3AD203B41FA5}">
                      <a16:colId xmlns:a16="http://schemas.microsoft.com/office/drawing/2014/main" val="3208395488"/>
                    </a:ext>
                  </a:extLst>
                </a:gridCol>
                <a:gridCol w="6412149">
                  <a:extLst>
                    <a:ext uri="{9D8B030D-6E8A-4147-A177-3AD203B41FA5}">
                      <a16:colId xmlns:a16="http://schemas.microsoft.com/office/drawing/2014/main" val="2523831048"/>
                    </a:ext>
                  </a:extLst>
                </a:gridCol>
              </a:tblGrid>
              <a:tr h="370840">
                <a:tc>
                  <a:txBody>
                    <a:bodyPr/>
                    <a:lstStyle/>
                    <a:p>
                      <a:pPr algn="l" fontAlgn="t"/>
                      <a:r>
                        <a:rPr lang="en-US" dirty="0">
                          <a:solidFill>
                            <a:srgbClr val="000000"/>
                          </a:solidFill>
                          <a:effectLst/>
                        </a:rPr>
                        <a:t>Methods</a:t>
                      </a:r>
                      <a:endParaRPr lang="en-US" dirty="0">
                        <a:solidFill>
                          <a:srgbClr val="000000"/>
                        </a:solidFill>
                        <a:effectLst/>
                        <a:latin typeface="times new roman" panose="02020603050405020304" pitchFamily="18" charset="0"/>
                      </a:endParaRPr>
                    </a:p>
                  </a:txBody>
                  <a:tcPr marT="91440" marB="91440"/>
                </a:tc>
                <a:tc>
                  <a:txBody>
                    <a:bodyPr/>
                    <a:lstStyle/>
                    <a:p>
                      <a:pPr algn="l" fontAlgn="t"/>
                      <a:r>
                        <a:rPr lang="en-US">
                          <a:solidFill>
                            <a:srgbClr val="000000"/>
                          </a:solidFill>
                          <a:effectLst/>
                        </a:rPr>
                        <a:t>Description</a:t>
                      </a:r>
                      <a:endParaRPr lang="en-US">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1376804775"/>
                  </a:ext>
                </a:extLst>
              </a:tr>
              <a:tr h="370840">
                <a:tc>
                  <a:txBody>
                    <a:bodyPr/>
                    <a:lstStyle/>
                    <a:p>
                      <a:pPr algn="just" fontAlgn="t"/>
                      <a:r>
                        <a:rPr lang="en-US">
                          <a:solidFill>
                            <a:srgbClr val="333333"/>
                          </a:solidFill>
                          <a:effectLst/>
                        </a:rPr>
                        <a:t>void setText(String s)</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set specified text on button.</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542399846"/>
                  </a:ext>
                </a:extLst>
              </a:tr>
              <a:tr h="370840">
                <a:tc>
                  <a:txBody>
                    <a:bodyPr/>
                    <a:lstStyle/>
                    <a:p>
                      <a:pPr algn="just" fontAlgn="t"/>
                      <a:r>
                        <a:rPr lang="en-US">
                          <a:solidFill>
                            <a:srgbClr val="333333"/>
                          </a:solidFill>
                          <a:effectLst/>
                        </a:rPr>
                        <a:t>String getText()</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return the text of the button.</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426712000"/>
                  </a:ext>
                </a:extLst>
              </a:tr>
              <a:tr h="370840">
                <a:tc>
                  <a:txBody>
                    <a:bodyPr/>
                    <a:lstStyle/>
                    <a:p>
                      <a:pPr algn="just" fontAlgn="t"/>
                      <a:r>
                        <a:rPr lang="en-US">
                          <a:solidFill>
                            <a:srgbClr val="333333"/>
                          </a:solidFill>
                          <a:effectLst/>
                        </a:rPr>
                        <a:t>void setEnabled(boolean b)</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enable or disable the button.</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4102006757"/>
                  </a:ext>
                </a:extLst>
              </a:tr>
              <a:tr h="370840">
                <a:tc>
                  <a:txBody>
                    <a:bodyPr/>
                    <a:lstStyle/>
                    <a:p>
                      <a:pPr algn="just" fontAlgn="t"/>
                      <a:r>
                        <a:rPr lang="en-US">
                          <a:solidFill>
                            <a:srgbClr val="333333"/>
                          </a:solidFill>
                          <a:effectLst/>
                        </a:rPr>
                        <a:t>void setIcon(Icon b)</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set the specified Icon on the button.</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2003688076"/>
                  </a:ext>
                </a:extLst>
              </a:tr>
              <a:tr h="370840">
                <a:tc>
                  <a:txBody>
                    <a:bodyPr/>
                    <a:lstStyle/>
                    <a:p>
                      <a:pPr algn="just" fontAlgn="t"/>
                      <a:r>
                        <a:rPr lang="en-US">
                          <a:solidFill>
                            <a:srgbClr val="333333"/>
                          </a:solidFill>
                          <a:effectLst/>
                        </a:rPr>
                        <a:t>Icon getIcon()</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get the Icon of the button.</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64406668"/>
                  </a:ext>
                </a:extLst>
              </a:tr>
              <a:tr h="370840">
                <a:tc>
                  <a:txBody>
                    <a:bodyPr/>
                    <a:lstStyle/>
                    <a:p>
                      <a:pPr algn="just" fontAlgn="t"/>
                      <a:r>
                        <a:rPr lang="en-US">
                          <a:solidFill>
                            <a:srgbClr val="333333"/>
                          </a:solidFill>
                          <a:effectLst/>
                        </a:rPr>
                        <a:t>void setMnemonic(int a)</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set the mnemonic on the button.</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93423532"/>
                  </a:ext>
                </a:extLst>
              </a:tr>
              <a:tr h="370840">
                <a:tc>
                  <a:txBody>
                    <a:bodyPr/>
                    <a:lstStyle/>
                    <a:p>
                      <a:pPr algn="just" fontAlgn="t"/>
                      <a:r>
                        <a:rPr lang="en-US">
                          <a:solidFill>
                            <a:srgbClr val="333333"/>
                          </a:solidFill>
                          <a:effectLst/>
                        </a:rPr>
                        <a:t>void addActionListener(ActionListener a)</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It is used to add the action listener to this object.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948863000"/>
                  </a:ext>
                </a:extLst>
              </a:tr>
            </a:tbl>
          </a:graphicData>
        </a:graphic>
      </p:graphicFrame>
    </p:spTree>
    <p:extLst>
      <p:ext uri="{BB962C8B-B14F-4D97-AF65-F5344CB8AC3E}">
        <p14:creationId xmlns:p14="http://schemas.microsoft.com/office/powerpoint/2010/main" val="384585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5B05-527C-52CC-C7DD-26976696446C}"/>
              </a:ext>
            </a:extLst>
          </p:cNvPr>
          <p:cNvSpPr>
            <a:spLocks noGrp="1"/>
          </p:cNvSpPr>
          <p:nvPr>
            <p:ph type="title"/>
          </p:nvPr>
        </p:nvSpPr>
        <p:spPr>
          <a:xfrm>
            <a:off x="507459" y="197255"/>
            <a:ext cx="10515600" cy="967564"/>
          </a:xfrm>
        </p:spPr>
        <p:txBody>
          <a:bodyPr>
            <a:normAutofit/>
          </a:bodyPr>
          <a:lstStyle/>
          <a:p>
            <a:r>
              <a:rPr lang="en-US" sz="3200" dirty="0"/>
              <a:t>Example Program for </a:t>
            </a:r>
            <a:r>
              <a:rPr lang="en-US" sz="3200" dirty="0" err="1"/>
              <a:t>JRadioButton</a:t>
            </a:r>
            <a:endParaRPr lang="en-US" sz="3200" dirty="0"/>
          </a:p>
        </p:txBody>
      </p:sp>
      <p:sp>
        <p:nvSpPr>
          <p:cNvPr id="3" name="Content Placeholder 2">
            <a:extLst>
              <a:ext uri="{FF2B5EF4-FFF2-40B4-BE49-F238E27FC236}">
                <a16:creationId xmlns:a16="http://schemas.microsoft.com/office/drawing/2014/main" id="{7C4C5EAA-6835-1320-028C-D010B928C537}"/>
              </a:ext>
            </a:extLst>
          </p:cNvPr>
          <p:cNvSpPr>
            <a:spLocks noGrp="1"/>
          </p:cNvSpPr>
          <p:nvPr>
            <p:ph idx="1"/>
          </p:nvPr>
        </p:nvSpPr>
        <p:spPr>
          <a:xfrm>
            <a:off x="359923" y="1021404"/>
            <a:ext cx="10993877" cy="5639341"/>
          </a:xfrm>
        </p:spPr>
        <p:txBody>
          <a:bodyPr>
            <a:normAutofit fontScale="55000" lnSpcReduction="20000"/>
          </a:bodyPr>
          <a:lstStyle/>
          <a:p>
            <a:pPr marL="0" indent="0">
              <a:buNone/>
            </a:pPr>
            <a:r>
              <a:rPr lang="en-US" dirty="0"/>
              <a:t>import </a:t>
            </a:r>
            <a:r>
              <a:rPr lang="en-US" dirty="0" err="1"/>
              <a:t>javax.swing</a:t>
            </a:r>
            <a:r>
              <a:rPr lang="en-US" dirty="0"/>
              <a:t>.*;    </a:t>
            </a:r>
          </a:p>
          <a:p>
            <a:pPr marL="0" indent="0">
              <a:buNone/>
            </a:pPr>
            <a:r>
              <a:rPr lang="en-US" dirty="0"/>
              <a:t>public class </a:t>
            </a:r>
            <a:r>
              <a:rPr lang="en-US" dirty="0" err="1"/>
              <a:t>RadioButtonExample</a:t>
            </a:r>
            <a:r>
              <a:rPr lang="en-US" dirty="0"/>
              <a:t> {    </a:t>
            </a:r>
          </a:p>
          <a:p>
            <a:pPr marL="0" indent="0">
              <a:buNone/>
            </a:pPr>
            <a:r>
              <a:rPr lang="en-US" dirty="0" err="1"/>
              <a:t>JFrame</a:t>
            </a:r>
            <a:r>
              <a:rPr lang="en-US" dirty="0"/>
              <a:t> f;    </a:t>
            </a:r>
          </a:p>
          <a:p>
            <a:pPr marL="0" indent="0">
              <a:buNone/>
            </a:pPr>
            <a:r>
              <a:rPr lang="en-US" dirty="0" err="1"/>
              <a:t>RadioButtonExample</a:t>
            </a:r>
            <a:r>
              <a:rPr lang="en-US" dirty="0"/>
              <a:t>(){    </a:t>
            </a:r>
          </a:p>
          <a:p>
            <a:pPr marL="0" indent="0">
              <a:buNone/>
            </a:pPr>
            <a:r>
              <a:rPr lang="en-US" dirty="0"/>
              <a:t>f=new </a:t>
            </a:r>
            <a:r>
              <a:rPr lang="en-US" dirty="0" err="1"/>
              <a:t>JFrame</a:t>
            </a:r>
            <a:r>
              <a:rPr lang="en-US" dirty="0"/>
              <a:t>();     </a:t>
            </a:r>
          </a:p>
          <a:p>
            <a:pPr marL="0" indent="0">
              <a:buNone/>
            </a:pPr>
            <a:r>
              <a:rPr lang="en-US" dirty="0" err="1"/>
              <a:t>JRadioButton</a:t>
            </a:r>
            <a:r>
              <a:rPr lang="en-US" dirty="0"/>
              <a:t> r1=new </a:t>
            </a:r>
            <a:r>
              <a:rPr lang="en-US" dirty="0" err="1"/>
              <a:t>JRadioButton</a:t>
            </a:r>
            <a:r>
              <a:rPr lang="en-US" dirty="0"/>
              <a:t>("A) Male");    </a:t>
            </a:r>
          </a:p>
          <a:p>
            <a:pPr marL="0" indent="0">
              <a:buNone/>
            </a:pPr>
            <a:r>
              <a:rPr lang="en-US" dirty="0" err="1"/>
              <a:t>JRadioButton</a:t>
            </a:r>
            <a:r>
              <a:rPr lang="en-US" dirty="0"/>
              <a:t> r2=new </a:t>
            </a:r>
            <a:r>
              <a:rPr lang="en-US" dirty="0" err="1"/>
              <a:t>JRadioButton</a:t>
            </a:r>
            <a:r>
              <a:rPr lang="en-US" dirty="0"/>
              <a:t>("B) Female");    </a:t>
            </a:r>
          </a:p>
          <a:p>
            <a:pPr marL="0" indent="0">
              <a:buNone/>
            </a:pPr>
            <a:r>
              <a:rPr lang="en-US" dirty="0"/>
              <a:t>r1.setBounds(75,50,100,30);    </a:t>
            </a:r>
          </a:p>
          <a:p>
            <a:pPr marL="0" indent="0">
              <a:buNone/>
            </a:pPr>
            <a:r>
              <a:rPr lang="en-US" dirty="0"/>
              <a:t>r2.setBounds(75,100,100,30);    </a:t>
            </a:r>
          </a:p>
          <a:p>
            <a:pPr marL="0" indent="0">
              <a:buNone/>
            </a:pPr>
            <a:r>
              <a:rPr lang="en-US" dirty="0" err="1"/>
              <a:t>ButtonGroup</a:t>
            </a:r>
            <a:r>
              <a:rPr lang="en-US" dirty="0"/>
              <a:t> </a:t>
            </a:r>
            <a:r>
              <a:rPr lang="en-US" dirty="0" err="1"/>
              <a:t>bg</a:t>
            </a:r>
            <a:r>
              <a:rPr lang="en-US" dirty="0"/>
              <a:t>=new </a:t>
            </a:r>
            <a:r>
              <a:rPr lang="en-US" dirty="0" err="1"/>
              <a:t>ButtonGroup</a:t>
            </a:r>
            <a:r>
              <a:rPr lang="en-US" dirty="0"/>
              <a:t>();    </a:t>
            </a:r>
          </a:p>
          <a:p>
            <a:pPr marL="0" indent="0">
              <a:buNone/>
            </a:pPr>
            <a:r>
              <a:rPr lang="en-US" dirty="0" err="1"/>
              <a:t>bg.add</a:t>
            </a:r>
            <a:r>
              <a:rPr lang="en-US" dirty="0"/>
              <a:t>(r1);</a:t>
            </a:r>
            <a:r>
              <a:rPr lang="en-US" dirty="0" err="1"/>
              <a:t>bg.add</a:t>
            </a:r>
            <a:r>
              <a:rPr lang="en-US" dirty="0"/>
              <a:t>(r2);    </a:t>
            </a:r>
          </a:p>
          <a:p>
            <a:pPr marL="0" indent="0">
              <a:buNone/>
            </a:pPr>
            <a:r>
              <a:rPr lang="en-US" dirty="0" err="1"/>
              <a:t>f.add</a:t>
            </a:r>
            <a:r>
              <a:rPr lang="en-US" dirty="0"/>
              <a:t>(r1);</a:t>
            </a:r>
            <a:r>
              <a:rPr lang="en-US" dirty="0" err="1"/>
              <a:t>f.add</a:t>
            </a:r>
            <a:r>
              <a:rPr lang="en-US" dirty="0"/>
              <a:t>(r2);      </a:t>
            </a:r>
          </a:p>
          <a:p>
            <a:pPr marL="0" indent="0">
              <a:buNone/>
            </a:pPr>
            <a:r>
              <a:rPr lang="en-US" dirty="0" err="1"/>
              <a:t>f.setSize</a:t>
            </a:r>
            <a:r>
              <a:rPr lang="en-US" dirty="0"/>
              <a:t>(300,300);    </a:t>
            </a:r>
          </a:p>
          <a:p>
            <a:pPr marL="0" indent="0">
              <a:buNone/>
            </a:pPr>
            <a:r>
              <a:rPr lang="en-US" dirty="0" err="1"/>
              <a:t>f.setLayout</a:t>
            </a:r>
            <a:r>
              <a:rPr lang="en-US" dirty="0"/>
              <a:t>(null);    </a:t>
            </a:r>
          </a:p>
          <a:p>
            <a:pPr marL="0" indent="0">
              <a:buNone/>
            </a:pPr>
            <a:r>
              <a:rPr lang="en-US" dirty="0" err="1"/>
              <a:t>f.setVisible</a:t>
            </a:r>
            <a:r>
              <a:rPr lang="en-US" dirty="0"/>
              <a:t>(true);    </a:t>
            </a:r>
          </a:p>
          <a:p>
            <a:pPr marL="0" indent="0">
              <a:buNone/>
            </a:pPr>
            <a:r>
              <a:rPr lang="en-US" dirty="0"/>
              <a:t>}    </a:t>
            </a:r>
          </a:p>
          <a:p>
            <a:pPr marL="0" indent="0">
              <a:buNone/>
            </a:pPr>
            <a:r>
              <a:rPr lang="en-US" dirty="0"/>
              <a:t>public static void main(String[] </a:t>
            </a:r>
            <a:r>
              <a:rPr lang="en-US" dirty="0" err="1"/>
              <a:t>args</a:t>
            </a:r>
            <a:r>
              <a:rPr lang="en-US" dirty="0"/>
              <a:t>) {    </a:t>
            </a:r>
          </a:p>
          <a:p>
            <a:pPr marL="0" indent="0">
              <a:buNone/>
            </a:pPr>
            <a:r>
              <a:rPr lang="en-US" dirty="0"/>
              <a:t>    new </a:t>
            </a:r>
            <a:r>
              <a:rPr lang="en-US" dirty="0" err="1"/>
              <a:t>RadioButtonExample</a:t>
            </a:r>
            <a:r>
              <a:rPr lang="en-US" dirty="0"/>
              <a:t>();    </a:t>
            </a:r>
          </a:p>
          <a:p>
            <a:pPr marL="0" indent="0">
              <a:buNone/>
            </a:pPr>
            <a:r>
              <a:rPr lang="en-US" dirty="0"/>
              <a:t>}   } </a:t>
            </a:r>
          </a:p>
        </p:txBody>
      </p:sp>
    </p:spTree>
    <p:extLst>
      <p:ext uri="{BB962C8B-B14F-4D97-AF65-F5344CB8AC3E}">
        <p14:creationId xmlns:p14="http://schemas.microsoft.com/office/powerpoint/2010/main" val="313403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B8FF-4CA3-6827-5F9D-E93969CB473F}"/>
              </a:ext>
            </a:extLst>
          </p:cNvPr>
          <p:cNvSpPr>
            <a:spLocks noGrp="1"/>
          </p:cNvSpPr>
          <p:nvPr>
            <p:ph type="title"/>
          </p:nvPr>
        </p:nvSpPr>
        <p:spPr/>
        <p:txBody>
          <a:bodyPr/>
          <a:lstStyle/>
          <a:p>
            <a:r>
              <a:rPr lang="en-US" dirty="0" err="1"/>
              <a:t>JComboBox</a:t>
            </a:r>
            <a:endParaRPr lang="en-US" dirty="0"/>
          </a:p>
        </p:txBody>
      </p:sp>
      <p:sp>
        <p:nvSpPr>
          <p:cNvPr id="3" name="Content Placeholder 2">
            <a:extLst>
              <a:ext uri="{FF2B5EF4-FFF2-40B4-BE49-F238E27FC236}">
                <a16:creationId xmlns:a16="http://schemas.microsoft.com/office/drawing/2014/main" id="{FDFB672B-D139-C60C-F2B9-3848A4ECAF4E}"/>
              </a:ext>
            </a:extLst>
          </p:cNvPr>
          <p:cNvSpPr>
            <a:spLocks noGrp="1"/>
          </p:cNvSpPr>
          <p:nvPr>
            <p:ph idx="1"/>
          </p:nvPr>
        </p:nvSpPr>
        <p:spPr>
          <a:xfrm>
            <a:off x="214009" y="1825625"/>
            <a:ext cx="11877472" cy="4351338"/>
          </a:xfrm>
        </p:spPr>
        <p:txBody>
          <a:bodyPr/>
          <a:lstStyle/>
          <a:p>
            <a:r>
              <a:rPr lang="en-US" dirty="0"/>
              <a:t>The object of Choice class is used to show popup menu of choices. Choice selected by user is shown on the top of a menu. It inherits </a:t>
            </a:r>
            <a:r>
              <a:rPr lang="en-US" dirty="0" err="1"/>
              <a:t>JComponent</a:t>
            </a:r>
            <a:r>
              <a:rPr lang="en-US" dirty="0"/>
              <a:t> class.</a:t>
            </a:r>
          </a:p>
          <a:p>
            <a:pPr marL="0" indent="0">
              <a:buNone/>
            </a:pPr>
            <a:r>
              <a:rPr lang="en-US" dirty="0"/>
              <a:t>Package:</a:t>
            </a:r>
          </a:p>
          <a:p>
            <a:r>
              <a:rPr lang="en-US" b="0" i="0" dirty="0" err="1">
                <a:solidFill>
                  <a:srgbClr val="333333"/>
                </a:solidFill>
                <a:effectLst/>
                <a:highlight>
                  <a:srgbClr val="00FFFF"/>
                </a:highlight>
                <a:latin typeface="inter-regular"/>
              </a:rPr>
              <a:t>javax.swing.JComboBox</a:t>
            </a:r>
            <a:r>
              <a:rPr lang="en-US" b="0" i="0" dirty="0">
                <a:solidFill>
                  <a:srgbClr val="333333"/>
                </a:solidFill>
                <a:effectLst/>
                <a:highlight>
                  <a:srgbClr val="00FFFF"/>
                </a:highlight>
                <a:latin typeface="inter-regular"/>
              </a:rPr>
              <a:t> </a:t>
            </a:r>
          </a:p>
          <a:p>
            <a:pPr marL="0" indent="0">
              <a:buNone/>
            </a:pPr>
            <a:r>
              <a:rPr lang="en-US" dirty="0">
                <a:solidFill>
                  <a:srgbClr val="333333"/>
                </a:solidFill>
                <a:latin typeface="inter-regular"/>
              </a:rPr>
              <a:t>Syntax:</a:t>
            </a:r>
          </a:p>
          <a:p>
            <a:r>
              <a:rPr lang="en-US" sz="2000" dirty="0">
                <a:highlight>
                  <a:srgbClr val="00FFFF"/>
                </a:highlight>
              </a:rPr>
              <a:t>public class </a:t>
            </a:r>
            <a:r>
              <a:rPr lang="en-US" sz="2000" dirty="0" err="1">
                <a:highlight>
                  <a:srgbClr val="00FFFF"/>
                </a:highlight>
              </a:rPr>
              <a:t>JComboBox</a:t>
            </a:r>
            <a:r>
              <a:rPr lang="en-US" sz="2000" dirty="0">
                <a:highlight>
                  <a:srgbClr val="00FFFF"/>
                </a:highlight>
              </a:rPr>
              <a:t> extends </a:t>
            </a:r>
            <a:r>
              <a:rPr lang="en-US" sz="2000" dirty="0" err="1">
                <a:highlight>
                  <a:srgbClr val="00FFFF"/>
                </a:highlight>
              </a:rPr>
              <a:t>JComponent</a:t>
            </a:r>
            <a:r>
              <a:rPr lang="en-US" sz="2000" dirty="0">
                <a:highlight>
                  <a:srgbClr val="00FFFF"/>
                </a:highlight>
              </a:rPr>
              <a:t> implements </a:t>
            </a:r>
            <a:r>
              <a:rPr lang="en-US" sz="2000" dirty="0" err="1">
                <a:highlight>
                  <a:srgbClr val="00FFFF"/>
                </a:highlight>
              </a:rPr>
              <a:t>ItemSelectable</a:t>
            </a:r>
            <a:r>
              <a:rPr lang="en-US" sz="2000" dirty="0">
                <a:highlight>
                  <a:srgbClr val="00FFFF"/>
                </a:highlight>
              </a:rPr>
              <a:t>, </a:t>
            </a:r>
            <a:r>
              <a:rPr lang="en-US" sz="2000" dirty="0" err="1">
                <a:highlight>
                  <a:srgbClr val="00FFFF"/>
                </a:highlight>
              </a:rPr>
              <a:t>ListDataListener</a:t>
            </a:r>
            <a:r>
              <a:rPr lang="en-US" sz="2000" dirty="0">
                <a:highlight>
                  <a:srgbClr val="00FFFF"/>
                </a:highlight>
              </a:rPr>
              <a:t>, ActionListener, Accessible </a:t>
            </a:r>
          </a:p>
        </p:txBody>
      </p:sp>
    </p:spTree>
    <p:extLst>
      <p:ext uri="{BB962C8B-B14F-4D97-AF65-F5344CB8AC3E}">
        <p14:creationId xmlns:p14="http://schemas.microsoft.com/office/powerpoint/2010/main" val="1000141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9BCA-E9F0-14C0-271C-526AF2FBC495}"/>
              </a:ext>
            </a:extLst>
          </p:cNvPr>
          <p:cNvSpPr>
            <a:spLocks noGrp="1"/>
          </p:cNvSpPr>
          <p:nvPr>
            <p:ph type="title"/>
          </p:nvPr>
        </p:nvSpPr>
        <p:spPr>
          <a:xfrm>
            <a:off x="478277" y="309123"/>
            <a:ext cx="10515600" cy="743828"/>
          </a:xfrm>
        </p:spPr>
        <p:txBody>
          <a:bodyPr/>
          <a:lstStyle/>
          <a:p>
            <a:r>
              <a:rPr lang="en-US" dirty="0"/>
              <a:t>Constructor</a:t>
            </a:r>
          </a:p>
        </p:txBody>
      </p:sp>
      <p:graphicFrame>
        <p:nvGraphicFramePr>
          <p:cNvPr id="4" name="Content Placeholder 3">
            <a:extLst>
              <a:ext uri="{FF2B5EF4-FFF2-40B4-BE49-F238E27FC236}">
                <a16:creationId xmlns:a16="http://schemas.microsoft.com/office/drawing/2014/main" id="{3640097A-070F-82E0-48A9-847AACA35095}"/>
              </a:ext>
            </a:extLst>
          </p:cNvPr>
          <p:cNvGraphicFramePr>
            <a:graphicFrameLocks noGrp="1"/>
          </p:cNvGraphicFramePr>
          <p:nvPr>
            <p:ph idx="1"/>
            <p:extLst>
              <p:ext uri="{D42A27DB-BD31-4B8C-83A1-F6EECF244321}">
                <p14:modId xmlns:p14="http://schemas.microsoft.com/office/powerpoint/2010/main" val="1317290980"/>
              </p:ext>
            </p:extLst>
          </p:nvPr>
        </p:nvGraphicFramePr>
        <p:xfrm>
          <a:off x="838200" y="1825625"/>
          <a:ext cx="10515600" cy="1645920"/>
        </p:xfrm>
        <a:graphic>
          <a:graphicData uri="http://schemas.openxmlformats.org/drawingml/2006/table">
            <a:tbl>
              <a:tblPr firstRow="1" bandRow="1">
                <a:tableStyleId>{1FECB4D8-DB02-4DC6-A0A2-4F2EBAE1DC90}</a:tableStyleId>
              </a:tblPr>
              <a:tblGrid>
                <a:gridCol w="2994498">
                  <a:extLst>
                    <a:ext uri="{9D8B030D-6E8A-4147-A177-3AD203B41FA5}">
                      <a16:colId xmlns:a16="http://schemas.microsoft.com/office/drawing/2014/main" val="2578141842"/>
                    </a:ext>
                  </a:extLst>
                </a:gridCol>
                <a:gridCol w="7521102">
                  <a:extLst>
                    <a:ext uri="{9D8B030D-6E8A-4147-A177-3AD203B41FA5}">
                      <a16:colId xmlns:a16="http://schemas.microsoft.com/office/drawing/2014/main" val="162563889"/>
                    </a:ext>
                  </a:extLst>
                </a:gridCol>
              </a:tblGrid>
              <a:tr h="370840">
                <a:tc>
                  <a:txBody>
                    <a:bodyPr/>
                    <a:lstStyle/>
                    <a:p>
                      <a:pPr algn="l" fontAlgn="t"/>
                      <a:r>
                        <a:rPr lang="en-US" dirty="0">
                          <a:solidFill>
                            <a:srgbClr val="000000"/>
                          </a:solidFill>
                          <a:effectLst/>
                        </a:rPr>
                        <a:t>Constructor</a:t>
                      </a:r>
                      <a:endParaRPr lang="en-US" dirty="0">
                        <a:solidFill>
                          <a:srgbClr val="000000"/>
                        </a:solidFill>
                        <a:effectLst/>
                        <a:latin typeface="times new roman" panose="02020603050405020304" pitchFamily="18" charset="0"/>
                      </a:endParaRPr>
                    </a:p>
                  </a:txBody>
                  <a:tcPr marT="91440" marB="91440"/>
                </a:tc>
                <a:tc>
                  <a:txBody>
                    <a:bodyPr/>
                    <a:lstStyle/>
                    <a:p>
                      <a:pPr algn="l" fontAlgn="t"/>
                      <a:r>
                        <a:rPr lang="en-US">
                          <a:solidFill>
                            <a:srgbClr val="000000"/>
                          </a:solidFill>
                          <a:effectLst/>
                        </a:rPr>
                        <a:t>Description</a:t>
                      </a:r>
                      <a:endParaRPr lang="en-US">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3449813306"/>
                  </a:ext>
                </a:extLst>
              </a:tr>
              <a:tr h="370840">
                <a:tc>
                  <a:txBody>
                    <a:bodyPr/>
                    <a:lstStyle/>
                    <a:p>
                      <a:pPr algn="just" fontAlgn="t"/>
                      <a:r>
                        <a:rPr lang="en-US">
                          <a:solidFill>
                            <a:srgbClr val="333333"/>
                          </a:solidFill>
                          <a:effectLst/>
                        </a:rPr>
                        <a:t>JComboBox()</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Creates a JComboBox with a default data model.</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2933031041"/>
                  </a:ext>
                </a:extLst>
              </a:tr>
              <a:tr h="370840">
                <a:tc>
                  <a:txBody>
                    <a:bodyPr/>
                    <a:lstStyle/>
                    <a:p>
                      <a:pPr algn="just" fontAlgn="t"/>
                      <a:r>
                        <a:rPr lang="en-US">
                          <a:solidFill>
                            <a:srgbClr val="333333"/>
                          </a:solidFill>
                          <a:effectLst/>
                        </a:rPr>
                        <a:t>JComboBox(Object[] items)</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Creates a JComboBox that contains the elements in the specified </a:t>
                      </a:r>
                      <a:r>
                        <a:rPr lang="en-US" u="none" strike="noStrike">
                          <a:solidFill>
                            <a:srgbClr val="008000"/>
                          </a:solidFill>
                          <a:effectLst/>
                          <a:hlinkClick r:id="rId2"/>
                        </a:rPr>
                        <a:t>array</a:t>
                      </a:r>
                      <a:r>
                        <a:rPr lang="en-US">
                          <a:solidFill>
                            <a:srgbClr val="333333"/>
                          </a:solidFill>
                          <a:effectLst/>
                        </a:rPr>
                        <a: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457666031"/>
                  </a:ext>
                </a:extLst>
              </a:tr>
              <a:tr h="370840">
                <a:tc>
                  <a:txBody>
                    <a:bodyPr/>
                    <a:lstStyle/>
                    <a:p>
                      <a:pPr algn="just" fontAlgn="t"/>
                      <a:r>
                        <a:rPr lang="en-US">
                          <a:solidFill>
                            <a:srgbClr val="333333"/>
                          </a:solidFill>
                          <a:effectLst/>
                        </a:rPr>
                        <a:t>JComboBox(Vector&lt;?&gt; items)</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Creates a </a:t>
                      </a:r>
                      <a:r>
                        <a:rPr lang="en-US" dirty="0" err="1">
                          <a:solidFill>
                            <a:srgbClr val="333333"/>
                          </a:solidFill>
                          <a:effectLst/>
                        </a:rPr>
                        <a:t>JComboBox</a:t>
                      </a:r>
                      <a:r>
                        <a:rPr lang="en-US" dirty="0">
                          <a:solidFill>
                            <a:srgbClr val="333333"/>
                          </a:solidFill>
                          <a:effectLst/>
                        </a:rPr>
                        <a:t> that contains the elements in the specified </a:t>
                      </a:r>
                      <a:r>
                        <a:rPr lang="en-US" u="none" strike="noStrike" dirty="0">
                          <a:solidFill>
                            <a:srgbClr val="008000"/>
                          </a:solidFill>
                          <a:effectLst/>
                          <a:hlinkClick r:id="rId3"/>
                        </a:rPr>
                        <a:t>Vector</a:t>
                      </a:r>
                      <a:r>
                        <a:rPr lang="en-US" dirty="0">
                          <a:solidFill>
                            <a:srgbClr val="333333"/>
                          </a:solidFill>
                          <a:effectLst/>
                        </a:rPr>
                        <a: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1529178481"/>
                  </a:ext>
                </a:extLst>
              </a:tr>
            </a:tbl>
          </a:graphicData>
        </a:graphic>
      </p:graphicFrame>
    </p:spTree>
    <p:extLst>
      <p:ext uri="{BB962C8B-B14F-4D97-AF65-F5344CB8AC3E}">
        <p14:creationId xmlns:p14="http://schemas.microsoft.com/office/powerpoint/2010/main" val="44330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B94C-F3EE-E11D-52AE-4066FBAB2A47}"/>
              </a:ext>
            </a:extLst>
          </p:cNvPr>
          <p:cNvSpPr>
            <a:spLocks noGrp="1"/>
          </p:cNvSpPr>
          <p:nvPr>
            <p:ph type="title"/>
          </p:nvPr>
        </p:nvSpPr>
        <p:spPr>
          <a:xfrm>
            <a:off x="838200" y="365125"/>
            <a:ext cx="10515600" cy="597913"/>
          </a:xfrm>
        </p:spPr>
        <p:txBody>
          <a:bodyPr>
            <a:normAutofit fontScale="90000"/>
          </a:bodyPr>
          <a:lstStyle/>
          <a:p>
            <a:r>
              <a:rPr lang="en-US" dirty="0"/>
              <a:t>JFC</a:t>
            </a:r>
          </a:p>
        </p:txBody>
      </p:sp>
      <p:sp>
        <p:nvSpPr>
          <p:cNvPr id="3" name="Content Placeholder 2">
            <a:extLst>
              <a:ext uri="{FF2B5EF4-FFF2-40B4-BE49-F238E27FC236}">
                <a16:creationId xmlns:a16="http://schemas.microsoft.com/office/drawing/2014/main" id="{71A62E19-4B6D-6279-928E-03FC8CA67C8E}"/>
              </a:ext>
            </a:extLst>
          </p:cNvPr>
          <p:cNvSpPr>
            <a:spLocks noGrp="1"/>
          </p:cNvSpPr>
          <p:nvPr>
            <p:ph idx="1"/>
          </p:nvPr>
        </p:nvSpPr>
        <p:spPr>
          <a:xfrm>
            <a:off x="838200" y="963038"/>
            <a:ext cx="10515600" cy="5213925"/>
          </a:xfrm>
        </p:spPr>
        <p:txBody>
          <a:bodyPr>
            <a:normAutofit/>
          </a:bodyPr>
          <a:lstStyle/>
          <a:p>
            <a:r>
              <a:rPr lang="en-US" sz="2400" dirty="0"/>
              <a:t>The Java Foundation Classes (JFC) are a set of GUI components which simplify the development of desktop applications.</a:t>
            </a:r>
          </a:p>
        </p:txBody>
      </p:sp>
      <p:pic>
        <p:nvPicPr>
          <p:cNvPr id="5" name="Picture 4">
            <a:extLst>
              <a:ext uri="{FF2B5EF4-FFF2-40B4-BE49-F238E27FC236}">
                <a16:creationId xmlns:a16="http://schemas.microsoft.com/office/drawing/2014/main" id="{CA74DA12-6B49-7DD1-4E13-3B19AB9BA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750978"/>
            <a:ext cx="10095689" cy="4834647"/>
          </a:xfrm>
          <a:prstGeom prst="rect">
            <a:avLst/>
          </a:prstGeom>
        </p:spPr>
      </p:pic>
    </p:spTree>
    <p:extLst>
      <p:ext uri="{BB962C8B-B14F-4D97-AF65-F5344CB8AC3E}">
        <p14:creationId xmlns:p14="http://schemas.microsoft.com/office/powerpoint/2010/main" val="1290170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9CFD-EB31-0A52-88F3-E9D65F6324DA}"/>
              </a:ext>
            </a:extLst>
          </p:cNvPr>
          <p:cNvSpPr>
            <a:spLocks noGrp="1"/>
          </p:cNvSpPr>
          <p:nvPr>
            <p:ph type="title"/>
          </p:nvPr>
        </p:nvSpPr>
        <p:spPr>
          <a:xfrm>
            <a:off x="838200" y="365125"/>
            <a:ext cx="10515600" cy="607641"/>
          </a:xfrm>
        </p:spPr>
        <p:txBody>
          <a:bodyPr>
            <a:normAutofit fontScale="90000"/>
          </a:bodyPr>
          <a:lstStyle/>
          <a:p>
            <a:r>
              <a:rPr lang="en-US" dirty="0"/>
              <a:t>Methods</a:t>
            </a:r>
          </a:p>
        </p:txBody>
      </p:sp>
      <p:graphicFrame>
        <p:nvGraphicFramePr>
          <p:cNvPr id="4" name="Content Placeholder 3">
            <a:extLst>
              <a:ext uri="{FF2B5EF4-FFF2-40B4-BE49-F238E27FC236}">
                <a16:creationId xmlns:a16="http://schemas.microsoft.com/office/drawing/2014/main" id="{92A52A0F-97CD-D903-BA9C-55409F85FA60}"/>
              </a:ext>
            </a:extLst>
          </p:cNvPr>
          <p:cNvGraphicFramePr>
            <a:graphicFrameLocks noGrp="1"/>
          </p:cNvGraphicFramePr>
          <p:nvPr>
            <p:ph idx="1"/>
            <p:extLst>
              <p:ext uri="{D42A27DB-BD31-4B8C-83A1-F6EECF244321}">
                <p14:modId xmlns:p14="http://schemas.microsoft.com/office/powerpoint/2010/main" val="406165415"/>
              </p:ext>
            </p:extLst>
          </p:nvPr>
        </p:nvGraphicFramePr>
        <p:xfrm>
          <a:off x="838200" y="1825625"/>
          <a:ext cx="10515600" cy="3108960"/>
        </p:xfrm>
        <a:graphic>
          <a:graphicData uri="http://schemas.openxmlformats.org/drawingml/2006/table">
            <a:tbl>
              <a:tblPr firstRow="1" bandRow="1">
                <a:tableStyleId>{1FECB4D8-DB02-4DC6-A0A2-4F2EBAE1DC90}</a:tableStyleId>
              </a:tblPr>
              <a:tblGrid>
                <a:gridCol w="5257800">
                  <a:extLst>
                    <a:ext uri="{9D8B030D-6E8A-4147-A177-3AD203B41FA5}">
                      <a16:colId xmlns:a16="http://schemas.microsoft.com/office/drawing/2014/main" val="2586913127"/>
                    </a:ext>
                  </a:extLst>
                </a:gridCol>
                <a:gridCol w="5257800">
                  <a:extLst>
                    <a:ext uri="{9D8B030D-6E8A-4147-A177-3AD203B41FA5}">
                      <a16:colId xmlns:a16="http://schemas.microsoft.com/office/drawing/2014/main" val="2368329470"/>
                    </a:ext>
                  </a:extLst>
                </a:gridCol>
              </a:tblGrid>
              <a:tr h="370840">
                <a:tc>
                  <a:txBody>
                    <a:bodyPr/>
                    <a:lstStyle/>
                    <a:p>
                      <a:pPr algn="l" fontAlgn="t"/>
                      <a:r>
                        <a:rPr lang="en-US" dirty="0">
                          <a:solidFill>
                            <a:srgbClr val="000000"/>
                          </a:solidFill>
                          <a:effectLst/>
                        </a:rPr>
                        <a:t>Methods</a:t>
                      </a:r>
                      <a:endParaRPr lang="en-US" dirty="0">
                        <a:solidFill>
                          <a:srgbClr val="000000"/>
                        </a:solidFill>
                        <a:effectLst/>
                        <a:latin typeface="times new roman" panose="02020603050405020304" pitchFamily="18" charset="0"/>
                      </a:endParaRPr>
                    </a:p>
                  </a:txBody>
                  <a:tcPr marT="91440" marB="91440"/>
                </a:tc>
                <a:tc>
                  <a:txBody>
                    <a:bodyPr/>
                    <a:lstStyle/>
                    <a:p>
                      <a:pPr algn="l" fontAlgn="t"/>
                      <a:r>
                        <a:rPr lang="en-US">
                          <a:solidFill>
                            <a:srgbClr val="000000"/>
                          </a:solidFill>
                          <a:effectLst/>
                        </a:rPr>
                        <a:t>Description</a:t>
                      </a:r>
                      <a:endParaRPr lang="en-US">
                        <a:solidFill>
                          <a:srgbClr val="000000"/>
                        </a:solidFill>
                        <a:effectLst/>
                        <a:latin typeface="times new roman" panose="02020603050405020304" pitchFamily="18" charset="0"/>
                      </a:endParaRPr>
                    </a:p>
                  </a:txBody>
                  <a:tcPr marT="91440" marB="91440"/>
                </a:tc>
                <a:extLst>
                  <a:ext uri="{0D108BD9-81ED-4DB2-BD59-A6C34878D82A}">
                    <a16:rowId xmlns:a16="http://schemas.microsoft.com/office/drawing/2014/main" val="2060425303"/>
                  </a:ext>
                </a:extLst>
              </a:tr>
              <a:tr h="370840">
                <a:tc>
                  <a:txBody>
                    <a:bodyPr/>
                    <a:lstStyle/>
                    <a:p>
                      <a:pPr algn="just" fontAlgn="t"/>
                      <a:r>
                        <a:rPr lang="en-US">
                          <a:solidFill>
                            <a:srgbClr val="333333"/>
                          </a:solidFill>
                          <a:effectLst/>
                        </a:rPr>
                        <a:t>void addItem(Object anObject)</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add an item to the item list.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3415286361"/>
                  </a:ext>
                </a:extLst>
              </a:tr>
              <a:tr h="370840">
                <a:tc>
                  <a:txBody>
                    <a:bodyPr/>
                    <a:lstStyle/>
                    <a:p>
                      <a:pPr algn="just" fontAlgn="t"/>
                      <a:r>
                        <a:rPr lang="en-US">
                          <a:solidFill>
                            <a:srgbClr val="333333"/>
                          </a:solidFill>
                          <a:effectLst/>
                        </a:rPr>
                        <a:t>void removeItem(Object anObject)</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delete an item to the item list.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3379741434"/>
                  </a:ext>
                </a:extLst>
              </a:tr>
              <a:tr h="370840">
                <a:tc>
                  <a:txBody>
                    <a:bodyPr/>
                    <a:lstStyle/>
                    <a:p>
                      <a:pPr algn="just" fontAlgn="t"/>
                      <a:r>
                        <a:rPr lang="en-US">
                          <a:solidFill>
                            <a:srgbClr val="333333"/>
                          </a:solidFill>
                          <a:effectLst/>
                        </a:rPr>
                        <a:t>void removeAllItems()</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remove all the items from the list.</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2998795076"/>
                  </a:ext>
                </a:extLst>
              </a:tr>
              <a:tr h="370840">
                <a:tc>
                  <a:txBody>
                    <a:bodyPr/>
                    <a:lstStyle/>
                    <a:p>
                      <a:pPr algn="just" fontAlgn="t"/>
                      <a:r>
                        <a:rPr lang="en-US">
                          <a:solidFill>
                            <a:srgbClr val="333333"/>
                          </a:solidFill>
                          <a:effectLst/>
                        </a:rPr>
                        <a:t>void setEditable(boolean b)</a:t>
                      </a:r>
                      <a:endParaRPr lang="en-US">
                        <a:solidFill>
                          <a:srgbClr val="333333"/>
                        </a:solidFill>
                        <a:effectLst/>
                        <a:latin typeface="inter-regular"/>
                      </a:endParaRPr>
                    </a:p>
                  </a:txBody>
                  <a:tcPr marL="60960" marR="60960" marT="60960" marB="60960"/>
                </a:tc>
                <a:tc>
                  <a:txBody>
                    <a:bodyPr/>
                    <a:lstStyle/>
                    <a:p>
                      <a:pPr algn="just" fontAlgn="t"/>
                      <a:r>
                        <a:rPr lang="en-US">
                          <a:solidFill>
                            <a:srgbClr val="333333"/>
                          </a:solidFill>
                          <a:effectLst/>
                        </a:rPr>
                        <a:t>It is used to determine whether the JComboBox is editable.</a:t>
                      </a:r>
                      <a:endParaRPr lang="en-US">
                        <a:solidFill>
                          <a:srgbClr val="333333"/>
                        </a:solidFill>
                        <a:effectLst/>
                        <a:latin typeface="inter-regular"/>
                      </a:endParaRPr>
                    </a:p>
                  </a:txBody>
                  <a:tcPr marL="60960" marR="60960" marT="60960" marB="60960"/>
                </a:tc>
                <a:extLst>
                  <a:ext uri="{0D108BD9-81ED-4DB2-BD59-A6C34878D82A}">
                    <a16:rowId xmlns:a16="http://schemas.microsoft.com/office/drawing/2014/main" val="1374534432"/>
                  </a:ext>
                </a:extLst>
              </a:tr>
              <a:tr h="370840">
                <a:tc>
                  <a:txBody>
                    <a:bodyPr/>
                    <a:lstStyle/>
                    <a:p>
                      <a:pPr algn="just" fontAlgn="t"/>
                      <a:r>
                        <a:rPr lang="en-US">
                          <a:solidFill>
                            <a:srgbClr val="333333"/>
                          </a:solidFill>
                          <a:effectLst/>
                        </a:rPr>
                        <a:t>void addActionListener(ActionListener a)</a:t>
                      </a:r>
                      <a:endParaRPr lang="en-US">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It is used to add the </a:t>
                      </a:r>
                      <a:r>
                        <a:rPr lang="en-US" u="none" strike="noStrike" dirty="0">
                          <a:solidFill>
                            <a:srgbClr val="008000"/>
                          </a:solidFill>
                          <a:effectLst/>
                        </a:rPr>
                        <a:t>ActionListener</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369375811"/>
                  </a:ext>
                </a:extLst>
              </a:tr>
              <a:tr h="370840">
                <a:tc>
                  <a:txBody>
                    <a:bodyPr/>
                    <a:lstStyle/>
                    <a:p>
                      <a:pPr algn="just" fontAlgn="t"/>
                      <a:r>
                        <a:rPr lang="en-US" dirty="0">
                          <a:solidFill>
                            <a:srgbClr val="333333"/>
                          </a:solidFill>
                          <a:effectLst/>
                        </a:rPr>
                        <a:t>void </a:t>
                      </a:r>
                      <a:r>
                        <a:rPr lang="en-US" dirty="0" err="1">
                          <a:solidFill>
                            <a:srgbClr val="333333"/>
                          </a:solidFill>
                          <a:effectLst/>
                        </a:rPr>
                        <a:t>addItemListener</a:t>
                      </a:r>
                      <a:r>
                        <a:rPr lang="en-US" dirty="0">
                          <a:solidFill>
                            <a:srgbClr val="333333"/>
                          </a:solidFill>
                          <a:effectLst/>
                        </a:rPr>
                        <a:t>(ItemListener </a:t>
                      </a:r>
                      <a:r>
                        <a:rPr lang="en-US" dirty="0" err="1">
                          <a:solidFill>
                            <a:srgbClr val="333333"/>
                          </a:solidFill>
                          <a:effectLst/>
                        </a:rPr>
                        <a:t>i</a:t>
                      </a:r>
                      <a:r>
                        <a:rPr lang="en-US" dirty="0">
                          <a:solidFill>
                            <a:srgbClr val="333333"/>
                          </a:solidFill>
                          <a:effectLst/>
                        </a:rPr>
                        <a:t>)</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rPr>
                        <a:t>It is used to add the </a:t>
                      </a:r>
                      <a:r>
                        <a:rPr lang="en-US" u="none" strike="noStrike" dirty="0">
                          <a:solidFill>
                            <a:srgbClr val="008000"/>
                          </a:solidFill>
                          <a:effectLst/>
                        </a:rPr>
                        <a:t>ItemListener</a:t>
                      </a:r>
                      <a:r>
                        <a:rPr lang="en-US" dirty="0">
                          <a:solidFill>
                            <a:srgbClr val="333333"/>
                          </a:solidFill>
                          <a:effectLst/>
                        </a:rPr>
                        <a: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1016515252"/>
                  </a:ext>
                </a:extLst>
              </a:tr>
            </a:tbl>
          </a:graphicData>
        </a:graphic>
      </p:graphicFrame>
    </p:spTree>
    <p:extLst>
      <p:ext uri="{BB962C8B-B14F-4D97-AF65-F5344CB8AC3E}">
        <p14:creationId xmlns:p14="http://schemas.microsoft.com/office/powerpoint/2010/main" val="1192886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E163-4097-077E-BB76-6E2D2E27E2CB}"/>
              </a:ext>
            </a:extLst>
          </p:cNvPr>
          <p:cNvSpPr>
            <a:spLocks noGrp="1"/>
          </p:cNvSpPr>
          <p:nvPr>
            <p:ph type="title"/>
          </p:nvPr>
        </p:nvSpPr>
        <p:spPr>
          <a:xfrm>
            <a:off x="361544" y="136187"/>
            <a:ext cx="10515600" cy="1031132"/>
          </a:xfrm>
        </p:spPr>
        <p:txBody>
          <a:bodyPr/>
          <a:lstStyle/>
          <a:p>
            <a:r>
              <a:rPr lang="en-US" dirty="0"/>
              <a:t>Example program for </a:t>
            </a:r>
            <a:r>
              <a:rPr lang="en-US" dirty="0" err="1"/>
              <a:t>JComboBox</a:t>
            </a:r>
            <a:endParaRPr lang="en-US" dirty="0"/>
          </a:p>
        </p:txBody>
      </p:sp>
      <p:sp>
        <p:nvSpPr>
          <p:cNvPr id="3" name="Content Placeholder 2">
            <a:extLst>
              <a:ext uri="{FF2B5EF4-FFF2-40B4-BE49-F238E27FC236}">
                <a16:creationId xmlns:a16="http://schemas.microsoft.com/office/drawing/2014/main" id="{3B1A32CC-D142-962D-2435-BDA1F187DBCA}"/>
              </a:ext>
            </a:extLst>
          </p:cNvPr>
          <p:cNvSpPr>
            <a:spLocks noGrp="1"/>
          </p:cNvSpPr>
          <p:nvPr>
            <p:ph idx="1"/>
          </p:nvPr>
        </p:nvSpPr>
        <p:spPr>
          <a:xfrm>
            <a:off x="544749" y="1381328"/>
            <a:ext cx="10809051" cy="5340485"/>
          </a:xfrm>
        </p:spPr>
        <p:txBody>
          <a:bodyPr>
            <a:normAutofit fontScale="55000" lnSpcReduction="20000"/>
          </a:bodyPr>
          <a:lstStyle/>
          <a:p>
            <a:pPr marL="0" indent="0">
              <a:buNone/>
            </a:pPr>
            <a:r>
              <a:rPr lang="en-US" dirty="0"/>
              <a:t>import </a:t>
            </a:r>
            <a:r>
              <a:rPr lang="en-US" dirty="0" err="1"/>
              <a:t>javax.swing</a:t>
            </a:r>
            <a:r>
              <a:rPr lang="en-US" dirty="0"/>
              <a:t>.*;    </a:t>
            </a:r>
          </a:p>
          <a:p>
            <a:pPr marL="0" indent="0">
              <a:buNone/>
            </a:pPr>
            <a:r>
              <a:rPr lang="en-US" dirty="0"/>
              <a:t>public class </a:t>
            </a:r>
            <a:r>
              <a:rPr lang="en-US" dirty="0" err="1"/>
              <a:t>ComboBoxExample</a:t>
            </a:r>
            <a:r>
              <a:rPr lang="en-US" dirty="0"/>
              <a:t> {    </a:t>
            </a:r>
          </a:p>
          <a:p>
            <a:pPr marL="0" indent="0">
              <a:buNone/>
            </a:pPr>
            <a:r>
              <a:rPr lang="en-US" dirty="0" err="1"/>
              <a:t>JFrame</a:t>
            </a:r>
            <a:r>
              <a:rPr lang="en-US" dirty="0"/>
              <a:t> f;    </a:t>
            </a:r>
          </a:p>
          <a:p>
            <a:pPr marL="0" indent="0">
              <a:buNone/>
            </a:pPr>
            <a:r>
              <a:rPr lang="en-US" dirty="0" err="1"/>
              <a:t>ComboBoxExample</a:t>
            </a:r>
            <a:r>
              <a:rPr lang="en-US" dirty="0"/>
              <a:t>(){    </a:t>
            </a:r>
          </a:p>
          <a:p>
            <a:pPr marL="0" indent="0">
              <a:buNone/>
            </a:pPr>
            <a:r>
              <a:rPr lang="en-US" dirty="0"/>
              <a:t>    f=new </a:t>
            </a:r>
            <a:r>
              <a:rPr lang="en-US" dirty="0" err="1"/>
              <a:t>JFrame</a:t>
            </a:r>
            <a:r>
              <a:rPr lang="en-US" dirty="0"/>
              <a:t>("</a:t>
            </a:r>
            <a:r>
              <a:rPr lang="en-US" dirty="0" err="1"/>
              <a:t>ComboBox</a:t>
            </a:r>
            <a:r>
              <a:rPr lang="en-US" dirty="0"/>
              <a:t> Example");    </a:t>
            </a:r>
          </a:p>
          <a:p>
            <a:pPr marL="0" indent="0">
              <a:buNone/>
            </a:pPr>
            <a:r>
              <a:rPr lang="en-US" dirty="0"/>
              <a:t>    String country[]={"India","Aus","U.S.A","England","</a:t>
            </a:r>
            <a:r>
              <a:rPr lang="en-US" dirty="0" err="1"/>
              <a:t>Newzealand</a:t>
            </a:r>
            <a:r>
              <a:rPr lang="en-US" dirty="0"/>
              <a:t>"};        </a:t>
            </a:r>
          </a:p>
          <a:p>
            <a:pPr marL="0" indent="0">
              <a:buNone/>
            </a:pPr>
            <a:r>
              <a:rPr lang="en-US" dirty="0"/>
              <a:t>    </a:t>
            </a:r>
            <a:r>
              <a:rPr lang="en-US" dirty="0" err="1"/>
              <a:t>JComboBox</a:t>
            </a:r>
            <a:r>
              <a:rPr lang="en-US" dirty="0"/>
              <a:t> </a:t>
            </a:r>
            <a:r>
              <a:rPr lang="en-US" dirty="0" err="1"/>
              <a:t>cb</a:t>
            </a:r>
            <a:r>
              <a:rPr lang="en-US" dirty="0"/>
              <a:t>=new </a:t>
            </a:r>
            <a:r>
              <a:rPr lang="en-US" dirty="0" err="1"/>
              <a:t>JComboBox</a:t>
            </a:r>
            <a:r>
              <a:rPr lang="en-US" dirty="0"/>
              <a:t>(country);    </a:t>
            </a:r>
          </a:p>
          <a:p>
            <a:pPr marL="0" indent="0">
              <a:buNone/>
            </a:pPr>
            <a:r>
              <a:rPr lang="en-US" dirty="0"/>
              <a:t>    </a:t>
            </a:r>
            <a:r>
              <a:rPr lang="en-US" dirty="0" err="1"/>
              <a:t>cb.setBounds</a:t>
            </a:r>
            <a:r>
              <a:rPr lang="en-US" dirty="0"/>
              <a:t>(50, 50,90,20);    </a:t>
            </a:r>
          </a:p>
          <a:p>
            <a:pPr marL="0" indent="0">
              <a:buNone/>
            </a:pPr>
            <a:r>
              <a:rPr lang="en-US" dirty="0"/>
              <a:t>    </a:t>
            </a:r>
            <a:r>
              <a:rPr lang="en-US" dirty="0" err="1"/>
              <a:t>f.add</a:t>
            </a:r>
            <a:r>
              <a:rPr lang="en-US" dirty="0"/>
              <a:t>(</a:t>
            </a:r>
            <a:r>
              <a:rPr lang="en-US" dirty="0" err="1"/>
              <a:t>cb</a:t>
            </a:r>
            <a:r>
              <a:rPr lang="en-US" dirty="0"/>
              <a:t>);        </a:t>
            </a:r>
          </a:p>
          <a:p>
            <a:pPr marL="0" indent="0">
              <a:buNone/>
            </a:pPr>
            <a:r>
              <a:rPr lang="en-US" dirty="0"/>
              <a:t>    </a:t>
            </a:r>
            <a:r>
              <a:rPr lang="en-US" dirty="0" err="1"/>
              <a:t>f.setLayout</a:t>
            </a:r>
            <a:r>
              <a:rPr lang="en-US" dirty="0"/>
              <a:t>(null);    </a:t>
            </a:r>
          </a:p>
          <a:p>
            <a:pPr marL="0" indent="0">
              <a:buNone/>
            </a:pPr>
            <a:r>
              <a:rPr lang="en-US" dirty="0"/>
              <a:t>    </a:t>
            </a:r>
            <a:r>
              <a:rPr lang="en-US" dirty="0" err="1"/>
              <a:t>f.setSize</a:t>
            </a:r>
            <a:r>
              <a:rPr lang="en-US" dirty="0"/>
              <a:t>(400,500);    </a:t>
            </a:r>
          </a:p>
          <a:p>
            <a:pPr marL="0" indent="0">
              <a:buNone/>
            </a:pPr>
            <a:r>
              <a:rPr lang="en-US" dirty="0"/>
              <a:t>    </a:t>
            </a:r>
            <a:r>
              <a:rPr lang="en-US" dirty="0" err="1"/>
              <a:t>f.setVisible</a:t>
            </a:r>
            <a:r>
              <a:rPr lang="en-US" dirty="0"/>
              <a:t>(true);         </a:t>
            </a:r>
          </a:p>
          <a:p>
            <a:pPr marL="0" indent="0">
              <a:buNone/>
            </a:pPr>
            <a:r>
              <a:rPr lang="en-US" dirty="0"/>
              <a:t>}    </a:t>
            </a:r>
          </a:p>
          <a:p>
            <a:pPr marL="0" indent="0">
              <a:buNone/>
            </a:pPr>
            <a:r>
              <a:rPr lang="en-US" dirty="0"/>
              <a:t>public static void main(String[] </a:t>
            </a:r>
            <a:r>
              <a:rPr lang="en-US" dirty="0" err="1"/>
              <a:t>args</a:t>
            </a:r>
            <a:r>
              <a:rPr lang="en-US" dirty="0"/>
              <a:t>) {    </a:t>
            </a:r>
          </a:p>
          <a:p>
            <a:pPr marL="0" indent="0">
              <a:buNone/>
            </a:pPr>
            <a:r>
              <a:rPr lang="en-US" dirty="0"/>
              <a:t>    new </a:t>
            </a:r>
            <a:r>
              <a:rPr lang="en-US" dirty="0" err="1"/>
              <a:t>ComboBoxExample</a:t>
            </a: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98914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B28E-2C02-CFD1-6C68-8A8CA3FE2559}"/>
              </a:ext>
            </a:extLst>
          </p:cNvPr>
          <p:cNvSpPr>
            <a:spLocks noGrp="1"/>
          </p:cNvSpPr>
          <p:nvPr>
            <p:ph type="title"/>
          </p:nvPr>
        </p:nvSpPr>
        <p:spPr/>
        <p:txBody>
          <a:bodyPr/>
          <a:lstStyle/>
          <a:p>
            <a:r>
              <a:rPr lang="en-US" dirty="0"/>
              <a:t>EventListener</a:t>
            </a:r>
          </a:p>
        </p:txBody>
      </p:sp>
      <p:sp>
        <p:nvSpPr>
          <p:cNvPr id="3" name="Content Placeholder 2">
            <a:extLst>
              <a:ext uri="{FF2B5EF4-FFF2-40B4-BE49-F238E27FC236}">
                <a16:creationId xmlns:a16="http://schemas.microsoft.com/office/drawing/2014/main" id="{E86A6559-F852-A6F0-7E80-F5A2BF834105}"/>
              </a:ext>
            </a:extLst>
          </p:cNvPr>
          <p:cNvSpPr>
            <a:spLocks noGrp="1"/>
          </p:cNvSpPr>
          <p:nvPr>
            <p:ph idx="1"/>
          </p:nvPr>
        </p:nvSpPr>
        <p:spPr/>
        <p:txBody>
          <a:bodyPr>
            <a:normAutofit/>
          </a:bodyPr>
          <a:lstStyle/>
          <a:p>
            <a:r>
              <a:rPr lang="en-US" sz="2400" dirty="0">
                <a:latin typeface="Cambria" panose="02040503050406030204" pitchFamily="18" charset="0"/>
                <a:ea typeface="Cambria" panose="02040503050406030204" pitchFamily="18" charset="0"/>
              </a:rPr>
              <a:t>Event listeners represent the interfaces responsible to handle events.</a:t>
            </a:r>
          </a:p>
          <a:p>
            <a:r>
              <a:rPr lang="en-US" sz="2400" dirty="0">
                <a:latin typeface="Cambria" panose="02040503050406030204" pitchFamily="18" charset="0"/>
                <a:ea typeface="Cambria" panose="02040503050406030204" pitchFamily="18" charset="0"/>
              </a:rPr>
              <a:t>Java provides various Event listener classes, Which are most frequently used.</a:t>
            </a:r>
          </a:p>
          <a:p>
            <a:r>
              <a:rPr lang="en-US" sz="2400" dirty="0">
                <a:latin typeface="Cambria" panose="02040503050406030204" pitchFamily="18" charset="0"/>
                <a:ea typeface="Cambria" panose="02040503050406030204" pitchFamily="18" charset="0"/>
              </a:rPr>
              <a:t>Every method of an event listener method has a single argument as an object which is the subclass of Event Object class.</a:t>
            </a:r>
          </a:p>
          <a:p>
            <a:r>
              <a:rPr lang="en-US" sz="2400" dirty="0">
                <a:latin typeface="Cambria" panose="02040503050406030204" pitchFamily="18" charset="0"/>
                <a:ea typeface="Cambria" panose="02040503050406030204" pitchFamily="18" charset="0"/>
              </a:rPr>
              <a:t>A button has a method called addActionListener that allows an object to register as an action listener for the button. When the button is clicked, it fires an action event and notifies all the registered action listeners by calling their actionPerformed method.</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0004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F5D7-5195-4CBD-5F53-4FC3960388B7}"/>
              </a:ext>
            </a:extLst>
          </p:cNvPr>
          <p:cNvSpPr>
            <a:spLocks noGrp="1"/>
          </p:cNvSpPr>
          <p:nvPr>
            <p:ph type="title"/>
          </p:nvPr>
        </p:nvSpPr>
        <p:spPr/>
        <p:txBody>
          <a:bodyPr/>
          <a:lstStyle/>
          <a:p>
            <a:r>
              <a:rPr lang="en-US" dirty="0"/>
              <a:t>Event Interface</a:t>
            </a:r>
          </a:p>
        </p:txBody>
      </p:sp>
      <p:sp>
        <p:nvSpPr>
          <p:cNvPr id="3" name="Content Placeholder 2">
            <a:extLst>
              <a:ext uri="{FF2B5EF4-FFF2-40B4-BE49-F238E27FC236}">
                <a16:creationId xmlns:a16="http://schemas.microsoft.com/office/drawing/2014/main" id="{56944570-059A-80F0-DEF5-C6FC63AB9614}"/>
              </a:ext>
            </a:extLst>
          </p:cNvPr>
          <p:cNvSpPr>
            <a:spLocks noGrp="1"/>
          </p:cNvSpPr>
          <p:nvPr>
            <p:ph idx="1"/>
          </p:nvPr>
        </p:nvSpPr>
        <p:spPr/>
        <p:txBody>
          <a:bodyPr/>
          <a:lstStyle/>
          <a:p>
            <a:r>
              <a:rPr lang="en-US" dirty="0"/>
              <a:t>It is a marker interface which every listener interface has to extend. This class is defined in </a:t>
            </a:r>
            <a:r>
              <a:rPr lang="en-US" dirty="0" err="1"/>
              <a:t>java.util</a:t>
            </a:r>
            <a:r>
              <a:rPr lang="en-US" dirty="0"/>
              <a:t> package.</a:t>
            </a:r>
          </a:p>
          <a:p>
            <a:r>
              <a:rPr lang="en-US" dirty="0"/>
              <a:t>Event Listeners in swing typically extend sub interfaces of </a:t>
            </a:r>
            <a:r>
              <a:rPr lang="en-US" dirty="0">
                <a:highlight>
                  <a:srgbClr val="00FFFF"/>
                </a:highlight>
              </a:rPr>
              <a:t>“EventListener</a:t>
            </a:r>
            <a:r>
              <a:rPr lang="en-US" dirty="0"/>
              <a:t>” to handle specific types of event.</a:t>
            </a:r>
          </a:p>
        </p:txBody>
      </p:sp>
    </p:spTree>
    <p:extLst>
      <p:ext uri="{BB962C8B-B14F-4D97-AF65-F5344CB8AC3E}">
        <p14:creationId xmlns:p14="http://schemas.microsoft.com/office/powerpoint/2010/main" val="319907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8CE4-A3CE-0301-DF14-7C970F6146CA}"/>
              </a:ext>
            </a:extLst>
          </p:cNvPr>
          <p:cNvSpPr>
            <a:spLocks noGrp="1"/>
          </p:cNvSpPr>
          <p:nvPr>
            <p:ph type="title"/>
          </p:nvPr>
        </p:nvSpPr>
        <p:spPr/>
        <p:txBody>
          <a:bodyPr/>
          <a:lstStyle/>
          <a:p>
            <a:r>
              <a:rPr lang="en-US" dirty="0"/>
              <a:t>Class Declaration</a:t>
            </a:r>
          </a:p>
        </p:txBody>
      </p:sp>
      <p:sp>
        <p:nvSpPr>
          <p:cNvPr id="3" name="Content Placeholder 2">
            <a:extLst>
              <a:ext uri="{FF2B5EF4-FFF2-40B4-BE49-F238E27FC236}">
                <a16:creationId xmlns:a16="http://schemas.microsoft.com/office/drawing/2014/main" id="{A942BABB-9FBB-F226-A378-0C0FB3A060BA}"/>
              </a:ext>
            </a:extLst>
          </p:cNvPr>
          <p:cNvSpPr>
            <a:spLocks noGrp="1"/>
          </p:cNvSpPr>
          <p:nvPr>
            <p:ph idx="1"/>
          </p:nvPr>
        </p:nvSpPr>
        <p:spPr/>
        <p:txBody>
          <a:bodyPr/>
          <a:lstStyle/>
          <a:p>
            <a:r>
              <a:rPr lang="en-US" b="1" dirty="0"/>
              <a:t>Package - </a:t>
            </a:r>
            <a:r>
              <a:rPr lang="en-US" b="1" dirty="0" err="1">
                <a:highlight>
                  <a:srgbClr val="00FFFF"/>
                </a:highlight>
              </a:rPr>
              <a:t>java.util.EventListener</a:t>
            </a:r>
            <a:r>
              <a:rPr lang="en-US" b="1" dirty="0">
                <a:highlight>
                  <a:srgbClr val="00FFFF"/>
                </a:highlight>
              </a:rPr>
              <a:t> </a:t>
            </a:r>
            <a:r>
              <a:rPr lang="en-US" dirty="0"/>
              <a:t>interface.</a:t>
            </a:r>
          </a:p>
          <a:p>
            <a:r>
              <a:rPr lang="en-US" dirty="0"/>
              <a:t>Syntax:</a:t>
            </a:r>
          </a:p>
          <a:p>
            <a:pPr lvl="1"/>
            <a:r>
              <a:rPr lang="en-US" dirty="0">
                <a:highlight>
                  <a:srgbClr val="00FFFF"/>
                </a:highlight>
              </a:rPr>
              <a:t>public interface EventListener</a:t>
            </a:r>
          </a:p>
        </p:txBody>
      </p:sp>
    </p:spTree>
    <p:extLst>
      <p:ext uri="{BB962C8B-B14F-4D97-AF65-F5344CB8AC3E}">
        <p14:creationId xmlns:p14="http://schemas.microsoft.com/office/powerpoint/2010/main" val="191073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5431-A4F4-7AB4-003C-071F29091747}"/>
              </a:ext>
            </a:extLst>
          </p:cNvPr>
          <p:cNvSpPr>
            <a:spLocks noGrp="1"/>
          </p:cNvSpPr>
          <p:nvPr>
            <p:ph type="title"/>
          </p:nvPr>
        </p:nvSpPr>
        <p:spPr/>
        <p:txBody>
          <a:bodyPr/>
          <a:lstStyle/>
          <a:p>
            <a:r>
              <a:rPr lang="en-US" dirty="0"/>
              <a:t>Swing EventListener Interface</a:t>
            </a:r>
          </a:p>
        </p:txBody>
      </p:sp>
      <p:graphicFrame>
        <p:nvGraphicFramePr>
          <p:cNvPr id="4" name="Content Placeholder 3">
            <a:extLst>
              <a:ext uri="{FF2B5EF4-FFF2-40B4-BE49-F238E27FC236}">
                <a16:creationId xmlns:a16="http://schemas.microsoft.com/office/drawing/2014/main" id="{9D3FD574-C182-598B-0D8D-39275B54A68F}"/>
              </a:ext>
            </a:extLst>
          </p:cNvPr>
          <p:cNvGraphicFramePr>
            <a:graphicFrameLocks noGrp="1"/>
          </p:cNvGraphicFramePr>
          <p:nvPr>
            <p:ph idx="1"/>
            <p:extLst>
              <p:ext uri="{D42A27DB-BD31-4B8C-83A1-F6EECF244321}">
                <p14:modId xmlns:p14="http://schemas.microsoft.com/office/powerpoint/2010/main" val="4077245939"/>
              </p:ext>
            </p:extLst>
          </p:nvPr>
        </p:nvGraphicFramePr>
        <p:xfrm>
          <a:off x="838200" y="1825625"/>
          <a:ext cx="10515597" cy="4246880"/>
        </p:xfrm>
        <a:graphic>
          <a:graphicData uri="http://schemas.openxmlformats.org/drawingml/2006/table">
            <a:tbl>
              <a:tblPr firstRow="1" bandRow="1">
                <a:tableStyleId>{F5AB1C69-6EDB-4FF4-983F-18BD219EF322}</a:tableStyleId>
              </a:tblPr>
              <a:tblGrid>
                <a:gridCol w="630677">
                  <a:extLst>
                    <a:ext uri="{9D8B030D-6E8A-4147-A177-3AD203B41FA5}">
                      <a16:colId xmlns:a16="http://schemas.microsoft.com/office/drawing/2014/main" val="2225591615"/>
                    </a:ext>
                  </a:extLst>
                </a:gridCol>
                <a:gridCol w="2908570">
                  <a:extLst>
                    <a:ext uri="{9D8B030D-6E8A-4147-A177-3AD203B41FA5}">
                      <a16:colId xmlns:a16="http://schemas.microsoft.com/office/drawing/2014/main" val="16872725"/>
                    </a:ext>
                  </a:extLst>
                </a:gridCol>
                <a:gridCol w="6976350">
                  <a:extLst>
                    <a:ext uri="{9D8B030D-6E8A-4147-A177-3AD203B41FA5}">
                      <a16:colId xmlns:a16="http://schemas.microsoft.com/office/drawing/2014/main" val="3511874926"/>
                    </a:ext>
                  </a:extLst>
                </a:gridCol>
              </a:tblGrid>
              <a:tr h="370840">
                <a:tc>
                  <a:txBody>
                    <a:bodyPr/>
                    <a:lstStyle/>
                    <a:p>
                      <a:r>
                        <a:rPr lang="en-US" dirty="0" err="1"/>
                        <a:t>S.No</a:t>
                      </a:r>
                      <a:endParaRPr lang="en-US" dirty="0"/>
                    </a:p>
                  </a:txBody>
                  <a:tcPr/>
                </a:tc>
                <a:tc>
                  <a:txBody>
                    <a:bodyPr/>
                    <a:lstStyle/>
                    <a:p>
                      <a:r>
                        <a:rPr lang="en-US" dirty="0"/>
                        <a:t>Class</a:t>
                      </a:r>
                    </a:p>
                  </a:txBody>
                  <a:tcPr/>
                </a:tc>
                <a:tc>
                  <a:txBody>
                    <a:bodyPr/>
                    <a:lstStyle/>
                    <a:p>
                      <a:r>
                        <a:rPr lang="en-US" dirty="0"/>
                        <a:t>Description</a:t>
                      </a:r>
                    </a:p>
                  </a:txBody>
                  <a:tcPr/>
                </a:tc>
                <a:extLst>
                  <a:ext uri="{0D108BD9-81ED-4DB2-BD59-A6C34878D82A}">
                    <a16:rowId xmlns:a16="http://schemas.microsoft.com/office/drawing/2014/main" val="2181506847"/>
                  </a:ext>
                </a:extLst>
              </a:tr>
              <a:tr h="370840">
                <a:tc>
                  <a:txBody>
                    <a:bodyPr/>
                    <a:lstStyle/>
                    <a:p>
                      <a:r>
                        <a:rPr lang="en-US" dirty="0"/>
                        <a:t>1.</a:t>
                      </a:r>
                    </a:p>
                  </a:txBody>
                  <a:tcPr/>
                </a:tc>
                <a:tc>
                  <a:txBody>
                    <a:bodyPr/>
                    <a:lstStyle/>
                    <a:p>
                      <a:r>
                        <a:rPr lang="en-US" dirty="0"/>
                        <a:t>ActionListener</a:t>
                      </a:r>
                    </a:p>
                  </a:txBody>
                  <a:tcPr/>
                </a:tc>
                <a:tc>
                  <a:txBody>
                    <a:bodyPr/>
                    <a:lstStyle/>
                    <a:p>
                      <a:r>
                        <a:rPr lang="en-US" dirty="0"/>
                        <a:t>Used to Receiving the Component events (Example: Button Clicks)</a:t>
                      </a:r>
                    </a:p>
                  </a:txBody>
                  <a:tcPr/>
                </a:tc>
                <a:extLst>
                  <a:ext uri="{0D108BD9-81ED-4DB2-BD59-A6C34878D82A}">
                    <a16:rowId xmlns:a16="http://schemas.microsoft.com/office/drawing/2014/main" val="4149094691"/>
                  </a:ext>
                </a:extLst>
              </a:tr>
              <a:tr h="370840">
                <a:tc>
                  <a:txBody>
                    <a:bodyPr/>
                    <a:lstStyle/>
                    <a:p>
                      <a:r>
                        <a:rPr lang="en-US" dirty="0"/>
                        <a:t>2.</a:t>
                      </a:r>
                    </a:p>
                  </a:txBody>
                  <a:tcPr/>
                </a:tc>
                <a:tc>
                  <a:txBody>
                    <a:bodyPr/>
                    <a:lstStyle/>
                    <a:p>
                      <a:r>
                        <a:rPr lang="en-US" dirty="0"/>
                        <a:t>ComponentListener</a:t>
                      </a:r>
                    </a:p>
                  </a:txBody>
                  <a:tcPr/>
                </a:tc>
                <a:tc>
                  <a:txBody>
                    <a:bodyPr/>
                    <a:lstStyle/>
                    <a:p>
                      <a:r>
                        <a:rPr lang="en-US" dirty="0"/>
                        <a:t>Used to receiving the component events </a:t>
                      </a:r>
                    </a:p>
                  </a:txBody>
                  <a:tcPr/>
                </a:tc>
                <a:extLst>
                  <a:ext uri="{0D108BD9-81ED-4DB2-BD59-A6C34878D82A}">
                    <a16:rowId xmlns:a16="http://schemas.microsoft.com/office/drawing/2014/main" val="3373901532"/>
                  </a:ext>
                </a:extLst>
              </a:tr>
              <a:tr h="370840">
                <a:tc>
                  <a:txBody>
                    <a:bodyPr/>
                    <a:lstStyle/>
                    <a:p>
                      <a:r>
                        <a:rPr lang="en-US" dirty="0"/>
                        <a:t>3.</a:t>
                      </a:r>
                    </a:p>
                  </a:txBody>
                  <a:tcPr/>
                </a:tc>
                <a:tc>
                  <a:txBody>
                    <a:bodyPr/>
                    <a:lstStyle/>
                    <a:p>
                      <a:r>
                        <a:rPr lang="en-US" dirty="0"/>
                        <a:t>ItemListener</a:t>
                      </a:r>
                    </a:p>
                  </a:txBody>
                  <a:tcPr/>
                </a:tc>
                <a:tc>
                  <a:txBody>
                    <a:bodyPr/>
                    <a:lstStyle/>
                    <a:p>
                      <a:r>
                        <a:rPr lang="en-US" dirty="0"/>
                        <a:t>Used to receiving the item events.(Example : using Radio button and Check box ).</a:t>
                      </a:r>
                    </a:p>
                  </a:txBody>
                  <a:tcPr/>
                </a:tc>
                <a:extLst>
                  <a:ext uri="{0D108BD9-81ED-4DB2-BD59-A6C34878D82A}">
                    <a16:rowId xmlns:a16="http://schemas.microsoft.com/office/drawing/2014/main" val="2613831394"/>
                  </a:ext>
                </a:extLst>
              </a:tr>
              <a:tr h="370840">
                <a:tc>
                  <a:txBody>
                    <a:bodyPr/>
                    <a:lstStyle/>
                    <a:p>
                      <a:r>
                        <a:rPr lang="en-US" dirty="0"/>
                        <a:t>4.</a:t>
                      </a:r>
                    </a:p>
                  </a:txBody>
                  <a:tcPr/>
                </a:tc>
                <a:tc>
                  <a:txBody>
                    <a:bodyPr/>
                    <a:lstStyle/>
                    <a:p>
                      <a:r>
                        <a:rPr lang="en-US" dirty="0"/>
                        <a:t>KeyListener</a:t>
                      </a:r>
                    </a:p>
                  </a:txBody>
                  <a:tcPr/>
                </a:tc>
                <a:tc>
                  <a:txBody>
                    <a:bodyPr/>
                    <a:lstStyle/>
                    <a:p>
                      <a:r>
                        <a:rPr lang="en-US" dirty="0"/>
                        <a:t>Used to receiving the key events</a:t>
                      </a:r>
                    </a:p>
                  </a:txBody>
                  <a:tcPr/>
                </a:tc>
                <a:extLst>
                  <a:ext uri="{0D108BD9-81ED-4DB2-BD59-A6C34878D82A}">
                    <a16:rowId xmlns:a16="http://schemas.microsoft.com/office/drawing/2014/main" val="3901354831"/>
                  </a:ext>
                </a:extLst>
              </a:tr>
              <a:tr h="386337">
                <a:tc>
                  <a:txBody>
                    <a:bodyPr/>
                    <a:lstStyle/>
                    <a:p>
                      <a:r>
                        <a:rPr lang="en-US" dirty="0"/>
                        <a:t>5.</a:t>
                      </a:r>
                    </a:p>
                  </a:txBody>
                  <a:tcPr/>
                </a:tc>
                <a:tc>
                  <a:txBody>
                    <a:bodyPr/>
                    <a:lstStyle/>
                    <a:p>
                      <a:r>
                        <a:rPr lang="en-US" dirty="0"/>
                        <a:t>MouseListener</a:t>
                      </a:r>
                    </a:p>
                  </a:txBody>
                  <a:tcPr/>
                </a:tc>
                <a:tc>
                  <a:txBody>
                    <a:bodyPr/>
                    <a:lstStyle/>
                    <a:p>
                      <a:r>
                        <a:rPr lang="en-US" dirty="0"/>
                        <a:t>Used to receiving the MouseListener. (Example : Mouse Clicks and Movements)</a:t>
                      </a:r>
                    </a:p>
                  </a:txBody>
                  <a:tcPr/>
                </a:tc>
                <a:extLst>
                  <a:ext uri="{0D108BD9-81ED-4DB2-BD59-A6C34878D82A}">
                    <a16:rowId xmlns:a16="http://schemas.microsoft.com/office/drawing/2014/main" val="1673541095"/>
                  </a:ext>
                </a:extLst>
              </a:tr>
              <a:tr h="370840">
                <a:tc>
                  <a:txBody>
                    <a:bodyPr/>
                    <a:lstStyle/>
                    <a:p>
                      <a:r>
                        <a:rPr lang="en-US" dirty="0"/>
                        <a:t>6.</a:t>
                      </a:r>
                    </a:p>
                  </a:txBody>
                  <a:tcPr/>
                </a:tc>
                <a:tc>
                  <a:txBody>
                    <a:bodyPr/>
                    <a:lstStyle/>
                    <a:p>
                      <a:r>
                        <a:rPr lang="en-US" dirty="0"/>
                        <a:t>WindowListener</a:t>
                      </a:r>
                    </a:p>
                  </a:txBody>
                  <a:tcPr/>
                </a:tc>
                <a:tc>
                  <a:txBody>
                    <a:bodyPr/>
                    <a:lstStyle/>
                    <a:p>
                      <a:r>
                        <a:rPr lang="en-US" dirty="0"/>
                        <a:t>Used to receiving the windows events.</a:t>
                      </a:r>
                    </a:p>
                  </a:txBody>
                  <a:tcPr/>
                </a:tc>
                <a:extLst>
                  <a:ext uri="{0D108BD9-81ED-4DB2-BD59-A6C34878D82A}">
                    <a16:rowId xmlns:a16="http://schemas.microsoft.com/office/drawing/2014/main" val="3393932028"/>
                  </a:ext>
                </a:extLst>
              </a:tr>
              <a:tr h="370840">
                <a:tc>
                  <a:txBody>
                    <a:bodyPr/>
                    <a:lstStyle/>
                    <a:p>
                      <a:r>
                        <a:rPr lang="en-US" dirty="0"/>
                        <a:t>7.</a:t>
                      </a:r>
                    </a:p>
                  </a:txBody>
                  <a:tcPr/>
                </a:tc>
                <a:tc>
                  <a:txBody>
                    <a:bodyPr/>
                    <a:lstStyle/>
                    <a:p>
                      <a:r>
                        <a:rPr lang="en-US" dirty="0"/>
                        <a:t>AdjustmentListener</a:t>
                      </a:r>
                    </a:p>
                  </a:txBody>
                  <a:tcPr/>
                </a:tc>
                <a:tc>
                  <a:txBody>
                    <a:bodyPr/>
                    <a:lstStyle/>
                    <a:p>
                      <a:r>
                        <a:rPr lang="en-US" dirty="0"/>
                        <a:t>Used to receiving the adjustment Events.</a:t>
                      </a:r>
                    </a:p>
                  </a:txBody>
                  <a:tcPr/>
                </a:tc>
                <a:extLst>
                  <a:ext uri="{0D108BD9-81ED-4DB2-BD59-A6C34878D82A}">
                    <a16:rowId xmlns:a16="http://schemas.microsoft.com/office/drawing/2014/main" val="2363502149"/>
                  </a:ext>
                </a:extLst>
              </a:tr>
              <a:tr h="370840">
                <a:tc>
                  <a:txBody>
                    <a:bodyPr/>
                    <a:lstStyle/>
                    <a:p>
                      <a:r>
                        <a:rPr lang="en-US" dirty="0"/>
                        <a:t>8.</a:t>
                      </a:r>
                    </a:p>
                  </a:txBody>
                  <a:tcPr/>
                </a:tc>
                <a:tc>
                  <a:txBody>
                    <a:bodyPr/>
                    <a:lstStyle/>
                    <a:p>
                      <a:r>
                        <a:rPr lang="en-US" dirty="0"/>
                        <a:t>ContainerListener</a:t>
                      </a:r>
                    </a:p>
                  </a:txBody>
                  <a:tcPr/>
                </a:tc>
                <a:tc>
                  <a:txBody>
                    <a:bodyPr/>
                    <a:lstStyle/>
                    <a:p>
                      <a:r>
                        <a:rPr lang="en-US" dirty="0"/>
                        <a:t>Used to receiving Container Events</a:t>
                      </a:r>
                    </a:p>
                  </a:txBody>
                  <a:tcPr/>
                </a:tc>
                <a:extLst>
                  <a:ext uri="{0D108BD9-81ED-4DB2-BD59-A6C34878D82A}">
                    <a16:rowId xmlns:a16="http://schemas.microsoft.com/office/drawing/2014/main" val="2389523341"/>
                  </a:ext>
                </a:extLst>
              </a:tr>
              <a:tr h="370840">
                <a:tc>
                  <a:txBody>
                    <a:bodyPr/>
                    <a:lstStyle/>
                    <a:p>
                      <a:r>
                        <a:rPr lang="en-US" dirty="0"/>
                        <a:t>9.</a:t>
                      </a:r>
                    </a:p>
                  </a:txBody>
                  <a:tcPr/>
                </a:tc>
                <a:tc>
                  <a:txBody>
                    <a:bodyPr/>
                    <a:lstStyle/>
                    <a:p>
                      <a:r>
                        <a:rPr lang="en-US" dirty="0"/>
                        <a:t>MouseMotionListener</a:t>
                      </a:r>
                    </a:p>
                  </a:txBody>
                  <a:tcPr/>
                </a:tc>
                <a:tc>
                  <a:txBody>
                    <a:bodyPr/>
                    <a:lstStyle/>
                    <a:p>
                      <a:r>
                        <a:rPr lang="en-US" dirty="0"/>
                        <a:t>Used to receiving the mouse Motion events.</a:t>
                      </a:r>
                    </a:p>
                  </a:txBody>
                  <a:tcPr/>
                </a:tc>
                <a:extLst>
                  <a:ext uri="{0D108BD9-81ED-4DB2-BD59-A6C34878D82A}">
                    <a16:rowId xmlns:a16="http://schemas.microsoft.com/office/drawing/2014/main" val="3391754753"/>
                  </a:ext>
                </a:extLst>
              </a:tr>
            </a:tbl>
          </a:graphicData>
        </a:graphic>
      </p:graphicFrame>
    </p:spTree>
    <p:extLst>
      <p:ext uri="{BB962C8B-B14F-4D97-AF65-F5344CB8AC3E}">
        <p14:creationId xmlns:p14="http://schemas.microsoft.com/office/powerpoint/2010/main" val="27435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D835-5B0A-5FB9-B0A7-571E641A229A}"/>
              </a:ext>
            </a:extLst>
          </p:cNvPr>
          <p:cNvSpPr>
            <a:spLocks noGrp="1"/>
          </p:cNvSpPr>
          <p:nvPr>
            <p:ph type="title"/>
          </p:nvPr>
        </p:nvSpPr>
        <p:spPr/>
        <p:txBody>
          <a:bodyPr/>
          <a:lstStyle/>
          <a:p>
            <a:r>
              <a:rPr lang="en-US" dirty="0"/>
              <a:t>JButton</a:t>
            </a:r>
          </a:p>
        </p:txBody>
      </p:sp>
      <p:sp>
        <p:nvSpPr>
          <p:cNvPr id="3" name="Content Placeholder 2">
            <a:extLst>
              <a:ext uri="{FF2B5EF4-FFF2-40B4-BE49-F238E27FC236}">
                <a16:creationId xmlns:a16="http://schemas.microsoft.com/office/drawing/2014/main" id="{FE266809-D88C-4C95-AB4A-AA8DEE40A2CB}"/>
              </a:ext>
            </a:extLst>
          </p:cNvPr>
          <p:cNvSpPr>
            <a:spLocks noGrp="1"/>
          </p:cNvSpPr>
          <p:nvPr>
            <p:ph idx="1"/>
          </p:nvPr>
        </p:nvSpPr>
        <p:spPr/>
        <p:txBody>
          <a:bodyPr>
            <a:normAutofit/>
          </a:bodyPr>
          <a:lstStyle/>
          <a:p>
            <a:r>
              <a:rPr lang="en-US" sz="2000" dirty="0">
                <a:latin typeface="Cambria" panose="02040503050406030204" pitchFamily="18" charset="0"/>
                <a:ea typeface="Cambria" panose="02040503050406030204" pitchFamily="18" charset="0"/>
              </a:rPr>
              <a:t>The JButton class is used to create a labeled button that has platform independent implementation. </a:t>
            </a:r>
          </a:p>
          <a:p>
            <a:r>
              <a:rPr lang="en-US" sz="2000" dirty="0">
                <a:latin typeface="Cambria" panose="02040503050406030204" pitchFamily="18" charset="0"/>
                <a:ea typeface="Cambria" panose="02040503050406030204" pitchFamily="18" charset="0"/>
              </a:rPr>
              <a:t>The application result in some action when the button is pushed. </a:t>
            </a:r>
          </a:p>
          <a:p>
            <a:r>
              <a:rPr lang="en-US" sz="2000" dirty="0">
                <a:latin typeface="Cambria" panose="02040503050406030204" pitchFamily="18" charset="0"/>
                <a:ea typeface="Cambria" panose="02040503050406030204" pitchFamily="18" charset="0"/>
              </a:rPr>
              <a:t>It inherits AbstractButton class.</a:t>
            </a:r>
          </a:p>
          <a:p>
            <a:pPr marL="0" indent="0">
              <a:buNone/>
            </a:pPr>
            <a:r>
              <a:rPr lang="en-US" sz="2000" b="1" dirty="0">
                <a:latin typeface="Cambria" panose="02040503050406030204" pitchFamily="18" charset="0"/>
                <a:ea typeface="Cambria" panose="02040503050406030204" pitchFamily="18" charset="0"/>
              </a:rPr>
              <a:t>JButton Declaration:</a:t>
            </a:r>
          </a:p>
          <a:p>
            <a:pPr lvl="1"/>
            <a:r>
              <a:rPr lang="en-US" sz="1600" b="1" dirty="0" err="1">
                <a:latin typeface="Cambria" panose="02040503050406030204" pitchFamily="18" charset="0"/>
                <a:ea typeface="Cambria" panose="02040503050406030204" pitchFamily="18" charset="0"/>
              </a:rPr>
              <a:t>javax.swing.Jbutton</a:t>
            </a:r>
            <a:endParaRPr lang="en-US" sz="1600" b="1" dirty="0">
              <a:latin typeface="Cambria" panose="02040503050406030204" pitchFamily="18" charset="0"/>
              <a:ea typeface="Cambria" panose="02040503050406030204" pitchFamily="18" charset="0"/>
            </a:endParaRPr>
          </a:p>
          <a:p>
            <a:pPr marL="0" indent="0">
              <a:buNone/>
            </a:pPr>
            <a:r>
              <a:rPr lang="en-US" sz="2000" b="1" dirty="0">
                <a:latin typeface="Cambria" panose="02040503050406030204" pitchFamily="18" charset="0"/>
                <a:ea typeface="Cambria" panose="02040503050406030204" pitchFamily="18" charset="0"/>
              </a:rPr>
              <a:t>Syntax:</a:t>
            </a:r>
          </a:p>
          <a:p>
            <a:pPr lvl="1"/>
            <a:r>
              <a:rPr lang="en-US" sz="1600" dirty="0">
                <a:latin typeface="Cambria" panose="02040503050406030204" pitchFamily="18" charset="0"/>
                <a:ea typeface="Cambria" panose="02040503050406030204" pitchFamily="18" charset="0"/>
              </a:rPr>
              <a:t>public class JButton extends AbstractButton implements Accessible </a:t>
            </a:r>
          </a:p>
          <a:p>
            <a:endParaRPr lang="en-US" sz="2000" b="1" dirty="0">
              <a:latin typeface="Cambria" panose="02040503050406030204" pitchFamily="18" charset="0"/>
              <a:ea typeface="Cambria" panose="02040503050406030204" pitchFamily="18" charset="0"/>
            </a:endParaRPr>
          </a:p>
          <a:p>
            <a:pPr marL="0" indent="0">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0934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3755</Words>
  <Application>Microsoft Office PowerPoint</Application>
  <PresentationFormat>Widescreen</PresentationFormat>
  <Paragraphs>492</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Cambria</vt:lpstr>
      <vt:lpstr>inter-regular</vt:lpstr>
      <vt:lpstr>times new roman</vt:lpstr>
      <vt:lpstr>Wingdings</vt:lpstr>
      <vt:lpstr>Office Theme</vt:lpstr>
      <vt:lpstr>Swing</vt:lpstr>
      <vt:lpstr>Introduction</vt:lpstr>
      <vt:lpstr>Difference between AWT and Swing</vt:lpstr>
      <vt:lpstr>JFC</vt:lpstr>
      <vt:lpstr>EventListener</vt:lpstr>
      <vt:lpstr>Event Interface</vt:lpstr>
      <vt:lpstr>Class Declaration</vt:lpstr>
      <vt:lpstr>Swing EventListener Interface</vt:lpstr>
      <vt:lpstr>JButton</vt:lpstr>
      <vt:lpstr>Constructors in JButton</vt:lpstr>
      <vt:lpstr>Methods for AbstractButton class:</vt:lpstr>
      <vt:lpstr>JButton Example program:</vt:lpstr>
      <vt:lpstr>Example program for JButton Action Listener</vt:lpstr>
      <vt:lpstr>JLabel</vt:lpstr>
      <vt:lpstr>Constructors</vt:lpstr>
      <vt:lpstr>Methods in JLabel:</vt:lpstr>
      <vt:lpstr>Example program for JLabel:</vt:lpstr>
      <vt:lpstr>JTextField</vt:lpstr>
      <vt:lpstr>Constructors</vt:lpstr>
      <vt:lpstr>Methods</vt:lpstr>
      <vt:lpstr>Example Program for JTextfield:</vt:lpstr>
      <vt:lpstr>Example program for JTextfield with ActionListener</vt:lpstr>
      <vt:lpstr>JTextArea</vt:lpstr>
      <vt:lpstr>Constructor</vt:lpstr>
      <vt:lpstr>Methods</vt:lpstr>
      <vt:lpstr>Example program for JTextArea</vt:lpstr>
      <vt:lpstr>JPasswordField</vt:lpstr>
      <vt:lpstr>Constructors:</vt:lpstr>
      <vt:lpstr> Example program for JPasswordField</vt:lpstr>
      <vt:lpstr>JCheckBox</vt:lpstr>
      <vt:lpstr>Constructor</vt:lpstr>
      <vt:lpstr>Methods</vt:lpstr>
      <vt:lpstr>Example program for JCheckBox</vt:lpstr>
      <vt:lpstr>JRadioButton</vt:lpstr>
      <vt:lpstr>Constructor</vt:lpstr>
      <vt:lpstr>Methods</vt:lpstr>
      <vt:lpstr>Example Program for JRadioButton</vt:lpstr>
      <vt:lpstr>JComboBox</vt:lpstr>
      <vt:lpstr>Constructor</vt:lpstr>
      <vt:lpstr>Methods</vt:lpstr>
      <vt:lpstr>Example program for JComboBox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Swing</dc:title>
  <dc:creator>Vijitha Chandrasekaran</dc:creator>
  <cp:lastModifiedBy>Vijitha Chandrasekaran</cp:lastModifiedBy>
  <cp:revision>48</cp:revision>
  <dcterms:created xsi:type="dcterms:W3CDTF">2023-11-27T04:22:24Z</dcterms:created>
  <dcterms:modified xsi:type="dcterms:W3CDTF">2023-11-29T16:47:03Z</dcterms:modified>
</cp:coreProperties>
</file>