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58"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B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90" d="100"/>
          <a:sy n="90" d="100"/>
        </p:scale>
        <p:origin x="603" y="108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11/23/2023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11/23/2023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Day 7</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000" dirty="0"/>
              <a:t>Abstract &amp; Interface</a:t>
            </a: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pPr algn="l"/>
            <a:r>
              <a:rPr lang="en-US" b="1" i="0" dirty="0">
                <a:effectLst/>
                <a:latin typeface="Söhne"/>
              </a:rPr>
              <a:t>Abstract Methods and Abstract Classes</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algn="l"/>
            <a:r>
              <a:rPr lang="en-US" b="1" i="0" dirty="0">
                <a:effectLst/>
                <a:latin typeface="Söhne"/>
              </a:rPr>
              <a:t>Abstract Method:</a:t>
            </a:r>
            <a:r>
              <a:rPr lang="en-US" b="0" i="0" dirty="0">
                <a:effectLst/>
                <a:latin typeface="Söhne"/>
              </a:rPr>
              <a:t> An abstract method is a method declared without an implementation. It's meant to be implemented by the subclasses.</a:t>
            </a:r>
          </a:p>
          <a:p>
            <a:pPr algn="l"/>
            <a:r>
              <a:rPr lang="en-US" b="1" i="0" dirty="0">
                <a:effectLst/>
                <a:latin typeface="Söhne"/>
              </a:rPr>
              <a:t>Abstract Class:</a:t>
            </a:r>
            <a:r>
              <a:rPr lang="en-US" b="0" i="0" dirty="0">
                <a:effectLst/>
                <a:latin typeface="Söhne"/>
              </a:rPr>
              <a:t> An abstract class is a class that may contain abstract methods, but it can also have concrete methods (methods with an implementation). You cannot create an instance of an abstract class.</a:t>
            </a:r>
          </a:p>
        </p:txBody>
      </p:sp>
    </p:spTree>
    <p:extLst>
      <p:ext uri="{BB962C8B-B14F-4D97-AF65-F5344CB8AC3E}">
        <p14:creationId xmlns:p14="http://schemas.microsoft.com/office/powerpoint/2010/main" val="368800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Example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fontScale="62500" lnSpcReduction="20000"/>
          </a:bodyPr>
          <a:lstStyle/>
          <a:p>
            <a:pPr marL="0" indent="0" algn="l" fontAlgn="base">
              <a:buNone/>
            </a:pPr>
            <a:r>
              <a:rPr lang="en-US" b="0" i="0" dirty="0">
                <a:solidFill>
                  <a:srgbClr val="FFFFFF"/>
                </a:solidFill>
                <a:effectLst/>
                <a:latin typeface="Nunito" pitchFamily="2" charset="0"/>
              </a:rPr>
              <a:t>// Abstract class with an abstract method</a:t>
            </a:r>
          </a:p>
          <a:p>
            <a:pPr marL="0" indent="0" algn="l" fontAlgn="base">
              <a:buNone/>
            </a:pPr>
            <a:r>
              <a:rPr lang="en-US" b="0" i="0" dirty="0">
                <a:solidFill>
                  <a:srgbClr val="FFFFFF"/>
                </a:solidFill>
                <a:effectLst/>
                <a:latin typeface="Nunito" pitchFamily="2" charset="0"/>
              </a:rPr>
              <a:t>abstract class Shape {</a:t>
            </a:r>
          </a:p>
          <a:p>
            <a:pPr marL="0" indent="0" algn="l" fontAlgn="base">
              <a:buNone/>
            </a:pPr>
            <a:r>
              <a:rPr lang="en-US" b="0" i="0" dirty="0">
                <a:solidFill>
                  <a:srgbClr val="FFFFFF"/>
                </a:solidFill>
                <a:effectLst/>
                <a:latin typeface="Nunito" pitchFamily="2" charset="0"/>
              </a:rPr>
              <a:t>    abstract void draw(); // Abstract method</a:t>
            </a:r>
          </a:p>
          <a:p>
            <a:pPr marL="0" indent="0" algn="l" fontAlgn="base">
              <a:buNone/>
            </a:pPr>
            <a:r>
              <a:rPr lang="en-US" b="0" i="0" dirty="0">
                <a:solidFill>
                  <a:srgbClr val="FFFFFF"/>
                </a:solidFill>
                <a:effectLst/>
                <a:latin typeface="Nunito" pitchFamily="2" charset="0"/>
              </a:rPr>
              <a:t>    void resize() {</a:t>
            </a:r>
          </a:p>
          <a:p>
            <a:pPr marL="0" indent="0" algn="l" fontAlgn="base">
              <a:buNone/>
            </a:pP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System.out.println</a:t>
            </a:r>
            <a:r>
              <a:rPr lang="en-US" b="0" i="0" dirty="0">
                <a:solidFill>
                  <a:srgbClr val="FFFFFF"/>
                </a:solidFill>
                <a:effectLst/>
                <a:latin typeface="Nunito" pitchFamily="2" charset="0"/>
              </a:rPr>
              <a:t>("Resizing the shape");</a:t>
            </a:r>
          </a:p>
          <a:p>
            <a:pPr marL="0" indent="0" algn="l" fontAlgn="base">
              <a:buNone/>
            </a:pPr>
            <a:r>
              <a:rPr lang="en-US" b="0" i="0" dirty="0">
                <a:solidFill>
                  <a:srgbClr val="FFFFFF"/>
                </a:solidFill>
                <a:effectLst/>
                <a:latin typeface="Nunito" pitchFamily="2" charset="0"/>
              </a:rPr>
              <a:t>    }</a:t>
            </a:r>
          </a:p>
          <a:p>
            <a:pPr marL="0" indent="0" algn="l" fontAlgn="base">
              <a:buNone/>
            </a:pPr>
            <a:r>
              <a:rPr lang="en-US" b="0" i="0" dirty="0">
                <a:solidFill>
                  <a:srgbClr val="FFFFFF"/>
                </a:solidFill>
                <a:effectLst/>
                <a:latin typeface="Nunito" pitchFamily="2" charset="0"/>
              </a:rPr>
              <a:t>}</a:t>
            </a:r>
          </a:p>
          <a:p>
            <a:pPr marL="0" indent="0" algn="l" fontAlgn="base">
              <a:buNone/>
            </a:pPr>
            <a:endParaRPr lang="en-US" b="0" i="0" dirty="0">
              <a:solidFill>
                <a:srgbClr val="FFFFFF"/>
              </a:solidFill>
              <a:effectLst/>
              <a:latin typeface="Nunito" pitchFamily="2" charset="0"/>
            </a:endParaRPr>
          </a:p>
          <a:p>
            <a:pPr marL="0" indent="0" algn="l" fontAlgn="base">
              <a:buNone/>
            </a:pPr>
            <a:r>
              <a:rPr lang="en-US" b="0" i="0" dirty="0">
                <a:solidFill>
                  <a:srgbClr val="FFFFFF"/>
                </a:solidFill>
                <a:effectLst/>
                <a:latin typeface="Nunito" pitchFamily="2" charset="0"/>
              </a:rPr>
              <a:t>// Concrete subclass</a:t>
            </a:r>
          </a:p>
          <a:p>
            <a:pPr marL="0" indent="0" algn="l" fontAlgn="base">
              <a:buNone/>
            </a:pPr>
            <a:r>
              <a:rPr lang="en-US" b="0" i="0" dirty="0">
                <a:solidFill>
                  <a:srgbClr val="FFFFFF"/>
                </a:solidFill>
                <a:effectLst/>
                <a:latin typeface="Nunito" pitchFamily="2" charset="0"/>
              </a:rPr>
              <a:t>class Circle extends Shape {</a:t>
            </a:r>
          </a:p>
          <a:p>
            <a:pPr marL="0" indent="0" algn="l" fontAlgn="base">
              <a:buNone/>
            </a:pPr>
            <a:r>
              <a:rPr lang="en-US" b="0" i="0" dirty="0">
                <a:solidFill>
                  <a:srgbClr val="FFFFFF"/>
                </a:solidFill>
                <a:effectLst/>
                <a:latin typeface="Nunito" pitchFamily="2" charset="0"/>
              </a:rPr>
              <a:t>    void draw() {</a:t>
            </a:r>
          </a:p>
          <a:p>
            <a:pPr marL="0" indent="0" algn="l" fontAlgn="base">
              <a:buNone/>
            </a:pP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System.out.println</a:t>
            </a:r>
            <a:r>
              <a:rPr lang="en-US" b="0" i="0" dirty="0">
                <a:solidFill>
                  <a:srgbClr val="FFFFFF"/>
                </a:solidFill>
                <a:effectLst/>
                <a:latin typeface="Nunito" pitchFamily="2" charset="0"/>
              </a:rPr>
              <a:t>("Drawing a circle");</a:t>
            </a:r>
          </a:p>
          <a:p>
            <a:pPr marL="0" indent="0" algn="l" fontAlgn="base">
              <a:buNone/>
            </a:pPr>
            <a:r>
              <a:rPr lang="en-US" b="0" i="0" dirty="0">
                <a:solidFill>
                  <a:srgbClr val="FFFFFF"/>
                </a:solidFill>
                <a:effectLst/>
                <a:latin typeface="Nunito" pitchFamily="2" charset="0"/>
              </a:rPr>
              <a:t>    }</a:t>
            </a:r>
          </a:p>
          <a:p>
            <a:pPr marL="0" indent="0" algn="l" fontAlgn="base">
              <a:buNone/>
            </a:pPr>
            <a:r>
              <a:rPr lang="en-US" b="0" i="0" dirty="0">
                <a:solidFill>
                  <a:srgbClr val="FFFFFF"/>
                </a:solidFill>
                <a:effectLst/>
                <a:latin typeface="Nunito" pitchFamily="2" charset="0"/>
              </a:rPr>
              <a:t>}</a:t>
            </a:r>
          </a:p>
          <a:p>
            <a:pPr marL="0" indent="0" algn="l" fontAlgn="base">
              <a:buNone/>
            </a:pPr>
            <a:endParaRPr lang="en-US" b="0" i="0" dirty="0">
              <a:solidFill>
                <a:srgbClr val="FFFFFF"/>
              </a:solidFill>
              <a:effectLst/>
              <a:latin typeface="Nunito" pitchFamily="2" charset="0"/>
            </a:endParaRPr>
          </a:p>
        </p:txBody>
      </p:sp>
    </p:spTree>
    <p:extLst>
      <p:ext uri="{BB962C8B-B14F-4D97-AF65-F5344CB8AC3E}">
        <p14:creationId xmlns:p14="http://schemas.microsoft.com/office/powerpoint/2010/main" val="379406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Interface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fontAlgn="base"/>
            <a:r>
              <a:rPr lang="en-US" b="0" i="0" dirty="0">
                <a:solidFill>
                  <a:srgbClr val="FFFFFF"/>
                </a:solidFill>
                <a:effectLst/>
                <a:latin typeface="Nunito" pitchFamily="2" charset="0"/>
              </a:rPr>
              <a:t>The interface in Java is a mechanism to achieve abstraction. There can be only abstract methods in the Java interface, not the method body. It is used to achieve abstraction and multiple inheritances in Java using Interface. In other words, you can say that interfaces can have abstract methods and variables.</a:t>
            </a:r>
          </a:p>
        </p:txBody>
      </p:sp>
    </p:spTree>
    <p:extLst>
      <p:ext uri="{BB962C8B-B14F-4D97-AF65-F5344CB8AC3E}">
        <p14:creationId xmlns:p14="http://schemas.microsoft.com/office/powerpoint/2010/main" val="125233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fontScale="85000" lnSpcReduction="20000"/>
          </a:bodyPr>
          <a:lstStyle/>
          <a:p>
            <a:pPr marL="0" indent="0">
              <a:buNone/>
            </a:pPr>
            <a:r>
              <a:rPr lang="en-US" b="0" i="0" dirty="0">
                <a:solidFill>
                  <a:srgbClr val="FFFFFF"/>
                </a:solidFill>
                <a:effectLst/>
                <a:latin typeface="Nunito" pitchFamily="2" charset="0"/>
              </a:rPr>
              <a:t>// Interface with abstract methods</a:t>
            </a:r>
          </a:p>
          <a:p>
            <a:pPr marL="0" indent="0">
              <a:buNone/>
            </a:pPr>
            <a:r>
              <a:rPr lang="en-US" b="0" i="0" dirty="0">
                <a:solidFill>
                  <a:srgbClr val="FFFFFF"/>
                </a:solidFill>
                <a:effectLst/>
                <a:latin typeface="Nunito" pitchFamily="2" charset="0"/>
              </a:rPr>
              <a:t>interface Drawable {</a:t>
            </a:r>
          </a:p>
          <a:p>
            <a:pPr marL="0" indent="0">
              <a:buNone/>
            </a:pPr>
            <a:r>
              <a:rPr lang="en-US" b="0" i="0" dirty="0">
                <a:solidFill>
                  <a:srgbClr val="FFFFFF"/>
                </a:solidFill>
                <a:effectLst/>
                <a:latin typeface="Nunito" pitchFamily="2" charset="0"/>
              </a:rPr>
              <a:t>    void draw();</a:t>
            </a:r>
          </a:p>
          <a:p>
            <a:pPr marL="0" indent="0">
              <a:buNone/>
            </a:pPr>
            <a:r>
              <a:rPr lang="en-US" b="0" i="0" dirty="0">
                <a:solidFill>
                  <a:srgbClr val="FFFFFF"/>
                </a:solidFill>
                <a:effectLst/>
                <a:latin typeface="Nunito" pitchFamily="2" charset="0"/>
              </a:rPr>
              <a:t>}</a:t>
            </a:r>
          </a:p>
          <a:p>
            <a:pPr marL="0" indent="0">
              <a:buNone/>
            </a:pPr>
            <a:endParaRPr lang="en-US" b="0" i="0" dirty="0">
              <a:solidFill>
                <a:srgbClr val="FFFFFF"/>
              </a:solidFill>
              <a:effectLst/>
              <a:latin typeface="Nunito" pitchFamily="2" charset="0"/>
            </a:endParaRPr>
          </a:p>
          <a:p>
            <a:pPr marL="0" indent="0">
              <a:buNone/>
            </a:pPr>
            <a:r>
              <a:rPr lang="en-US" b="0" i="0" dirty="0">
                <a:solidFill>
                  <a:srgbClr val="FFFFFF"/>
                </a:solidFill>
                <a:effectLst/>
                <a:latin typeface="Nunito" pitchFamily="2" charset="0"/>
              </a:rPr>
              <a:t>// Concrete class implementing the interface</a:t>
            </a:r>
          </a:p>
          <a:p>
            <a:pPr marL="0" indent="0">
              <a:buNone/>
            </a:pPr>
            <a:r>
              <a:rPr lang="en-US" b="0" i="0" dirty="0">
                <a:solidFill>
                  <a:srgbClr val="FFFFFF"/>
                </a:solidFill>
                <a:effectLst/>
                <a:latin typeface="Nunito" pitchFamily="2" charset="0"/>
              </a:rPr>
              <a:t>class Rectangle implements Drawable {</a:t>
            </a:r>
          </a:p>
          <a:p>
            <a:pPr marL="0" indent="0">
              <a:buNone/>
            </a:pPr>
            <a:r>
              <a:rPr lang="en-US" b="0" i="0" dirty="0">
                <a:solidFill>
                  <a:srgbClr val="FFFFFF"/>
                </a:solidFill>
                <a:effectLst/>
                <a:latin typeface="Nunito" pitchFamily="2" charset="0"/>
              </a:rPr>
              <a:t>    public void draw() {</a:t>
            </a:r>
          </a:p>
          <a:p>
            <a:pPr marL="0" indent="0">
              <a:buNone/>
            </a:pP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System.out.println</a:t>
            </a:r>
            <a:r>
              <a:rPr lang="en-US" b="0" i="0" dirty="0">
                <a:solidFill>
                  <a:srgbClr val="FFFFFF"/>
                </a:solidFill>
                <a:effectLst/>
                <a:latin typeface="Nunito" pitchFamily="2" charset="0"/>
              </a:rPr>
              <a:t>("Drawing a rectangle");</a:t>
            </a:r>
          </a:p>
          <a:p>
            <a:pPr marL="0" indent="0">
              <a:buNone/>
            </a:pPr>
            <a:r>
              <a:rPr lang="en-US" b="0" i="0" dirty="0">
                <a:solidFill>
                  <a:srgbClr val="FFFFFF"/>
                </a:solidFill>
                <a:effectLst/>
                <a:latin typeface="Nunito" pitchFamily="2" charset="0"/>
              </a:rPr>
              <a:t>    }</a:t>
            </a:r>
          </a:p>
          <a:p>
            <a:pPr marL="0" indent="0">
              <a:buNone/>
            </a:pPr>
            <a:r>
              <a:rPr lang="en-US" b="0" i="0" dirty="0">
                <a:solidFill>
                  <a:srgbClr val="FFFFFF"/>
                </a:solidFill>
                <a:effectLst/>
                <a:latin typeface="Nunito" pitchFamily="2" charset="0"/>
              </a:rPr>
              <a:t>}</a:t>
            </a:r>
          </a:p>
          <a:p>
            <a:pPr marL="0" indent="0">
              <a:buNone/>
            </a:pPr>
            <a:endParaRPr lang="en-US" b="0" i="0" dirty="0">
              <a:solidFill>
                <a:srgbClr val="FFFFFF"/>
              </a:solidFill>
              <a:effectLst/>
              <a:latin typeface="Nunito" pitchFamily="2" charset="0"/>
            </a:endParaRPr>
          </a:p>
        </p:txBody>
      </p:sp>
    </p:spTree>
    <p:extLst>
      <p:ext uri="{BB962C8B-B14F-4D97-AF65-F5344CB8AC3E}">
        <p14:creationId xmlns:p14="http://schemas.microsoft.com/office/powerpoint/2010/main" val="382567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Difference between Class &amp; Interface</a:t>
            </a:r>
          </a:p>
        </p:txBody>
      </p:sp>
      <p:graphicFrame>
        <p:nvGraphicFramePr>
          <p:cNvPr id="4" name="Content Placeholder 3">
            <a:extLst>
              <a:ext uri="{FF2B5EF4-FFF2-40B4-BE49-F238E27FC236}">
                <a16:creationId xmlns:a16="http://schemas.microsoft.com/office/drawing/2014/main" id="{7358021C-D707-B670-90B4-CCF8AC747811}"/>
              </a:ext>
            </a:extLst>
          </p:cNvPr>
          <p:cNvGraphicFramePr>
            <a:graphicFrameLocks noGrp="1"/>
          </p:cNvGraphicFramePr>
          <p:nvPr>
            <p:ph idx="1"/>
            <p:extLst>
              <p:ext uri="{D42A27DB-BD31-4B8C-83A1-F6EECF244321}">
                <p14:modId xmlns:p14="http://schemas.microsoft.com/office/powerpoint/2010/main" val="4147060642"/>
              </p:ext>
            </p:extLst>
          </p:nvPr>
        </p:nvGraphicFramePr>
        <p:xfrm>
          <a:off x="819150" y="3080543"/>
          <a:ext cx="10553700" cy="1920877"/>
        </p:xfrm>
        <a:graphic>
          <a:graphicData uri="http://schemas.openxmlformats.org/drawingml/2006/table">
            <a:tbl>
              <a:tblPr/>
              <a:tblGrid>
                <a:gridCol w="5276850">
                  <a:extLst>
                    <a:ext uri="{9D8B030D-6E8A-4147-A177-3AD203B41FA5}">
                      <a16:colId xmlns:a16="http://schemas.microsoft.com/office/drawing/2014/main" val="2116512305"/>
                    </a:ext>
                  </a:extLst>
                </a:gridCol>
                <a:gridCol w="5276850">
                  <a:extLst>
                    <a:ext uri="{9D8B030D-6E8A-4147-A177-3AD203B41FA5}">
                      <a16:colId xmlns:a16="http://schemas.microsoft.com/office/drawing/2014/main" val="2636343232"/>
                    </a:ext>
                  </a:extLst>
                </a:gridCol>
              </a:tblGrid>
              <a:tr h="321927">
                <a:tc>
                  <a:txBody>
                    <a:bodyPr/>
                    <a:lstStyle/>
                    <a:p>
                      <a:pPr algn="ctr" rtl="0" fontAlgn="base"/>
                      <a:r>
                        <a:rPr lang="en-US" sz="1400" b="1">
                          <a:effectLst/>
                        </a:rPr>
                        <a:t>Class</a:t>
                      </a:r>
                    </a:p>
                  </a:txBody>
                  <a:tcPr marL="38066" marR="38066" marT="54380" marB="54380"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00C0B6"/>
                    </a:solidFill>
                  </a:tcPr>
                </a:tc>
                <a:tc>
                  <a:txBody>
                    <a:bodyPr/>
                    <a:lstStyle/>
                    <a:p>
                      <a:pPr algn="ctr" rtl="0" fontAlgn="base"/>
                      <a:r>
                        <a:rPr lang="en-US" sz="1400" b="1" dirty="0">
                          <a:effectLst/>
                        </a:rPr>
                        <a:t>Interface</a:t>
                      </a:r>
                    </a:p>
                  </a:txBody>
                  <a:tcPr marL="54380" marR="54380" marT="54380" marB="54380"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00C0B6"/>
                    </a:solidFill>
                  </a:tcPr>
                </a:tc>
                <a:extLst>
                  <a:ext uri="{0D108BD9-81ED-4DB2-BD59-A6C34878D82A}">
                    <a16:rowId xmlns:a16="http://schemas.microsoft.com/office/drawing/2014/main" val="2055431483"/>
                  </a:ext>
                </a:extLst>
              </a:tr>
              <a:tr h="532919">
                <a:tc>
                  <a:txBody>
                    <a:bodyPr/>
                    <a:lstStyle/>
                    <a:p>
                      <a:pPr algn="ctr" fontAlgn="ctr"/>
                      <a:r>
                        <a:rPr lang="en-US" sz="1200" b="0">
                          <a:effectLst/>
                        </a:rPr>
                        <a:t>In class, you can instantiate variables and create an object.</a:t>
                      </a:r>
                    </a:p>
                  </a:txBody>
                  <a:tcPr marL="54380" marR="54380" marT="76131" marB="76131"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200" b="0">
                          <a:effectLst/>
                        </a:rPr>
                        <a:t>In an interface, you can’t instantiate variables and create an object.                       </a:t>
                      </a:r>
                    </a:p>
                  </a:txBody>
                  <a:tcPr marL="54380" marR="54380" marT="76131" marB="76131"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086571331"/>
                  </a:ext>
                </a:extLst>
              </a:tr>
              <a:tr h="532919">
                <a:tc>
                  <a:txBody>
                    <a:bodyPr/>
                    <a:lstStyle/>
                    <a:p>
                      <a:pPr algn="ctr" fontAlgn="ctr"/>
                      <a:r>
                        <a:rPr lang="en-US" sz="1200" b="0">
                          <a:effectLst/>
                        </a:rPr>
                        <a:t>A class can contain concrete(with implementation) methods</a:t>
                      </a:r>
                    </a:p>
                  </a:txBody>
                  <a:tcPr marL="54380" marR="54380" marT="76131" marB="76131"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200" b="0">
                          <a:effectLst/>
                        </a:rPr>
                        <a:t>The interface cannot contain concrete(with implementation) methods</a:t>
                      </a:r>
                    </a:p>
                  </a:txBody>
                  <a:tcPr marL="54380" marR="54380" marT="76131" marB="76131"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60415466"/>
                  </a:ext>
                </a:extLst>
              </a:tr>
              <a:tr h="532919">
                <a:tc>
                  <a:txBody>
                    <a:bodyPr/>
                    <a:lstStyle/>
                    <a:p>
                      <a:pPr algn="ctr" fontAlgn="ctr"/>
                      <a:r>
                        <a:rPr lang="en-US" sz="1200" b="0">
                          <a:effectLst/>
                        </a:rPr>
                        <a:t>The access specifiers used with classes are private, protected, and public.</a:t>
                      </a:r>
                    </a:p>
                  </a:txBody>
                  <a:tcPr marL="54380" marR="54380" marT="76131" marB="76131"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200" b="0" dirty="0">
                          <a:effectLst/>
                        </a:rPr>
                        <a:t>In Interface only one specifier is used- Public.</a:t>
                      </a:r>
                    </a:p>
                  </a:txBody>
                  <a:tcPr marL="54380" marR="54380" marT="76131" marB="76131" anchor="ctr">
                    <a:lnL w="1633" cap="flat" cmpd="sng" algn="ctr">
                      <a:solidFill>
                        <a:srgbClr val="DFDFDF"/>
                      </a:solidFill>
                      <a:prstDash val="solid"/>
                      <a:round/>
                      <a:headEnd type="none" w="med" len="med"/>
                      <a:tailEnd type="none" w="med" len="med"/>
                    </a:lnL>
                    <a:lnR w="1633" cap="flat" cmpd="sng" algn="ctr">
                      <a:solidFill>
                        <a:srgbClr val="DFDFDF"/>
                      </a:solidFill>
                      <a:prstDash val="solid"/>
                      <a:round/>
                      <a:headEnd type="none" w="med" len="med"/>
                      <a:tailEnd type="none" w="med" len="med"/>
                    </a:lnR>
                    <a:lnT w="1633" cap="flat" cmpd="sng" algn="ctr">
                      <a:solidFill>
                        <a:srgbClr val="DFDFDF"/>
                      </a:solidFill>
                      <a:prstDash val="solid"/>
                      <a:round/>
                      <a:headEnd type="none" w="med" len="med"/>
                      <a:tailEnd type="none" w="med" len="med"/>
                    </a:lnT>
                    <a:lnB w="1633"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22325723"/>
                  </a:ext>
                </a:extLst>
              </a:tr>
            </a:tbl>
          </a:graphicData>
        </a:graphic>
      </p:graphicFrame>
    </p:spTree>
    <p:extLst>
      <p:ext uri="{BB962C8B-B14F-4D97-AF65-F5344CB8AC3E}">
        <p14:creationId xmlns:p14="http://schemas.microsoft.com/office/powerpoint/2010/main" val="350884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Abstract Key points (Recap)</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fontScale="92500" lnSpcReduction="10000"/>
          </a:bodyPr>
          <a:lstStyle/>
          <a:p>
            <a:pPr fontAlgn="base"/>
            <a:r>
              <a:rPr lang="en-US" b="0" i="0" dirty="0">
                <a:solidFill>
                  <a:srgbClr val="FFFFFF"/>
                </a:solidFill>
                <a:effectLst/>
                <a:latin typeface="Nunito" pitchFamily="2" charset="0"/>
              </a:rPr>
              <a:t>Shows only necessary Data (Short form) and hide unwanted</a:t>
            </a:r>
          </a:p>
          <a:p>
            <a:pPr fontAlgn="base"/>
            <a:r>
              <a:rPr lang="en-US" b="0" i="0" dirty="0">
                <a:solidFill>
                  <a:srgbClr val="FFFFFF"/>
                </a:solidFill>
                <a:effectLst/>
                <a:latin typeface="Nunito" pitchFamily="2" charset="0"/>
              </a:rPr>
              <a:t>'abstract and extends' keyword</a:t>
            </a:r>
          </a:p>
          <a:p>
            <a:pPr fontAlgn="base"/>
            <a:r>
              <a:rPr lang="en-US" b="0" i="0" dirty="0">
                <a:solidFill>
                  <a:srgbClr val="FFFFFF"/>
                </a:solidFill>
                <a:effectLst/>
                <a:latin typeface="Nunito" pitchFamily="2" charset="0"/>
              </a:rPr>
              <a:t>Abstract classes only have abstract method declarations. not definitions</a:t>
            </a:r>
          </a:p>
          <a:p>
            <a:pPr fontAlgn="base"/>
            <a:r>
              <a:rPr lang="en-US" b="0" i="0">
                <a:solidFill>
                  <a:srgbClr val="FFFFFF"/>
                </a:solidFill>
                <a:effectLst/>
                <a:latin typeface="Nunito" pitchFamily="2" charset="0"/>
              </a:rPr>
              <a:t>Abstracts don’t </a:t>
            </a:r>
            <a:r>
              <a:rPr lang="en-US" b="0" i="0" dirty="0">
                <a:solidFill>
                  <a:srgbClr val="FFFFFF"/>
                </a:solidFill>
                <a:effectLst/>
                <a:latin typeface="Nunito" pitchFamily="2" charset="0"/>
              </a:rPr>
              <a:t>have instance objects;</a:t>
            </a:r>
          </a:p>
          <a:p>
            <a:pPr fontAlgn="base"/>
            <a:r>
              <a:rPr lang="en-US" b="0" i="0" dirty="0">
                <a:solidFill>
                  <a:srgbClr val="FFFFFF"/>
                </a:solidFill>
                <a:effectLst/>
                <a:latin typeface="Nunito" pitchFamily="2" charset="0"/>
              </a:rPr>
              <a:t>classes who have abstract methods are abstract classes </a:t>
            </a:r>
            <a:r>
              <a:rPr lang="en-US" b="0" i="0" dirty="0" err="1">
                <a:solidFill>
                  <a:srgbClr val="FFFFFF"/>
                </a:solidFill>
                <a:effectLst/>
                <a:latin typeface="Nunito" pitchFamily="2" charset="0"/>
              </a:rPr>
              <a:t>bydefault</a:t>
            </a:r>
            <a:endParaRPr lang="en-US" b="0" i="0" dirty="0">
              <a:solidFill>
                <a:srgbClr val="FFFFFF"/>
              </a:solidFill>
              <a:effectLst/>
              <a:latin typeface="Nunito" pitchFamily="2" charset="0"/>
            </a:endParaRPr>
          </a:p>
          <a:p>
            <a:pPr fontAlgn="base"/>
            <a:r>
              <a:rPr lang="en-US" b="0" i="0" dirty="0">
                <a:solidFill>
                  <a:srgbClr val="FFFFFF"/>
                </a:solidFill>
                <a:effectLst/>
                <a:latin typeface="Nunito" pitchFamily="2" charset="0"/>
              </a:rPr>
              <a:t>abstract classes can have non abstract methods;</a:t>
            </a:r>
          </a:p>
          <a:p>
            <a:pPr fontAlgn="base"/>
            <a:r>
              <a:rPr lang="en-US" b="0" i="0" dirty="0">
                <a:solidFill>
                  <a:srgbClr val="FFFFFF"/>
                </a:solidFill>
                <a:effectLst/>
                <a:latin typeface="Nunito" pitchFamily="2" charset="0"/>
              </a:rPr>
              <a:t>can't declare variable as a abstract</a:t>
            </a:r>
          </a:p>
          <a:p>
            <a:pPr fontAlgn="base"/>
            <a:r>
              <a:rPr lang="en-US" b="0" i="0" dirty="0">
                <a:solidFill>
                  <a:srgbClr val="FFFFFF"/>
                </a:solidFill>
                <a:effectLst/>
                <a:latin typeface="Nunito" pitchFamily="2" charset="0"/>
              </a:rPr>
              <a:t>all parent abstract class's methods should be implemented in child classes</a:t>
            </a:r>
          </a:p>
          <a:p>
            <a:pPr fontAlgn="base"/>
            <a:r>
              <a:rPr lang="en-US" b="0" i="0" dirty="0">
                <a:solidFill>
                  <a:srgbClr val="FFFFFF"/>
                </a:solidFill>
                <a:effectLst/>
                <a:latin typeface="Nunito" pitchFamily="2" charset="0"/>
              </a:rPr>
              <a:t>abstract classes can have non abstract methods</a:t>
            </a:r>
          </a:p>
          <a:p>
            <a:pPr fontAlgn="base"/>
            <a:r>
              <a:rPr lang="en-US" b="0" i="0" dirty="0">
                <a:solidFill>
                  <a:srgbClr val="FFFFFF"/>
                </a:solidFill>
                <a:effectLst/>
                <a:latin typeface="Nunito" pitchFamily="2" charset="0"/>
              </a:rPr>
              <a:t>can't use private methods and implementations should be in public</a:t>
            </a:r>
          </a:p>
        </p:txBody>
      </p:sp>
    </p:spTree>
    <p:extLst>
      <p:ext uri="{BB962C8B-B14F-4D97-AF65-F5344CB8AC3E}">
        <p14:creationId xmlns:p14="http://schemas.microsoft.com/office/powerpoint/2010/main" val="64580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BEE6-15AE-F5E5-723E-22E218D3664A}"/>
              </a:ext>
            </a:extLst>
          </p:cNvPr>
          <p:cNvSpPr>
            <a:spLocks noGrp="1"/>
          </p:cNvSpPr>
          <p:nvPr>
            <p:ph type="title"/>
          </p:nvPr>
        </p:nvSpPr>
        <p:spPr/>
        <p:txBody>
          <a:bodyPr/>
          <a:lstStyle/>
          <a:p>
            <a:r>
              <a:rPr lang="en-US" sz="3200" dirty="0"/>
              <a:t>Interface Key points (Recap)</a:t>
            </a:r>
          </a:p>
        </p:txBody>
      </p:sp>
      <p:sp>
        <p:nvSpPr>
          <p:cNvPr id="3" name="Content Placeholder 2">
            <a:extLst>
              <a:ext uri="{FF2B5EF4-FFF2-40B4-BE49-F238E27FC236}">
                <a16:creationId xmlns:a16="http://schemas.microsoft.com/office/drawing/2014/main" id="{C9B67E94-C58B-C1C5-9B43-F2F6E98B3241}"/>
              </a:ext>
            </a:extLst>
          </p:cNvPr>
          <p:cNvSpPr>
            <a:spLocks noGrp="1"/>
          </p:cNvSpPr>
          <p:nvPr>
            <p:ph idx="1"/>
          </p:nvPr>
        </p:nvSpPr>
        <p:spPr/>
        <p:txBody>
          <a:bodyPr>
            <a:normAutofit/>
          </a:bodyPr>
          <a:lstStyle/>
          <a:p>
            <a:pPr fontAlgn="base"/>
            <a:r>
              <a:rPr lang="en-US" b="0" i="0" dirty="0">
                <a:solidFill>
                  <a:srgbClr val="FFFFFF"/>
                </a:solidFill>
                <a:effectLst/>
                <a:latin typeface="Nunito" pitchFamily="2" charset="0"/>
              </a:rPr>
              <a:t>Interface is a contract which contains rules</a:t>
            </a:r>
          </a:p>
          <a:p>
            <a:pPr fontAlgn="base"/>
            <a:r>
              <a:rPr lang="en-US" b="0" i="0" dirty="0">
                <a:solidFill>
                  <a:srgbClr val="FFFFFF"/>
                </a:solidFill>
                <a:effectLst/>
                <a:latin typeface="Nunito" pitchFamily="2" charset="0"/>
              </a:rPr>
              <a:t>'interface and implements ' keywords </a:t>
            </a:r>
          </a:p>
          <a:p>
            <a:pPr fontAlgn="base"/>
            <a:r>
              <a:rPr lang="en-US" b="0" i="0" dirty="0">
                <a:solidFill>
                  <a:srgbClr val="FFFFFF"/>
                </a:solidFill>
                <a:effectLst/>
                <a:latin typeface="Nunito" pitchFamily="2" charset="0"/>
              </a:rPr>
              <a:t>Interfaces are not classes</a:t>
            </a:r>
          </a:p>
          <a:p>
            <a:pPr fontAlgn="base"/>
            <a:r>
              <a:rPr lang="en-US" b="0" i="0" dirty="0">
                <a:solidFill>
                  <a:srgbClr val="FFFFFF"/>
                </a:solidFill>
                <a:effectLst/>
                <a:latin typeface="Nunito" pitchFamily="2" charset="0"/>
              </a:rPr>
              <a:t>Interfaces are pure Abstracts like abstract classes</a:t>
            </a:r>
          </a:p>
          <a:p>
            <a:pPr fontAlgn="base"/>
            <a:r>
              <a:rPr lang="en-US" b="0" i="0" dirty="0">
                <a:solidFill>
                  <a:srgbClr val="FFFFFF"/>
                </a:solidFill>
                <a:effectLst/>
                <a:latin typeface="Nunito" pitchFamily="2" charset="0"/>
              </a:rPr>
              <a:t>Interfaces can't have method body or non abstract methods</a:t>
            </a:r>
          </a:p>
          <a:p>
            <a:pPr fontAlgn="base"/>
            <a:r>
              <a:rPr lang="en-US" b="0" i="0" dirty="0">
                <a:solidFill>
                  <a:srgbClr val="FFFFFF"/>
                </a:solidFill>
                <a:effectLst/>
                <a:latin typeface="Nunito" pitchFamily="2" charset="0"/>
              </a:rPr>
              <a:t>can't use private methods and implementations should be in public</a:t>
            </a:r>
          </a:p>
        </p:txBody>
      </p:sp>
    </p:spTree>
    <p:extLst>
      <p:ext uri="{BB962C8B-B14F-4D97-AF65-F5344CB8AC3E}">
        <p14:creationId xmlns:p14="http://schemas.microsoft.com/office/powerpoint/2010/main" val="936412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 design</Template>
  <TotalTime>1245</TotalTime>
  <Words>452</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Century Gothic</vt:lpstr>
      <vt:lpstr>Nunito</vt:lpstr>
      <vt:lpstr>Söhne</vt:lpstr>
      <vt:lpstr>Wingdings 2</vt:lpstr>
      <vt:lpstr>Quotable</vt:lpstr>
      <vt:lpstr>Abstract &amp; Interface</vt:lpstr>
      <vt:lpstr>Abstract Methods and Abstract Classes</vt:lpstr>
      <vt:lpstr>Example</vt:lpstr>
      <vt:lpstr>Interface</vt:lpstr>
      <vt:lpstr>Example</vt:lpstr>
      <vt:lpstr>Difference between Class &amp; Interface</vt:lpstr>
      <vt:lpstr>Abstract Key points (Recap)</vt:lpstr>
      <vt:lpstr>Interface Key points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Keywords &amp; Constructor</dc:title>
  <dc:creator>MOHANRAJ M</dc:creator>
  <cp:lastModifiedBy>MOHANRAJ M</cp:lastModifiedBy>
  <cp:revision>23</cp:revision>
  <dcterms:created xsi:type="dcterms:W3CDTF">2023-11-16T20:26:39Z</dcterms:created>
  <dcterms:modified xsi:type="dcterms:W3CDTF">2023-11-23T02:49:08Z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