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1"/>
  </p:notesMasterIdLst>
  <p:sldIdLst>
    <p:sldId id="256" r:id="rId5"/>
    <p:sldId id="258" r:id="rId6"/>
    <p:sldId id="259"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0B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104" d="100"/>
          <a:sy n="104" d="100"/>
        </p:scale>
        <p:origin x="79" y="7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11/25/2023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11/25/2023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11/25/2023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11/25/2023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11/25/2023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11/25/2023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11/25/2023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643466" y="2281574"/>
            <a:ext cx="3994015" cy="2294852"/>
          </a:xfrm>
          <a:effectLst/>
        </p:spPr>
        <p:txBody>
          <a:bodyPr anchor="ctr">
            <a:normAutofit/>
          </a:bodyPr>
          <a:lstStyle/>
          <a:p>
            <a:pPr algn="ctr"/>
            <a:r>
              <a:rPr lang="en-US" sz="2800" dirty="0"/>
              <a:t>Day 8</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000" dirty="0"/>
              <a:t>Exception</a:t>
            </a:r>
          </a:p>
        </p:txBody>
      </p:sp>
    </p:spTree>
    <p:extLst>
      <p:ext uri="{BB962C8B-B14F-4D97-AF65-F5344CB8AC3E}">
        <p14:creationId xmlns:p14="http://schemas.microsoft.com/office/powerpoint/2010/main" val="405477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pPr algn="l"/>
            <a:r>
              <a:rPr lang="en-US" b="1" i="0" dirty="0">
                <a:effectLst/>
                <a:latin typeface="Söhne"/>
              </a:rPr>
              <a:t>Exception Handling in Java</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a:bodyPr>
          <a:lstStyle/>
          <a:p>
            <a:pPr algn="l"/>
            <a:r>
              <a:rPr lang="en-US" b="1" i="0" dirty="0">
                <a:effectLst/>
                <a:latin typeface="Söhne"/>
              </a:rPr>
              <a:t>The Exception Handling in Java is one of the powerful mechanism to handle the runtime errors so that the normal flow of the application can be maintained.</a:t>
            </a:r>
          </a:p>
          <a:p>
            <a:pPr algn="l"/>
            <a:r>
              <a:rPr lang="en-US" b="0" i="0" dirty="0">
                <a:effectLst/>
                <a:latin typeface="Söhne"/>
              </a:rPr>
              <a:t>The core advantage of exception handling is to maintain the normal flow of the application. An exception normally disrupts the normal flow of the application; that is why we need to handle exceptions.</a:t>
            </a:r>
          </a:p>
        </p:txBody>
      </p:sp>
    </p:spTree>
    <p:extLst>
      <p:ext uri="{BB962C8B-B14F-4D97-AF65-F5344CB8AC3E}">
        <p14:creationId xmlns:p14="http://schemas.microsoft.com/office/powerpoint/2010/main" val="368800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sz="3200" dirty="0"/>
              <a:t>Types of Java Exceptions</a:t>
            </a:r>
          </a:p>
        </p:txBody>
      </p:sp>
      <p:pic>
        <p:nvPicPr>
          <p:cNvPr id="1026" name="Picture 2" descr="hierarchy of exception handling">
            <a:extLst>
              <a:ext uri="{FF2B5EF4-FFF2-40B4-BE49-F238E27FC236}">
                <a16:creationId xmlns:a16="http://schemas.microsoft.com/office/drawing/2014/main" id="{E9644178-A492-70BB-B340-81D59216C1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1090" y="2227755"/>
            <a:ext cx="4071227"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06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sz="3200" dirty="0"/>
              <a:t>Types</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a:bodyPr>
          <a:lstStyle/>
          <a:p>
            <a:pPr fontAlgn="base"/>
            <a:r>
              <a:rPr lang="en-US" b="0" i="0" dirty="0">
                <a:solidFill>
                  <a:srgbClr val="FFFFFF"/>
                </a:solidFill>
                <a:effectLst/>
                <a:latin typeface="Nunito" pitchFamily="2" charset="0"/>
              </a:rPr>
              <a:t>Checked Exception</a:t>
            </a:r>
          </a:p>
          <a:p>
            <a:pPr marL="0" indent="0" fontAlgn="base">
              <a:buNone/>
            </a:pPr>
            <a:r>
              <a:rPr lang="en-US" b="0" i="0" dirty="0">
                <a:solidFill>
                  <a:srgbClr val="FFFFFF"/>
                </a:solidFill>
                <a:effectLst/>
                <a:latin typeface="Nunito" pitchFamily="2" charset="0"/>
              </a:rPr>
              <a:t>	The classes that directly inherit the Throwable class except </a:t>
            </a:r>
            <a:r>
              <a:rPr lang="en-US" b="0" i="0" dirty="0" err="1">
                <a:solidFill>
                  <a:srgbClr val="FFFFFF"/>
                </a:solidFill>
                <a:effectLst/>
                <a:latin typeface="Nunito" pitchFamily="2" charset="0"/>
              </a:rPr>
              <a:t>RuntimeException</a:t>
            </a:r>
            <a:r>
              <a:rPr lang="en-US" b="0" i="0" dirty="0">
                <a:solidFill>
                  <a:srgbClr val="FFFFFF"/>
                </a:solidFill>
                <a:effectLst/>
                <a:latin typeface="Nunito" pitchFamily="2" charset="0"/>
              </a:rPr>
              <a:t> and Error are 	known as checked exceptions. For example, </a:t>
            </a:r>
            <a:r>
              <a:rPr lang="en-US" b="0" i="0" dirty="0" err="1">
                <a:solidFill>
                  <a:srgbClr val="FFFFFF"/>
                </a:solidFill>
                <a:effectLst/>
                <a:latin typeface="Nunito" pitchFamily="2" charset="0"/>
              </a:rPr>
              <a:t>IOException</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SQLException</a:t>
            </a:r>
            <a:r>
              <a:rPr lang="en-US" b="0" i="0" dirty="0">
                <a:solidFill>
                  <a:srgbClr val="FFFFFF"/>
                </a:solidFill>
                <a:effectLst/>
                <a:latin typeface="Nunito" pitchFamily="2" charset="0"/>
              </a:rPr>
              <a:t>, etc. Checked exceptions 	are checked at compile-time.</a:t>
            </a:r>
          </a:p>
          <a:p>
            <a:pPr marL="0" indent="0" fontAlgn="base">
              <a:buNone/>
            </a:pPr>
            <a:endParaRPr lang="en-US" dirty="0">
              <a:solidFill>
                <a:srgbClr val="FFFFFF"/>
              </a:solidFill>
              <a:latin typeface="Nunito" pitchFamily="2" charset="0"/>
            </a:endParaRPr>
          </a:p>
          <a:p>
            <a:pPr fontAlgn="base"/>
            <a:r>
              <a:rPr lang="en-US" dirty="0">
                <a:solidFill>
                  <a:srgbClr val="FFFFFF"/>
                </a:solidFill>
                <a:latin typeface="Nunito" pitchFamily="2" charset="0"/>
              </a:rPr>
              <a:t> </a:t>
            </a:r>
            <a:r>
              <a:rPr lang="en-US" b="0" i="0" dirty="0">
                <a:solidFill>
                  <a:srgbClr val="FFFFFF"/>
                </a:solidFill>
                <a:effectLst/>
                <a:latin typeface="Nunito" pitchFamily="2" charset="0"/>
              </a:rPr>
              <a:t>Unchecked Exception</a:t>
            </a:r>
          </a:p>
          <a:p>
            <a:pPr marL="0" indent="0" fontAlgn="base">
              <a:buNone/>
            </a:pPr>
            <a:r>
              <a:rPr lang="en-US" b="0" i="0" dirty="0">
                <a:solidFill>
                  <a:srgbClr val="FFFFFF"/>
                </a:solidFill>
                <a:effectLst/>
                <a:latin typeface="Nunito" pitchFamily="2" charset="0"/>
              </a:rPr>
              <a:t>	The classes that inherit the </a:t>
            </a:r>
            <a:r>
              <a:rPr lang="en-US" b="0" i="0" dirty="0" err="1">
                <a:solidFill>
                  <a:srgbClr val="FFFFFF"/>
                </a:solidFill>
                <a:effectLst/>
                <a:latin typeface="Nunito" pitchFamily="2" charset="0"/>
              </a:rPr>
              <a:t>RuntimeException</a:t>
            </a:r>
            <a:r>
              <a:rPr lang="en-US" b="0" i="0" dirty="0">
                <a:solidFill>
                  <a:srgbClr val="FFFFFF"/>
                </a:solidFill>
                <a:effectLst/>
                <a:latin typeface="Nunito" pitchFamily="2" charset="0"/>
              </a:rPr>
              <a:t> are known as unchecked exceptions. For example, 	</a:t>
            </a:r>
            <a:r>
              <a:rPr lang="en-US" b="0" i="0" dirty="0" err="1">
                <a:solidFill>
                  <a:srgbClr val="FFFFFF"/>
                </a:solidFill>
                <a:effectLst/>
                <a:latin typeface="Nunito" pitchFamily="2" charset="0"/>
              </a:rPr>
              <a:t>ArithmeticException</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NullPointerException</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ArrayIndexOutOfBoundsException</a:t>
            </a:r>
            <a:r>
              <a:rPr lang="en-US" b="0" i="0" dirty="0">
                <a:solidFill>
                  <a:srgbClr val="FFFFFF"/>
                </a:solidFill>
                <a:effectLst/>
                <a:latin typeface="Nunito" pitchFamily="2" charset="0"/>
              </a:rPr>
              <a:t>, etc. Unchecked 	exceptions are not checked at compile-time, but they are checked at runtime.</a:t>
            </a:r>
          </a:p>
        </p:txBody>
      </p:sp>
    </p:spTree>
    <p:extLst>
      <p:ext uri="{BB962C8B-B14F-4D97-AF65-F5344CB8AC3E}">
        <p14:creationId xmlns:p14="http://schemas.microsoft.com/office/powerpoint/2010/main" val="125233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sz="3200" dirty="0"/>
              <a:t>Types</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a:bodyPr>
          <a:lstStyle/>
          <a:p>
            <a:pPr fontAlgn="base"/>
            <a:r>
              <a:rPr lang="en-US" b="0" i="0" dirty="0">
                <a:solidFill>
                  <a:srgbClr val="FFFFFF"/>
                </a:solidFill>
                <a:effectLst/>
                <a:latin typeface="Nunito" pitchFamily="2" charset="0"/>
              </a:rPr>
              <a:t>Checked Exception</a:t>
            </a:r>
          </a:p>
          <a:p>
            <a:pPr marL="0" indent="0" fontAlgn="base">
              <a:buNone/>
            </a:pPr>
            <a:r>
              <a:rPr lang="en-US" b="0" i="0" dirty="0">
                <a:solidFill>
                  <a:srgbClr val="FFFFFF"/>
                </a:solidFill>
                <a:effectLst/>
                <a:latin typeface="Nunito" pitchFamily="2" charset="0"/>
              </a:rPr>
              <a:t>	The classes that directly inherit the Throwable class except </a:t>
            </a:r>
            <a:r>
              <a:rPr lang="en-US" b="0" i="0" dirty="0" err="1">
                <a:solidFill>
                  <a:srgbClr val="FFFFFF"/>
                </a:solidFill>
                <a:effectLst/>
                <a:latin typeface="Nunito" pitchFamily="2" charset="0"/>
              </a:rPr>
              <a:t>RuntimeException</a:t>
            </a:r>
            <a:r>
              <a:rPr lang="en-US" b="0" i="0" dirty="0">
                <a:solidFill>
                  <a:srgbClr val="FFFFFF"/>
                </a:solidFill>
                <a:effectLst/>
                <a:latin typeface="Nunito" pitchFamily="2" charset="0"/>
              </a:rPr>
              <a:t> and Error are 	known as checked exceptions. For example, </a:t>
            </a:r>
            <a:r>
              <a:rPr lang="en-US" b="0" i="0" dirty="0" err="1">
                <a:solidFill>
                  <a:srgbClr val="FFFFFF"/>
                </a:solidFill>
                <a:effectLst/>
                <a:latin typeface="Nunito" pitchFamily="2" charset="0"/>
              </a:rPr>
              <a:t>IOException</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SQLException</a:t>
            </a:r>
            <a:r>
              <a:rPr lang="en-US" b="0" i="0" dirty="0">
                <a:solidFill>
                  <a:srgbClr val="FFFFFF"/>
                </a:solidFill>
                <a:effectLst/>
                <a:latin typeface="Nunito" pitchFamily="2" charset="0"/>
              </a:rPr>
              <a:t>, etc. Checked exceptions 	are checked at compile-time.</a:t>
            </a:r>
          </a:p>
          <a:p>
            <a:pPr marL="0" indent="0" fontAlgn="base">
              <a:buNone/>
            </a:pPr>
            <a:endParaRPr lang="en-US" dirty="0">
              <a:solidFill>
                <a:srgbClr val="FFFFFF"/>
              </a:solidFill>
              <a:latin typeface="Nunito" pitchFamily="2" charset="0"/>
            </a:endParaRPr>
          </a:p>
          <a:p>
            <a:pPr fontAlgn="base"/>
            <a:r>
              <a:rPr lang="en-US" dirty="0">
                <a:solidFill>
                  <a:srgbClr val="FFFFFF"/>
                </a:solidFill>
                <a:latin typeface="Nunito" pitchFamily="2" charset="0"/>
              </a:rPr>
              <a:t> </a:t>
            </a:r>
            <a:r>
              <a:rPr lang="en-US" b="0" i="0" dirty="0">
                <a:solidFill>
                  <a:srgbClr val="FFFFFF"/>
                </a:solidFill>
                <a:effectLst/>
                <a:latin typeface="Nunito" pitchFamily="2" charset="0"/>
              </a:rPr>
              <a:t>Unchecked Exception</a:t>
            </a:r>
          </a:p>
          <a:p>
            <a:pPr marL="0" indent="0" fontAlgn="base">
              <a:buNone/>
            </a:pPr>
            <a:r>
              <a:rPr lang="en-US" b="0" i="0" dirty="0">
                <a:solidFill>
                  <a:srgbClr val="FFFFFF"/>
                </a:solidFill>
                <a:effectLst/>
                <a:latin typeface="Nunito" pitchFamily="2" charset="0"/>
              </a:rPr>
              <a:t>	The classes that inherit the </a:t>
            </a:r>
            <a:r>
              <a:rPr lang="en-US" b="0" i="0" dirty="0" err="1">
                <a:solidFill>
                  <a:srgbClr val="FFFFFF"/>
                </a:solidFill>
                <a:effectLst/>
                <a:latin typeface="Nunito" pitchFamily="2" charset="0"/>
              </a:rPr>
              <a:t>RuntimeException</a:t>
            </a:r>
            <a:r>
              <a:rPr lang="en-US" b="0" i="0" dirty="0">
                <a:solidFill>
                  <a:srgbClr val="FFFFFF"/>
                </a:solidFill>
                <a:effectLst/>
                <a:latin typeface="Nunito" pitchFamily="2" charset="0"/>
              </a:rPr>
              <a:t> are known as unchecked exceptions. For example, 	</a:t>
            </a:r>
            <a:r>
              <a:rPr lang="en-US" b="0" i="0" dirty="0" err="1">
                <a:solidFill>
                  <a:srgbClr val="FFFFFF"/>
                </a:solidFill>
                <a:effectLst/>
                <a:latin typeface="Nunito" pitchFamily="2" charset="0"/>
              </a:rPr>
              <a:t>ArithmeticException</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NullPointerException</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ArrayIndexOutOfBoundsException</a:t>
            </a:r>
            <a:r>
              <a:rPr lang="en-US" b="0" i="0" dirty="0">
                <a:solidFill>
                  <a:srgbClr val="FFFFFF"/>
                </a:solidFill>
                <a:effectLst/>
                <a:latin typeface="Nunito" pitchFamily="2" charset="0"/>
              </a:rPr>
              <a:t>, etc. Unchecked 	exceptions are not checked at compile-time, but they are checked at runtime.</a:t>
            </a:r>
          </a:p>
        </p:txBody>
      </p:sp>
    </p:spTree>
    <p:extLst>
      <p:ext uri="{BB962C8B-B14F-4D97-AF65-F5344CB8AC3E}">
        <p14:creationId xmlns:p14="http://schemas.microsoft.com/office/powerpoint/2010/main" val="220160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dirty="0"/>
              <a:t>Keywords</a:t>
            </a:r>
          </a:p>
        </p:txBody>
      </p:sp>
      <p:graphicFrame>
        <p:nvGraphicFramePr>
          <p:cNvPr id="4" name="Content Placeholder 3">
            <a:extLst>
              <a:ext uri="{FF2B5EF4-FFF2-40B4-BE49-F238E27FC236}">
                <a16:creationId xmlns:a16="http://schemas.microsoft.com/office/drawing/2014/main" id="{3AC0EA7F-F2CC-7C52-4907-AC9BDC53C3B4}"/>
              </a:ext>
            </a:extLst>
          </p:cNvPr>
          <p:cNvGraphicFramePr>
            <a:graphicFrameLocks noGrp="1"/>
          </p:cNvGraphicFramePr>
          <p:nvPr>
            <p:ph idx="1"/>
            <p:extLst>
              <p:ext uri="{D42A27DB-BD31-4B8C-83A1-F6EECF244321}">
                <p14:modId xmlns:p14="http://schemas.microsoft.com/office/powerpoint/2010/main" val="1213646433"/>
              </p:ext>
            </p:extLst>
          </p:nvPr>
        </p:nvGraphicFramePr>
        <p:xfrm>
          <a:off x="650936" y="3003566"/>
          <a:ext cx="10767848" cy="2766056"/>
        </p:xfrm>
        <a:graphic>
          <a:graphicData uri="http://schemas.openxmlformats.org/drawingml/2006/table">
            <a:tbl>
              <a:tblPr/>
              <a:tblGrid>
                <a:gridCol w="1529255">
                  <a:extLst>
                    <a:ext uri="{9D8B030D-6E8A-4147-A177-3AD203B41FA5}">
                      <a16:colId xmlns:a16="http://schemas.microsoft.com/office/drawing/2014/main" val="993463350"/>
                    </a:ext>
                  </a:extLst>
                </a:gridCol>
                <a:gridCol w="9238593">
                  <a:extLst>
                    <a:ext uri="{9D8B030D-6E8A-4147-A177-3AD203B41FA5}">
                      <a16:colId xmlns:a16="http://schemas.microsoft.com/office/drawing/2014/main" val="393753127"/>
                    </a:ext>
                  </a:extLst>
                </a:gridCol>
              </a:tblGrid>
              <a:tr h="123044">
                <a:tc>
                  <a:txBody>
                    <a:bodyPr/>
                    <a:lstStyle/>
                    <a:p>
                      <a:pPr algn="ctr" fontAlgn="t"/>
                      <a:r>
                        <a:rPr lang="en-US" sz="1600" b="1" dirty="0">
                          <a:solidFill>
                            <a:schemeClr val="tx1"/>
                          </a:solidFill>
                          <a:effectLst/>
                          <a:latin typeface="times new roman" panose="02020603050405020304" pitchFamily="18" charset="0"/>
                        </a:rPr>
                        <a:t>Keyword</a:t>
                      </a:r>
                    </a:p>
                  </a:txBody>
                  <a:tcPr marL="24012" marR="24012" marT="24012" marB="24012">
                    <a:lnL w="5443" cap="flat" cmpd="sng" algn="ctr">
                      <a:solidFill>
                        <a:srgbClr val="60AA1F"/>
                      </a:solidFill>
                      <a:prstDash val="solid"/>
                      <a:round/>
                      <a:headEnd type="none" w="med" len="med"/>
                      <a:tailEnd type="none" w="med" len="med"/>
                    </a:lnL>
                    <a:lnR w="5443" cap="flat" cmpd="sng" algn="ctr">
                      <a:solidFill>
                        <a:srgbClr val="60AA1F"/>
                      </a:solidFill>
                      <a:prstDash val="solid"/>
                      <a:round/>
                      <a:headEnd type="none" w="med" len="med"/>
                      <a:tailEnd type="none" w="med" len="med"/>
                    </a:lnR>
                    <a:lnT w="5443" cap="flat" cmpd="sng" algn="ctr">
                      <a:solidFill>
                        <a:srgbClr val="60AA1F"/>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00C0B6"/>
                    </a:solidFill>
                  </a:tcPr>
                </a:tc>
                <a:tc>
                  <a:txBody>
                    <a:bodyPr/>
                    <a:lstStyle/>
                    <a:p>
                      <a:pPr algn="l" fontAlgn="t"/>
                      <a:r>
                        <a:rPr lang="en-US" sz="1600" b="1" dirty="0">
                          <a:solidFill>
                            <a:schemeClr val="tx1"/>
                          </a:solidFill>
                          <a:effectLst/>
                          <a:latin typeface="times new roman" panose="02020603050405020304" pitchFamily="18" charset="0"/>
                        </a:rPr>
                        <a:t>Description</a:t>
                      </a:r>
                    </a:p>
                  </a:txBody>
                  <a:tcPr marL="24012" marR="24012" marT="24012" marB="24012">
                    <a:lnL w="5443" cap="flat" cmpd="sng" algn="ctr">
                      <a:solidFill>
                        <a:srgbClr val="60AA1F"/>
                      </a:solidFill>
                      <a:prstDash val="solid"/>
                      <a:round/>
                      <a:headEnd type="none" w="med" len="med"/>
                      <a:tailEnd type="none" w="med" len="med"/>
                    </a:lnL>
                    <a:lnR w="5443" cap="flat" cmpd="sng" algn="ctr">
                      <a:solidFill>
                        <a:srgbClr val="60AA1F"/>
                      </a:solidFill>
                      <a:prstDash val="solid"/>
                      <a:round/>
                      <a:headEnd type="none" w="med" len="med"/>
                      <a:tailEnd type="none" w="med" len="med"/>
                    </a:lnR>
                    <a:lnT w="5443" cap="flat" cmpd="sng" algn="ctr">
                      <a:solidFill>
                        <a:srgbClr val="60AA1F"/>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00C0B6"/>
                    </a:solidFill>
                  </a:tcPr>
                </a:tc>
                <a:extLst>
                  <a:ext uri="{0D108BD9-81ED-4DB2-BD59-A6C34878D82A}">
                    <a16:rowId xmlns:a16="http://schemas.microsoft.com/office/drawing/2014/main" val="1213403937"/>
                  </a:ext>
                </a:extLst>
              </a:tr>
              <a:tr h="546613">
                <a:tc>
                  <a:txBody>
                    <a:bodyPr/>
                    <a:lstStyle/>
                    <a:p>
                      <a:pPr algn="ctr" fontAlgn="t"/>
                      <a:r>
                        <a:rPr lang="en-US" sz="1600">
                          <a:solidFill>
                            <a:schemeClr val="tx1"/>
                          </a:solidFill>
                          <a:effectLst/>
                          <a:latin typeface="inter-regular"/>
                        </a:rPr>
                        <a:t>try</a:t>
                      </a:r>
                    </a:p>
                  </a:txBody>
                  <a:tcPr marL="16008" marR="16008" marT="16008" marB="16008">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noFill/>
                  </a:tcPr>
                </a:tc>
                <a:tc>
                  <a:txBody>
                    <a:bodyPr/>
                    <a:lstStyle/>
                    <a:p>
                      <a:pPr algn="just" fontAlgn="t"/>
                      <a:r>
                        <a:rPr lang="en-US" sz="1600" dirty="0">
                          <a:solidFill>
                            <a:schemeClr val="tx1"/>
                          </a:solidFill>
                          <a:effectLst/>
                          <a:latin typeface="inter-regular"/>
                        </a:rPr>
                        <a:t>The "try" keyword is used to specify a block where we should place an exception code. It means we can't use try block alone. The try block must be followed by either catch or finally.</a:t>
                      </a:r>
                    </a:p>
                  </a:txBody>
                  <a:tcPr marL="16008" marR="16008" marT="16008" marB="16008">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3111083709"/>
                  </a:ext>
                </a:extLst>
              </a:tr>
              <a:tr h="480894">
                <a:tc>
                  <a:txBody>
                    <a:bodyPr/>
                    <a:lstStyle/>
                    <a:p>
                      <a:pPr algn="ctr" fontAlgn="t"/>
                      <a:r>
                        <a:rPr lang="en-US" sz="1600">
                          <a:solidFill>
                            <a:schemeClr val="tx1"/>
                          </a:solidFill>
                          <a:effectLst/>
                          <a:latin typeface="inter-regular"/>
                        </a:rPr>
                        <a:t>catch</a:t>
                      </a:r>
                    </a:p>
                  </a:txBody>
                  <a:tcPr marL="16008" marR="16008" marT="16008" marB="16008">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noFill/>
                  </a:tcPr>
                </a:tc>
                <a:tc>
                  <a:txBody>
                    <a:bodyPr/>
                    <a:lstStyle/>
                    <a:p>
                      <a:pPr algn="just" fontAlgn="t"/>
                      <a:r>
                        <a:rPr lang="en-US" sz="1600">
                          <a:solidFill>
                            <a:schemeClr val="tx1"/>
                          </a:solidFill>
                          <a:effectLst/>
                          <a:latin typeface="inter-regular"/>
                        </a:rPr>
                        <a:t>The "catch" block is used to handle the exception. It must be preceded by try block which means we can't use catch block alone. It can be followed by finally block later.</a:t>
                      </a:r>
                    </a:p>
                  </a:txBody>
                  <a:tcPr marL="16008" marR="16008" marT="16008" marB="16008">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781834548"/>
                  </a:ext>
                </a:extLst>
              </a:tr>
              <a:tr h="415176">
                <a:tc>
                  <a:txBody>
                    <a:bodyPr/>
                    <a:lstStyle/>
                    <a:p>
                      <a:pPr algn="ctr" fontAlgn="t"/>
                      <a:r>
                        <a:rPr lang="en-US" sz="1600">
                          <a:solidFill>
                            <a:schemeClr val="tx1"/>
                          </a:solidFill>
                          <a:effectLst/>
                          <a:latin typeface="inter-regular"/>
                        </a:rPr>
                        <a:t>finally</a:t>
                      </a:r>
                    </a:p>
                  </a:txBody>
                  <a:tcPr marL="16008" marR="16008" marT="16008" marB="16008">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noFill/>
                  </a:tcPr>
                </a:tc>
                <a:tc>
                  <a:txBody>
                    <a:bodyPr/>
                    <a:lstStyle/>
                    <a:p>
                      <a:pPr algn="just" fontAlgn="t"/>
                      <a:r>
                        <a:rPr lang="en-US" sz="1600">
                          <a:solidFill>
                            <a:schemeClr val="tx1"/>
                          </a:solidFill>
                          <a:effectLst/>
                          <a:latin typeface="inter-regular"/>
                        </a:rPr>
                        <a:t>The "finally" block is used to execute the necessary code of the program. It is executed whether an exception is handled or not.</a:t>
                      </a:r>
                    </a:p>
                  </a:txBody>
                  <a:tcPr marL="16008" marR="16008" marT="16008" marB="16008">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544902773"/>
                  </a:ext>
                </a:extLst>
              </a:tr>
              <a:tr h="218019">
                <a:tc>
                  <a:txBody>
                    <a:bodyPr/>
                    <a:lstStyle/>
                    <a:p>
                      <a:pPr algn="ctr" fontAlgn="t"/>
                      <a:r>
                        <a:rPr lang="en-US" sz="1600">
                          <a:solidFill>
                            <a:schemeClr val="tx1"/>
                          </a:solidFill>
                          <a:effectLst/>
                          <a:latin typeface="inter-regular"/>
                        </a:rPr>
                        <a:t>throw</a:t>
                      </a:r>
                    </a:p>
                  </a:txBody>
                  <a:tcPr marL="16008" marR="16008" marT="16008" marB="16008">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noFill/>
                  </a:tcPr>
                </a:tc>
                <a:tc>
                  <a:txBody>
                    <a:bodyPr/>
                    <a:lstStyle/>
                    <a:p>
                      <a:pPr algn="just" fontAlgn="t"/>
                      <a:r>
                        <a:rPr lang="en-US" sz="1600">
                          <a:solidFill>
                            <a:schemeClr val="tx1"/>
                          </a:solidFill>
                          <a:effectLst/>
                          <a:latin typeface="inter-regular"/>
                        </a:rPr>
                        <a:t>The "throw" keyword is used to throw an exception.</a:t>
                      </a:r>
                    </a:p>
                  </a:txBody>
                  <a:tcPr marL="16008" marR="16008" marT="16008" marB="16008">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821773876"/>
                  </a:ext>
                </a:extLst>
              </a:tr>
              <a:tr h="612331">
                <a:tc>
                  <a:txBody>
                    <a:bodyPr/>
                    <a:lstStyle/>
                    <a:p>
                      <a:pPr algn="ctr" fontAlgn="t"/>
                      <a:r>
                        <a:rPr lang="en-US" sz="1600" dirty="0">
                          <a:solidFill>
                            <a:schemeClr val="tx1"/>
                          </a:solidFill>
                          <a:effectLst/>
                          <a:latin typeface="inter-regular"/>
                        </a:rPr>
                        <a:t>throws</a:t>
                      </a:r>
                    </a:p>
                  </a:txBody>
                  <a:tcPr marL="16008" marR="16008" marT="16008" marB="16008">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noFill/>
                  </a:tcPr>
                </a:tc>
                <a:tc>
                  <a:txBody>
                    <a:bodyPr/>
                    <a:lstStyle/>
                    <a:p>
                      <a:pPr algn="just" fontAlgn="t"/>
                      <a:r>
                        <a:rPr lang="en-US" sz="1600" dirty="0">
                          <a:solidFill>
                            <a:schemeClr val="tx1"/>
                          </a:solidFill>
                          <a:effectLst/>
                          <a:latin typeface="inter-regular"/>
                        </a:rPr>
                        <a:t>The "throws" keyword is used to declare exceptions. It specifies that there may occur an exception in the method. It doesn't throw an exception. It is always used with method signature.</a:t>
                      </a:r>
                    </a:p>
                  </a:txBody>
                  <a:tcPr marL="16008" marR="16008" marT="16008" marB="16008">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3133428545"/>
                  </a:ext>
                </a:extLst>
              </a:tr>
            </a:tbl>
          </a:graphicData>
        </a:graphic>
      </p:graphicFrame>
    </p:spTree>
    <p:extLst>
      <p:ext uri="{BB962C8B-B14F-4D97-AF65-F5344CB8AC3E}">
        <p14:creationId xmlns:p14="http://schemas.microsoft.com/office/powerpoint/2010/main" val="3825673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Quotable design</Template>
  <TotalTime>1485</TotalTime>
  <Words>404</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Calibri</vt:lpstr>
      <vt:lpstr>Century Gothic</vt:lpstr>
      <vt:lpstr>inter-regular</vt:lpstr>
      <vt:lpstr>Nunito</vt:lpstr>
      <vt:lpstr>Söhne</vt:lpstr>
      <vt:lpstr>times new roman</vt:lpstr>
      <vt:lpstr>Wingdings 2</vt:lpstr>
      <vt:lpstr>Quotable</vt:lpstr>
      <vt:lpstr>Exception</vt:lpstr>
      <vt:lpstr>Exception Handling in Java</vt:lpstr>
      <vt:lpstr>Types of Java Exceptions</vt:lpstr>
      <vt:lpstr>Types</vt:lpstr>
      <vt:lpstr>Types</vt:lpstr>
      <vt:lpstr>Keywords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Keywords &amp; Constructor</dc:title>
  <dc:creator>MOHANRAJ M</dc:creator>
  <cp:lastModifiedBy>MOHANRAJ M</cp:lastModifiedBy>
  <cp:revision>29</cp:revision>
  <dcterms:created xsi:type="dcterms:W3CDTF">2023-11-16T20:26:39Z</dcterms:created>
  <dcterms:modified xsi:type="dcterms:W3CDTF">2023-11-25T07:14:24Z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