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76" r:id="rId4"/>
    <p:sldId id="258" r:id="rId5"/>
    <p:sldId id="259" r:id="rId6"/>
    <p:sldId id="277" r:id="rId7"/>
    <p:sldId id="260" r:id="rId8"/>
    <p:sldId id="261" r:id="rId9"/>
    <p:sldId id="280" r:id="rId10"/>
    <p:sldId id="281" r:id="rId11"/>
    <p:sldId id="262" r:id="rId12"/>
    <p:sldId id="904" r:id="rId13"/>
    <p:sldId id="907" r:id="rId14"/>
    <p:sldId id="909" r:id="rId15"/>
    <p:sldId id="908" r:id="rId16"/>
    <p:sldId id="910" r:id="rId17"/>
    <p:sldId id="911" r:id="rId18"/>
    <p:sldId id="912" r:id="rId19"/>
    <p:sldId id="1067" r:id="rId20"/>
    <p:sldId id="914" r:id="rId21"/>
    <p:sldId id="915" r:id="rId22"/>
    <p:sldId id="916" r:id="rId23"/>
    <p:sldId id="917" r:id="rId24"/>
    <p:sldId id="918" r:id="rId25"/>
    <p:sldId id="929" r:id="rId26"/>
    <p:sldId id="931" r:id="rId27"/>
    <p:sldId id="932" r:id="rId28"/>
    <p:sldId id="933" r:id="rId29"/>
    <p:sldId id="952" r:id="rId30"/>
    <p:sldId id="954" r:id="rId31"/>
    <p:sldId id="955" r:id="rId32"/>
    <p:sldId id="956" r:id="rId33"/>
    <p:sldId id="961" r:id="rId34"/>
    <p:sldId id="962" r:id="rId35"/>
    <p:sldId id="963" r:id="rId36"/>
    <p:sldId id="265" r:id="rId37"/>
    <p:sldId id="969" r:id="rId38"/>
    <p:sldId id="970" r:id="rId39"/>
    <p:sldId id="971" r:id="rId40"/>
    <p:sldId id="263" r:id="rId41"/>
    <p:sldId id="995" r:id="rId42"/>
    <p:sldId id="996" r:id="rId43"/>
    <p:sldId id="998" r:id="rId44"/>
    <p:sldId id="999" r:id="rId45"/>
    <p:sldId id="1000" r:id="rId46"/>
    <p:sldId id="1001" r:id="rId47"/>
    <p:sldId id="1002" r:id="rId48"/>
    <p:sldId id="1003" r:id="rId49"/>
    <p:sldId id="1008" r:id="rId50"/>
    <p:sldId id="1009" r:id="rId51"/>
    <p:sldId id="1010" r:id="rId52"/>
    <p:sldId id="1011" r:id="rId53"/>
    <p:sldId id="1012" r:id="rId54"/>
    <p:sldId id="279" r:id="rId55"/>
    <p:sldId id="1014" r:id="rId56"/>
    <p:sldId id="1070" r:id="rId57"/>
    <p:sldId id="1071" r:id="rId58"/>
    <p:sldId id="1020" r:id="rId59"/>
    <p:sldId id="1078" r:id="rId60"/>
    <p:sldId id="1079" r:id="rId61"/>
    <p:sldId id="1081" r:id="rId62"/>
    <p:sldId id="1080" r:id="rId63"/>
    <p:sldId id="1022" r:id="rId64"/>
    <p:sldId id="1023" r:id="rId65"/>
    <p:sldId id="1074" r:id="rId66"/>
    <p:sldId id="1015" r:id="rId67"/>
    <p:sldId id="1069" r:id="rId68"/>
    <p:sldId id="1016" r:id="rId69"/>
    <p:sldId id="1077" r:id="rId70"/>
    <p:sldId id="1027" r:id="rId71"/>
    <p:sldId id="1028" r:id="rId72"/>
    <p:sldId id="1086" r:id="rId73"/>
    <p:sldId id="1087" r:id="rId74"/>
    <p:sldId id="1088" r:id="rId75"/>
    <p:sldId id="1090" r:id="rId76"/>
    <p:sldId id="1094" r:id="rId77"/>
    <p:sldId id="1091" r:id="rId78"/>
    <p:sldId id="1095" r:id="rId79"/>
    <p:sldId id="1096" r:id="rId80"/>
    <p:sldId id="1097" r:id="rId81"/>
    <p:sldId id="1098" r:id="rId82"/>
    <p:sldId id="1104" r:id="rId83"/>
    <p:sldId id="1105" r:id="rId84"/>
    <p:sldId id="1107" r:id="rId85"/>
    <p:sldId id="1108" r:id="rId86"/>
    <p:sldId id="1109" r:id="rId87"/>
    <p:sldId id="1110" r:id="rId88"/>
    <p:sldId id="1099" r:id="rId89"/>
    <p:sldId id="1100" r:id="rId90"/>
    <p:sldId id="1102" r:id="rId91"/>
    <p:sldId id="1103" r:id="rId92"/>
    <p:sldId id="1111" r:id="rId93"/>
    <p:sldId id="1112" r:id="rId94"/>
    <p:sldId id="1113" r:id="rId95"/>
    <p:sldId id="1118" r:id="rId96"/>
    <p:sldId id="1119" r:id="rId97"/>
    <p:sldId id="1115" r:id="rId98"/>
    <p:sldId id="1116" r:id="rId99"/>
    <p:sldId id="1117" r:id="rId100"/>
    <p:sldId id="1075" r:id="rId101"/>
    <p:sldId id="1076" r:id="rId102"/>
    <p:sldId id="1082" r:id="rId103"/>
    <p:sldId id="1083" r:id="rId104"/>
    <p:sldId id="1084" r:id="rId105"/>
    <p:sldId id="1085"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62"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EE733-C01C-4AB3-80E6-689358E7D509}"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2F10A-36B5-4D2B-B6A8-F83AC44338F9}" type="slidenum">
              <a:rPr lang="en-IN" smtClean="0"/>
              <a:t>‹#›</a:t>
            </a:fld>
            <a:endParaRPr lang="en-IN"/>
          </a:p>
        </p:txBody>
      </p:sp>
    </p:spTree>
    <p:extLst>
      <p:ext uri="{BB962C8B-B14F-4D97-AF65-F5344CB8AC3E}">
        <p14:creationId xmlns:p14="http://schemas.microsoft.com/office/powerpoint/2010/main" val="427746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CBD190-46BB-4222-BDB6-F86D764AE3A3}" type="slidenum">
              <a:rPr lang="en-IN" smtClean="0"/>
              <a:t>19</a:t>
            </a:fld>
            <a:endParaRPr lang="en-IN"/>
          </a:p>
        </p:txBody>
      </p:sp>
    </p:spTree>
    <p:extLst>
      <p:ext uri="{BB962C8B-B14F-4D97-AF65-F5344CB8AC3E}">
        <p14:creationId xmlns:p14="http://schemas.microsoft.com/office/powerpoint/2010/main" val="356691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333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498F-A448-988B-99E0-1457941AD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C41C15-DB14-3B18-C839-7AA122396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7E1D40-0EB3-C035-F6BC-9FD8F53D7A68}"/>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5" name="Footer Placeholder 4">
            <a:extLst>
              <a:ext uri="{FF2B5EF4-FFF2-40B4-BE49-F238E27FC236}">
                <a16:creationId xmlns:a16="http://schemas.microsoft.com/office/drawing/2014/main" id="{24BE0B47-A90B-929F-1BB9-5A8098235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3C851-DBD2-7D5A-2519-042CC4D49288}"/>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163154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A8A-A6B7-80AE-8085-2C771DD213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6DEF9-BF26-EBA7-6A0C-64CBCDE23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2877B-70D1-3372-5B60-2840F83B117B}"/>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5" name="Footer Placeholder 4">
            <a:extLst>
              <a:ext uri="{FF2B5EF4-FFF2-40B4-BE49-F238E27FC236}">
                <a16:creationId xmlns:a16="http://schemas.microsoft.com/office/drawing/2014/main" id="{2A41EE31-1294-1C6C-E848-5268853AC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5528E-EB7C-1C5B-0136-C5BDF1D3A8A0}"/>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115749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A73A0-D4CE-90CE-04B6-848169F1A7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64C730-5800-4CC9-346E-0E67A19EC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62E13-6118-5767-B0F3-E0F7BDB57992}"/>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5" name="Footer Placeholder 4">
            <a:extLst>
              <a:ext uri="{FF2B5EF4-FFF2-40B4-BE49-F238E27FC236}">
                <a16:creationId xmlns:a16="http://schemas.microsoft.com/office/drawing/2014/main" id="{C9BC3D26-39EA-C208-966E-CCBD5062B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9A041-A77D-1D8B-2CF2-F645735C3A48}"/>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412777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E220-AA72-1EF4-4091-39CD64DE1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DDDA14-72AB-3253-99AC-B9BFEB4AAC76}"/>
              </a:ext>
            </a:extLst>
          </p:cNvPr>
          <p:cNvSpPr>
            <a:spLocks noGrp="1"/>
          </p:cNvSpPr>
          <p:nvPr>
            <p:ph idx="1"/>
          </p:nvPr>
        </p:nvSpPr>
        <p:spPr>
          <a:xfrm>
            <a:off x="238539" y="1825625"/>
            <a:ext cx="1111526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2DE3A-0314-7B14-F904-F288CBC96525}"/>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5" name="Footer Placeholder 4">
            <a:extLst>
              <a:ext uri="{FF2B5EF4-FFF2-40B4-BE49-F238E27FC236}">
                <a16:creationId xmlns:a16="http://schemas.microsoft.com/office/drawing/2014/main" id="{169213C5-1653-9CC3-C558-C1550E9BE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C8089-6543-20E9-629E-AFDC09D5D179}"/>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125732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9B7C-9A80-1382-FCC2-20541C79D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6026D6-F45F-8B9A-D33B-905317601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B3992-8FF9-E5C4-CC93-C26A87F3F5A9}"/>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5" name="Footer Placeholder 4">
            <a:extLst>
              <a:ext uri="{FF2B5EF4-FFF2-40B4-BE49-F238E27FC236}">
                <a16:creationId xmlns:a16="http://schemas.microsoft.com/office/drawing/2014/main" id="{A6248E40-FA0F-430C-A126-4705076C3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FCB2B-2D67-5AEB-BA96-7CE521E01028}"/>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416099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4DC4-FCD6-DCF1-2C49-0DFAA2917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AAAD76-C614-2838-2276-76C2EC739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44BD72-6366-5794-E2DC-E3A916AFD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A706EF-6877-B917-DEEC-086D9A42C6E9}"/>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6" name="Footer Placeholder 5">
            <a:extLst>
              <a:ext uri="{FF2B5EF4-FFF2-40B4-BE49-F238E27FC236}">
                <a16:creationId xmlns:a16="http://schemas.microsoft.com/office/drawing/2014/main" id="{C6525643-13DF-0682-2014-BAAC13F5F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A0513-DCB4-C1D3-2E85-4C1A22FF276C}"/>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68014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08C4-4B5F-1828-E851-22C6875311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6A941A-DB09-D661-33BF-B35BA6308C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A9F73-2AE9-240E-0D54-28BD98790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445E01-0F36-AE4B-830B-403A5DB9A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F0C63-8B33-C5DA-3319-6B47B3EBB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659C08-63E5-A469-4EA7-3989F25C0D1A}"/>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8" name="Footer Placeholder 7">
            <a:extLst>
              <a:ext uri="{FF2B5EF4-FFF2-40B4-BE49-F238E27FC236}">
                <a16:creationId xmlns:a16="http://schemas.microsoft.com/office/drawing/2014/main" id="{55B2FEFA-0179-7636-5563-44C21209F8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15EAE0-79F1-5E2E-8429-9A4D2875ABA6}"/>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5713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7F44-89E4-E96E-12AF-6D994104A9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FE2D44-2749-C447-981D-FC576D6E13E9}"/>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4" name="Footer Placeholder 3">
            <a:extLst>
              <a:ext uri="{FF2B5EF4-FFF2-40B4-BE49-F238E27FC236}">
                <a16:creationId xmlns:a16="http://schemas.microsoft.com/office/drawing/2014/main" id="{E61BFE09-546B-2587-AED1-200C59ECB3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75C9C0-C538-4AAD-DBAF-862CCBD97545}"/>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290841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61BAF-8572-DA8F-4CCF-48B9E36A5CC0}"/>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3" name="Footer Placeholder 2">
            <a:extLst>
              <a:ext uri="{FF2B5EF4-FFF2-40B4-BE49-F238E27FC236}">
                <a16:creationId xmlns:a16="http://schemas.microsoft.com/office/drawing/2014/main" id="{B117791E-E040-068B-980F-779E690DCB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CE53C5-5E62-DC7C-268C-0C07E3B89092}"/>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38832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238C-CD00-3D5E-ACD6-C229C721B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5EFB6-2A6D-3BC3-FF1E-4BC89EE95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9EC93A-258B-55E0-92E5-FA761BA8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8E11E-11DA-2931-70D3-5D922E4FAC29}"/>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6" name="Footer Placeholder 5">
            <a:extLst>
              <a:ext uri="{FF2B5EF4-FFF2-40B4-BE49-F238E27FC236}">
                <a16:creationId xmlns:a16="http://schemas.microsoft.com/office/drawing/2014/main" id="{95B5985D-2FAB-2E64-C926-62580B7F4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461B2-A82E-087E-ADC7-53C81A340665}"/>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95994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8363-47D5-B849-9DE4-9D5C1BC5E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D3ADB2-967D-5BE4-C0C6-9F0D45208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D31A7-BC2C-DABD-B556-F847D0B52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A41B2-D1D1-DD39-B096-7D5EB2122FE6}"/>
              </a:ext>
            </a:extLst>
          </p:cNvPr>
          <p:cNvSpPr>
            <a:spLocks noGrp="1"/>
          </p:cNvSpPr>
          <p:nvPr>
            <p:ph type="dt" sz="half" idx="10"/>
          </p:nvPr>
        </p:nvSpPr>
        <p:spPr/>
        <p:txBody>
          <a:bodyPr/>
          <a:lstStyle/>
          <a:p>
            <a:fld id="{F7B5F279-4830-4A40-ABD2-BD2CA9821561}" type="datetimeFigureOut">
              <a:rPr lang="en-IN" smtClean="0"/>
              <a:t>28-11-2023</a:t>
            </a:fld>
            <a:endParaRPr lang="en-IN"/>
          </a:p>
        </p:txBody>
      </p:sp>
      <p:sp>
        <p:nvSpPr>
          <p:cNvPr id="6" name="Footer Placeholder 5">
            <a:extLst>
              <a:ext uri="{FF2B5EF4-FFF2-40B4-BE49-F238E27FC236}">
                <a16:creationId xmlns:a16="http://schemas.microsoft.com/office/drawing/2014/main" id="{7690C0A9-277A-19F7-7DE5-F602760DD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E37228-7826-C627-2FF6-BB6E56183F7A}"/>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210752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E6976-F937-4C54-8F1E-930DD9DADE5D}"/>
              </a:ext>
            </a:extLst>
          </p:cNvPr>
          <p:cNvSpPr>
            <a:spLocks noGrp="1"/>
          </p:cNvSpPr>
          <p:nvPr>
            <p:ph type="title"/>
          </p:nvPr>
        </p:nvSpPr>
        <p:spPr>
          <a:xfrm>
            <a:off x="463825" y="365126"/>
            <a:ext cx="11635409" cy="602284"/>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53667E3-8C1C-E989-5528-B267F3C6AFB5}"/>
              </a:ext>
            </a:extLst>
          </p:cNvPr>
          <p:cNvSpPr>
            <a:spLocks noGrp="1"/>
          </p:cNvSpPr>
          <p:nvPr>
            <p:ph type="body" idx="1"/>
          </p:nvPr>
        </p:nvSpPr>
        <p:spPr>
          <a:xfrm>
            <a:off x="0" y="1179443"/>
            <a:ext cx="12192000" cy="4997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8788E-075D-945D-B4FE-D4DD445F2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5F279-4830-4A40-ABD2-BD2CA9821561}" type="datetimeFigureOut">
              <a:rPr lang="en-IN" smtClean="0"/>
              <a:t>28-11-2023</a:t>
            </a:fld>
            <a:endParaRPr lang="en-IN"/>
          </a:p>
        </p:txBody>
      </p:sp>
      <p:sp>
        <p:nvSpPr>
          <p:cNvPr id="5" name="Footer Placeholder 4">
            <a:extLst>
              <a:ext uri="{FF2B5EF4-FFF2-40B4-BE49-F238E27FC236}">
                <a16:creationId xmlns:a16="http://schemas.microsoft.com/office/drawing/2014/main" id="{1808CC5E-C0BF-DA8C-C096-24AC7367B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F11FE7-7500-46B4-D875-B2256CBE2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E0447-575D-40E5-AF01-B3CEEA81D8D0}" type="slidenum">
              <a:rPr lang="en-IN" smtClean="0"/>
              <a:t>‹#›</a:t>
            </a:fld>
            <a:endParaRPr lang="en-IN"/>
          </a:p>
        </p:txBody>
      </p:sp>
    </p:spTree>
    <p:extLst>
      <p:ext uri="{BB962C8B-B14F-4D97-AF65-F5344CB8AC3E}">
        <p14:creationId xmlns:p14="http://schemas.microsoft.com/office/powerpoint/2010/main" val="203847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CBD26B-8032-FFBE-120A-22EABBD4D44B}"/>
              </a:ext>
            </a:extLst>
          </p:cNvPr>
          <p:cNvSpPr>
            <a:spLocks noGrp="1"/>
          </p:cNvSpPr>
          <p:nvPr>
            <p:ph type="title"/>
          </p:nvPr>
        </p:nvSpPr>
        <p:spPr>
          <a:xfrm>
            <a:off x="384313" y="265043"/>
            <a:ext cx="11476383" cy="6387548"/>
          </a:xfrm>
        </p:spPr>
        <p:txBody>
          <a:bodyPr>
            <a:normAutofit fontScale="90000"/>
          </a:bodyPr>
          <a:lstStyle/>
          <a:p>
            <a:pPr algn="ctr"/>
            <a:r>
              <a:rPr lang="en-IN" sz="5400" b="1" i="0" dirty="0">
                <a:solidFill>
                  <a:srgbClr val="000000"/>
                </a:solidFill>
                <a:effectLst/>
                <a:latin typeface="Times New Roman" panose="02020603050405020304" pitchFamily="18" charset="0"/>
                <a:cs typeface="Times New Roman" panose="02020603050405020304" pitchFamily="18" charset="0"/>
              </a:rPr>
              <a:t>Collections framework</a:t>
            </a:r>
            <a:br>
              <a:rPr lang="en-IN" sz="5400" b="1" i="0" dirty="0">
                <a:solidFill>
                  <a:srgbClr val="000000"/>
                </a:solidFill>
                <a:effectLst/>
                <a:latin typeface="Times New Roman" panose="02020603050405020304" pitchFamily="18" charset="0"/>
                <a:cs typeface="Times New Roman" panose="02020603050405020304" pitchFamily="18" charset="0"/>
              </a:rPr>
            </a:br>
            <a:r>
              <a:rPr lang="en-IN" sz="5400" b="1" i="0" dirty="0">
                <a:solidFill>
                  <a:srgbClr val="000000"/>
                </a:solidFill>
                <a:effectLst/>
                <a:latin typeface="Times New Roman" panose="02020603050405020304" pitchFamily="18" charset="0"/>
                <a:cs typeface="Times New Roman" panose="02020603050405020304" pitchFamily="18" charset="0"/>
              </a:rPr>
              <a:t>	--</a:t>
            </a:r>
            <a:r>
              <a:rPr lang="en-IN" sz="5400" b="1" i="0" dirty="0" err="1">
                <a:solidFill>
                  <a:srgbClr val="000000"/>
                </a:solidFill>
                <a:effectLst/>
                <a:latin typeface="Times New Roman" panose="02020603050405020304" pitchFamily="18" charset="0"/>
                <a:cs typeface="Times New Roman" panose="02020603050405020304" pitchFamily="18" charset="0"/>
              </a:rPr>
              <a:t>java.util</a:t>
            </a:r>
            <a:br>
              <a:rPr lang="en-IN" b="1" i="0" dirty="0">
                <a:solidFill>
                  <a:srgbClr val="000000"/>
                </a:solidFill>
                <a:effectLst/>
                <a:latin typeface="-apple-system"/>
              </a:rPr>
            </a:br>
            <a:br>
              <a:rPr lang="en-IN" b="1" i="0" dirty="0">
                <a:solidFill>
                  <a:srgbClr val="000000"/>
                </a:solidFill>
                <a:effectLst/>
                <a:latin typeface="-apple-system"/>
              </a:rPr>
            </a:br>
            <a:r>
              <a:rPr lang="en-IN" b="1" i="1" dirty="0">
                <a:solidFill>
                  <a:srgbClr val="FF0000"/>
                </a:solidFill>
                <a:effectLst/>
                <a:latin typeface="Times New Roman" panose="02020603050405020304" pitchFamily="18" charset="0"/>
                <a:cs typeface="Times New Roman" panose="02020603050405020304" pitchFamily="18" charset="0"/>
              </a:rPr>
              <a:t>“</a:t>
            </a:r>
            <a:r>
              <a:rPr lang="en-GB" b="1" i="1" dirty="0">
                <a:solidFill>
                  <a:srgbClr val="FF0000"/>
                </a:solidFill>
                <a:effectLst/>
                <a:latin typeface="Times New Roman" panose="02020603050405020304" pitchFamily="18" charset="0"/>
                <a:cs typeface="Times New Roman" panose="02020603050405020304" pitchFamily="18" charset="0"/>
              </a:rPr>
              <a:t>Without using collection concepts, you cannot develop any production level software application in Java”</a:t>
            </a:r>
            <a:br>
              <a:rPr lang="en-GB" b="1" i="1" dirty="0">
                <a:solidFill>
                  <a:srgbClr val="FF0000"/>
                </a:solidFill>
                <a:effectLst/>
                <a:latin typeface="Times New Roman" panose="02020603050405020304" pitchFamily="18" charset="0"/>
                <a:cs typeface="Times New Roman" panose="02020603050405020304" pitchFamily="18" charset="0"/>
              </a:rPr>
            </a:br>
            <a:br>
              <a:rPr lang="en-GB" b="1" i="1" dirty="0">
                <a:solidFill>
                  <a:srgbClr val="000000"/>
                </a:solidFill>
                <a:effectLst/>
                <a:latin typeface="Times New Roman" panose="02020603050405020304" pitchFamily="18" charset="0"/>
                <a:cs typeface="Times New Roman" panose="02020603050405020304" pitchFamily="18" charset="0"/>
              </a:rPr>
            </a:br>
            <a:r>
              <a:rPr lang="en-GB" b="1" i="1" dirty="0">
                <a:solidFill>
                  <a:srgbClr val="FF0000"/>
                </a:solidFill>
                <a:effectLst/>
                <a:latin typeface="Times New Roman" panose="02020603050405020304" pitchFamily="18" charset="0"/>
                <a:cs typeface="Times New Roman" panose="02020603050405020304" pitchFamily="18" charset="0"/>
              </a:rPr>
              <a:t>“Java collections framework is the most important concept for developing the project and crack interviews”</a:t>
            </a:r>
            <a:endParaRPr lang="en-IN"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50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970D-C7B8-AFFC-158A-A905B3E92D8F}"/>
              </a:ext>
            </a:extLst>
          </p:cNvPr>
          <p:cNvSpPr>
            <a:spLocks noGrp="1"/>
          </p:cNvSpPr>
          <p:nvPr>
            <p:ph type="title"/>
          </p:nvPr>
        </p:nvSpPr>
        <p:spPr>
          <a:xfrm>
            <a:off x="106017" y="365125"/>
            <a:ext cx="11940209" cy="6300718"/>
          </a:xfrm>
        </p:spPr>
        <p:txBody>
          <a:bodyPr>
            <a:normAutofit/>
          </a:bodyPr>
          <a:lstStyle/>
          <a:p>
            <a:pPr>
              <a:lnSpc>
                <a:spcPct val="100000"/>
              </a:lnSpc>
            </a:pPr>
            <a:r>
              <a:rPr lang="en-IN" sz="3600" b="1" dirty="0">
                <a:latin typeface="Times New Roman" panose="02020603050405020304" pitchFamily="18" charset="0"/>
                <a:cs typeface="Times New Roman" panose="02020603050405020304" pitchFamily="18" charset="0"/>
              </a:rPr>
              <a:t>Collections Interface Methods</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t>
            </a:r>
            <a:br>
              <a:rPr lang="en-IN" sz="3600" b="1"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e</a:t>
            </a:r>
            <a:r>
              <a:rPr lang="en-GB" sz="3600" dirty="0">
                <a:latin typeface="Times New Roman" panose="02020603050405020304" pitchFamily="18" charset="0"/>
                <a:cs typeface="Times New Roman" panose="02020603050405020304" pitchFamily="18" charset="0"/>
              </a:rPr>
              <a:t>quals(</a:t>
            </a:r>
            <a:r>
              <a:rPr lang="en-GB" sz="3600" dirty="0" err="1">
                <a:latin typeface="Times New Roman" panose="02020603050405020304" pitchFamily="18" charset="0"/>
                <a:cs typeface="Times New Roman" panose="02020603050405020304" pitchFamily="18" charset="0"/>
              </a:rPr>
              <a:t>obj</a:t>
            </a:r>
            <a:r>
              <a:rPr lang="en-GB" sz="3600" dirty="0">
                <a:latin typeface="Times New Roman" panose="02020603050405020304" pitchFamily="18" charset="0"/>
                <a:cs typeface="Times New Roman" panose="02020603050405020304" pitchFamily="18" charset="0"/>
              </a:rPr>
              <a:t> X):	Compare an element with the collection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iterator():		Return an iterator over collection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max():		Return max value in the collection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contains():	Returns true is a particular value is present</a:t>
            </a:r>
            <a:br>
              <a:rPr lang="en-GB" sz="3600" dirty="0">
                <a:latin typeface="Times New Roman" panose="02020603050405020304" pitchFamily="18" charset="0"/>
                <a:cs typeface="Times New Roman" panose="02020603050405020304" pitchFamily="18" charset="0"/>
              </a:rPr>
            </a:br>
            <a:r>
              <a:rPr lang="en-GB" sz="3600" dirty="0" err="1">
                <a:latin typeface="Times New Roman" panose="02020603050405020304" pitchFamily="18" charset="0"/>
                <a:cs typeface="Times New Roman" panose="02020603050405020304" pitchFamily="18" charset="0"/>
              </a:rPr>
              <a:t>spliterator</a:t>
            </a:r>
            <a:r>
              <a:rPr lang="en-GB" sz="3600" dirty="0">
                <a:latin typeface="Times New Roman" panose="02020603050405020304" pitchFamily="18" charset="0"/>
                <a:cs typeface="Times New Roman" panose="02020603050405020304" pitchFamily="18" charset="0"/>
              </a:rPr>
              <a:t>():	Creates </a:t>
            </a:r>
            <a:r>
              <a:rPr lang="en-GB" sz="3600" dirty="0" err="1">
                <a:latin typeface="Times New Roman" panose="02020603050405020304" pitchFamily="18" charset="0"/>
                <a:cs typeface="Times New Roman" panose="02020603050405020304" pitchFamily="18" charset="0"/>
              </a:rPr>
              <a:t>splietarator</a:t>
            </a:r>
            <a:r>
              <a:rPr lang="en-GB" sz="3600" dirty="0">
                <a:latin typeface="Times New Roman" panose="02020603050405020304" pitchFamily="18" charset="0"/>
                <a:cs typeface="Times New Roman" panose="02020603050405020304" pitchFamily="18" charset="0"/>
              </a:rPr>
              <a:t> over the elements in the collection</a:t>
            </a:r>
            <a:br>
              <a:rPr lang="en-GB" sz="3600" dirty="0">
                <a:latin typeface="Times New Roman" panose="02020603050405020304" pitchFamily="18" charset="0"/>
                <a:cs typeface="Times New Roman" panose="02020603050405020304" pitchFamily="18" charset="0"/>
              </a:rPr>
            </a:br>
            <a:r>
              <a:rPr lang="en-GB" sz="3600" dirty="0" err="1">
                <a:latin typeface="Times New Roman" panose="02020603050405020304" pitchFamily="18" charset="0"/>
                <a:cs typeface="Times New Roman" panose="02020603050405020304" pitchFamily="18" charset="0"/>
              </a:rPr>
              <a:t>retainAll</a:t>
            </a:r>
            <a:r>
              <a:rPr lang="en-GB" sz="3600" dirty="0">
                <a:latin typeface="Times New Roman" panose="02020603050405020304" pitchFamily="18" charset="0"/>
                <a:cs typeface="Times New Roman" panose="02020603050405020304" pitchFamily="18" charset="0"/>
              </a:rPr>
              <a:t>():	Retains elements in the collection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628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6DD7-EA67-850A-8862-F4CF04FD7CD4}"/>
              </a:ext>
            </a:extLst>
          </p:cNvPr>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Iterator Interface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47BE74-2BFD-4278-17F6-BDB07300345A}"/>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Iterator interface is used to iterate over the elements of a Collection (List, Set or Map). </a:t>
            </a:r>
          </a:p>
          <a:p>
            <a:r>
              <a:rPr lang="en-GB" sz="3200" dirty="0">
                <a:latin typeface="Times New Roman" panose="02020603050405020304" pitchFamily="18" charset="0"/>
                <a:cs typeface="Times New Roman" panose="02020603050405020304" pitchFamily="18" charset="0"/>
              </a:rPr>
              <a:t>The Iterator helps in retrieving the elements from the specified collection one by one and optionally performs operations over each element.</a:t>
            </a:r>
          </a:p>
          <a:p>
            <a:r>
              <a:rPr lang="en-GB" sz="3200" dirty="0">
                <a:latin typeface="Times New Roman" panose="02020603050405020304" pitchFamily="18" charset="0"/>
                <a:cs typeface="Times New Roman" panose="02020603050405020304" pitchFamily="18" charset="0"/>
              </a:rPr>
              <a:t>All Java collection classes provide iterator() method which returns the instance of Iterator to walk over the elements in that collection.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0930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60B6-838F-6D13-7946-2CEE039F17D0}"/>
              </a:ext>
            </a:extLst>
          </p:cNvPr>
          <p:cNvSpPr>
            <a:spLocks noGrp="1"/>
          </p:cNvSpPr>
          <p:nvPr>
            <p:ph type="title"/>
          </p:nvPr>
        </p:nvSpPr>
        <p:spPr/>
        <p:txBody>
          <a:bodyPr>
            <a:normAutofit/>
          </a:bodyPr>
          <a:lstStyle/>
          <a:p>
            <a:r>
              <a:rPr lang="en-GB" sz="3600" dirty="0">
                <a:latin typeface="Times New Roman" panose="02020603050405020304" pitchFamily="18" charset="0"/>
                <a:cs typeface="Times New Roman" panose="02020603050405020304" pitchFamily="18" charset="0"/>
              </a:rPr>
              <a:t>Iterator Interface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E5D9F5-8422-6867-F0C4-74715CCEC558}"/>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Iterator Methods</a:t>
            </a:r>
          </a:p>
          <a:p>
            <a:r>
              <a:rPr lang="en-GB" dirty="0">
                <a:latin typeface="Times New Roman" panose="02020603050405020304" pitchFamily="18" charset="0"/>
                <a:cs typeface="Times New Roman" panose="02020603050405020304" pitchFamily="18" charset="0"/>
              </a:rPr>
              <a:t>The Iterator interface has 4 methods used to perform various operations:</a:t>
            </a:r>
          </a:p>
          <a:p>
            <a:endParaRPr lang="en-GB" dirty="0">
              <a:latin typeface="Times New Roman" panose="02020603050405020304" pitchFamily="18" charset="0"/>
              <a:cs typeface="Times New Roman" panose="02020603050405020304" pitchFamily="18" charset="0"/>
            </a:endParaRPr>
          </a:p>
          <a:p>
            <a:r>
              <a:rPr lang="en-GB" dirty="0" err="1">
                <a:latin typeface="Times New Roman" panose="02020603050405020304" pitchFamily="18" charset="0"/>
                <a:cs typeface="Times New Roman" panose="02020603050405020304" pitchFamily="18" charset="0"/>
              </a:rPr>
              <a:t>hasNext</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next()</a:t>
            </a:r>
          </a:p>
          <a:p>
            <a:r>
              <a:rPr lang="en-GB" dirty="0">
                <a:latin typeface="Times New Roman" panose="02020603050405020304" pitchFamily="18" charset="0"/>
                <a:cs typeface="Times New Roman" panose="02020603050405020304" pitchFamily="18" charset="0"/>
              </a:rPr>
              <a:t>remove()</a:t>
            </a:r>
          </a:p>
          <a:p>
            <a:r>
              <a:rPr lang="en-GB" dirty="0" err="1">
                <a:latin typeface="Times New Roman" panose="02020603050405020304" pitchFamily="18" charset="0"/>
                <a:cs typeface="Times New Roman" panose="02020603050405020304" pitchFamily="18" charset="0"/>
              </a:rPr>
              <a:t>forEachRemaining</a:t>
            </a:r>
            <a:r>
              <a:rPr lang="en-GB"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2211032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E3CC-835E-840F-4EB8-8D8F61DDF2F5}"/>
              </a:ext>
            </a:extLst>
          </p:cNvPr>
          <p:cNvSpPr>
            <a:spLocks noGrp="1"/>
          </p:cNvSpPr>
          <p:nvPr>
            <p:ph type="title"/>
          </p:nvPr>
        </p:nvSpPr>
        <p:spPr/>
        <p:txBody>
          <a:bodyPr>
            <a:normAutofit fontScale="90000"/>
          </a:bodyPr>
          <a:lstStyle/>
          <a:p>
            <a:br>
              <a:rPr lang="en-GB" dirty="0"/>
            </a:br>
            <a:r>
              <a:rPr lang="en-GB" dirty="0">
                <a:latin typeface="Times New Roman" panose="02020603050405020304" pitchFamily="18" charset="0"/>
                <a:cs typeface="Times New Roman" panose="02020603050405020304" pitchFamily="18" charset="0"/>
              </a:rPr>
              <a:t>Iterator Methods</a:t>
            </a:r>
            <a:br>
              <a:rPr lang="en-GB" dirty="0"/>
            </a:br>
            <a:endParaRPr lang="en-IN" dirty="0"/>
          </a:p>
        </p:txBody>
      </p:sp>
      <p:sp>
        <p:nvSpPr>
          <p:cNvPr id="3" name="Content Placeholder 2">
            <a:extLst>
              <a:ext uri="{FF2B5EF4-FFF2-40B4-BE49-F238E27FC236}">
                <a16:creationId xmlns:a16="http://schemas.microsoft.com/office/drawing/2014/main" id="{B1BC262F-4941-2A4A-298B-CC4801A1B5D9}"/>
              </a:ext>
            </a:extLst>
          </p:cNvPr>
          <p:cNvSpPr>
            <a:spLocks noGrp="1"/>
          </p:cNvSpPr>
          <p:nvPr>
            <p:ph idx="1"/>
          </p:nvPr>
        </p:nvSpPr>
        <p:spPr/>
        <p:txBody>
          <a:bodyPr>
            <a:normAutofit/>
          </a:bodyPr>
          <a:lstStyle/>
          <a:p>
            <a:pPr marL="0" indent="0">
              <a:buNone/>
            </a:pPr>
            <a:r>
              <a:rPr lang="en-GB" b="1" dirty="0" err="1">
                <a:latin typeface="Times New Roman" panose="02020603050405020304" pitchFamily="18" charset="0"/>
                <a:cs typeface="Times New Roman" panose="02020603050405020304" pitchFamily="18" charset="0"/>
              </a:rPr>
              <a:t>Iterator.hasNext</a:t>
            </a:r>
            <a:r>
              <a:rPr lang="en-GB" b="1"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This method returns true if the iteration has more elements remaining in the collection.</a:t>
            </a:r>
          </a:p>
          <a:p>
            <a:r>
              <a:rPr lang="en-GB" dirty="0">
                <a:latin typeface="Times New Roman" panose="02020603050405020304" pitchFamily="18" charset="0"/>
                <a:cs typeface="Times New Roman" panose="02020603050405020304" pitchFamily="18" charset="0"/>
              </a:rPr>
              <a:t>If the iterator has gone over all elements, then this method will return false.</a:t>
            </a:r>
          </a:p>
          <a:p>
            <a:endParaRPr lang="en-GB" b="1" dirty="0">
              <a:latin typeface="Times New Roman" panose="02020603050405020304" pitchFamily="18" charset="0"/>
              <a:cs typeface="Times New Roman" panose="02020603050405020304" pitchFamily="18" charset="0"/>
            </a:endParaRPr>
          </a:p>
          <a:p>
            <a:pPr marL="0" indent="0">
              <a:buNone/>
            </a:pPr>
            <a:r>
              <a:rPr lang="en-GB" b="1" dirty="0" err="1">
                <a:latin typeface="Times New Roman" panose="02020603050405020304" pitchFamily="18" charset="0"/>
                <a:cs typeface="Times New Roman" panose="02020603050405020304" pitchFamily="18" charset="0"/>
              </a:rPr>
              <a:t>Iterator.next</a:t>
            </a:r>
            <a:r>
              <a:rPr lang="en-GB" b="1"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This method returns the next element in the iteration.</a:t>
            </a:r>
          </a:p>
          <a:p>
            <a:r>
              <a:rPr lang="en-GB" dirty="0">
                <a:latin typeface="Times New Roman" panose="02020603050405020304" pitchFamily="18" charset="0"/>
                <a:cs typeface="Times New Roman" panose="02020603050405020304" pitchFamily="18" charset="0"/>
              </a:rPr>
              <a:t>It throws </a:t>
            </a:r>
            <a:r>
              <a:rPr lang="en-GB" dirty="0" err="1">
                <a:latin typeface="Times New Roman" panose="02020603050405020304" pitchFamily="18" charset="0"/>
                <a:cs typeface="Times New Roman" panose="02020603050405020304" pitchFamily="18" charset="0"/>
              </a:rPr>
              <a:t>NoSuchElementException</a:t>
            </a:r>
            <a:r>
              <a:rPr lang="en-GB" dirty="0">
                <a:latin typeface="Times New Roman" panose="02020603050405020304" pitchFamily="18" charset="0"/>
                <a:cs typeface="Times New Roman" panose="02020603050405020304" pitchFamily="18" charset="0"/>
              </a:rPr>
              <a:t> if the iteration has no more elements.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6467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18CF-C615-D45A-64AB-76137D60F0D5}"/>
              </a:ext>
            </a:extLst>
          </p:cNvPr>
          <p:cNvSpPr>
            <a:spLocks noGrp="1"/>
          </p:cNvSpPr>
          <p:nvPr>
            <p:ph type="title"/>
          </p:nvPr>
        </p:nvSpPr>
        <p:spPr/>
        <p:txBody>
          <a:bodyPr>
            <a:normAutofit fontScale="90000"/>
          </a:bodyPr>
          <a:lstStyle/>
          <a:p>
            <a:r>
              <a:rPr lang="en-GB" dirty="0"/>
              <a:t>EXAMPLE</a:t>
            </a:r>
            <a:endParaRPr lang="en-IN" dirty="0"/>
          </a:p>
        </p:txBody>
      </p:sp>
      <p:sp>
        <p:nvSpPr>
          <p:cNvPr id="3" name="Content Placeholder 2">
            <a:extLst>
              <a:ext uri="{FF2B5EF4-FFF2-40B4-BE49-F238E27FC236}">
                <a16:creationId xmlns:a16="http://schemas.microsoft.com/office/drawing/2014/main" id="{B568E8BB-737F-64C4-F6F2-D4B4A74E019E}"/>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List&lt;Integer&gt; numbers = </a:t>
            </a:r>
            <a:r>
              <a:rPr lang="en-IN" dirty="0" err="1">
                <a:latin typeface="Times New Roman" panose="02020603050405020304" pitchFamily="18" charset="0"/>
                <a:cs typeface="Times New Roman" panose="02020603050405020304" pitchFamily="18" charset="0"/>
              </a:rPr>
              <a:t>List.of</a:t>
            </a:r>
            <a:r>
              <a:rPr lang="en-IN" dirty="0">
                <a:latin typeface="Times New Roman" panose="02020603050405020304" pitchFamily="18" charset="0"/>
                <a:cs typeface="Times New Roman" panose="02020603050405020304" pitchFamily="18" charset="0"/>
              </a:rPr>
              <a:t>(1, 2, 3, 4, 5);</a:t>
            </a:r>
          </a:p>
          <a:p>
            <a:pPr marL="0" indent="0">
              <a:buNone/>
            </a:pPr>
            <a:r>
              <a:rPr lang="en-IN" dirty="0">
                <a:latin typeface="Times New Roman" panose="02020603050405020304" pitchFamily="18" charset="0"/>
                <a:cs typeface="Times New Roman" panose="02020603050405020304" pitchFamily="18" charset="0"/>
              </a:rPr>
              <a:t>Iterator&lt;Integer&gt; iterator = </a:t>
            </a:r>
            <a:r>
              <a:rPr lang="en-IN" dirty="0" err="1">
                <a:latin typeface="Times New Roman" panose="02020603050405020304" pitchFamily="18" charset="0"/>
                <a:cs typeface="Times New Roman" panose="02020603050405020304" pitchFamily="18" charset="0"/>
              </a:rPr>
              <a:t>numbers.iterator</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int number = </a:t>
            </a:r>
            <a:r>
              <a:rPr lang="en-IN" dirty="0" err="1">
                <a:latin typeface="Times New Roman" panose="02020603050405020304" pitchFamily="18" charset="0"/>
                <a:cs typeface="Times New Roman" panose="02020603050405020304" pitchFamily="18" charset="0"/>
              </a:rPr>
              <a:t>iterator.next</a:t>
            </a:r>
            <a:r>
              <a:rPr lang="en-IN" dirty="0">
                <a:latin typeface="Times New Roman" panose="02020603050405020304" pitchFamily="18" charset="0"/>
                <a:cs typeface="Times New Roman" panose="02020603050405020304" pitchFamily="18" charset="0"/>
              </a:rPr>
              <a:t>();   //1</a:t>
            </a:r>
          </a:p>
          <a:p>
            <a:pPr marL="0" indent="0">
              <a:buNone/>
            </a:pPr>
            <a:r>
              <a:rPr lang="en-IN" dirty="0">
                <a:latin typeface="Times New Roman" panose="02020603050405020304" pitchFamily="18" charset="0"/>
                <a:cs typeface="Times New Roman" panose="02020603050405020304" pitchFamily="18" charset="0"/>
              </a:rPr>
              <a:t>int number = </a:t>
            </a:r>
            <a:r>
              <a:rPr lang="en-IN" dirty="0" err="1">
                <a:latin typeface="Times New Roman" panose="02020603050405020304" pitchFamily="18" charset="0"/>
                <a:cs typeface="Times New Roman" panose="02020603050405020304" pitchFamily="18" charset="0"/>
              </a:rPr>
              <a:t>iterator.next</a:t>
            </a:r>
            <a:r>
              <a:rPr lang="en-IN" dirty="0">
                <a:latin typeface="Times New Roman" panose="02020603050405020304" pitchFamily="18" charset="0"/>
                <a:cs typeface="Times New Roman" panose="02020603050405020304" pitchFamily="18" charset="0"/>
              </a:rPr>
              <a:t>();   //2</a:t>
            </a:r>
          </a:p>
          <a:p>
            <a:endParaRPr lang="en-IN" dirty="0"/>
          </a:p>
        </p:txBody>
      </p:sp>
    </p:spTree>
    <p:extLst>
      <p:ext uri="{BB962C8B-B14F-4D97-AF65-F5344CB8AC3E}">
        <p14:creationId xmlns:p14="http://schemas.microsoft.com/office/powerpoint/2010/main" val="16263997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6780-8CB8-B686-B174-EF2E131A57A2}"/>
              </a:ext>
            </a:extLst>
          </p:cNvPr>
          <p:cNvSpPr>
            <a:spLocks noGrp="1"/>
          </p:cNvSpPr>
          <p:nvPr>
            <p:ph type="title"/>
          </p:nvPr>
        </p:nvSpPr>
        <p:spPr>
          <a:xfrm>
            <a:off x="556591" y="206100"/>
            <a:ext cx="11635409" cy="602284"/>
          </a:xfrm>
        </p:spPr>
        <p:txBody>
          <a:bodyPr>
            <a:normAutofit fontScale="90000"/>
          </a:bodyPr>
          <a:lstStyle/>
          <a:p>
            <a:r>
              <a:rPr lang="en-GB" dirty="0">
                <a:latin typeface="Times New Roman" panose="02020603050405020304" pitchFamily="18" charset="0"/>
                <a:cs typeface="Times New Roman" panose="02020603050405020304" pitchFamily="18" charset="0"/>
              </a:rPr>
              <a:t>Iterator Methods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5D3C8A-DDB1-AB9A-3685-A6BA587B883B}"/>
              </a:ext>
            </a:extLst>
          </p:cNvPr>
          <p:cNvSpPr>
            <a:spLocks noGrp="1"/>
          </p:cNvSpPr>
          <p:nvPr>
            <p:ph idx="1"/>
          </p:nvPr>
        </p:nvSpPr>
        <p:spPr>
          <a:xfrm>
            <a:off x="238539" y="808384"/>
            <a:ext cx="11807687" cy="5368579"/>
          </a:xfrm>
        </p:spPr>
        <p:txBody>
          <a:bodyPr>
            <a:noAutofit/>
          </a:bodyPr>
          <a:lstStyle/>
          <a:p>
            <a:pPr marL="0" indent="0">
              <a:buNone/>
            </a:pPr>
            <a:r>
              <a:rPr lang="en-GB" sz="2400" b="1" dirty="0" err="1">
                <a:latin typeface="Times New Roman" panose="02020603050405020304" pitchFamily="18" charset="0"/>
                <a:cs typeface="Times New Roman" panose="02020603050405020304" pitchFamily="18" charset="0"/>
              </a:rPr>
              <a:t>Iterator.remove</a:t>
            </a:r>
            <a:r>
              <a:rPr lang="en-GB" sz="2400" b="1"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-It removes from the underlying collection the last element returned by the iterator .</a:t>
            </a:r>
          </a:p>
          <a:p>
            <a:pPr marL="0" indent="0">
              <a:buNone/>
            </a:pPr>
            <a:r>
              <a:rPr lang="en-GB" sz="2400" dirty="0">
                <a:latin typeface="Times New Roman" panose="02020603050405020304" pitchFamily="18" charset="0"/>
                <a:cs typeface="Times New Roman" panose="02020603050405020304" pitchFamily="18" charset="0"/>
              </a:rPr>
              <a:t>-This method can be called only once per call to next().</a:t>
            </a:r>
          </a:p>
          <a:p>
            <a:pPr marL="0" indent="0">
              <a:buNone/>
            </a:pPr>
            <a:r>
              <a:rPr lang="en-GB" sz="2400" dirty="0">
                <a:latin typeface="Times New Roman" panose="02020603050405020304" pitchFamily="18" charset="0"/>
                <a:cs typeface="Times New Roman" panose="02020603050405020304" pitchFamily="18" charset="0"/>
              </a:rPr>
              <a:t>-If the underlying collection is modified while the iteration is in progress in any way other than by calling remove() method, the iterator will throw an </a:t>
            </a:r>
            <a:r>
              <a:rPr lang="en-GB" sz="2400" dirty="0" err="1">
                <a:latin typeface="Times New Roman" panose="02020603050405020304" pitchFamily="18" charset="0"/>
                <a:cs typeface="Times New Roman" panose="02020603050405020304" pitchFamily="18" charset="0"/>
              </a:rPr>
              <a:t>ConcurrentModificationException</a:t>
            </a:r>
            <a:r>
              <a:rPr lang="en-GB" sz="2400" dirty="0">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List&lt;Integer&gt; numbers = </a:t>
            </a:r>
            <a:r>
              <a:rPr lang="en-GB" sz="2400" b="1" dirty="0" err="1">
                <a:latin typeface="Times New Roman" panose="02020603050405020304" pitchFamily="18" charset="0"/>
                <a:cs typeface="Times New Roman" panose="02020603050405020304" pitchFamily="18" charset="0"/>
              </a:rPr>
              <a:t>List.of</a:t>
            </a:r>
            <a:r>
              <a:rPr lang="en-GB" sz="2400" b="1" dirty="0">
                <a:latin typeface="Times New Roman" panose="02020603050405020304" pitchFamily="18" charset="0"/>
                <a:cs typeface="Times New Roman" panose="02020603050405020304" pitchFamily="18" charset="0"/>
              </a:rPr>
              <a:t>(1, 2, 3, 4, 5);</a:t>
            </a:r>
          </a:p>
          <a:p>
            <a:pPr marL="0" indent="0">
              <a:buNone/>
            </a:pPr>
            <a:r>
              <a:rPr lang="en-GB" sz="2400" b="1" dirty="0">
                <a:latin typeface="Times New Roman" panose="02020603050405020304" pitchFamily="18" charset="0"/>
                <a:cs typeface="Times New Roman" panose="02020603050405020304" pitchFamily="18" charset="0"/>
              </a:rPr>
              <a:t>Iterator&lt;Integer&gt; iterator = </a:t>
            </a:r>
            <a:r>
              <a:rPr lang="en-GB" sz="2400" b="1" dirty="0" err="1">
                <a:latin typeface="Times New Roman" panose="02020603050405020304" pitchFamily="18" charset="0"/>
                <a:cs typeface="Times New Roman" panose="02020603050405020304" pitchFamily="18" charset="0"/>
              </a:rPr>
              <a:t>numbers.iterator</a:t>
            </a:r>
            <a:r>
              <a:rPr lang="en-GB" sz="2400" b="1" dirty="0">
                <a:latin typeface="Times New Roman" panose="02020603050405020304" pitchFamily="18" charset="0"/>
                <a:cs typeface="Times New Roman" panose="02020603050405020304" pitchFamily="18" charset="0"/>
              </a:rPr>
              <a:t>();</a:t>
            </a:r>
          </a:p>
          <a:p>
            <a:pPr marL="0" indent="0">
              <a:buNone/>
            </a:pPr>
            <a:r>
              <a:rPr lang="en-GB" sz="2400" b="1" dirty="0">
                <a:latin typeface="Times New Roman" panose="02020603050405020304" pitchFamily="18" charset="0"/>
                <a:cs typeface="Times New Roman" panose="02020603050405020304" pitchFamily="18" charset="0"/>
              </a:rPr>
              <a:t>int number = </a:t>
            </a:r>
            <a:r>
              <a:rPr lang="en-GB" sz="2400" b="1" dirty="0" err="1">
                <a:latin typeface="Times New Roman" panose="02020603050405020304" pitchFamily="18" charset="0"/>
                <a:cs typeface="Times New Roman" panose="02020603050405020304" pitchFamily="18" charset="0"/>
              </a:rPr>
              <a:t>iterator.next</a:t>
            </a:r>
            <a:r>
              <a:rPr lang="en-GB" sz="2400" b="1" dirty="0">
                <a:latin typeface="Times New Roman" panose="02020603050405020304" pitchFamily="18" charset="0"/>
                <a:cs typeface="Times New Roman" panose="02020603050405020304" pitchFamily="18" charset="0"/>
              </a:rPr>
              <a:t>();   //1</a:t>
            </a:r>
          </a:p>
          <a:p>
            <a:pPr marL="0" indent="0">
              <a:buNone/>
            </a:pPr>
            <a:r>
              <a:rPr lang="en-GB" sz="2400" b="1" dirty="0" err="1">
                <a:latin typeface="Times New Roman" panose="02020603050405020304" pitchFamily="18" charset="0"/>
                <a:cs typeface="Times New Roman" panose="02020603050405020304" pitchFamily="18" charset="0"/>
              </a:rPr>
              <a:t>iterator.remove</a:t>
            </a:r>
            <a:r>
              <a:rPr lang="en-GB" sz="2400" b="1" dirty="0">
                <a:latin typeface="Times New Roman" panose="02020603050405020304" pitchFamily="18" charset="0"/>
                <a:cs typeface="Times New Roman" panose="02020603050405020304" pitchFamily="18" charset="0"/>
              </a:rPr>
              <a:t>(); </a:t>
            </a:r>
          </a:p>
          <a:p>
            <a:pPr marL="0" indent="0">
              <a:buNone/>
            </a:pPr>
            <a:r>
              <a:rPr lang="en-GB" sz="2400" b="1" dirty="0" err="1">
                <a:latin typeface="Times New Roman" panose="02020603050405020304" pitchFamily="18" charset="0"/>
                <a:cs typeface="Times New Roman" panose="02020603050405020304" pitchFamily="18" charset="0"/>
              </a:rPr>
              <a:t>System.out.println</a:t>
            </a:r>
            <a:r>
              <a:rPr lang="en-GB" sz="2400" b="1" dirty="0">
                <a:latin typeface="Times New Roman" panose="02020603050405020304" pitchFamily="18" charset="0"/>
                <a:cs typeface="Times New Roman" panose="02020603050405020304" pitchFamily="18" charset="0"/>
              </a:rPr>
              <a:t>(numbers);   [2, 3, 4, 5]</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3597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2922-B7F1-6788-6E19-C6E50B631005}"/>
              </a:ext>
            </a:extLst>
          </p:cNvPr>
          <p:cNvSpPr>
            <a:spLocks noGrp="1"/>
          </p:cNvSpPr>
          <p:nvPr>
            <p:ph type="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Iterator Methods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B49470-422F-7DD1-E010-0547220F55C5}"/>
              </a:ext>
            </a:extLst>
          </p:cNvPr>
          <p:cNvSpPr>
            <a:spLocks noGrp="1"/>
          </p:cNvSpPr>
          <p:nvPr>
            <p:ph idx="1"/>
          </p:nvPr>
        </p:nvSpPr>
        <p:spPr>
          <a:xfrm>
            <a:off x="569843" y="1457739"/>
            <a:ext cx="10783957" cy="4584287"/>
          </a:xfrm>
        </p:spPr>
        <p:txBody>
          <a:bodyPr>
            <a:normAutofit fontScale="85000" lnSpcReduction="20000"/>
          </a:bodyPr>
          <a:lstStyle/>
          <a:p>
            <a:pPr marL="0" indent="0">
              <a:buNone/>
            </a:pPr>
            <a:r>
              <a:rPr lang="en-GB" b="1" dirty="0" err="1">
                <a:latin typeface="Times New Roman" panose="02020603050405020304" pitchFamily="18" charset="0"/>
                <a:cs typeface="Times New Roman" panose="02020603050405020304" pitchFamily="18" charset="0"/>
              </a:rPr>
              <a:t>Iterator.forEachRemaining</a:t>
            </a:r>
            <a:r>
              <a:rPr lang="en-GB" b="1"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-This method performs the given action for each remaining element until all elements have been processed or the action throws an exception.</a:t>
            </a:r>
          </a:p>
          <a:p>
            <a:pPr marL="0" indent="0">
              <a:buNone/>
            </a:pPr>
            <a:r>
              <a:rPr lang="en-GB" dirty="0">
                <a:latin typeface="Times New Roman" panose="02020603050405020304" pitchFamily="18" charset="0"/>
                <a:cs typeface="Times New Roman" panose="02020603050405020304" pitchFamily="18" charset="0"/>
              </a:rPr>
              <a:t>-Actions are performed in the order of iteration if that order is specified.</a:t>
            </a:r>
          </a:p>
          <a:p>
            <a:pPr marL="0" indent="0">
              <a:buNone/>
            </a:pPr>
            <a:r>
              <a:rPr lang="en-GB" dirty="0">
                <a:latin typeface="Times New Roman" panose="02020603050405020304" pitchFamily="18" charset="0"/>
                <a:cs typeface="Times New Roman" panose="02020603050405020304" pitchFamily="18" charset="0"/>
              </a:rPr>
              <a:t>-It throws </a:t>
            </a:r>
            <a:r>
              <a:rPr lang="en-GB" dirty="0" err="1">
                <a:latin typeface="Times New Roman" panose="02020603050405020304" pitchFamily="18" charset="0"/>
                <a:cs typeface="Times New Roman" panose="02020603050405020304" pitchFamily="18" charset="0"/>
              </a:rPr>
              <a:t>NullPointerException</a:t>
            </a:r>
            <a:r>
              <a:rPr lang="en-GB" dirty="0">
                <a:latin typeface="Times New Roman" panose="02020603050405020304" pitchFamily="18" charset="0"/>
                <a:cs typeface="Times New Roman" panose="02020603050405020304" pitchFamily="18" charset="0"/>
              </a:rPr>
              <a:t> if the specified action is null.</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List&lt;Integer&gt; numbers = </a:t>
            </a:r>
            <a:r>
              <a:rPr lang="en-GB" dirty="0" err="1">
                <a:latin typeface="Times New Roman" panose="02020603050405020304" pitchFamily="18" charset="0"/>
                <a:cs typeface="Times New Roman" panose="02020603050405020304" pitchFamily="18" charset="0"/>
              </a:rPr>
              <a:t>List.of</a:t>
            </a:r>
            <a:r>
              <a:rPr lang="en-GB" dirty="0">
                <a:latin typeface="Times New Roman" panose="02020603050405020304" pitchFamily="18" charset="0"/>
                <a:cs typeface="Times New Roman" panose="02020603050405020304" pitchFamily="18" charset="0"/>
              </a:rPr>
              <a:t>(1, 2, 3, 4, 5);</a:t>
            </a:r>
          </a:p>
          <a:p>
            <a:pPr marL="0" indent="0">
              <a:buNone/>
            </a:pPr>
            <a:r>
              <a:rPr lang="en-GB" dirty="0">
                <a:latin typeface="Times New Roman" panose="02020603050405020304" pitchFamily="18" charset="0"/>
                <a:cs typeface="Times New Roman" panose="02020603050405020304" pitchFamily="18" charset="0"/>
              </a:rPr>
              <a:t>Iterator&lt;Integer&gt; iterator = </a:t>
            </a:r>
            <a:r>
              <a:rPr lang="en-GB" dirty="0" err="1">
                <a:latin typeface="Times New Roman" panose="02020603050405020304" pitchFamily="18" charset="0"/>
                <a:cs typeface="Times New Roman" panose="02020603050405020304" pitchFamily="18" charset="0"/>
              </a:rPr>
              <a:t>numbers.iterator</a:t>
            </a:r>
            <a:r>
              <a:rPr lang="en-GB" dirty="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while(</a:t>
            </a:r>
            <a:r>
              <a:rPr lang="en-GB" dirty="0" err="1">
                <a:latin typeface="Times New Roman" panose="02020603050405020304" pitchFamily="18" charset="0"/>
                <a:cs typeface="Times New Roman" panose="02020603050405020304" pitchFamily="18" charset="0"/>
              </a:rPr>
              <a:t>iterator.hasNext</a:t>
            </a: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iterator.forEachRemaining</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System.out</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println</a:t>
            </a:r>
            <a:r>
              <a:rPr lang="en-GB" dirty="0">
                <a:latin typeface="Times New Roman" panose="02020603050405020304" pitchFamily="18" charset="0"/>
                <a:cs typeface="Times New Roman" panose="02020603050405020304" pitchFamily="18" charset="0"/>
              </a:rPr>
              <a:t>);  //1 2 3 4 5</a:t>
            </a:r>
          </a:p>
          <a:p>
            <a:pPr marL="0" indent="0">
              <a:buNone/>
            </a:pP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BEE8-CE3F-E158-593C-12517EB2A457}"/>
              </a:ext>
            </a:extLst>
          </p:cNvPr>
          <p:cNvSpPr>
            <a:spLocks noGrp="1"/>
          </p:cNvSpPr>
          <p:nvPr>
            <p:ph type="title"/>
          </p:nvPr>
        </p:nvSpPr>
        <p:spPr>
          <a:xfrm>
            <a:off x="145773" y="159027"/>
            <a:ext cx="11953461" cy="6440556"/>
          </a:xfrm>
        </p:spPr>
        <p:txBody>
          <a:bodyPr>
            <a:normAutofit/>
          </a:bodyPr>
          <a:lstStyle/>
          <a:p>
            <a:pPr>
              <a:lnSpc>
                <a:spcPct val="100000"/>
              </a:lnSpc>
            </a:pPr>
            <a:r>
              <a:rPr lang="en-GB" b="1" dirty="0">
                <a:latin typeface="Times New Roman" panose="02020603050405020304" pitchFamily="18" charset="0"/>
                <a:cs typeface="Times New Roman" panose="02020603050405020304" pitchFamily="18" charset="0"/>
              </a:rPr>
              <a:t>List Interface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 This interface represents a collection of elements whose elements are arranged sequentially ordered.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2. List maintains an order of elements means the order is retained in which we add elements, and the same sequence we will get while retrieving elements.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3. We can insert elements into the list at any location. The list allows storing duplicate elements in Java.</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4. </a:t>
            </a:r>
            <a:r>
              <a:rPr lang="en-GB" sz="3600" dirty="0" err="1">
                <a:latin typeface="Times New Roman" panose="02020603050405020304" pitchFamily="18" charset="0"/>
                <a:cs typeface="Times New Roman" panose="02020603050405020304" pitchFamily="18" charset="0"/>
              </a:rPr>
              <a:t>ArrayList</a:t>
            </a:r>
            <a:r>
              <a:rPr lang="en-GB" sz="3600" dirty="0">
                <a:latin typeface="Times New Roman" panose="02020603050405020304" pitchFamily="18" charset="0"/>
                <a:cs typeface="Times New Roman" panose="02020603050405020304" pitchFamily="18" charset="0"/>
              </a:rPr>
              <a:t>, vector, and LinkedList are three concrete subclasses that implement the list interface.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49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078" y="365381"/>
            <a:ext cx="5338936" cy="576064"/>
          </a:xfrm>
        </p:spPr>
        <p:txBody>
          <a:bodyPr>
            <a:normAutofit/>
          </a:bodyPr>
          <a:lstStyle/>
          <a:p>
            <a:r>
              <a:rPr lang="en-IN" sz="2800" b="1" dirty="0"/>
              <a:t>Java </a:t>
            </a:r>
            <a:r>
              <a:rPr lang="en-IN" sz="2800" b="1" dirty="0" err="1"/>
              <a:t>ArrayList</a:t>
            </a:r>
            <a:r>
              <a:rPr lang="en-IN" sz="2800" b="1" dirty="0"/>
              <a:t> class</a:t>
            </a:r>
          </a:p>
        </p:txBody>
      </p:sp>
      <p:sp>
        <p:nvSpPr>
          <p:cNvPr id="3" name="Content Placeholder 2"/>
          <p:cNvSpPr>
            <a:spLocks noGrp="1"/>
          </p:cNvSpPr>
          <p:nvPr>
            <p:ph idx="1"/>
          </p:nvPr>
        </p:nvSpPr>
        <p:spPr>
          <a:xfrm>
            <a:off x="450574" y="1484784"/>
            <a:ext cx="8165706" cy="5112568"/>
          </a:xfrm>
        </p:spPr>
        <p:txBody>
          <a:bodyPr>
            <a:normAutofit/>
          </a:bodyPr>
          <a:lstStyle/>
          <a:p>
            <a:pPr marL="360000" indent="-360000" algn="just">
              <a:lnSpc>
                <a:spcPct val="130000"/>
              </a:lnSpc>
              <a:spcBef>
                <a:spcPts val="300"/>
              </a:spcBef>
              <a:spcAft>
                <a:spcPts val="300"/>
              </a:spcAft>
              <a:buFont typeface="Wingdings" pitchFamily="2" charset="2"/>
              <a:buChar char="Ø"/>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uses a dynamic array for storing the elements. It inherits </a:t>
            </a:r>
            <a:r>
              <a:rPr lang="en-IN" sz="2000" dirty="0" err="1">
                <a:latin typeface="Cambria" pitchFamily="18" charset="0"/>
              </a:rPr>
              <a:t>AbstractList</a:t>
            </a:r>
            <a:r>
              <a:rPr lang="en-IN" sz="2000" dirty="0">
                <a:latin typeface="Cambria" pitchFamily="18" charset="0"/>
              </a:rPr>
              <a:t> class and implements List interface.</a:t>
            </a:r>
          </a:p>
          <a:p>
            <a:pPr marL="360000" indent="-360000" algn="just">
              <a:lnSpc>
                <a:spcPct val="130000"/>
              </a:lnSpc>
              <a:spcBef>
                <a:spcPts val="300"/>
              </a:spcBef>
              <a:spcAft>
                <a:spcPts val="300"/>
              </a:spcAft>
              <a:buFont typeface="Wingdings" pitchFamily="2" charset="2"/>
              <a:buChar char="Ø"/>
            </a:pPr>
            <a:r>
              <a:rPr lang="en-IN" sz="2000" dirty="0">
                <a:latin typeface="Cambria" pitchFamily="18" charset="0"/>
              </a:rPr>
              <a:t>The important points about Java </a:t>
            </a:r>
            <a:r>
              <a:rPr lang="en-IN" sz="2000" dirty="0" err="1">
                <a:latin typeface="Cambria" pitchFamily="18" charset="0"/>
              </a:rPr>
              <a:t>ArrayList</a:t>
            </a:r>
            <a:r>
              <a:rPr lang="en-IN" sz="2000" dirty="0">
                <a:latin typeface="Cambria" pitchFamily="18" charset="0"/>
              </a:rPr>
              <a:t> class are:</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can contain duplicate elements.</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maintains insertion order.</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is non synchronized.</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allows random access because array works at the index basis.</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In Java </a:t>
            </a:r>
            <a:r>
              <a:rPr lang="en-IN" sz="2000" dirty="0" err="1">
                <a:latin typeface="Cambria" pitchFamily="18" charset="0"/>
              </a:rPr>
              <a:t>ArrayList</a:t>
            </a:r>
            <a:r>
              <a:rPr lang="en-IN" sz="2000" dirty="0">
                <a:latin typeface="Cambria" pitchFamily="18" charset="0"/>
              </a:rPr>
              <a:t> class, manipulation is slow because a lot of shifting needs to occur if any element is removed from the array list.</a:t>
            </a:r>
          </a:p>
          <a:p>
            <a:endParaRPr lang="en-IN" sz="1800" dirty="0">
              <a:latin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304" y="1484784"/>
            <a:ext cx="1404156" cy="4392488"/>
          </a:xfrm>
          <a:prstGeom prst="rect">
            <a:avLst/>
          </a:prstGeom>
        </p:spPr>
      </p:pic>
    </p:spTree>
    <p:extLst>
      <p:ext uri="{BB962C8B-B14F-4D97-AF65-F5344CB8AC3E}">
        <p14:creationId xmlns:p14="http://schemas.microsoft.com/office/powerpoint/2010/main" val="16356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956" y="44624"/>
            <a:ext cx="6563072" cy="576064"/>
          </a:xfrm>
        </p:spPr>
        <p:txBody>
          <a:bodyPr>
            <a:normAutofit/>
          </a:bodyPr>
          <a:lstStyle/>
          <a:p>
            <a:r>
              <a:rPr lang="en-IN" sz="2400" b="1" dirty="0"/>
              <a:t>Java Non-generic Vs. Generic Collection</a:t>
            </a:r>
          </a:p>
        </p:txBody>
      </p:sp>
      <p:sp>
        <p:nvSpPr>
          <p:cNvPr id="3" name="Content Placeholder 2"/>
          <p:cNvSpPr>
            <a:spLocks noGrp="1"/>
          </p:cNvSpPr>
          <p:nvPr>
            <p:ph idx="1"/>
          </p:nvPr>
        </p:nvSpPr>
        <p:spPr>
          <a:xfrm>
            <a:off x="185530" y="1449296"/>
            <a:ext cx="11873948" cy="5076048"/>
          </a:xfrm>
        </p:spPr>
        <p:txBody>
          <a:bodyPr>
            <a:noAutofit/>
          </a:bodyPr>
          <a:lstStyle/>
          <a:p>
            <a:pPr marL="360000" indent="-360000">
              <a:lnSpc>
                <a:spcPct val="130000"/>
              </a:lnSpc>
              <a:spcBef>
                <a:spcPts val="200"/>
              </a:spcBef>
              <a:spcAft>
                <a:spcPts val="200"/>
              </a:spcAft>
            </a:pPr>
            <a:r>
              <a:rPr lang="en-IN" sz="3200" dirty="0">
                <a:latin typeface="Times New Roman" panose="02020603050405020304" pitchFamily="18" charset="0"/>
                <a:cs typeface="Times New Roman" panose="02020603050405020304" pitchFamily="18" charset="0"/>
              </a:rPr>
              <a:t>Java new generic collection allows you to have only one type of object in a collection. Now it is type safe so typecasting is not required at runtime.</a:t>
            </a:r>
          </a:p>
          <a:p>
            <a:pPr marL="360000" indent="-360000">
              <a:lnSpc>
                <a:spcPct val="130000"/>
              </a:lnSpc>
              <a:spcBef>
                <a:spcPts val="200"/>
              </a:spcBef>
              <a:spcAft>
                <a:spcPts val="200"/>
              </a:spcAft>
            </a:pPr>
            <a:r>
              <a:rPr lang="en-US" sz="3200" dirty="0">
                <a:latin typeface="Times New Roman" panose="02020603050405020304" pitchFamily="18" charset="0"/>
                <a:cs typeface="Times New Roman" panose="02020603050405020304" pitchFamily="18" charset="0"/>
              </a:rPr>
              <a:t>Creating Array List</a:t>
            </a:r>
          </a:p>
          <a:p>
            <a:pPr marL="457200" lvl="3" indent="0">
              <a:lnSpc>
                <a:spcPct val="130000"/>
              </a:lnSpc>
              <a:spcBef>
                <a:spcPts val="200"/>
              </a:spcBef>
              <a:spcAft>
                <a:spcPts val="200"/>
              </a:spcAft>
              <a:buFont typeface="Wingdings" pitchFamily="2" charset="2"/>
              <a:buChar char="Ø"/>
            </a:pP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&lt;String&gt; al=</a:t>
            </a:r>
            <a:r>
              <a:rPr lang="en-IN" sz="3200" b="1" dirty="0">
                <a:latin typeface="Times New Roman" panose="02020603050405020304" pitchFamily="18" charset="0"/>
                <a:cs typeface="Times New Roman" panose="02020603050405020304" pitchFamily="18" charset="0"/>
              </a:rPr>
              <a:t>new</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&lt;String&gt;();</a:t>
            </a:r>
          </a:p>
        </p:txBody>
      </p:sp>
    </p:spTree>
    <p:extLst>
      <p:ext uri="{BB962C8B-B14F-4D97-AF65-F5344CB8AC3E}">
        <p14:creationId xmlns:p14="http://schemas.microsoft.com/office/powerpoint/2010/main" val="420371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331304"/>
            <a:ext cx="11622156" cy="5776528"/>
          </a:xfrm>
        </p:spPr>
        <p:txBody>
          <a:bodyPr>
            <a:normAutofit/>
          </a:bodyPr>
          <a:lstStyle/>
          <a:p>
            <a:pPr>
              <a:lnSpc>
                <a:spcPct val="130000"/>
              </a:lnSpc>
              <a:spcBef>
                <a:spcPts val="1500"/>
              </a:spcBef>
              <a:spcAft>
                <a:spcPts val="300"/>
              </a:spcAft>
            </a:pPr>
            <a:r>
              <a:rPr lang="en-IN" sz="3200" b="1" dirty="0">
                <a:latin typeface="Times New Roman" panose="02020603050405020304" pitchFamily="18" charset="0"/>
                <a:cs typeface="Times New Roman" panose="02020603050405020304" pitchFamily="18" charset="0"/>
              </a:rPr>
              <a:t>Java </a:t>
            </a:r>
            <a:r>
              <a:rPr lang="en-IN" sz="3200" b="1" dirty="0" err="1">
                <a:latin typeface="Times New Roman" panose="02020603050405020304" pitchFamily="18" charset="0"/>
                <a:cs typeface="Times New Roman" panose="02020603050405020304" pitchFamily="18" charset="0"/>
              </a:rPr>
              <a:t>ArrayList</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 can also be created using the interfaces it is implemented from</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List&lt;String&gt; list=</a:t>
            </a:r>
            <a:r>
              <a:rPr lang="en-IN" sz="3200" b="1" dirty="0">
                <a:latin typeface="Times New Roman" panose="02020603050405020304" pitchFamily="18" charset="0"/>
                <a:cs typeface="Times New Roman" panose="02020603050405020304" pitchFamily="18" charset="0"/>
              </a:rPr>
              <a:t>new</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&lt;String&gt;();   </a:t>
            </a:r>
            <a:br>
              <a:rPr lang="en-IN" sz="3200" dirty="0">
                <a:latin typeface="Times New Roman" panose="02020603050405020304" pitchFamily="18" charset="0"/>
                <a:cs typeface="Times New Roman" panose="02020603050405020304" pitchFamily="18" charset="0"/>
              </a:rPr>
            </a:br>
            <a:r>
              <a:rPr lang="en-IN" sz="3200" dirty="0" err="1">
                <a:latin typeface="Times New Roman" panose="02020603050405020304" pitchFamily="18" charset="0"/>
                <a:cs typeface="Times New Roman" panose="02020603050405020304" pitchFamily="18" charset="0"/>
              </a:rPr>
              <a:t>AbstractList</a:t>
            </a:r>
            <a:r>
              <a:rPr lang="en-IN" sz="3200" dirty="0">
                <a:latin typeface="Times New Roman" panose="02020603050405020304" pitchFamily="18" charset="0"/>
                <a:cs typeface="Times New Roman" panose="02020603050405020304" pitchFamily="18" charset="0"/>
              </a:rPr>
              <a:t>&lt;int&gt; list1 = new </a:t>
            </a: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&lt;int&gt;();  </a:t>
            </a:r>
          </a:p>
        </p:txBody>
      </p:sp>
    </p:spTree>
    <p:extLst>
      <p:ext uri="{BB962C8B-B14F-4D97-AF65-F5344CB8AC3E}">
        <p14:creationId xmlns:p14="http://schemas.microsoft.com/office/powerpoint/2010/main" val="76301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4114800" cy="576064"/>
          </a:xfrm>
        </p:spPr>
        <p:txBody>
          <a:bodyPr>
            <a:normAutofit/>
          </a:bodyPr>
          <a:lstStyle/>
          <a:p>
            <a:r>
              <a:rPr lang="en-IN" sz="2400" b="1" dirty="0"/>
              <a:t>Java </a:t>
            </a:r>
            <a:r>
              <a:rPr lang="en-IN" sz="2400" b="1" dirty="0" err="1"/>
              <a:t>ArrayList</a:t>
            </a:r>
            <a:r>
              <a:rPr lang="en-IN" sz="2400" b="1" dirty="0"/>
              <a:t> Example</a:t>
            </a:r>
          </a:p>
        </p:txBody>
      </p:sp>
      <p:sp>
        <p:nvSpPr>
          <p:cNvPr id="3" name="Content Placeholder 2"/>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public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&lt;String&gt; list=</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&lt;String&gt;();//Creating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("Ravi");//Adding object in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("Vijay");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("Ravi");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("Ajay");    </a:t>
            </a:r>
          </a:p>
          <a:p>
            <a:pPr marL="0" indent="0">
              <a:buNone/>
            </a:pPr>
            <a:r>
              <a:rPr lang="en-IN" dirty="0">
                <a:latin typeface="Times New Roman" panose="02020603050405020304" pitchFamily="18" charset="0"/>
                <a:cs typeface="Times New Roman" panose="02020603050405020304" pitchFamily="18" charset="0"/>
              </a:rPr>
              <a:t>      //Invoking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object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(list);  </a:t>
            </a:r>
          </a:p>
          <a:p>
            <a:pPr marL="0" indent="0">
              <a:buNone/>
            </a:pPr>
            <a:r>
              <a:rPr lang="en-IN" dirty="0">
                <a:latin typeface="Times New Roman" panose="02020603050405020304" pitchFamily="18" charset="0"/>
                <a:cs typeface="Times New Roman" panose="02020603050405020304" pitchFamily="18" charset="0"/>
              </a:rPr>
              <a:t>  }  </a:t>
            </a:r>
          </a:p>
          <a:p>
            <a:endParaRPr lang="en-IN" dirty="0"/>
          </a:p>
        </p:txBody>
      </p:sp>
      <p:sp>
        <p:nvSpPr>
          <p:cNvPr id="4" name="Content Placeholder 2"/>
          <p:cNvSpPr txBox="1">
            <a:spLocks/>
          </p:cNvSpPr>
          <p:nvPr/>
        </p:nvSpPr>
        <p:spPr bwMode="auto">
          <a:xfrm>
            <a:off x="6960096" y="4473116"/>
            <a:ext cx="2214246" cy="1116124"/>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p>
          <a:p>
            <a:pPr marL="0" indent="0">
              <a:buNone/>
            </a:pPr>
            <a:r>
              <a:rPr lang="en-IN" sz="1800" dirty="0"/>
              <a:t>[Ravi, Vijay, Ravi, Ajay]</a:t>
            </a:r>
            <a:endParaRPr lang="en-IN" sz="1800" b="1" dirty="0">
              <a:latin typeface="Cambria" pitchFamily="18" charset="0"/>
            </a:endParaRPr>
          </a:p>
        </p:txBody>
      </p:sp>
    </p:spTree>
    <p:extLst>
      <p:ext uri="{BB962C8B-B14F-4D97-AF65-F5344CB8AC3E}">
        <p14:creationId xmlns:p14="http://schemas.microsoft.com/office/powerpoint/2010/main" val="414457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996" y="179851"/>
            <a:ext cx="8352928" cy="504056"/>
          </a:xfrm>
        </p:spPr>
        <p:txBody>
          <a:bodyPr>
            <a:normAutofit/>
          </a:bodyPr>
          <a:lstStyle/>
          <a:p>
            <a:r>
              <a:rPr lang="en-IN" sz="2400" b="1" dirty="0"/>
              <a:t>Some important methods available in </a:t>
            </a:r>
            <a:r>
              <a:rPr lang="en-IN" sz="2400" b="1" dirty="0" err="1"/>
              <a:t>ArrayList</a:t>
            </a:r>
            <a:r>
              <a:rPr lang="en-IN" sz="2400" b="1" dirty="0"/>
              <a:t> class</a:t>
            </a:r>
          </a:p>
        </p:txBody>
      </p:sp>
      <p:sp>
        <p:nvSpPr>
          <p:cNvPr id="3" name="Content Placeholder 2"/>
          <p:cNvSpPr>
            <a:spLocks noGrp="1"/>
          </p:cNvSpPr>
          <p:nvPr>
            <p:ph idx="1"/>
          </p:nvPr>
        </p:nvSpPr>
        <p:spPr>
          <a:xfrm>
            <a:off x="357809" y="683908"/>
            <a:ext cx="9852991" cy="5597622"/>
          </a:xfrm>
        </p:spPr>
        <p:txBody>
          <a:bodyPr>
            <a:noAutofit/>
          </a:bodyPr>
          <a:lstStyle/>
          <a:p>
            <a:pPr marL="360000" indent="-360000" algn="just">
              <a:lnSpc>
                <a:spcPct val="140000"/>
              </a:lnSpc>
              <a:spcBef>
                <a:spcPts val="700"/>
              </a:spcBef>
              <a:spcAft>
                <a:spcPts val="200"/>
              </a:spcAft>
            </a:pP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addAll</a:t>
            </a:r>
            <a:r>
              <a:rPr lang="en-US" sz="2400" dirty="0">
                <a:latin typeface="Times New Roman" panose="02020603050405020304" pitchFamily="18" charset="0"/>
                <a:cs typeface="Times New Roman" panose="02020603050405020304" pitchFamily="18" charset="0"/>
              </a:rPr>
              <a:t>(Collection C): This method is used to append all the elements from a specific collection to the end of the mentioned list, in such a order that the values are returned by the specified collection’s iterator.</a:t>
            </a:r>
          </a:p>
          <a:p>
            <a:pPr marL="360000" indent="-360000" algn="just">
              <a:lnSpc>
                <a:spcPct val="140000"/>
              </a:lnSpc>
              <a:spcBef>
                <a:spcPts val="700"/>
              </a:spcBef>
              <a:spcAft>
                <a:spcPts val="200"/>
              </a:spcAft>
            </a:pP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add(Object o): This method is used to append a </a:t>
            </a:r>
            <a:r>
              <a:rPr lang="en-US" sz="2400" dirty="0" err="1">
                <a:latin typeface="Times New Roman" panose="02020603050405020304" pitchFamily="18" charset="0"/>
                <a:cs typeface="Times New Roman" panose="02020603050405020304" pitchFamily="18" charset="0"/>
              </a:rPr>
              <a:t>specificd</a:t>
            </a:r>
            <a:r>
              <a:rPr lang="en-US" sz="2400" dirty="0">
                <a:latin typeface="Times New Roman" panose="02020603050405020304" pitchFamily="18" charset="0"/>
                <a:cs typeface="Times New Roman" panose="02020603050405020304" pitchFamily="18" charset="0"/>
              </a:rPr>
              <a:t> element to the end of a list.</a:t>
            </a:r>
          </a:p>
          <a:p>
            <a:pPr marL="360000" indent="-360000" algn="just">
              <a:lnSpc>
                <a:spcPct val="140000"/>
              </a:lnSpc>
              <a:spcBef>
                <a:spcPts val="700"/>
              </a:spcBef>
              <a:spcAft>
                <a:spcPts val="200"/>
              </a:spcAft>
            </a:pP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addAll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Collection C): Used to insert all of the elements starting at the specified position from a specific collection into the mentioned list.</a:t>
            </a:r>
          </a:p>
          <a:p>
            <a:pPr marL="360000" indent="-360000" algn="just">
              <a:lnSpc>
                <a:spcPct val="140000"/>
              </a:lnSpc>
              <a:spcBef>
                <a:spcPts val="700"/>
              </a:spcBef>
              <a:spcAft>
                <a:spcPts val="200"/>
              </a:spcAft>
            </a:pPr>
            <a:r>
              <a:rPr lang="en-US" sz="2400" dirty="0">
                <a:latin typeface="Times New Roman" panose="02020603050405020304" pitchFamily="18" charset="0"/>
                <a:cs typeface="Times New Roman" panose="02020603050405020304" pitchFamily="18" charset="0"/>
              </a:rPr>
              <a:t>void add(</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Object element): This method is used to insert a specific element at a specific position index in a list.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49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429009"/>
            <a:ext cx="8496944" cy="504056"/>
          </a:xfrm>
        </p:spPr>
        <p:txBody>
          <a:bodyPr>
            <a:normAutofit/>
          </a:bodyPr>
          <a:lstStyle/>
          <a:p>
            <a:r>
              <a:rPr lang="en-IN" sz="2400" b="1" dirty="0"/>
              <a:t>Some important methods available in </a:t>
            </a:r>
            <a:r>
              <a:rPr lang="en-IN" sz="2400" b="1" dirty="0" err="1"/>
              <a:t>ArrayList</a:t>
            </a:r>
            <a:r>
              <a:rPr lang="en-IN" sz="2400" b="1" dirty="0"/>
              <a:t> class</a:t>
            </a:r>
          </a:p>
        </p:txBody>
      </p:sp>
      <p:sp>
        <p:nvSpPr>
          <p:cNvPr id="3" name="Content Placeholder 2"/>
          <p:cNvSpPr>
            <a:spLocks noGrp="1"/>
          </p:cNvSpPr>
          <p:nvPr>
            <p:ph idx="1"/>
          </p:nvPr>
        </p:nvSpPr>
        <p:spPr/>
        <p:txBody>
          <a:bodyPr>
            <a:normAutofit/>
          </a:bodyPr>
          <a:lstStyle/>
          <a:p>
            <a:pPr marL="360000" indent="-360000">
              <a:lnSpc>
                <a:spcPct val="120000"/>
              </a:lnSpc>
              <a:spcBef>
                <a:spcPts val="1500"/>
              </a:spcBef>
              <a:spcAft>
                <a:spcPts val="200"/>
              </a:spcAft>
            </a:pPr>
            <a:r>
              <a:rPr lang="en-US" dirty="0">
                <a:latin typeface="Times New Roman" panose="02020603050405020304" pitchFamily="18" charset="0"/>
                <a:cs typeface="Times New Roman" panose="02020603050405020304" pitchFamily="18" charset="0"/>
              </a:rPr>
              <a:t>void clear(): This method is used to remove all the elements from any list.</a:t>
            </a:r>
          </a:p>
          <a:p>
            <a:pPr marL="360000" indent="-360000">
              <a:lnSpc>
                <a:spcPct val="120000"/>
              </a:lnSpc>
              <a:spcBef>
                <a:spcPts val="1500"/>
              </a:spcBef>
              <a:spcAft>
                <a:spcPts val="200"/>
              </a:spcAft>
            </a:pPr>
            <a:r>
              <a:rPr lang="en-US" dirty="0">
                <a:latin typeface="Times New Roman" panose="02020603050405020304" pitchFamily="18" charset="0"/>
                <a:cs typeface="Times New Roman" panose="02020603050405020304" pitchFamily="18" charset="0"/>
              </a:rPr>
              <a:t>remove​(</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index): Removes the element at the specified position in this list.</a:t>
            </a:r>
          </a:p>
          <a:p>
            <a:pPr marL="360000" indent="-360000">
              <a:lnSpc>
                <a:spcPct val="120000"/>
              </a:lnSpc>
              <a:spcBef>
                <a:spcPts val="1500"/>
              </a:spcBef>
              <a:spcAft>
                <a:spcPts val="200"/>
              </a:spcAft>
            </a:pPr>
            <a:r>
              <a:rPr lang="en-US" dirty="0">
                <a:latin typeface="Times New Roman" panose="02020603050405020304" pitchFamily="18" charset="0"/>
                <a:cs typeface="Times New Roman" panose="02020603050405020304" pitchFamily="18" charset="0"/>
              </a:rPr>
              <a:t>remove​(Object o): Removes the first occurrence of the specified element from this list, if it is present.</a:t>
            </a:r>
          </a:p>
          <a:p>
            <a:pPr marL="360000" indent="-360000">
              <a:lnSpc>
                <a:spcPct val="120000"/>
              </a:lnSpc>
              <a:spcBef>
                <a:spcPts val="1500"/>
              </a:spcBef>
              <a:spcAft>
                <a:spcPts val="200"/>
              </a:spcAft>
            </a:pPr>
            <a:r>
              <a:rPr lang="en-US" dirty="0" err="1">
                <a:latin typeface="Times New Roman" panose="02020603050405020304" pitchFamily="18" charset="0"/>
                <a:cs typeface="Times New Roman" panose="02020603050405020304" pitchFamily="18" charset="0"/>
              </a:rPr>
              <a:t>removeAll</a:t>
            </a:r>
            <a:r>
              <a:rPr lang="en-US" dirty="0">
                <a:latin typeface="Times New Roman" panose="02020603050405020304" pitchFamily="18" charset="0"/>
                <a:cs typeface="Times New Roman" panose="02020603050405020304" pitchFamily="18" charset="0"/>
              </a:rPr>
              <a:t>​(Collection c): Removes from this list all of its elements that are contained in the specified collection.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79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540" y="79276"/>
            <a:ext cx="8280920" cy="506760"/>
          </a:xfrm>
        </p:spPr>
        <p:txBody>
          <a:bodyPr>
            <a:noAutofit/>
          </a:bodyPr>
          <a:lstStyle/>
          <a:p>
            <a:r>
              <a:rPr lang="en-IN" sz="2400" b="1" dirty="0"/>
              <a:t>Some important methods available in </a:t>
            </a:r>
            <a:r>
              <a:rPr lang="en-IN" sz="2400" b="1" dirty="0" err="1"/>
              <a:t>ArrayList</a:t>
            </a:r>
            <a:r>
              <a:rPr lang="en-IN" sz="2400" b="1" dirty="0"/>
              <a:t> class</a:t>
            </a:r>
          </a:p>
        </p:txBody>
      </p:sp>
      <p:sp>
        <p:nvSpPr>
          <p:cNvPr id="3" name="Content Placeholder 2"/>
          <p:cNvSpPr>
            <a:spLocks noGrp="1"/>
          </p:cNvSpPr>
          <p:nvPr>
            <p:ph idx="1"/>
          </p:nvPr>
        </p:nvSpPr>
        <p:spPr>
          <a:xfrm>
            <a:off x="212035" y="781878"/>
            <a:ext cx="11582400" cy="5743466"/>
          </a:xfrm>
        </p:spPr>
        <p:txBody>
          <a:bodyPr>
            <a:noAutofit/>
          </a:bodyPr>
          <a:lstStyle/>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set(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E element): Replaces the element at the specified position in this list with the specified element.</a:t>
            </a:r>
          </a:p>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get​(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Returns the element at the specified position in this list</a:t>
            </a:r>
          </a:p>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size​(): Returns the number of elements in this list.</a:t>
            </a:r>
          </a:p>
          <a:p>
            <a:pPr marL="360000" indent="-360000">
              <a:lnSpc>
                <a:spcPct val="120000"/>
              </a:lnSpc>
              <a:spcBef>
                <a:spcPts val="1500"/>
              </a:spcBef>
              <a:spcAft>
                <a:spcPts val="200"/>
              </a:spcAft>
            </a:pPr>
            <a:r>
              <a:rPr lang="en-US" sz="2400" dirty="0" err="1">
                <a:latin typeface="Times New Roman" panose="02020603050405020304" pitchFamily="18" charset="0"/>
                <a:cs typeface="Times New Roman" panose="02020603050405020304" pitchFamily="18" charset="0"/>
              </a:rPr>
              <a:t>isEmpty</a:t>
            </a:r>
            <a:r>
              <a:rPr lang="en-US" sz="2400" dirty="0">
                <a:latin typeface="Times New Roman" panose="02020603050405020304" pitchFamily="18" charset="0"/>
                <a:cs typeface="Times New Roman" panose="02020603050405020304" pitchFamily="18" charset="0"/>
              </a:rPr>
              <a:t>​(): Returns true if this list contains no elements.</a:t>
            </a:r>
          </a:p>
          <a:p>
            <a:pPr marL="360000" indent="-360000">
              <a:lnSpc>
                <a:spcPct val="120000"/>
              </a:lnSpc>
              <a:spcBef>
                <a:spcPts val="1500"/>
              </a:spcBef>
              <a:spcAft>
                <a:spcPts val="200"/>
              </a:spcAft>
            </a:pPr>
            <a:r>
              <a:rPr lang="en-US" sz="2400" dirty="0" err="1">
                <a:latin typeface="Times New Roman" panose="02020603050405020304" pitchFamily="18" charset="0"/>
                <a:cs typeface="Times New Roman" panose="02020603050405020304" pitchFamily="18" charset="0"/>
              </a:rPr>
              <a:t>listIterator</a:t>
            </a:r>
            <a:r>
              <a:rPr lang="en-US" sz="2400" dirty="0">
                <a:latin typeface="Times New Roman" panose="02020603050405020304" pitchFamily="18" charset="0"/>
                <a:cs typeface="Times New Roman" panose="02020603050405020304" pitchFamily="18" charset="0"/>
              </a:rPr>
              <a:t>​(): Returns a list iterator over the elements in this list (in proper sequence).</a:t>
            </a:r>
          </a:p>
          <a:p>
            <a:pPr marL="360000" indent="-360000">
              <a:lnSpc>
                <a:spcPct val="120000"/>
              </a:lnSpc>
              <a:spcBef>
                <a:spcPts val="1500"/>
              </a:spcBef>
              <a:spcAft>
                <a:spcPts val="200"/>
              </a:spcAft>
            </a:pPr>
            <a:r>
              <a:rPr lang="en-US" sz="2400" dirty="0" err="1">
                <a:latin typeface="Times New Roman" panose="02020603050405020304" pitchFamily="18" charset="0"/>
                <a:cs typeface="Times New Roman" panose="02020603050405020304" pitchFamily="18" charset="0"/>
              </a:rPr>
              <a:t>forEach</a:t>
            </a:r>
            <a:r>
              <a:rPr lang="en-US" sz="2400" dirty="0">
                <a:latin typeface="Times New Roman" panose="02020603050405020304" pitchFamily="18" charset="0"/>
                <a:cs typeface="Times New Roman" panose="02020603050405020304" pitchFamily="18" charset="0"/>
              </a:rPr>
              <a:t>​(Consumer action): Performs the given action for each element of the </a:t>
            </a:r>
            <a:r>
              <a:rPr lang="en-US" sz="2400" dirty="0" err="1">
                <a:latin typeface="Times New Roman" panose="02020603050405020304" pitchFamily="18" charset="0"/>
                <a:cs typeface="Times New Roman" panose="02020603050405020304" pitchFamily="18" charset="0"/>
              </a:rPr>
              <a:t>Iterable</a:t>
            </a:r>
            <a:r>
              <a:rPr lang="en-US" sz="2400" dirty="0">
                <a:latin typeface="Times New Roman" panose="02020603050405020304" pitchFamily="18" charset="0"/>
                <a:cs typeface="Times New Roman" panose="02020603050405020304" pitchFamily="18" charset="0"/>
              </a:rPr>
              <a:t> until all elements have been processed or the action throws an exception.</a:t>
            </a:r>
          </a:p>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contains​(Object o): Returns true if this list contains the specified element.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23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805" y="332656"/>
            <a:ext cx="6172200" cy="432048"/>
          </a:xfrm>
        </p:spPr>
        <p:txBody>
          <a:bodyPr>
            <a:normAutofit/>
          </a:bodyPr>
          <a:lstStyle/>
          <a:p>
            <a:r>
              <a:rPr lang="en-US" sz="2400" b="1" dirty="0"/>
              <a:t>Array List Methods Example - Add</a:t>
            </a:r>
            <a:endParaRPr lang="en-IN" sz="2400" b="1" dirty="0"/>
          </a:p>
        </p:txBody>
      </p:sp>
      <p:sp>
        <p:nvSpPr>
          <p:cNvPr id="5" name="Content Placeholder 2"/>
          <p:cNvSpPr>
            <a:spLocks noGrp="1"/>
          </p:cNvSpPr>
          <p:nvPr>
            <p:ph idx="1"/>
          </p:nvPr>
        </p:nvSpPr>
        <p:spPr>
          <a:xfrm>
            <a:off x="132521" y="980661"/>
            <a:ext cx="11794435" cy="5544683"/>
          </a:xfrm>
        </p:spPr>
        <p:txBody>
          <a:bodyPr numCol="2">
            <a:noAutofit/>
          </a:bodyPr>
          <a:lstStyle/>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al=new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t>
            </a:r>
            <a:r>
              <a:rPr lang="en-IN" sz="1800" dirty="0">
                <a:latin typeface="Times New Roman" panose="02020603050405020304" pitchFamily="18" charset="0"/>
                <a:cs typeface="Times New Roman" panose="02020603050405020304" pitchFamily="18" charset="0"/>
              </a:rPr>
              <a:t>("Ajay");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("Initial list of elements: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//Adding elements to the end of the list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t>
            </a:r>
            <a:r>
              <a:rPr lang="en-IN" sz="1800" dirty="0">
                <a:latin typeface="Times New Roman" panose="02020603050405020304" pitchFamily="18" charset="0"/>
                <a:cs typeface="Times New Roman" panose="02020603050405020304" pitchFamily="18" charset="0"/>
              </a:rPr>
              <a:t>("Rahul");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("add(E e)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b="1" dirty="0">
                <a:latin typeface="Times New Roman" panose="02020603050405020304" pitchFamily="18" charset="0"/>
                <a:cs typeface="Times New Roman" panose="02020603050405020304" pitchFamily="18" charset="0"/>
              </a:rPr>
              <a:t>//Adding an element at the specific position</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t>
            </a:r>
            <a:r>
              <a:rPr lang="en-IN" sz="1800" dirty="0">
                <a:latin typeface="Times New Roman" panose="02020603050405020304" pitchFamily="18" charset="0"/>
                <a:cs typeface="Times New Roman" panose="02020603050405020304" pitchFamily="18" charset="0"/>
              </a:rPr>
              <a:t>(1, "Gaurav");</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("add(int index, E element)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al2=new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al2.add("</a:t>
            </a:r>
            <a:r>
              <a:rPr lang="en-IN" sz="1800" dirty="0" err="1">
                <a:latin typeface="Times New Roman" panose="02020603050405020304" pitchFamily="18" charset="0"/>
                <a:cs typeface="Times New Roman" panose="02020603050405020304" pitchFamily="18" charset="0"/>
              </a:rPr>
              <a:t>Sonoo</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al2.add("</a:t>
            </a:r>
            <a:r>
              <a:rPr lang="en-IN" sz="1800" dirty="0" err="1">
                <a:latin typeface="Times New Roman" panose="02020603050405020304" pitchFamily="18" charset="0"/>
                <a:cs typeface="Times New Roman" panose="02020603050405020304" pitchFamily="18" charset="0"/>
              </a:rPr>
              <a:t>Hanumat</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300"/>
              </a:spcBef>
              <a:spcAft>
                <a:spcPts val="300"/>
              </a:spcAft>
              <a:buNone/>
            </a:pPr>
            <a:r>
              <a:rPr lang="en-IN" sz="1800" b="1" dirty="0">
                <a:latin typeface="Times New Roman" panose="02020603050405020304" pitchFamily="18" charset="0"/>
                <a:cs typeface="Times New Roman" panose="02020603050405020304" pitchFamily="18" charset="0"/>
              </a:rPr>
              <a:t>//Adding second list elements to the first list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al.addAll</a:t>
            </a:r>
            <a:r>
              <a:rPr lang="en-IN" sz="1800" dirty="0">
                <a:latin typeface="Times New Roman" panose="02020603050405020304" pitchFamily="18" charset="0"/>
                <a:cs typeface="Times New Roman" panose="02020603050405020304" pitchFamily="18" charset="0"/>
              </a:rPr>
              <a:t>(al2);</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addAll</a:t>
            </a:r>
            <a:r>
              <a:rPr lang="en-IN" sz="1800" dirty="0">
                <a:latin typeface="Times New Roman" panose="02020603050405020304" pitchFamily="18" charset="0"/>
                <a:cs typeface="Times New Roman" panose="02020603050405020304" pitchFamily="18" charset="0"/>
              </a:rPr>
              <a:t>(Collection&lt;? extends E&gt; c)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al3=new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&lt;String&gt;(al2); </a:t>
            </a:r>
          </a:p>
          <a:p>
            <a:pPr marL="0" indent="0">
              <a:lnSpc>
                <a:spcPct val="100000"/>
              </a:lnSpc>
              <a:spcBef>
                <a:spcPts val="300"/>
              </a:spcBef>
              <a:spcAft>
                <a:spcPts val="300"/>
              </a:spcAft>
              <a:buNone/>
            </a:pPr>
            <a:r>
              <a:rPr lang="en-IN" sz="1800" b="1" dirty="0">
                <a:latin typeface="Times New Roman" panose="02020603050405020304" pitchFamily="18" charset="0"/>
                <a:cs typeface="Times New Roman" panose="02020603050405020304" pitchFamily="18" charset="0"/>
              </a:rPr>
              <a:t>//Adding second list elements to the first list at specific position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al.addAll</a:t>
            </a:r>
            <a:r>
              <a:rPr lang="en-IN" sz="1800" dirty="0">
                <a:latin typeface="Times New Roman" panose="02020603050405020304" pitchFamily="18" charset="0"/>
                <a:cs typeface="Times New Roman" panose="02020603050405020304" pitchFamily="18" charset="0"/>
              </a:rPr>
              <a:t>(1, al3);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addAll</a:t>
            </a:r>
            <a:r>
              <a:rPr lang="en-IN" sz="1800" dirty="0">
                <a:latin typeface="Times New Roman" panose="02020603050405020304" pitchFamily="18" charset="0"/>
                <a:cs typeface="Times New Roman" panose="02020603050405020304" pitchFamily="18" charset="0"/>
              </a:rPr>
              <a:t>(int index, Collection&lt;? extends E&gt; c)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06650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D286-7882-8171-E548-44FABF99A1D1}"/>
              </a:ext>
            </a:extLst>
          </p:cNvPr>
          <p:cNvSpPr>
            <a:spLocks noGrp="1"/>
          </p:cNvSpPr>
          <p:nvPr>
            <p:ph type="title"/>
          </p:nvPr>
        </p:nvSpPr>
        <p:spPr>
          <a:xfrm>
            <a:off x="132522" y="251791"/>
            <a:ext cx="11887200" cy="6440557"/>
          </a:xfrm>
        </p:spPr>
        <p:txBody>
          <a:bodyPr>
            <a:normAutofit fontScale="90000"/>
          </a:bodyPr>
          <a:lstStyle/>
          <a:p>
            <a:pPr>
              <a:lnSpc>
                <a:spcPct val="150000"/>
              </a:lnSpc>
            </a:pPr>
            <a:br>
              <a:rPr lang="en-GB" sz="3100" dirty="0">
                <a:solidFill>
                  <a:srgbClr val="000000"/>
                </a:solidFill>
                <a:latin typeface="Times New Roman" panose="02020603050405020304" pitchFamily="18" charset="0"/>
                <a:cs typeface="Times New Roman" panose="02020603050405020304" pitchFamily="18" charset="0"/>
              </a:rPr>
            </a:br>
            <a:br>
              <a:rPr lang="en-GB" sz="3100" dirty="0">
                <a:solidFill>
                  <a:srgbClr val="000000"/>
                </a:solidFill>
                <a:latin typeface="Times New Roman" panose="02020603050405020304" pitchFamily="18" charset="0"/>
                <a:cs typeface="Times New Roman" panose="02020603050405020304" pitchFamily="18" charset="0"/>
              </a:rPr>
            </a:br>
            <a:br>
              <a:rPr lang="en-GB" sz="3100" dirty="0">
                <a:solidFill>
                  <a:srgbClr val="000000"/>
                </a:solidFill>
                <a:latin typeface="Times New Roman" panose="02020603050405020304" pitchFamily="18" charset="0"/>
                <a:cs typeface="Times New Roman" panose="02020603050405020304" pitchFamily="18" charset="0"/>
              </a:rPr>
            </a:br>
            <a:r>
              <a:rPr lang="en-GB" sz="3100" b="1" dirty="0">
                <a:solidFill>
                  <a:srgbClr val="000000"/>
                </a:solidFill>
                <a:latin typeface="Times New Roman" panose="02020603050405020304" pitchFamily="18" charset="0"/>
                <a:cs typeface="Times New Roman" panose="02020603050405020304" pitchFamily="18" charset="0"/>
              </a:rPr>
              <a:t>Collections Framework </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-A collection is a group of objects.</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-A collection in java is a container object that is used for storing multiple homogeneous and heterogeneous, duplicate, and unique elements without any size limitation.</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-A framework in java is a set of several classes and interfaces which provide a ready-made architecture.</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 A collections framework is a class library to handle groups of objects. </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-It allows to store, retrieve, and update a group of objects.</a:t>
            </a:r>
            <a:br>
              <a:rPr lang="en-GB" b="0" i="0" dirty="0">
                <a:solidFill>
                  <a:srgbClr val="000000"/>
                </a:solidFill>
                <a:effectLst/>
                <a:latin typeface="-apple-system"/>
              </a:rPr>
            </a:br>
            <a:br>
              <a:rPr lang="en-GB" b="0" i="0" dirty="0">
                <a:solidFill>
                  <a:srgbClr val="000000"/>
                </a:solidFill>
                <a:effectLst/>
                <a:latin typeface="-apple-system"/>
              </a:rPr>
            </a:br>
            <a:br>
              <a:rPr lang="en-GB" b="0" i="0" dirty="0">
                <a:solidFill>
                  <a:srgbClr val="000000"/>
                </a:solidFill>
                <a:effectLst/>
                <a:latin typeface="-apple-system"/>
              </a:rPr>
            </a:br>
            <a:endParaRPr lang="en-IN" dirty="0"/>
          </a:p>
        </p:txBody>
      </p:sp>
    </p:spTree>
    <p:extLst>
      <p:ext uri="{BB962C8B-B14F-4D97-AF65-F5344CB8AC3E}">
        <p14:creationId xmlns:p14="http://schemas.microsoft.com/office/powerpoint/2010/main" val="206581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991544" y="908720"/>
            <a:ext cx="7848872" cy="5616624"/>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00" b="1" dirty="0">
                <a:latin typeface="Cambria" pitchFamily="18" charset="0"/>
              </a:rPr>
              <a:t>Output :</a:t>
            </a:r>
            <a:endParaRPr lang="en-IN" sz="1900" b="1" dirty="0">
              <a:latin typeface="Cambria" pitchFamily="18" charset="0"/>
            </a:endParaRPr>
          </a:p>
          <a:p>
            <a:pPr marL="0" indent="0">
              <a:buNone/>
            </a:pPr>
            <a:r>
              <a:rPr lang="en-IN" sz="1900" dirty="0">
                <a:latin typeface="Cambria" pitchFamily="18" charset="0"/>
              </a:rPr>
              <a:t>Initial list of elements: </a:t>
            </a:r>
          </a:p>
          <a:p>
            <a:pPr marL="0" indent="0">
              <a:buNone/>
            </a:pPr>
            <a:r>
              <a:rPr lang="en-IN" sz="1900" dirty="0">
                <a:latin typeface="Cambria" pitchFamily="18" charset="0"/>
              </a:rPr>
              <a:t>[Ajay] </a:t>
            </a:r>
          </a:p>
          <a:p>
            <a:pPr marL="0" indent="0">
              <a:buNone/>
            </a:pPr>
            <a:r>
              <a:rPr lang="en-IN" sz="1900" dirty="0">
                <a:latin typeface="Cambria" pitchFamily="18" charset="0"/>
              </a:rPr>
              <a:t>After invoking add(E e) method: </a:t>
            </a:r>
          </a:p>
          <a:p>
            <a:pPr marL="0" indent="0">
              <a:buNone/>
            </a:pPr>
            <a:r>
              <a:rPr lang="en-IN" sz="1900" dirty="0">
                <a:latin typeface="Cambria" pitchFamily="18" charset="0"/>
              </a:rPr>
              <a:t>[Ajay, Rahul] </a:t>
            </a:r>
          </a:p>
          <a:p>
            <a:pPr marL="0" indent="0">
              <a:buNone/>
            </a:pPr>
            <a:r>
              <a:rPr lang="en-IN" sz="1900" dirty="0">
                <a:latin typeface="Cambria" pitchFamily="18" charset="0"/>
              </a:rPr>
              <a:t>After invoking add(</a:t>
            </a:r>
            <a:r>
              <a:rPr lang="en-IN" sz="1900" dirty="0" err="1">
                <a:latin typeface="Cambria" pitchFamily="18" charset="0"/>
              </a:rPr>
              <a:t>int</a:t>
            </a:r>
            <a:r>
              <a:rPr lang="en-IN" sz="1900" dirty="0">
                <a:latin typeface="Cambria" pitchFamily="18" charset="0"/>
              </a:rPr>
              <a:t> index, E element) method:</a:t>
            </a:r>
          </a:p>
          <a:p>
            <a:pPr marL="0" indent="0">
              <a:buNone/>
            </a:pPr>
            <a:r>
              <a:rPr lang="en-IN" sz="1900" dirty="0">
                <a:latin typeface="Cambria" pitchFamily="18" charset="0"/>
              </a:rPr>
              <a:t>[Ajay, </a:t>
            </a:r>
            <a:r>
              <a:rPr lang="en-IN" sz="1900" dirty="0" err="1">
                <a:latin typeface="Cambria" pitchFamily="18" charset="0"/>
              </a:rPr>
              <a:t>Gaurav</a:t>
            </a:r>
            <a:r>
              <a:rPr lang="en-IN" sz="1900" dirty="0">
                <a:latin typeface="Cambria" pitchFamily="18" charset="0"/>
              </a:rPr>
              <a:t>, Rahul] </a:t>
            </a:r>
          </a:p>
          <a:p>
            <a:pPr marL="0" indent="0">
              <a:buNone/>
            </a:pPr>
            <a:r>
              <a:rPr lang="en-IN" sz="1900" dirty="0">
                <a:latin typeface="Cambria" pitchFamily="18" charset="0"/>
              </a:rPr>
              <a:t>After invoking </a:t>
            </a:r>
            <a:r>
              <a:rPr lang="en-IN" sz="1900" dirty="0" err="1">
                <a:latin typeface="Cambria" pitchFamily="18" charset="0"/>
              </a:rPr>
              <a:t>addAll</a:t>
            </a:r>
            <a:r>
              <a:rPr lang="en-IN" sz="1900" dirty="0">
                <a:latin typeface="Cambria" pitchFamily="18" charset="0"/>
              </a:rPr>
              <a:t>(Collection&lt;? extends E&gt; c) method: </a:t>
            </a:r>
          </a:p>
          <a:p>
            <a:pPr marL="0" indent="0">
              <a:buNone/>
            </a:pPr>
            <a:r>
              <a:rPr lang="en-IN" sz="1900" dirty="0">
                <a:latin typeface="Cambria" pitchFamily="18" charset="0"/>
              </a:rPr>
              <a:t>[Ajay, </a:t>
            </a:r>
            <a:r>
              <a:rPr lang="en-IN" sz="1900" dirty="0" err="1">
                <a:latin typeface="Cambria" pitchFamily="18" charset="0"/>
              </a:rPr>
              <a:t>Gaurav</a:t>
            </a:r>
            <a:r>
              <a:rPr lang="en-IN" sz="1900" dirty="0">
                <a:latin typeface="Cambria" pitchFamily="18" charset="0"/>
              </a:rPr>
              <a:t>, Rahul, </a:t>
            </a:r>
            <a:r>
              <a:rPr lang="en-IN" sz="1900" dirty="0" err="1">
                <a:latin typeface="Cambria" pitchFamily="18" charset="0"/>
              </a:rPr>
              <a:t>Sonoo</a:t>
            </a:r>
            <a:r>
              <a:rPr lang="en-IN" sz="1900" dirty="0">
                <a:latin typeface="Cambria" pitchFamily="18" charset="0"/>
              </a:rPr>
              <a:t>, </a:t>
            </a:r>
            <a:r>
              <a:rPr lang="en-IN" sz="1900" dirty="0" err="1">
                <a:latin typeface="Cambria" pitchFamily="18" charset="0"/>
              </a:rPr>
              <a:t>Hanumat</a:t>
            </a:r>
            <a:r>
              <a:rPr lang="en-IN" sz="1900" dirty="0">
                <a:latin typeface="Cambria" pitchFamily="18" charset="0"/>
              </a:rPr>
              <a:t>]</a:t>
            </a:r>
          </a:p>
          <a:p>
            <a:pPr marL="0" indent="0">
              <a:buNone/>
            </a:pPr>
            <a:r>
              <a:rPr lang="en-IN" sz="1900" dirty="0">
                <a:latin typeface="Cambria" pitchFamily="18" charset="0"/>
              </a:rPr>
              <a:t>After invoking </a:t>
            </a:r>
            <a:r>
              <a:rPr lang="en-IN" sz="1900" dirty="0" err="1">
                <a:latin typeface="Cambria" pitchFamily="18" charset="0"/>
              </a:rPr>
              <a:t>addAll</a:t>
            </a:r>
            <a:r>
              <a:rPr lang="en-IN" sz="1900" dirty="0">
                <a:latin typeface="Cambria" pitchFamily="18" charset="0"/>
              </a:rPr>
              <a:t>(</a:t>
            </a:r>
            <a:r>
              <a:rPr lang="en-IN" sz="1900" dirty="0" err="1">
                <a:latin typeface="Cambria" pitchFamily="18" charset="0"/>
              </a:rPr>
              <a:t>int</a:t>
            </a:r>
            <a:r>
              <a:rPr lang="en-IN" sz="1900" dirty="0">
                <a:latin typeface="Cambria" pitchFamily="18" charset="0"/>
              </a:rPr>
              <a:t> index, Collection&lt;? extends E&gt; c) method: [Ajay, </a:t>
            </a:r>
            <a:r>
              <a:rPr lang="en-IN" sz="1900" dirty="0" err="1">
                <a:latin typeface="Cambria" pitchFamily="18" charset="0"/>
              </a:rPr>
              <a:t>Sonoo</a:t>
            </a:r>
            <a:r>
              <a:rPr lang="en-IN" sz="1900" dirty="0">
                <a:latin typeface="Cambria" pitchFamily="18" charset="0"/>
              </a:rPr>
              <a:t>, </a:t>
            </a:r>
            <a:r>
              <a:rPr lang="en-IN" sz="1900" dirty="0" err="1">
                <a:latin typeface="Cambria" pitchFamily="18" charset="0"/>
              </a:rPr>
              <a:t>Hanumat</a:t>
            </a:r>
            <a:r>
              <a:rPr lang="en-IN" sz="1900" dirty="0">
                <a:latin typeface="Cambria" pitchFamily="18" charset="0"/>
              </a:rPr>
              <a:t>, </a:t>
            </a:r>
            <a:r>
              <a:rPr lang="en-IN" sz="1900" dirty="0" err="1">
                <a:latin typeface="Cambria" pitchFamily="18" charset="0"/>
              </a:rPr>
              <a:t>Gaurav</a:t>
            </a:r>
            <a:r>
              <a:rPr lang="en-IN" sz="1900" dirty="0">
                <a:latin typeface="Cambria" pitchFamily="18" charset="0"/>
              </a:rPr>
              <a:t>, Rahul, </a:t>
            </a:r>
            <a:r>
              <a:rPr lang="en-IN" sz="1900" dirty="0" err="1">
                <a:latin typeface="Cambria" pitchFamily="18" charset="0"/>
              </a:rPr>
              <a:t>Sonoo</a:t>
            </a:r>
            <a:r>
              <a:rPr lang="en-IN" sz="1900" dirty="0">
                <a:latin typeface="Cambria" pitchFamily="18" charset="0"/>
              </a:rPr>
              <a:t>, </a:t>
            </a:r>
            <a:r>
              <a:rPr lang="en-IN" sz="1900" dirty="0" err="1">
                <a:latin typeface="Cambria" pitchFamily="18" charset="0"/>
              </a:rPr>
              <a:t>Hanumat</a:t>
            </a:r>
            <a:r>
              <a:rPr lang="en-IN" sz="1900" dirty="0">
                <a:latin typeface="Cambria" pitchFamily="18" charset="0"/>
              </a:rPr>
              <a:t>]</a:t>
            </a:r>
          </a:p>
        </p:txBody>
      </p:sp>
    </p:spTree>
    <p:extLst>
      <p:ext uri="{BB962C8B-B14F-4D97-AF65-F5344CB8AC3E}">
        <p14:creationId xmlns:p14="http://schemas.microsoft.com/office/powerpoint/2010/main" val="10890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563" y="0"/>
            <a:ext cx="6868017" cy="482352"/>
          </a:xfrm>
        </p:spPr>
        <p:txBody>
          <a:bodyPr>
            <a:normAutofit/>
          </a:bodyPr>
          <a:lstStyle/>
          <a:p>
            <a:r>
              <a:rPr lang="en-IN" sz="2200" dirty="0"/>
              <a:t>Java </a:t>
            </a:r>
            <a:r>
              <a:rPr lang="en-IN" sz="2200" dirty="0" err="1"/>
              <a:t>ArrayList</a:t>
            </a:r>
            <a:r>
              <a:rPr lang="en-IN" sz="2200" dirty="0"/>
              <a:t> example to remove elements</a:t>
            </a:r>
          </a:p>
        </p:txBody>
      </p:sp>
      <p:sp>
        <p:nvSpPr>
          <p:cNvPr id="3" name="Content Placeholder 2"/>
          <p:cNvSpPr>
            <a:spLocks noGrp="1"/>
          </p:cNvSpPr>
          <p:nvPr>
            <p:ph idx="1"/>
          </p:nvPr>
        </p:nvSpPr>
        <p:spPr>
          <a:xfrm>
            <a:off x="516835" y="482352"/>
            <a:ext cx="11887200" cy="6187008"/>
          </a:xfrm>
        </p:spPr>
        <p:txBody>
          <a:bodyPr numCol="2">
            <a:noAutofit/>
          </a:bodyPr>
          <a:lstStyle/>
          <a:p>
            <a:pPr marL="0" indent="0">
              <a:buNone/>
            </a:pPr>
            <a:r>
              <a:rPr lang="en-IN" sz="1600" dirty="0">
                <a:latin typeface="Times New Roman" panose="02020603050405020304" pitchFamily="18" charset="0"/>
                <a:cs typeface="Times New Roman" panose="02020603050405020304" pitchFamily="18" charset="0"/>
              </a:rPr>
              <a:t>public static void main(String []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al=new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("Ravi");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("Vijay");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("Ajay");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("Jason");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("An initial list of elements: "+al);   </a:t>
            </a:r>
          </a:p>
          <a:p>
            <a:pPr marL="0" indent="0">
              <a:buNone/>
            </a:pPr>
            <a:r>
              <a:rPr lang="en-IN" sz="1600" b="1" dirty="0">
                <a:latin typeface="Times New Roman" panose="02020603050405020304" pitchFamily="18" charset="0"/>
                <a:cs typeface="Times New Roman" panose="02020603050405020304" pitchFamily="18" charset="0"/>
              </a:rPr>
              <a:t>          //Removing specific element from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a:t>
            </a:r>
            <a:r>
              <a:rPr lang="en-IN" sz="1600" dirty="0">
                <a:latin typeface="Times New Roman" panose="02020603050405020304" pitchFamily="18" charset="0"/>
                <a:cs typeface="Times New Roman" panose="02020603050405020304" pitchFamily="18" charset="0"/>
              </a:rPr>
              <a:t>("Vijay");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remove(object) method: "+al);   </a:t>
            </a:r>
          </a:p>
          <a:p>
            <a:pPr marL="0" indent="0">
              <a:buNone/>
            </a:pPr>
            <a:r>
              <a:rPr lang="en-IN" sz="1600" b="1" dirty="0">
                <a:latin typeface="Times New Roman" panose="02020603050405020304" pitchFamily="18" charset="0"/>
                <a:cs typeface="Times New Roman" panose="02020603050405020304" pitchFamily="18" charset="0"/>
              </a:rPr>
              <a:t>          //Removing element on the basis of specific position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a:t>
            </a:r>
            <a:r>
              <a:rPr lang="en-IN" sz="1600" dirty="0">
                <a:latin typeface="Times New Roman" panose="02020603050405020304" pitchFamily="18" charset="0"/>
                <a:cs typeface="Times New Roman" panose="02020603050405020304" pitchFamily="18" charset="0"/>
              </a:rPr>
              <a:t>(0);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remove(index) method: "+al);   </a:t>
            </a:r>
          </a:p>
          <a:p>
            <a:pPr marL="0" indent="0">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//Creating another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al2=new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t>
            </a:r>
          </a:p>
          <a:p>
            <a:pPr marL="0" indent="0">
              <a:buNone/>
            </a:pPr>
            <a:r>
              <a:rPr lang="en-IN" sz="1600" dirty="0">
                <a:latin typeface="Times New Roman" panose="02020603050405020304" pitchFamily="18" charset="0"/>
                <a:cs typeface="Times New Roman" panose="02020603050405020304" pitchFamily="18" charset="0"/>
              </a:rPr>
              <a:t>          al2.add("Ravi");    </a:t>
            </a:r>
          </a:p>
          <a:p>
            <a:pPr marL="0" indent="0">
              <a:buNone/>
            </a:pPr>
            <a:r>
              <a:rPr lang="en-IN" sz="1600" dirty="0">
                <a:latin typeface="Times New Roman" panose="02020603050405020304" pitchFamily="18" charset="0"/>
                <a:cs typeface="Times New Roman" panose="02020603050405020304" pitchFamily="18" charset="0"/>
              </a:rPr>
              <a:t>          al2.add("</a:t>
            </a:r>
            <a:r>
              <a:rPr lang="en-IN" sz="1600" dirty="0" err="1">
                <a:latin typeface="Times New Roman" panose="02020603050405020304" pitchFamily="18" charset="0"/>
                <a:cs typeface="Times New Roman" panose="02020603050405020304" pitchFamily="18" charset="0"/>
              </a:rPr>
              <a:t>Hanumat</a:t>
            </a:r>
            <a:r>
              <a:rPr lang="en-IN" sz="16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//Adding new elements to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al.addAll</a:t>
            </a:r>
            <a:r>
              <a:rPr lang="en-IN" sz="1600" dirty="0">
                <a:latin typeface="Times New Roman" panose="02020603050405020304" pitchFamily="18" charset="0"/>
                <a:cs typeface="Times New Roman" panose="02020603050405020304" pitchFamily="18" charset="0"/>
              </a:rPr>
              <a:t>(al2);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("Updated list : "+al);   </a:t>
            </a:r>
          </a:p>
          <a:p>
            <a:pPr marL="0" indent="0">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  //Removing all the new elements from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al.removeAll</a:t>
            </a:r>
            <a:r>
              <a:rPr lang="en-IN" sz="1600" dirty="0">
                <a:latin typeface="Times New Roman" panose="02020603050405020304" pitchFamily="18" charset="0"/>
                <a:cs typeface="Times New Roman" panose="02020603050405020304" pitchFamily="18" charset="0"/>
              </a:rPr>
              <a:t>(al2);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a:t>
            </a:r>
            <a:r>
              <a:rPr lang="en-IN" sz="1600" dirty="0" err="1">
                <a:latin typeface="Times New Roman" panose="02020603050405020304" pitchFamily="18" charset="0"/>
                <a:cs typeface="Times New Roman" panose="02020603050405020304" pitchFamily="18" charset="0"/>
              </a:rPr>
              <a:t>removeAll</a:t>
            </a:r>
            <a:r>
              <a:rPr lang="en-IN" sz="1600" dirty="0">
                <a:latin typeface="Times New Roman" panose="02020603050405020304" pitchFamily="18" charset="0"/>
                <a:cs typeface="Times New Roman" panose="02020603050405020304" pitchFamily="18" charset="0"/>
              </a:rPr>
              <a:t>() method: "+al);   </a:t>
            </a:r>
          </a:p>
          <a:p>
            <a:pPr marL="0" indent="0">
              <a:buNone/>
            </a:pPr>
            <a:r>
              <a:rPr lang="en-IN" sz="1600" b="1" dirty="0">
                <a:latin typeface="Times New Roman" panose="02020603050405020304" pitchFamily="18" charset="0"/>
                <a:cs typeface="Times New Roman" panose="02020603050405020304" pitchFamily="18" charset="0"/>
              </a:rPr>
              <a:t>          //Removing elements on the basis of specified condition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al.removeIf</a:t>
            </a:r>
            <a:r>
              <a:rPr lang="en-IN" sz="1600" dirty="0">
                <a:latin typeface="Times New Roman" panose="02020603050405020304" pitchFamily="18" charset="0"/>
                <a:cs typeface="Times New Roman" panose="02020603050405020304" pitchFamily="18" charset="0"/>
              </a:rPr>
              <a:t>(str -&gt; </a:t>
            </a:r>
            <a:r>
              <a:rPr lang="en-IN" sz="1600" dirty="0" err="1">
                <a:latin typeface="Times New Roman" panose="02020603050405020304" pitchFamily="18" charset="0"/>
                <a:cs typeface="Times New Roman" panose="02020603050405020304" pitchFamily="18" charset="0"/>
              </a:rPr>
              <a:t>str.contains</a:t>
            </a:r>
            <a:r>
              <a:rPr lang="en-IN" sz="1600" dirty="0">
                <a:latin typeface="Times New Roman" panose="02020603050405020304" pitchFamily="18" charset="0"/>
                <a:cs typeface="Times New Roman" panose="02020603050405020304" pitchFamily="18" charset="0"/>
              </a:rPr>
              <a:t>("Ajay"));   </a:t>
            </a:r>
          </a:p>
          <a:p>
            <a:pPr marL="0" indent="0">
              <a:buNone/>
            </a:pPr>
            <a:r>
              <a:rPr lang="en-IN" sz="1600" b="1" dirty="0">
                <a:latin typeface="Times New Roman" panose="02020603050405020304" pitchFamily="18" charset="0"/>
                <a:cs typeface="Times New Roman" panose="02020603050405020304" pitchFamily="18" charset="0"/>
              </a:rPr>
              <a:t>          //Here, we are using Lambda expression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a:t>
            </a:r>
            <a:r>
              <a:rPr lang="en-IN" sz="1600" dirty="0" err="1">
                <a:latin typeface="Times New Roman" panose="02020603050405020304" pitchFamily="18" charset="0"/>
                <a:cs typeface="Times New Roman" panose="02020603050405020304" pitchFamily="18" charset="0"/>
              </a:rPr>
              <a:t>removeIf</a:t>
            </a:r>
            <a:r>
              <a:rPr lang="en-IN" sz="1600" dirty="0">
                <a:latin typeface="Times New Roman" panose="02020603050405020304" pitchFamily="18" charset="0"/>
                <a:cs typeface="Times New Roman" panose="02020603050405020304" pitchFamily="18" charset="0"/>
              </a:rPr>
              <a:t>() method: "+al);  </a:t>
            </a:r>
          </a:p>
          <a:p>
            <a:pPr marL="0" indent="0">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//Removing all the elements available in the list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al.clear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clear() method: "+al);   </a:t>
            </a:r>
          </a:p>
          <a:p>
            <a:pPr marL="0" indent="0">
              <a:buNone/>
            </a:pPr>
            <a:r>
              <a:rPr lang="en-IN" sz="16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781618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991544" y="908720"/>
            <a:ext cx="5400600" cy="5112568"/>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p>
          <a:p>
            <a:pPr marL="0" indent="0">
              <a:lnSpc>
                <a:spcPct val="200000"/>
              </a:lnSpc>
              <a:buNone/>
            </a:pPr>
            <a:r>
              <a:rPr lang="en-IN" sz="1800" dirty="0">
                <a:latin typeface="Cambria" pitchFamily="18" charset="0"/>
              </a:rPr>
              <a:t>An initial list of elements: [Ravi, Vijay, Ajay, Jason] </a:t>
            </a:r>
          </a:p>
          <a:p>
            <a:pPr marL="0" indent="0">
              <a:lnSpc>
                <a:spcPct val="200000"/>
              </a:lnSpc>
              <a:buNone/>
            </a:pPr>
            <a:r>
              <a:rPr lang="en-IN" sz="1800" dirty="0">
                <a:latin typeface="Cambria" pitchFamily="18" charset="0"/>
              </a:rPr>
              <a:t>After invoking remove(object) method: [Ravi, Ajay, Jason]</a:t>
            </a:r>
          </a:p>
          <a:p>
            <a:pPr marL="0" indent="0">
              <a:lnSpc>
                <a:spcPct val="200000"/>
              </a:lnSpc>
              <a:buNone/>
            </a:pPr>
            <a:r>
              <a:rPr lang="en-IN" sz="1800" dirty="0">
                <a:latin typeface="Cambria" pitchFamily="18" charset="0"/>
              </a:rPr>
              <a:t>After invoking remove(index) method: [Ajay, Jason] </a:t>
            </a:r>
          </a:p>
          <a:p>
            <a:pPr marL="0" indent="0">
              <a:lnSpc>
                <a:spcPct val="200000"/>
              </a:lnSpc>
              <a:buNone/>
            </a:pPr>
            <a:r>
              <a:rPr lang="en-IN" sz="1800" dirty="0">
                <a:latin typeface="Cambria" pitchFamily="18" charset="0"/>
              </a:rPr>
              <a:t>Updated list : [Ajay, Jason, Ravi, </a:t>
            </a:r>
            <a:r>
              <a:rPr lang="en-IN" sz="1800" dirty="0" err="1">
                <a:latin typeface="Cambria" pitchFamily="18" charset="0"/>
              </a:rPr>
              <a:t>Hanumat</a:t>
            </a:r>
            <a:r>
              <a:rPr lang="en-IN" sz="1800" dirty="0">
                <a:latin typeface="Cambria" pitchFamily="18" charset="0"/>
              </a:rPr>
              <a:t>] </a:t>
            </a:r>
          </a:p>
          <a:p>
            <a:pPr marL="0" indent="0">
              <a:lnSpc>
                <a:spcPct val="200000"/>
              </a:lnSpc>
              <a:buNone/>
            </a:pPr>
            <a:r>
              <a:rPr lang="en-IN" sz="1800" dirty="0">
                <a:latin typeface="Cambria" pitchFamily="18" charset="0"/>
              </a:rPr>
              <a:t>After invoking </a:t>
            </a:r>
            <a:r>
              <a:rPr lang="en-IN" sz="1800" dirty="0" err="1">
                <a:latin typeface="Cambria" pitchFamily="18" charset="0"/>
              </a:rPr>
              <a:t>removeAll</a:t>
            </a:r>
            <a:r>
              <a:rPr lang="en-IN" sz="1800" dirty="0">
                <a:latin typeface="Cambria" pitchFamily="18" charset="0"/>
              </a:rPr>
              <a:t>() method: [Ajay, Jason]</a:t>
            </a:r>
          </a:p>
          <a:p>
            <a:pPr marL="0" indent="0">
              <a:lnSpc>
                <a:spcPct val="200000"/>
              </a:lnSpc>
              <a:buNone/>
            </a:pPr>
            <a:r>
              <a:rPr lang="en-IN" sz="1800" dirty="0">
                <a:latin typeface="Cambria" pitchFamily="18" charset="0"/>
              </a:rPr>
              <a:t>After invoking </a:t>
            </a:r>
            <a:r>
              <a:rPr lang="en-IN" sz="1800" dirty="0" err="1">
                <a:latin typeface="Cambria" pitchFamily="18" charset="0"/>
              </a:rPr>
              <a:t>removeIf</a:t>
            </a:r>
            <a:r>
              <a:rPr lang="en-IN" sz="1800" dirty="0">
                <a:latin typeface="Cambria" pitchFamily="18" charset="0"/>
              </a:rPr>
              <a:t>() method: [Jason] </a:t>
            </a:r>
          </a:p>
          <a:p>
            <a:pPr marL="0" indent="0">
              <a:lnSpc>
                <a:spcPct val="200000"/>
              </a:lnSpc>
              <a:buNone/>
            </a:pPr>
            <a:r>
              <a:rPr lang="en-IN" sz="1800" dirty="0">
                <a:latin typeface="Cambria" pitchFamily="18" charset="0"/>
              </a:rPr>
              <a:t>After invoking clear() method: []</a:t>
            </a:r>
            <a:endParaRPr lang="en-IN" sz="1800" b="1" dirty="0">
              <a:latin typeface="Cambria" pitchFamily="18" charset="0"/>
            </a:endParaRPr>
          </a:p>
        </p:txBody>
      </p:sp>
    </p:spTree>
    <p:extLst>
      <p:ext uri="{BB962C8B-B14F-4D97-AF65-F5344CB8AC3E}">
        <p14:creationId xmlns:p14="http://schemas.microsoft.com/office/powerpoint/2010/main" val="276063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908720"/>
            <a:ext cx="8136904" cy="504056"/>
          </a:xfrm>
        </p:spPr>
        <p:txBody>
          <a:bodyPr>
            <a:normAutofit/>
          </a:bodyPr>
          <a:lstStyle/>
          <a:p>
            <a:r>
              <a:rPr lang="en-IN" sz="2000" b="1" dirty="0">
                <a:latin typeface="Cambria" pitchFamily="18" charset="0"/>
              </a:rPr>
              <a:t>Java </a:t>
            </a:r>
            <a:r>
              <a:rPr lang="en-IN" sz="2000" b="1" dirty="0" err="1">
                <a:latin typeface="Cambria" pitchFamily="18" charset="0"/>
              </a:rPr>
              <a:t>ArrayList</a:t>
            </a:r>
            <a:r>
              <a:rPr lang="en-IN" sz="2000" b="1" dirty="0">
                <a:latin typeface="Cambria" pitchFamily="18" charset="0"/>
              </a:rPr>
              <a:t> example of </a:t>
            </a:r>
            <a:r>
              <a:rPr lang="en-IN" sz="2000" b="1" dirty="0" err="1">
                <a:latin typeface="Cambria" pitchFamily="18" charset="0"/>
              </a:rPr>
              <a:t>isEmpty</a:t>
            </a:r>
            <a:r>
              <a:rPr lang="en-IN" sz="2000" b="1" dirty="0">
                <a:latin typeface="Cambria" pitchFamily="18" charset="0"/>
              </a:rPr>
              <a:t>(),</a:t>
            </a:r>
            <a:r>
              <a:rPr lang="en-IN" sz="2000" b="1" dirty="0" err="1">
                <a:latin typeface="Cambria" pitchFamily="18" charset="0"/>
              </a:rPr>
              <a:t>retainAll</a:t>
            </a:r>
            <a:r>
              <a:rPr lang="en-IN" sz="2000" b="1" dirty="0">
                <a:latin typeface="Cambria" pitchFamily="18" charset="0"/>
              </a:rPr>
              <a:t>(),get(),set()</a:t>
            </a:r>
          </a:p>
        </p:txBody>
      </p:sp>
      <p:sp>
        <p:nvSpPr>
          <p:cNvPr id="3" name="Content Placeholder 2"/>
          <p:cNvSpPr>
            <a:spLocks noGrp="1"/>
          </p:cNvSpPr>
          <p:nvPr>
            <p:ph idx="1"/>
          </p:nvPr>
        </p:nvSpPr>
        <p:spPr>
          <a:xfrm>
            <a:off x="1991544" y="1340768"/>
            <a:ext cx="5760640" cy="5256584"/>
          </a:xfrm>
        </p:spPr>
        <p:txBody>
          <a:bodyPr>
            <a:noAutofit/>
          </a:bodyPr>
          <a:lstStyle/>
          <a:p>
            <a:pPr marL="0" indent="0">
              <a:buNone/>
            </a:pPr>
            <a:r>
              <a:rPr lang="en-IN" sz="1400" dirty="0">
                <a:latin typeface="Cambria" pitchFamily="18" charset="0"/>
              </a:rPr>
              <a:t>public static void main(String </a:t>
            </a:r>
            <a:r>
              <a:rPr lang="en-IN" sz="1400" dirty="0" err="1">
                <a:latin typeface="Cambria" pitchFamily="18" charset="0"/>
              </a:rPr>
              <a:t>args</a:t>
            </a:r>
            <a:r>
              <a:rPr lang="en-IN" sz="1400" dirty="0">
                <a:latin typeface="Cambria" pitchFamily="18" charset="0"/>
              </a:rPr>
              <a:t>[]){  </a:t>
            </a:r>
          </a:p>
          <a:p>
            <a:pPr marL="0" indent="0">
              <a:buNone/>
            </a:pPr>
            <a:r>
              <a:rPr lang="en-IN" sz="1400" dirty="0">
                <a:latin typeface="Cambria" pitchFamily="18" charset="0"/>
              </a:rPr>
              <a:t>  </a:t>
            </a:r>
            <a:r>
              <a:rPr lang="en-IN" sz="1400" dirty="0" err="1">
                <a:latin typeface="Cambria" pitchFamily="18" charset="0"/>
              </a:rPr>
              <a:t>ArrayList</a:t>
            </a:r>
            <a:r>
              <a:rPr lang="en-IN" sz="1400" dirty="0">
                <a:latin typeface="Cambria" pitchFamily="18" charset="0"/>
              </a:rPr>
              <a:t>&lt;String&gt; al=new </a:t>
            </a:r>
            <a:r>
              <a:rPr lang="en-IN" sz="1400" dirty="0" err="1">
                <a:latin typeface="Cambria" pitchFamily="18" charset="0"/>
              </a:rPr>
              <a:t>ArrayList</a:t>
            </a:r>
            <a:r>
              <a:rPr lang="en-IN" sz="1400" dirty="0">
                <a:latin typeface="Cambria" pitchFamily="18" charset="0"/>
              </a:rPr>
              <a:t>&lt;String&gt;();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("Is </a:t>
            </a:r>
            <a:r>
              <a:rPr lang="en-IN" sz="1400" dirty="0" err="1">
                <a:latin typeface="Cambria" pitchFamily="18" charset="0"/>
              </a:rPr>
              <a:t>ArrayList</a:t>
            </a:r>
            <a:r>
              <a:rPr lang="en-IN" sz="1400" dirty="0">
                <a:latin typeface="Cambria" pitchFamily="18" charset="0"/>
              </a:rPr>
              <a:t> Empty: "+</a:t>
            </a:r>
            <a:r>
              <a:rPr lang="en-IN" sz="1400" dirty="0" err="1">
                <a:latin typeface="Cambria" pitchFamily="18" charset="0"/>
              </a:rPr>
              <a:t>al.isEmpty</a:t>
            </a:r>
            <a:r>
              <a:rPr lang="en-IN" sz="1400" dirty="0">
                <a:latin typeface="Cambria" pitchFamily="18" charset="0"/>
              </a:rPr>
              <a:t>());  </a:t>
            </a:r>
          </a:p>
          <a:p>
            <a:pPr marL="0" indent="0">
              <a:buNone/>
            </a:pPr>
            <a:r>
              <a:rPr lang="en-IN" sz="1400" dirty="0">
                <a:latin typeface="Cambria" pitchFamily="18" charset="0"/>
              </a:rPr>
              <a:t>  </a:t>
            </a:r>
            <a:r>
              <a:rPr lang="en-IN" sz="1400" dirty="0" err="1">
                <a:latin typeface="Cambria" pitchFamily="18" charset="0"/>
              </a:rPr>
              <a:t>al.add</a:t>
            </a:r>
            <a:r>
              <a:rPr lang="en-IN" sz="1400" dirty="0">
                <a:latin typeface="Cambria" pitchFamily="18" charset="0"/>
              </a:rPr>
              <a:t>("Ravi");  </a:t>
            </a:r>
          </a:p>
          <a:p>
            <a:pPr marL="0" indent="0">
              <a:buNone/>
            </a:pPr>
            <a:r>
              <a:rPr lang="en-IN" sz="1400" dirty="0">
                <a:latin typeface="Cambria" pitchFamily="18" charset="0"/>
              </a:rPr>
              <a:t>  </a:t>
            </a:r>
            <a:r>
              <a:rPr lang="en-IN" sz="1400" dirty="0" err="1">
                <a:latin typeface="Cambria" pitchFamily="18" charset="0"/>
              </a:rPr>
              <a:t>al.add</a:t>
            </a:r>
            <a:r>
              <a:rPr lang="en-IN" sz="1400" dirty="0">
                <a:latin typeface="Cambria" pitchFamily="18" charset="0"/>
              </a:rPr>
              <a:t>("Vijay");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("Is </a:t>
            </a:r>
            <a:r>
              <a:rPr lang="en-IN" sz="1400" dirty="0" err="1">
                <a:latin typeface="Cambria" pitchFamily="18" charset="0"/>
              </a:rPr>
              <a:t>ArrayList</a:t>
            </a:r>
            <a:r>
              <a:rPr lang="en-IN" sz="1400" dirty="0">
                <a:latin typeface="Cambria" pitchFamily="18" charset="0"/>
              </a:rPr>
              <a:t> Empty: "+</a:t>
            </a:r>
            <a:r>
              <a:rPr lang="en-IN" sz="1400" dirty="0" err="1">
                <a:latin typeface="Cambria" pitchFamily="18" charset="0"/>
              </a:rPr>
              <a:t>al.isEmpty</a:t>
            </a:r>
            <a:r>
              <a:rPr lang="en-IN" sz="1400" dirty="0">
                <a:latin typeface="Cambria" pitchFamily="18" charset="0"/>
              </a:rPr>
              <a:t>());</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("Before update: "+</a:t>
            </a:r>
            <a:r>
              <a:rPr lang="en-IN" sz="1400" dirty="0" err="1">
                <a:latin typeface="Cambria" pitchFamily="18" charset="0"/>
              </a:rPr>
              <a:t>al.get</a:t>
            </a:r>
            <a:r>
              <a:rPr lang="en-IN" sz="1400" dirty="0">
                <a:latin typeface="Cambria" pitchFamily="18" charset="0"/>
              </a:rPr>
              <a:t>(1));</a:t>
            </a:r>
          </a:p>
          <a:p>
            <a:pPr marL="0" indent="0">
              <a:buNone/>
            </a:pPr>
            <a:r>
              <a:rPr lang="en-IN" sz="1400" dirty="0">
                <a:latin typeface="Cambria" pitchFamily="18" charset="0"/>
              </a:rPr>
              <a:t>   </a:t>
            </a:r>
            <a:r>
              <a:rPr lang="en-IN" sz="1400" dirty="0" err="1">
                <a:latin typeface="Cambria" pitchFamily="18" charset="0"/>
              </a:rPr>
              <a:t>al.set</a:t>
            </a:r>
            <a:r>
              <a:rPr lang="en-IN" sz="1400" dirty="0">
                <a:latin typeface="Cambria" pitchFamily="18" charset="0"/>
              </a:rPr>
              <a:t>(1,"Gaurav");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("After update: "+</a:t>
            </a:r>
            <a:r>
              <a:rPr lang="en-IN" sz="1400" dirty="0" err="1">
                <a:latin typeface="Cambria" pitchFamily="18" charset="0"/>
              </a:rPr>
              <a:t>al.get</a:t>
            </a:r>
            <a:r>
              <a:rPr lang="en-IN" sz="1400" dirty="0">
                <a:latin typeface="Cambria" pitchFamily="18" charset="0"/>
              </a:rPr>
              <a:t>(1));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("After updating the list: "+al);</a:t>
            </a:r>
          </a:p>
          <a:p>
            <a:pPr marL="0" indent="0">
              <a:buNone/>
            </a:pPr>
            <a:r>
              <a:rPr lang="en-IN" sz="1400" dirty="0">
                <a:latin typeface="Cambria" pitchFamily="18" charset="0"/>
              </a:rPr>
              <a:t>  </a:t>
            </a:r>
            <a:r>
              <a:rPr lang="en-IN" sz="1400" dirty="0" err="1">
                <a:latin typeface="Cambria" pitchFamily="18" charset="0"/>
              </a:rPr>
              <a:t>ArrayList</a:t>
            </a:r>
            <a:r>
              <a:rPr lang="en-IN" sz="1400" dirty="0">
                <a:latin typeface="Cambria" pitchFamily="18" charset="0"/>
              </a:rPr>
              <a:t>&lt;String&gt; al2=new </a:t>
            </a:r>
            <a:r>
              <a:rPr lang="en-IN" sz="1400" dirty="0" err="1">
                <a:latin typeface="Cambria" pitchFamily="18" charset="0"/>
              </a:rPr>
              <a:t>ArrayList</a:t>
            </a:r>
            <a:r>
              <a:rPr lang="en-IN" sz="1400" dirty="0">
                <a:latin typeface="Cambria" pitchFamily="18" charset="0"/>
              </a:rPr>
              <a:t>&lt;String&gt;();  </a:t>
            </a:r>
          </a:p>
          <a:p>
            <a:pPr marL="0" indent="0">
              <a:buNone/>
            </a:pPr>
            <a:r>
              <a:rPr lang="en-IN" sz="1400" dirty="0">
                <a:latin typeface="Cambria" pitchFamily="18" charset="0"/>
              </a:rPr>
              <a:t>  al2.add("Ravi");  </a:t>
            </a:r>
          </a:p>
          <a:p>
            <a:pPr marL="0" indent="0">
              <a:buNone/>
            </a:pPr>
            <a:r>
              <a:rPr lang="en-IN" sz="1400" dirty="0">
                <a:latin typeface="Cambria" pitchFamily="18" charset="0"/>
              </a:rPr>
              <a:t>  al2.add("</a:t>
            </a:r>
            <a:r>
              <a:rPr lang="en-IN" sz="1400" dirty="0" err="1">
                <a:latin typeface="Cambria" pitchFamily="18" charset="0"/>
              </a:rPr>
              <a:t>Hanumat</a:t>
            </a:r>
            <a:r>
              <a:rPr lang="en-IN" sz="1400" dirty="0">
                <a:latin typeface="Cambria" pitchFamily="18" charset="0"/>
              </a:rPr>
              <a:t>");  </a:t>
            </a:r>
          </a:p>
          <a:p>
            <a:pPr marL="0" indent="0">
              <a:buNone/>
            </a:pPr>
            <a:r>
              <a:rPr lang="en-IN" sz="1400" dirty="0">
                <a:latin typeface="Cambria" pitchFamily="18" charset="0"/>
              </a:rPr>
              <a:t>  </a:t>
            </a:r>
            <a:r>
              <a:rPr lang="en-IN" sz="1400" dirty="0" err="1">
                <a:latin typeface="Cambria" pitchFamily="18" charset="0"/>
              </a:rPr>
              <a:t>al.retainAll</a:t>
            </a:r>
            <a:r>
              <a:rPr lang="en-IN" sz="1400" dirty="0">
                <a:latin typeface="Cambria" pitchFamily="18" charset="0"/>
              </a:rPr>
              <a:t>(al2);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("After </a:t>
            </a:r>
            <a:r>
              <a:rPr lang="en-IN" sz="1400" dirty="0" err="1">
                <a:latin typeface="Cambria" pitchFamily="18" charset="0"/>
              </a:rPr>
              <a:t>retainAll</a:t>
            </a:r>
            <a:r>
              <a:rPr lang="en-IN" sz="1400" dirty="0">
                <a:latin typeface="Cambria" pitchFamily="18" charset="0"/>
              </a:rPr>
              <a:t>() : "+al);</a:t>
            </a:r>
          </a:p>
          <a:p>
            <a:pPr marL="0" indent="0">
              <a:buNone/>
            </a:pPr>
            <a:r>
              <a:rPr lang="en-IN" sz="1400" dirty="0">
                <a:latin typeface="Cambria" pitchFamily="18" charset="0"/>
              </a:rPr>
              <a:t> } </a:t>
            </a:r>
          </a:p>
        </p:txBody>
      </p:sp>
      <p:sp>
        <p:nvSpPr>
          <p:cNvPr id="4" name="Content Placeholder 2"/>
          <p:cNvSpPr txBox="1">
            <a:spLocks/>
          </p:cNvSpPr>
          <p:nvPr/>
        </p:nvSpPr>
        <p:spPr bwMode="auto">
          <a:xfrm>
            <a:off x="7884694" y="3284984"/>
            <a:ext cx="2603795" cy="3168352"/>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p>
          <a:p>
            <a:pPr marL="0" indent="0">
              <a:lnSpc>
                <a:spcPct val="200000"/>
              </a:lnSpc>
              <a:buNone/>
            </a:pPr>
            <a:r>
              <a:rPr lang="en-IN" sz="1600" dirty="0">
                <a:latin typeface="Cambria" pitchFamily="18" charset="0"/>
              </a:rPr>
              <a:t>Is </a:t>
            </a:r>
            <a:r>
              <a:rPr lang="en-IN" sz="1600" dirty="0" err="1">
                <a:latin typeface="Cambria" pitchFamily="18" charset="0"/>
              </a:rPr>
              <a:t>ArrayList</a:t>
            </a:r>
            <a:r>
              <a:rPr lang="en-IN" sz="1600" dirty="0">
                <a:latin typeface="Cambria" pitchFamily="18" charset="0"/>
              </a:rPr>
              <a:t> Empty: true</a:t>
            </a:r>
          </a:p>
          <a:p>
            <a:pPr marL="0" indent="0">
              <a:lnSpc>
                <a:spcPct val="200000"/>
              </a:lnSpc>
              <a:buNone/>
            </a:pPr>
            <a:r>
              <a:rPr lang="en-IN" sz="1600" dirty="0">
                <a:latin typeface="Cambria" pitchFamily="18" charset="0"/>
              </a:rPr>
              <a:t>Is </a:t>
            </a:r>
            <a:r>
              <a:rPr lang="en-IN" sz="1600" dirty="0" err="1">
                <a:latin typeface="Cambria" pitchFamily="18" charset="0"/>
              </a:rPr>
              <a:t>ArrayList</a:t>
            </a:r>
            <a:r>
              <a:rPr lang="en-IN" sz="1600" dirty="0">
                <a:latin typeface="Cambria" pitchFamily="18" charset="0"/>
              </a:rPr>
              <a:t> Empty: false </a:t>
            </a:r>
          </a:p>
          <a:p>
            <a:pPr marL="0" indent="0">
              <a:lnSpc>
                <a:spcPct val="200000"/>
              </a:lnSpc>
              <a:buNone/>
            </a:pPr>
            <a:r>
              <a:rPr lang="en-IN" sz="1600" dirty="0">
                <a:latin typeface="Cambria" pitchFamily="18" charset="0"/>
              </a:rPr>
              <a:t>Before update: Vijay</a:t>
            </a:r>
          </a:p>
          <a:p>
            <a:pPr marL="0" indent="0">
              <a:lnSpc>
                <a:spcPct val="200000"/>
              </a:lnSpc>
              <a:buNone/>
            </a:pPr>
            <a:r>
              <a:rPr lang="en-IN" sz="1600" dirty="0">
                <a:latin typeface="Cambria" pitchFamily="18" charset="0"/>
              </a:rPr>
              <a:t>After update: </a:t>
            </a:r>
            <a:r>
              <a:rPr lang="en-IN" sz="1600" dirty="0" err="1">
                <a:latin typeface="Cambria" pitchFamily="18" charset="0"/>
              </a:rPr>
              <a:t>Gaurav</a:t>
            </a:r>
            <a:endParaRPr lang="en-IN" sz="1600" dirty="0">
              <a:latin typeface="Cambria" pitchFamily="18" charset="0"/>
            </a:endParaRPr>
          </a:p>
          <a:p>
            <a:pPr marL="0" indent="0">
              <a:lnSpc>
                <a:spcPct val="200000"/>
              </a:lnSpc>
              <a:buNone/>
            </a:pPr>
            <a:r>
              <a:rPr lang="en-IN" sz="1600" dirty="0">
                <a:latin typeface="Cambria" pitchFamily="18" charset="0"/>
              </a:rPr>
              <a:t>After updating the list: [Ravi, </a:t>
            </a:r>
            <a:r>
              <a:rPr lang="en-IN" sz="1600" dirty="0" err="1">
                <a:latin typeface="Cambria" pitchFamily="18" charset="0"/>
              </a:rPr>
              <a:t>Gaurav</a:t>
            </a:r>
            <a:r>
              <a:rPr lang="en-IN" sz="1600" dirty="0">
                <a:latin typeface="Cambria" pitchFamily="18" charset="0"/>
              </a:rPr>
              <a:t>]</a:t>
            </a:r>
          </a:p>
          <a:p>
            <a:pPr marL="0" indent="0">
              <a:lnSpc>
                <a:spcPct val="200000"/>
              </a:lnSpc>
              <a:buNone/>
            </a:pPr>
            <a:r>
              <a:rPr lang="en-IN" sz="1600" dirty="0">
                <a:latin typeface="Cambria" pitchFamily="18" charset="0"/>
              </a:rPr>
              <a:t>After </a:t>
            </a:r>
            <a:r>
              <a:rPr lang="en-IN" sz="1600" dirty="0" err="1">
                <a:latin typeface="Cambria" pitchFamily="18" charset="0"/>
              </a:rPr>
              <a:t>retainAll</a:t>
            </a:r>
            <a:r>
              <a:rPr lang="en-IN" sz="1600" dirty="0">
                <a:latin typeface="Cambria" pitchFamily="18" charset="0"/>
              </a:rPr>
              <a:t>() : [Ravi]</a:t>
            </a:r>
            <a:endParaRPr lang="en-US" sz="1600" b="1" dirty="0">
              <a:latin typeface="Cambria" pitchFamily="18" charset="0"/>
            </a:endParaRPr>
          </a:p>
        </p:txBody>
      </p:sp>
    </p:spTree>
    <p:extLst>
      <p:ext uri="{BB962C8B-B14F-4D97-AF65-F5344CB8AC3E}">
        <p14:creationId xmlns:p14="http://schemas.microsoft.com/office/powerpoint/2010/main" val="994485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908720"/>
            <a:ext cx="6172200" cy="578768"/>
          </a:xfrm>
        </p:spPr>
        <p:txBody>
          <a:bodyPr>
            <a:normAutofit/>
          </a:bodyPr>
          <a:lstStyle/>
          <a:p>
            <a:r>
              <a:rPr lang="en-IN" sz="2200" b="1" dirty="0"/>
              <a:t>Difference between Arrays and </a:t>
            </a:r>
            <a:r>
              <a:rPr lang="en-IN" sz="2200" b="1" dirty="0" err="1"/>
              <a:t>ArrayList</a:t>
            </a:r>
            <a:endParaRPr lang="en-IN" sz="2200" b="1" dirty="0"/>
          </a:p>
        </p:txBody>
      </p:sp>
      <p:graphicFrame>
        <p:nvGraphicFramePr>
          <p:cNvPr id="4" name="Content Placeholder 3"/>
          <p:cNvGraphicFramePr>
            <a:graphicFrameLocks noGrp="1"/>
          </p:cNvGraphicFramePr>
          <p:nvPr>
            <p:ph idx="1"/>
          </p:nvPr>
        </p:nvGraphicFramePr>
        <p:xfrm>
          <a:off x="1981200" y="1827076"/>
          <a:ext cx="8342684" cy="4554252"/>
        </p:xfrm>
        <a:graphic>
          <a:graphicData uri="http://schemas.openxmlformats.org/drawingml/2006/table">
            <a:tbl>
              <a:tblPr firstRow="1" bandRow="1">
                <a:tableStyleId>{5C22544A-7EE6-4342-B048-85BDC9FD1C3A}</a:tableStyleId>
              </a:tblPr>
              <a:tblGrid>
                <a:gridCol w="722406">
                  <a:extLst>
                    <a:ext uri="{9D8B030D-6E8A-4147-A177-3AD203B41FA5}">
                      <a16:colId xmlns:a16="http://schemas.microsoft.com/office/drawing/2014/main" val="20000"/>
                    </a:ext>
                  </a:extLst>
                </a:gridCol>
                <a:gridCol w="3740926">
                  <a:extLst>
                    <a:ext uri="{9D8B030D-6E8A-4147-A177-3AD203B41FA5}">
                      <a16:colId xmlns:a16="http://schemas.microsoft.com/office/drawing/2014/main" val="20001"/>
                    </a:ext>
                  </a:extLst>
                </a:gridCol>
                <a:gridCol w="3879352">
                  <a:extLst>
                    <a:ext uri="{9D8B030D-6E8A-4147-A177-3AD203B41FA5}">
                      <a16:colId xmlns:a16="http://schemas.microsoft.com/office/drawing/2014/main" val="20002"/>
                    </a:ext>
                  </a:extLst>
                </a:gridCol>
              </a:tblGrid>
              <a:tr h="606784">
                <a:tc>
                  <a:txBody>
                    <a:bodyPr/>
                    <a:lstStyle/>
                    <a:p>
                      <a:pPr algn="ctr"/>
                      <a:r>
                        <a:rPr lang="en-US" sz="1700" dirty="0" err="1">
                          <a:solidFill>
                            <a:schemeClr val="bg1"/>
                          </a:solidFill>
                          <a:latin typeface="Cambria" pitchFamily="18" charset="0"/>
                        </a:rPr>
                        <a:t>Sl.No</a:t>
                      </a:r>
                      <a:endParaRPr lang="en-IN" sz="1700" dirty="0">
                        <a:solidFill>
                          <a:schemeClr val="bg1"/>
                        </a:solidFill>
                        <a:latin typeface="Cambria" pitchFamily="18" charset="0"/>
                      </a:endParaRPr>
                    </a:p>
                  </a:txBody>
                  <a:tcPr marL="68580" marR="68580" anchor="ctr"/>
                </a:tc>
                <a:tc>
                  <a:txBody>
                    <a:bodyPr/>
                    <a:lstStyle/>
                    <a:p>
                      <a:pPr algn="ctr" fontAlgn="t"/>
                      <a:r>
                        <a:rPr lang="en-IN" sz="1700" dirty="0">
                          <a:solidFill>
                            <a:schemeClr val="bg1"/>
                          </a:solidFill>
                          <a:effectLst/>
                          <a:latin typeface="Cambria" pitchFamily="18" charset="0"/>
                        </a:rPr>
                        <a:t>Array</a:t>
                      </a:r>
                    </a:p>
                  </a:txBody>
                  <a:tcPr marL="85725" marR="85725" marT="114300" marB="114300"/>
                </a:tc>
                <a:tc>
                  <a:txBody>
                    <a:bodyPr/>
                    <a:lstStyle/>
                    <a:p>
                      <a:pPr algn="ctr" fontAlgn="t"/>
                      <a:r>
                        <a:rPr lang="en-IN" sz="1700" dirty="0" err="1">
                          <a:solidFill>
                            <a:schemeClr val="bg1"/>
                          </a:solidFill>
                          <a:effectLst/>
                          <a:latin typeface="Cambria" pitchFamily="18" charset="0"/>
                        </a:rPr>
                        <a:t>ArrayList</a:t>
                      </a:r>
                      <a:endParaRPr lang="en-IN" sz="1700" dirty="0">
                        <a:solidFill>
                          <a:schemeClr val="bg1"/>
                        </a:solidFill>
                        <a:effectLst/>
                        <a:latin typeface="Cambria" pitchFamily="18" charset="0"/>
                      </a:endParaRPr>
                    </a:p>
                  </a:txBody>
                  <a:tcPr marL="85725" marR="85725" marT="114300" marB="114300"/>
                </a:tc>
                <a:extLst>
                  <a:ext uri="{0D108BD9-81ED-4DB2-BD59-A6C34878D82A}">
                    <a16:rowId xmlns:a16="http://schemas.microsoft.com/office/drawing/2014/main" val="10000"/>
                  </a:ext>
                </a:extLst>
              </a:tr>
              <a:tr h="977392">
                <a:tc>
                  <a:txBody>
                    <a:bodyPr/>
                    <a:lstStyle/>
                    <a:p>
                      <a:pPr algn="ctr"/>
                      <a:r>
                        <a:rPr lang="en-US" dirty="0"/>
                        <a:t>1</a:t>
                      </a:r>
                      <a:endParaRPr lang="en-IN" dirty="0"/>
                    </a:p>
                  </a:txBody>
                  <a:tcPr marL="68580" marR="68580"/>
                </a:tc>
                <a:tc>
                  <a:txBody>
                    <a:bodyPr/>
                    <a:lstStyle/>
                    <a:p>
                      <a:pPr algn="l" fontAlgn="t"/>
                      <a:r>
                        <a:rPr lang="en-IN" sz="1700" dirty="0">
                          <a:solidFill>
                            <a:srgbClr val="000000"/>
                          </a:solidFill>
                          <a:effectLst/>
                          <a:latin typeface="Cambria" pitchFamily="18" charset="0"/>
                        </a:rPr>
                        <a:t>Fixed size arrays</a:t>
                      </a:r>
                    </a:p>
                  </a:txBody>
                  <a:tcPr marL="57150" marR="57150" marT="76200" marB="76200"/>
                </a:tc>
                <a:tc>
                  <a:txBody>
                    <a:bodyPr/>
                    <a:lstStyle/>
                    <a:p>
                      <a:pPr algn="l" fontAlgn="t"/>
                      <a:r>
                        <a:rPr lang="en-IN" sz="1700" dirty="0">
                          <a:solidFill>
                            <a:srgbClr val="000000"/>
                          </a:solidFill>
                          <a:effectLst/>
                          <a:latin typeface="Cambria" pitchFamily="18" charset="0"/>
                        </a:rPr>
                        <a:t>Size need not</a:t>
                      </a:r>
                      <a:r>
                        <a:rPr lang="en-IN" sz="1700" baseline="0" dirty="0">
                          <a:solidFill>
                            <a:srgbClr val="000000"/>
                          </a:solidFill>
                          <a:effectLst/>
                          <a:latin typeface="Cambria" pitchFamily="18" charset="0"/>
                        </a:rPr>
                        <a:t> be specified. Even if specify a capacity, we can add elements later</a:t>
                      </a:r>
                      <a:endParaRPr lang="en-IN" sz="1700" dirty="0">
                        <a:solidFill>
                          <a:srgbClr val="000000"/>
                        </a:solidFill>
                        <a:effectLst/>
                        <a:latin typeface="Cambria" pitchFamily="18" charset="0"/>
                      </a:endParaRPr>
                    </a:p>
                  </a:txBody>
                  <a:tcPr marL="57150" marR="57150" marT="76200" marB="76200"/>
                </a:tc>
                <a:extLst>
                  <a:ext uri="{0D108BD9-81ED-4DB2-BD59-A6C34878D82A}">
                    <a16:rowId xmlns:a16="http://schemas.microsoft.com/office/drawing/2014/main" val="10001"/>
                  </a:ext>
                </a:extLst>
              </a:tr>
              <a:tr h="720080">
                <a:tc>
                  <a:txBody>
                    <a:bodyPr/>
                    <a:lstStyle/>
                    <a:p>
                      <a:pPr algn="ctr"/>
                      <a:r>
                        <a:rPr lang="en-US" dirty="0"/>
                        <a:t>2</a:t>
                      </a:r>
                      <a:endParaRPr lang="en-IN" dirty="0"/>
                    </a:p>
                  </a:txBody>
                  <a:tcPr marL="68580" marR="68580"/>
                </a:tc>
                <a:tc>
                  <a:txBody>
                    <a:bodyPr/>
                    <a:lstStyle/>
                    <a:p>
                      <a:pPr algn="l" fontAlgn="t"/>
                      <a:r>
                        <a:rPr lang="en-US" sz="1700" dirty="0">
                          <a:solidFill>
                            <a:srgbClr val="000000"/>
                          </a:solidFill>
                          <a:effectLst/>
                          <a:latin typeface="Cambria" pitchFamily="18" charset="0"/>
                        </a:rPr>
                        <a:t>Accessed</a:t>
                      </a:r>
                      <a:r>
                        <a:rPr lang="en-US" sz="1700" baseline="0" dirty="0">
                          <a:solidFill>
                            <a:srgbClr val="000000"/>
                          </a:solidFill>
                          <a:effectLst/>
                          <a:latin typeface="Cambria" pitchFamily="18" charset="0"/>
                        </a:rPr>
                        <a:t> using index in []</a:t>
                      </a:r>
                      <a:endParaRPr lang="en-IN" sz="1700" dirty="0">
                        <a:solidFill>
                          <a:srgbClr val="000000"/>
                        </a:solidFill>
                        <a:effectLst/>
                        <a:latin typeface="Cambria" pitchFamily="18" charset="0"/>
                      </a:endParaRPr>
                    </a:p>
                  </a:txBody>
                  <a:tcPr marL="57150" marR="57150" marT="76200" marB="76200"/>
                </a:tc>
                <a:tc>
                  <a:txBody>
                    <a:bodyPr/>
                    <a:lstStyle/>
                    <a:p>
                      <a:pPr algn="l" fontAlgn="t"/>
                      <a:r>
                        <a:rPr lang="en-US" sz="1700" dirty="0" err="1">
                          <a:solidFill>
                            <a:srgbClr val="000000"/>
                          </a:solidFill>
                          <a:effectLst/>
                          <a:latin typeface="Cambria" pitchFamily="18" charset="0"/>
                        </a:rPr>
                        <a:t>ArrayList</a:t>
                      </a:r>
                      <a:r>
                        <a:rPr lang="en-US" sz="1700" baseline="0" dirty="0">
                          <a:solidFill>
                            <a:srgbClr val="000000"/>
                          </a:solidFill>
                          <a:effectLst/>
                          <a:latin typeface="Cambria" pitchFamily="18" charset="0"/>
                        </a:rPr>
                        <a:t> has methods to access it’s  elements</a:t>
                      </a:r>
                      <a:endParaRPr lang="en-IN" sz="1700" dirty="0">
                        <a:solidFill>
                          <a:srgbClr val="000000"/>
                        </a:solidFill>
                        <a:effectLst/>
                        <a:latin typeface="Cambria" pitchFamily="18" charset="0"/>
                      </a:endParaRPr>
                    </a:p>
                  </a:txBody>
                  <a:tcPr marL="57150" marR="57150" marT="76200" marB="76200"/>
                </a:tc>
                <a:extLst>
                  <a:ext uri="{0D108BD9-81ED-4DB2-BD59-A6C34878D82A}">
                    <a16:rowId xmlns:a16="http://schemas.microsoft.com/office/drawing/2014/main" val="10002"/>
                  </a:ext>
                </a:extLst>
              </a:tr>
              <a:tr h="864096">
                <a:tc>
                  <a:txBody>
                    <a:bodyPr/>
                    <a:lstStyle/>
                    <a:p>
                      <a:pPr algn="ctr"/>
                      <a:r>
                        <a:rPr lang="en-US" dirty="0"/>
                        <a:t>3</a:t>
                      </a:r>
                      <a:endParaRPr lang="en-IN" dirty="0"/>
                    </a:p>
                  </a:txBody>
                  <a:tcPr marL="68580" marR="68580"/>
                </a:tc>
                <a:tc>
                  <a:txBody>
                    <a:bodyPr/>
                    <a:lstStyle/>
                    <a:p>
                      <a:pPr algn="l" fontAlgn="t"/>
                      <a:r>
                        <a:rPr lang="en-IN" sz="1700" dirty="0">
                          <a:solidFill>
                            <a:srgbClr val="000000"/>
                          </a:solidFill>
                          <a:effectLst/>
                          <a:latin typeface="Cambria" pitchFamily="18" charset="0"/>
                        </a:rPr>
                        <a:t>Array</a:t>
                      </a:r>
                      <a:r>
                        <a:rPr lang="en-IN" sz="1700" baseline="0" dirty="0">
                          <a:solidFill>
                            <a:srgbClr val="000000"/>
                          </a:solidFill>
                          <a:effectLst/>
                          <a:latin typeface="Cambria" pitchFamily="18" charset="0"/>
                        </a:rPr>
                        <a:t> can contain primitive and non-primitive data types</a:t>
                      </a:r>
                      <a:endParaRPr lang="en-IN" sz="1700" dirty="0">
                        <a:solidFill>
                          <a:srgbClr val="000000"/>
                        </a:solidFill>
                        <a:effectLst/>
                        <a:latin typeface="Cambria" pitchFamily="18" charset="0"/>
                      </a:endParaRPr>
                    </a:p>
                  </a:txBody>
                  <a:tcPr marL="57150" marR="57150" marT="76200" marB="76200"/>
                </a:tc>
                <a:tc>
                  <a:txBody>
                    <a:bodyPr/>
                    <a:lstStyle/>
                    <a:p>
                      <a:pPr algn="l" fontAlgn="t"/>
                      <a:r>
                        <a:rPr lang="en-IN" sz="1700" dirty="0" err="1">
                          <a:solidFill>
                            <a:srgbClr val="000000"/>
                          </a:solidFill>
                          <a:effectLst/>
                          <a:latin typeface="Cambria" pitchFamily="18" charset="0"/>
                        </a:rPr>
                        <a:t>ArrayList</a:t>
                      </a:r>
                      <a:r>
                        <a:rPr lang="en-IN" sz="1700" dirty="0">
                          <a:solidFill>
                            <a:srgbClr val="000000"/>
                          </a:solidFill>
                          <a:effectLst/>
                          <a:latin typeface="Cambria" pitchFamily="18" charset="0"/>
                        </a:rPr>
                        <a:t> supports only objects</a:t>
                      </a:r>
                    </a:p>
                  </a:txBody>
                  <a:tcPr marL="57150" marR="57150" marT="76200" marB="76200"/>
                </a:tc>
                <a:extLst>
                  <a:ext uri="{0D108BD9-81ED-4DB2-BD59-A6C34878D82A}">
                    <a16:rowId xmlns:a16="http://schemas.microsoft.com/office/drawing/2014/main" val="10003"/>
                  </a:ext>
                </a:extLst>
              </a:tr>
              <a:tr h="1385900">
                <a:tc>
                  <a:txBody>
                    <a:bodyPr/>
                    <a:lstStyle/>
                    <a:p>
                      <a:pPr algn="ctr"/>
                      <a:r>
                        <a:rPr lang="en-US" dirty="0"/>
                        <a:t>4</a:t>
                      </a:r>
                      <a:endParaRPr lang="en-IN" dirty="0"/>
                    </a:p>
                  </a:txBody>
                  <a:tcPr marL="68580" marR="68580"/>
                </a:tc>
                <a:tc>
                  <a:txBody>
                    <a:bodyPr/>
                    <a:lstStyle/>
                    <a:p>
                      <a:pPr algn="l" fontAlgn="t"/>
                      <a:r>
                        <a:rPr lang="en-IN" sz="1700" dirty="0">
                          <a:solidFill>
                            <a:srgbClr val="000000"/>
                          </a:solidFill>
                          <a:effectLst/>
                          <a:latin typeface="Cambria" pitchFamily="18" charset="0"/>
                        </a:rPr>
                        <a:t>Primitive </a:t>
                      </a:r>
                      <a:r>
                        <a:rPr lang="en-IN" sz="1700" dirty="0" err="1">
                          <a:solidFill>
                            <a:srgbClr val="000000"/>
                          </a:solidFill>
                          <a:effectLst/>
                          <a:latin typeface="Cambria" pitchFamily="18" charset="0"/>
                        </a:rPr>
                        <a:t>datatypes</a:t>
                      </a:r>
                      <a:r>
                        <a:rPr lang="en-IN" sz="1700" dirty="0">
                          <a:solidFill>
                            <a:srgbClr val="000000"/>
                          </a:solidFill>
                          <a:effectLst/>
                          <a:latin typeface="Cambria" pitchFamily="18" charset="0"/>
                        </a:rPr>
                        <a:t> are stored in contiguous locations. In case of objects, allocation is similar to </a:t>
                      </a:r>
                      <a:r>
                        <a:rPr lang="en-IN" sz="1700" dirty="0" err="1">
                          <a:solidFill>
                            <a:srgbClr val="000000"/>
                          </a:solidFill>
                          <a:effectLst/>
                          <a:latin typeface="Cambria" pitchFamily="18" charset="0"/>
                        </a:rPr>
                        <a:t>ArrayList</a:t>
                      </a:r>
                      <a:endParaRPr lang="en-IN" sz="1700" dirty="0">
                        <a:solidFill>
                          <a:srgbClr val="000000"/>
                        </a:solidFill>
                        <a:effectLst/>
                        <a:latin typeface="Cambria" pitchFamily="18" charset="0"/>
                      </a:endParaRPr>
                    </a:p>
                  </a:txBody>
                  <a:tcPr marL="57150" marR="57150" marT="76200" marB="76200"/>
                </a:tc>
                <a:tc>
                  <a:txBody>
                    <a:bodyPr/>
                    <a:lstStyle/>
                    <a:p>
                      <a:pPr algn="l" fontAlgn="t"/>
                      <a:r>
                        <a:rPr lang="en-IN" sz="1700" dirty="0">
                          <a:solidFill>
                            <a:srgbClr val="000000"/>
                          </a:solidFill>
                          <a:effectLst/>
                          <a:latin typeface="Cambria" pitchFamily="18" charset="0"/>
                        </a:rPr>
                        <a:t>Members are always references to objects</a:t>
                      </a:r>
                      <a:r>
                        <a:rPr lang="en-IN" sz="1700" baseline="0" dirty="0">
                          <a:solidFill>
                            <a:srgbClr val="000000"/>
                          </a:solidFill>
                          <a:effectLst/>
                          <a:latin typeface="Cambria" pitchFamily="18" charset="0"/>
                        </a:rPr>
                        <a:t> at different memory locations. References are stored at contiguous locations</a:t>
                      </a:r>
                      <a:endParaRPr lang="en-IN" sz="1700" dirty="0">
                        <a:solidFill>
                          <a:srgbClr val="000000"/>
                        </a:solidFill>
                        <a:effectLst/>
                        <a:latin typeface="Cambria" pitchFamily="18" charset="0"/>
                      </a:endParaRPr>
                    </a:p>
                  </a:txBody>
                  <a:tcPr marL="57150" marR="5715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529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1"/>
            <a:ext cx="4114800" cy="577157"/>
          </a:xfrm>
        </p:spPr>
        <p:txBody>
          <a:bodyPr>
            <a:normAutofit/>
          </a:bodyPr>
          <a:lstStyle/>
          <a:p>
            <a:r>
              <a:rPr lang="en-IN" sz="2400" b="1" dirty="0"/>
              <a:t>Java </a:t>
            </a:r>
            <a:r>
              <a:rPr lang="en-IN" sz="2400" b="1" dirty="0" err="1"/>
              <a:t>LinkedList</a:t>
            </a:r>
            <a:r>
              <a:rPr lang="en-IN" sz="2400" b="1" dirty="0"/>
              <a:t> class</a:t>
            </a:r>
          </a:p>
        </p:txBody>
      </p:sp>
      <p:sp>
        <p:nvSpPr>
          <p:cNvPr id="3" name="Content Placeholder 2"/>
          <p:cNvSpPr>
            <a:spLocks noGrp="1"/>
          </p:cNvSpPr>
          <p:nvPr>
            <p:ph idx="1"/>
          </p:nvPr>
        </p:nvSpPr>
        <p:spPr>
          <a:xfrm>
            <a:off x="636104" y="1340770"/>
            <a:ext cx="7116081" cy="4632995"/>
          </a:xfrm>
        </p:spPr>
        <p:txBody>
          <a:bodyPr>
            <a:noAutofit/>
          </a:bodyPr>
          <a:lstStyle/>
          <a:p>
            <a:r>
              <a:rPr lang="en-IN" dirty="0">
                <a:latin typeface="Cambria" pitchFamily="18" charset="0"/>
              </a:rPr>
              <a:t>Java </a:t>
            </a:r>
            <a:r>
              <a:rPr lang="en-IN" dirty="0" err="1">
                <a:latin typeface="Cambria" pitchFamily="18" charset="0"/>
              </a:rPr>
              <a:t>LinkedList</a:t>
            </a:r>
            <a:r>
              <a:rPr lang="en-IN" dirty="0">
                <a:latin typeface="Cambria" pitchFamily="18" charset="0"/>
              </a:rPr>
              <a:t> are:</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can contain duplicate elements.</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maintains insertion order.</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is non synchronized.</a:t>
            </a:r>
          </a:p>
          <a:p>
            <a:pPr lvl="1"/>
            <a:r>
              <a:rPr lang="en-IN" sz="2000" dirty="0">
                <a:latin typeface="Cambria" pitchFamily="18" charset="0"/>
              </a:rPr>
              <a:t>In Java </a:t>
            </a:r>
            <a:r>
              <a:rPr lang="en-IN" sz="2000" dirty="0" err="1">
                <a:latin typeface="Cambria" pitchFamily="18" charset="0"/>
              </a:rPr>
              <a:t>LinkedList</a:t>
            </a:r>
            <a:r>
              <a:rPr lang="en-IN" sz="2000" dirty="0">
                <a:latin typeface="Cambria" pitchFamily="18" charset="0"/>
              </a:rPr>
              <a:t> class, manipulation is fast because no shifting needs to occur.</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can be used as a list, stack or queue.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06" y="1485878"/>
            <a:ext cx="2514168" cy="4751435"/>
          </a:xfrm>
          <a:prstGeom prst="rect">
            <a:avLst/>
          </a:prstGeom>
        </p:spPr>
      </p:pic>
    </p:spTree>
    <p:extLst>
      <p:ext uri="{BB962C8B-B14F-4D97-AF65-F5344CB8AC3E}">
        <p14:creationId xmlns:p14="http://schemas.microsoft.com/office/powerpoint/2010/main" val="1216963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4546848" cy="504056"/>
          </a:xfrm>
        </p:spPr>
        <p:txBody>
          <a:bodyPr>
            <a:normAutofit/>
          </a:bodyPr>
          <a:lstStyle/>
          <a:p>
            <a:r>
              <a:rPr lang="en-IN" sz="2400" b="1" dirty="0"/>
              <a:t>Java </a:t>
            </a:r>
            <a:r>
              <a:rPr lang="en-IN" sz="2400" b="1" dirty="0" err="1"/>
              <a:t>LinkedList</a:t>
            </a:r>
            <a:r>
              <a:rPr lang="en-IN" sz="2400" b="1" dirty="0"/>
              <a:t> Example</a:t>
            </a:r>
          </a:p>
        </p:txBody>
      </p:sp>
      <p:sp>
        <p:nvSpPr>
          <p:cNvPr id="3" name="Content Placeholder 2"/>
          <p:cNvSpPr>
            <a:spLocks noGrp="1"/>
          </p:cNvSpPr>
          <p:nvPr>
            <p:ph idx="1"/>
          </p:nvPr>
        </p:nvSpPr>
        <p:spPr>
          <a:xfrm>
            <a:off x="662609" y="1435894"/>
            <a:ext cx="7501135" cy="5017442"/>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public</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static</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void</a:t>
            </a:r>
            <a:r>
              <a:rPr lang="en-IN" sz="2400" dirty="0">
                <a:latin typeface="Times New Roman" panose="02020603050405020304" pitchFamily="18" charset="0"/>
                <a:cs typeface="Times New Roman" panose="02020603050405020304" pitchFamily="18" charset="0"/>
              </a:rPr>
              <a:t>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LinkedList</a:t>
            </a:r>
            <a:r>
              <a:rPr lang="en-IN" sz="2400" dirty="0">
                <a:latin typeface="Times New Roman" panose="02020603050405020304" pitchFamily="18" charset="0"/>
                <a:cs typeface="Times New Roman" panose="02020603050405020304" pitchFamily="18" charset="0"/>
              </a:rPr>
              <a:t>&lt;String&gt; al=</a:t>
            </a:r>
            <a:r>
              <a:rPr lang="en-IN" sz="2400" b="1" dirty="0">
                <a:latin typeface="Times New Roman" panose="02020603050405020304" pitchFamily="18" charset="0"/>
                <a:cs typeface="Times New Roman" panose="02020603050405020304" pitchFamily="18" charset="0"/>
              </a:rPr>
              <a:t>new</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LinkedList</a:t>
            </a:r>
            <a:r>
              <a:rPr lang="en-IN" sz="2400" dirty="0">
                <a:latin typeface="Times New Roman" panose="02020603050405020304" pitchFamily="18" charset="0"/>
                <a:cs typeface="Times New Roman" panose="02020603050405020304" pitchFamily="18" charset="0"/>
              </a:rPr>
              <a:t>&lt;String&gt;();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("Ravi");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("Vijay");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("Ravi");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("Ajay");  </a:t>
            </a:r>
          </a:p>
          <a:p>
            <a:pPr marL="0" indent="0">
              <a:buNone/>
            </a:pPr>
            <a:r>
              <a:rPr lang="en-IN" sz="2400" dirty="0">
                <a:latin typeface="Times New Roman" panose="02020603050405020304" pitchFamily="18" charset="0"/>
                <a:cs typeface="Times New Roman" panose="02020603050405020304" pitchFamily="18" charset="0"/>
              </a:rPr>
              <a:t>    Iterator&lt;String&gt; </a:t>
            </a:r>
            <a:r>
              <a:rPr lang="en-IN" sz="2400" dirty="0" err="1">
                <a:latin typeface="Times New Roman" panose="02020603050405020304" pitchFamily="18" charset="0"/>
                <a:cs typeface="Times New Roman" panose="02020603050405020304" pitchFamily="18" charset="0"/>
              </a:rPr>
              <a:t>itr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al.iterator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while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itr.hasNext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itr.next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  </a:t>
            </a:r>
          </a:p>
          <a:p>
            <a:pPr marL="0" indent="0">
              <a:buNone/>
            </a:pPr>
            <a:r>
              <a:rPr lang="en-IN" sz="2400" dirty="0">
                <a:latin typeface="Times New Roman" panose="02020603050405020304" pitchFamily="18" charset="0"/>
                <a:cs typeface="Times New Roman" panose="02020603050405020304" pitchFamily="18" charset="0"/>
              </a:rPr>
              <a:t> } </a:t>
            </a:r>
          </a:p>
          <a:p>
            <a:endParaRPr lang="en-IN" sz="1900" dirty="0"/>
          </a:p>
        </p:txBody>
      </p:sp>
      <p:sp>
        <p:nvSpPr>
          <p:cNvPr id="4" name="Content Placeholder 2"/>
          <p:cNvSpPr txBox="1">
            <a:spLocks/>
          </p:cNvSpPr>
          <p:nvPr/>
        </p:nvSpPr>
        <p:spPr bwMode="auto">
          <a:xfrm>
            <a:off x="8868308" y="4005064"/>
            <a:ext cx="1188132" cy="2232248"/>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endParaRPr lang="en-IN" sz="1800" b="1" dirty="0">
              <a:latin typeface="Cambria" pitchFamily="18" charset="0"/>
            </a:endParaRPr>
          </a:p>
          <a:p>
            <a:pPr marL="0" indent="0">
              <a:buNone/>
            </a:pPr>
            <a:r>
              <a:rPr lang="en-IN" sz="1600" dirty="0"/>
              <a:t>Ravi </a:t>
            </a:r>
          </a:p>
          <a:p>
            <a:pPr marL="0" indent="0">
              <a:buNone/>
            </a:pPr>
            <a:r>
              <a:rPr lang="en-IN" sz="1600" dirty="0"/>
              <a:t>Vijay</a:t>
            </a:r>
          </a:p>
          <a:p>
            <a:pPr marL="0" indent="0">
              <a:buNone/>
            </a:pPr>
            <a:r>
              <a:rPr lang="en-IN" sz="1600" dirty="0"/>
              <a:t>Ravi </a:t>
            </a:r>
          </a:p>
          <a:p>
            <a:pPr marL="0" indent="0">
              <a:buNone/>
            </a:pPr>
            <a:r>
              <a:rPr lang="en-IN" sz="1600" dirty="0"/>
              <a:t>Ajay</a:t>
            </a:r>
            <a:endParaRPr lang="en-IN" sz="1600" dirty="0">
              <a:latin typeface="Cambria" pitchFamily="18" charset="0"/>
            </a:endParaRPr>
          </a:p>
        </p:txBody>
      </p:sp>
    </p:spTree>
    <p:extLst>
      <p:ext uri="{BB962C8B-B14F-4D97-AF65-F5344CB8AC3E}">
        <p14:creationId xmlns:p14="http://schemas.microsoft.com/office/powerpoint/2010/main" val="288548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948" y="0"/>
            <a:ext cx="7787208" cy="432048"/>
          </a:xfrm>
        </p:spPr>
        <p:txBody>
          <a:bodyPr>
            <a:normAutofit fontScale="90000"/>
          </a:bodyPr>
          <a:lstStyle/>
          <a:p>
            <a:r>
              <a:rPr lang="en-IN" sz="1800" b="1" dirty="0" err="1">
                <a:latin typeface="Cambria" pitchFamily="18" charset="0"/>
              </a:rPr>
              <a:t>LinkedList</a:t>
            </a:r>
            <a:r>
              <a:rPr lang="en-IN" sz="1800" b="1" dirty="0">
                <a:latin typeface="Cambria" pitchFamily="18" charset="0"/>
              </a:rPr>
              <a:t> example – </a:t>
            </a:r>
            <a:r>
              <a:rPr lang="en-IN" sz="1800" b="1" dirty="0" err="1">
                <a:latin typeface="Cambria" pitchFamily="18" charset="0"/>
              </a:rPr>
              <a:t>addfirst</a:t>
            </a:r>
            <a:r>
              <a:rPr lang="en-IN" sz="1800" b="1" dirty="0">
                <a:latin typeface="Cambria" pitchFamily="18" charset="0"/>
              </a:rPr>
              <a:t>(), </a:t>
            </a:r>
            <a:r>
              <a:rPr lang="en-IN" sz="1800" b="1" dirty="0" err="1">
                <a:latin typeface="Cambria" pitchFamily="18" charset="0"/>
              </a:rPr>
              <a:t>addlast</a:t>
            </a:r>
            <a:r>
              <a:rPr lang="en-IN" sz="1800" b="1" dirty="0">
                <a:latin typeface="Cambria" pitchFamily="18" charset="0"/>
              </a:rPr>
              <a:t>(),</a:t>
            </a:r>
            <a:r>
              <a:rPr lang="en-IN" sz="1800" b="1" dirty="0" err="1">
                <a:latin typeface="Cambria" pitchFamily="18" charset="0"/>
              </a:rPr>
              <a:t>removeFirst</a:t>
            </a:r>
            <a:r>
              <a:rPr lang="en-IN" sz="1800" b="1" dirty="0">
                <a:latin typeface="Cambria" pitchFamily="18" charset="0"/>
              </a:rPr>
              <a:t>(),</a:t>
            </a:r>
            <a:r>
              <a:rPr lang="en-IN" sz="1800" b="1" dirty="0" err="1">
                <a:latin typeface="Cambria" pitchFamily="18" charset="0"/>
              </a:rPr>
              <a:t>removelast</a:t>
            </a:r>
            <a:r>
              <a:rPr lang="en-IN" sz="1800" b="1" dirty="0">
                <a:latin typeface="Cambria" pitchFamily="18" charset="0"/>
              </a:rPr>
              <a:t>() etc…</a:t>
            </a:r>
          </a:p>
        </p:txBody>
      </p:sp>
      <p:sp>
        <p:nvSpPr>
          <p:cNvPr id="3" name="Content Placeholder 2"/>
          <p:cNvSpPr>
            <a:spLocks noGrp="1"/>
          </p:cNvSpPr>
          <p:nvPr>
            <p:ph idx="1"/>
          </p:nvPr>
        </p:nvSpPr>
        <p:spPr>
          <a:xfrm>
            <a:off x="689113" y="432048"/>
            <a:ext cx="9727367" cy="5949280"/>
          </a:xfrm>
        </p:spPr>
        <p:txBody>
          <a:bodyPr numCol="2">
            <a:noAutofit/>
          </a:bodyPr>
          <a:lstStyle/>
          <a:p>
            <a:pPr marL="0" indent="0">
              <a:buNone/>
            </a:pPr>
            <a:r>
              <a:rPr lang="en-IN" sz="1800" dirty="0">
                <a:latin typeface="Cambria" pitchFamily="18" charset="0"/>
              </a:rPr>
              <a:t>public static void main(String [] </a:t>
            </a:r>
            <a:r>
              <a:rPr lang="en-IN" sz="1800" dirty="0" err="1">
                <a:latin typeface="Cambria" pitchFamily="18" charset="0"/>
              </a:rPr>
              <a:t>args</a:t>
            </a:r>
            <a:r>
              <a:rPr lang="en-IN" sz="1800" dirty="0">
                <a:latin typeface="Cambria" pitchFamily="18" charset="0"/>
              </a:rPr>
              <a:t>)          {             LinkedList&lt;String&gt; </a:t>
            </a:r>
            <a:r>
              <a:rPr lang="en-IN" sz="1800" dirty="0" err="1">
                <a:latin typeface="Cambria" pitchFamily="18" charset="0"/>
              </a:rPr>
              <a:t>ll</a:t>
            </a:r>
            <a:r>
              <a:rPr lang="en-IN" sz="1800" dirty="0">
                <a:latin typeface="Cambria" pitchFamily="18" charset="0"/>
              </a:rPr>
              <a:t>=new LinkedList&lt;String&gt;();   </a:t>
            </a:r>
          </a:p>
          <a:p>
            <a:pPr marL="0" indent="0">
              <a:buNone/>
            </a:pPr>
            <a:r>
              <a:rPr lang="en-IN" sz="1800" dirty="0" err="1">
                <a:latin typeface="Cambria" pitchFamily="18" charset="0"/>
              </a:rPr>
              <a:t>ll.add</a:t>
            </a:r>
            <a:r>
              <a:rPr lang="en-IN" sz="1800" dirty="0">
                <a:latin typeface="Cambria" pitchFamily="18" charset="0"/>
              </a:rPr>
              <a:t>("Ravi"); </a:t>
            </a:r>
          </a:p>
          <a:p>
            <a:pPr marL="0" indent="0">
              <a:buNone/>
            </a:pPr>
            <a:r>
              <a:rPr lang="en-IN" sz="1800" dirty="0" err="1">
                <a:latin typeface="Cambria" pitchFamily="18" charset="0"/>
              </a:rPr>
              <a:t>ll.add</a:t>
            </a:r>
            <a:r>
              <a:rPr lang="en-IN" sz="1800" dirty="0">
                <a:latin typeface="Cambria" pitchFamily="18" charset="0"/>
              </a:rPr>
              <a:t>("Ravi");</a:t>
            </a:r>
          </a:p>
          <a:p>
            <a:pPr marL="0" indent="0">
              <a:buNone/>
            </a:pPr>
            <a:r>
              <a:rPr lang="en-IN" sz="1800" dirty="0" err="1">
                <a:latin typeface="Cambria" pitchFamily="18" charset="0"/>
              </a:rPr>
              <a:t>ll.add</a:t>
            </a:r>
            <a:r>
              <a:rPr lang="en-IN" sz="1800" dirty="0">
                <a:latin typeface="Cambria" pitchFamily="18" charset="0"/>
              </a:rPr>
              <a:t>("Vijay"); </a:t>
            </a:r>
          </a:p>
          <a:p>
            <a:pPr marL="0" indent="0">
              <a:buNone/>
            </a:pPr>
            <a:r>
              <a:rPr lang="en-IN" sz="1800" dirty="0" err="1">
                <a:latin typeface="Cambria" pitchFamily="18" charset="0"/>
              </a:rPr>
              <a:t>ll.add</a:t>
            </a:r>
            <a:r>
              <a:rPr lang="en-IN" sz="1800" dirty="0">
                <a:latin typeface="Cambria" pitchFamily="18" charset="0"/>
              </a:rPr>
              <a:t>("Ajay"); </a:t>
            </a:r>
          </a:p>
          <a:p>
            <a:pPr marL="0" indent="0">
              <a:buNone/>
            </a:pPr>
            <a:r>
              <a:rPr lang="en-IN" sz="1800" dirty="0" err="1">
                <a:latin typeface="Cambria" pitchFamily="18" charset="0"/>
              </a:rPr>
              <a:t>System.out.println</a:t>
            </a:r>
            <a:r>
              <a:rPr lang="en-IN" sz="1800" dirty="0">
                <a:latin typeface="Cambria" pitchFamily="18" charset="0"/>
              </a:rPr>
              <a:t>("Initial list of elements: "+</a:t>
            </a:r>
            <a:r>
              <a:rPr lang="en-IN" sz="1800" dirty="0" err="1">
                <a:latin typeface="Cambria" pitchFamily="18" charset="0"/>
              </a:rPr>
              <a:t>ll</a:t>
            </a:r>
            <a:r>
              <a:rPr lang="en-IN" sz="1800" dirty="0">
                <a:latin typeface="Cambria" pitchFamily="18" charset="0"/>
              </a:rPr>
              <a:t>); </a:t>
            </a:r>
          </a:p>
          <a:p>
            <a:pPr marL="0" indent="0">
              <a:buNone/>
            </a:pPr>
            <a:r>
              <a:rPr lang="en-IN" sz="1800" b="1" dirty="0">
                <a:latin typeface="Cambria" pitchFamily="18" charset="0"/>
              </a:rPr>
              <a:t>           //Removing first element from the list                </a:t>
            </a:r>
            <a:r>
              <a:rPr lang="en-IN" sz="1800" dirty="0" err="1">
                <a:latin typeface="Cambria" pitchFamily="18" charset="0"/>
              </a:rPr>
              <a:t>ll.removeFirst</a:t>
            </a:r>
            <a:r>
              <a:rPr lang="en-IN" sz="1800" dirty="0">
                <a:latin typeface="Cambria" pitchFamily="18" charset="0"/>
              </a:rPr>
              <a:t>(); </a:t>
            </a:r>
          </a:p>
          <a:p>
            <a:pPr marL="0" indent="0">
              <a:buNone/>
            </a:pPr>
            <a:r>
              <a:rPr lang="en-IN" sz="1800" dirty="0">
                <a:latin typeface="Cambria" pitchFamily="18" charset="0"/>
              </a:rPr>
              <a:t> </a:t>
            </a: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removeFirst</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a:t>
            </a:r>
          </a:p>
          <a:p>
            <a:pPr marL="0" indent="0">
              <a:buNone/>
            </a:pPr>
            <a:r>
              <a:rPr lang="en-IN" sz="1800" b="1" dirty="0">
                <a:latin typeface="Cambria" pitchFamily="18" charset="0"/>
              </a:rPr>
              <a:t>            //Removing </a:t>
            </a:r>
            <a:r>
              <a:rPr lang="en-IN" sz="1800" b="1" dirty="0" err="1">
                <a:latin typeface="Cambria" pitchFamily="18" charset="0"/>
              </a:rPr>
              <a:t>lastt</a:t>
            </a:r>
            <a:r>
              <a:rPr lang="en-IN" sz="1800" b="1" dirty="0">
                <a:latin typeface="Cambria" pitchFamily="18" charset="0"/>
              </a:rPr>
              <a:t> element from the list                </a:t>
            </a:r>
            <a:r>
              <a:rPr lang="en-IN" sz="1800" dirty="0" err="1">
                <a:latin typeface="Cambria" pitchFamily="18" charset="0"/>
              </a:rPr>
              <a:t>ll.removeLast</a:t>
            </a:r>
            <a:r>
              <a:rPr lang="en-IN" sz="1800" dirty="0">
                <a:latin typeface="Cambria" pitchFamily="18" charset="0"/>
              </a:rPr>
              <a:t>();</a:t>
            </a:r>
          </a:p>
          <a:p>
            <a:pPr marL="0" indent="0">
              <a:buNone/>
            </a:pP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removeLast</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                                                     </a:t>
            </a:r>
          </a:p>
          <a:p>
            <a:pPr marL="0" indent="0">
              <a:buNone/>
            </a:pPr>
            <a:r>
              <a:rPr lang="en-IN" sz="1800" dirty="0">
                <a:latin typeface="Cambria" pitchFamily="18" charset="0"/>
              </a:rPr>
              <a:t>              </a:t>
            </a:r>
            <a:r>
              <a:rPr lang="en-IN" sz="1800" dirty="0" err="1">
                <a:latin typeface="Cambria" pitchFamily="18" charset="0"/>
              </a:rPr>
              <a:t>ll.addFirst</a:t>
            </a:r>
            <a:r>
              <a:rPr lang="en-IN" sz="1800" dirty="0">
                <a:latin typeface="Cambria" pitchFamily="18" charset="0"/>
              </a:rPr>
              <a:t>("Vijay"); </a:t>
            </a:r>
          </a:p>
          <a:p>
            <a:pPr marL="0" indent="0">
              <a:buNone/>
            </a:pPr>
            <a:r>
              <a:rPr lang="en-IN" sz="1800" dirty="0">
                <a:latin typeface="Cambria" pitchFamily="18" charset="0"/>
              </a:rPr>
              <a:t>              </a:t>
            </a:r>
            <a:r>
              <a:rPr lang="en-IN" sz="1800" dirty="0" err="1">
                <a:latin typeface="Cambria" pitchFamily="18" charset="0"/>
              </a:rPr>
              <a:t>ll.addLast</a:t>
            </a:r>
            <a:r>
              <a:rPr lang="en-IN" sz="1800" dirty="0">
                <a:latin typeface="Cambria" pitchFamily="18" charset="0"/>
              </a:rPr>
              <a:t>("Ravi");                </a:t>
            </a:r>
            <a:r>
              <a:rPr lang="en-IN" sz="1800" dirty="0" err="1">
                <a:latin typeface="Cambria" pitchFamily="18" charset="0"/>
              </a:rPr>
              <a:t>System.out.println</a:t>
            </a:r>
            <a:r>
              <a:rPr lang="en-IN" sz="1800" dirty="0">
                <a:latin typeface="Cambria" pitchFamily="18" charset="0"/>
              </a:rPr>
              <a:t>("Updated list : "+</a:t>
            </a:r>
            <a:r>
              <a:rPr lang="en-IN" sz="1800" dirty="0" err="1">
                <a:latin typeface="Cambria" pitchFamily="18" charset="0"/>
              </a:rPr>
              <a:t>ll</a:t>
            </a:r>
            <a:r>
              <a:rPr lang="en-IN" sz="1800" dirty="0">
                <a:latin typeface="Cambria" pitchFamily="18" charset="0"/>
              </a:rPr>
              <a:t>); </a:t>
            </a:r>
          </a:p>
          <a:p>
            <a:pPr marL="0" indent="0">
              <a:buNone/>
            </a:pPr>
            <a:endParaRPr lang="en-IN" sz="1800" dirty="0">
              <a:latin typeface="Cambria" pitchFamily="18" charset="0"/>
            </a:endParaRPr>
          </a:p>
          <a:p>
            <a:pPr marL="0" indent="0">
              <a:buNone/>
            </a:pPr>
            <a:r>
              <a:rPr lang="en-IN" sz="1800" b="1" dirty="0">
                <a:latin typeface="Cambria" pitchFamily="18" charset="0"/>
              </a:rPr>
              <a:t>//Removing first occurrence of element from the list </a:t>
            </a:r>
          </a:p>
          <a:p>
            <a:pPr marL="0" indent="0">
              <a:buNone/>
            </a:pPr>
            <a:r>
              <a:rPr lang="en-IN" sz="1800" dirty="0">
                <a:latin typeface="Cambria" pitchFamily="18" charset="0"/>
              </a:rPr>
              <a:t>          </a:t>
            </a:r>
            <a:r>
              <a:rPr lang="en-IN" sz="1800" dirty="0" err="1">
                <a:latin typeface="Cambria" pitchFamily="18" charset="0"/>
              </a:rPr>
              <a:t>ll.removeFirstOccurrence</a:t>
            </a:r>
            <a:r>
              <a:rPr lang="en-IN" sz="1800" dirty="0">
                <a:latin typeface="Cambria" pitchFamily="18" charset="0"/>
              </a:rPr>
              <a:t>("Vijay");                </a:t>
            </a: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removeFirstOccurrence</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a:t>
            </a:r>
          </a:p>
          <a:p>
            <a:pPr marL="0" indent="0">
              <a:buNone/>
            </a:pPr>
            <a:r>
              <a:rPr lang="en-IN" sz="1800" dirty="0">
                <a:latin typeface="Cambria" pitchFamily="18" charset="0"/>
              </a:rPr>
              <a:t>/</a:t>
            </a:r>
            <a:r>
              <a:rPr lang="en-IN" sz="1800" b="1" dirty="0">
                <a:latin typeface="Cambria" pitchFamily="18" charset="0"/>
              </a:rPr>
              <a:t>/Removing last occurrence of element from the list </a:t>
            </a:r>
            <a:r>
              <a:rPr lang="en-IN" sz="1800" dirty="0">
                <a:latin typeface="Cambria" pitchFamily="18" charset="0"/>
              </a:rPr>
              <a:t>               </a:t>
            </a:r>
          </a:p>
          <a:p>
            <a:pPr marL="0" indent="0">
              <a:buNone/>
            </a:pPr>
            <a:r>
              <a:rPr lang="en-IN" sz="1800" dirty="0" err="1">
                <a:latin typeface="Cambria" pitchFamily="18" charset="0"/>
              </a:rPr>
              <a:t>ll.removeLastOccurrence</a:t>
            </a:r>
            <a:r>
              <a:rPr lang="en-IN" sz="1800" dirty="0">
                <a:latin typeface="Cambria" pitchFamily="18" charset="0"/>
              </a:rPr>
              <a:t>("Ravi");                </a:t>
            </a: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removeLastOccurrence</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a:t>
            </a:r>
          </a:p>
          <a:p>
            <a:pPr marL="0" indent="0">
              <a:buNone/>
            </a:pPr>
            <a:r>
              <a:rPr lang="en-IN" sz="1800" dirty="0">
                <a:latin typeface="Cambria" pitchFamily="18" charset="0"/>
              </a:rPr>
              <a:t>/</a:t>
            </a:r>
            <a:r>
              <a:rPr lang="en-IN" sz="1800" b="1" dirty="0">
                <a:latin typeface="Cambria" pitchFamily="18" charset="0"/>
              </a:rPr>
              <a:t>/Removing of element on condition from list</a:t>
            </a:r>
            <a:endParaRPr lang="en-IN" sz="1800" dirty="0">
              <a:latin typeface="Cambria" pitchFamily="18" charset="0"/>
            </a:endParaRPr>
          </a:p>
          <a:p>
            <a:pPr marL="0" indent="0">
              <a:buNone/>
            </a:pPr>
            <a:r>
              <a:rPr lang="en-IN" sz="1800" dirty="0">
                <a:latin typeface="Cambria" pitchFamily="18" charset="0"/>
              </a:rPr>
              <a:t> </a:t>
            </a:r>
            <a:r>
              <a:rPr lang="en-IN" sz="1800" dirty="0" err="1">
                <a:latin typeface="Cambria" pitchFamily="18" charset="0"/>
              </a:rPr>
              <a:t>ll.removeIf</a:t>
            </a:r>
            <a:r>
              <a:rPr lang="en-IN" sz="1800" dirty="0">
                <a:latin typeface="Cambria" pitchFamily="18" charset="0"/>
              </a:rPr>
              <a:t>(str-&gt;</a:t>
            </a:r>
            <a:r>
              <a:rPr lang="en-IN" sz="1800" dirty="0" err="1">
                <a:latin typeface="Cambria" pitchFamily="18" charset="0"/>
              </a:rPr>
              <a:t>str.contains</a:t>
            </a:r>
            <a:r>
              <a:rPr lang="en-IN" sz="1800" dirty="0">
                <a:latin typeface="Cambria" pitchFamily="18" charset="0"/>
              </a:rPr>
              <a:t>("Vijay"));      </a:t>
            </a:r>
            <a:r>
              <a:rPr lang="en-IN" sz="1800" dirty="0" err="1">
                <a:latin typeface="Cambria" pitchFamily="18" charset="0"/>
              </a:rPr>
              <a:t>System.out.println</a:t>
            </a:r>
            <a:r>
              <a:rPr lang="en-IN" sz="1800" dirty="0">
                <a:latin typeface="Cambria" pitchFamily="18" charset="0"/>
              </a:rPr>
              <a:t>("After invoking </a:t>
            </a:r>
            <a:r>
              <a:rPr lang="en-IN" sz="1800" dirty="0" err="1">
                <a:latin typeface="Cambria" pitchFamily="18" charset="0"/>
              </a:rPr>
              <a:t>removeIf</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 </a:t>
            </a:r>
          </a:p>
          <a:p>
            <a:pPr marL="0" indent="0">
              <a:buNone/>
            </a:pPr>
            <a:r>
              <a:rPr lang="en-IN" sz="1800" b="1" dirty="0">
                <a:latin typeface="Cambria" pitchFamily="18" charset="0"/>
              </a:rPr>
              <a:t>//Removing all the elements available in the list</a:t>
            </a:r>
            <a:r>
              <a:rPr lang="en-IN" sz="1800" dirty="0">
                <a:latin typeface="Cambria" pitchFamily="18" charset="0"/>
              </a:rPr>
              <a:t> </a:t>
            </a:r>
          </a:p>
          <a:p>
            <a:pPr marL="0" indent="0">
              <a:buNone/>
            </a:pPr>
            <a:r>
              <a:rPr lang="en-IN" sz="1800" dirty="0">
                <a:latin typeface="Cambria" pitchFamily="18" charset="0"/>
              </a:rPr>
              <a:t> </a:t>
            </a:r>
            <a:r>
              <a:rPr lang="en-IN" sz="1800" dirty="0" err="1">
                <a:latin typeface="Cambria" pitchFamily="18" charset="0"/>
              </a:rPr>
              <a:t>ll.clear</a:t>
            </a:r>
            <a:r>
              <a:rPr lang="en-IN" sz="1800" dirty="0">
                <a:latin typeface="Cambria" pitchFamily="18" charset="0"/>
              </a:rPr>
              <a:t>();</a:t>
            </a:r>
          </a:p>
          <a:p>
            <a:pPr marL="0" indent="0">
              <a:buNone/>
            </a:pPr>
            <a:r>
              <a:rPr lang="en-IN" sz="1800" dirty="0" err="1">
                <a:latin typeface="Cambria" pitchFamily="18" charset="0"/>
              </a:rPr>
              <a:t>System.out.println</a:t>
            </a:r>
            <a:r>
              <a:rPr lang="en-IN" sz="1800" dirty="0">
                <a:latin typeface="Cambria" pitchFamily="18" charset="0"/>
              </a:rPr>
              <a:t>("clear() method: "+</a:t>
            </a:r>
            <a:r>
              <a:rPr lang="en-IN" sz="1800" dirty="0" err="1">
                <a:latin typeface="Cambria" pitchFamily="18" charset="0"/>
              </a:rPr>
              <a:t>ll</a:t>
            </a:r>
            <a:r>
              <a:rPr lang="en-IN" sz="1800" dirty="0">
                <a:latin typeface="Cambria" pitchFamily="18" charset="0"/>
              </a:rPr>
              <a:t>);     </a:t>
            </a:r>
          </a:p>
          <a:p>
            <a:pPr marL="0" indent="0">
              <a:buNone/>
            </a:pPr>
            <a:r>
              <a:rPr lang="en-IN" sz="1800" dirty="0">
                <a:latin typeface="Cambria" pitchFamily="18" charset="0"/>
              </a:rPr>
              <a:t>     } </a:t>
            </a:r>
          </a:p>
        </p:txBody>
      </p:sp>
    </p:spTree>
    <p:extLst>
      <p:ext uri="{BB962C8B-B14F-4D97-AF65-F5344CB8AC3E}">
        <p14:creationId xmlns:p14="http://schemas.microsoft.com/office/powerpoint/2010/main" val="3915141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2034044" y="908720"/>
            <a:ext cx="7374325" cy="4824536"/>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Cambria" pitchFamily="18" charset="0"/>
              </a:rPr>
              <a:t>Output :</a:t>
            </a:r>
          </a:p>
          <a:p>
            <a:pPr marL="0" indent="0">
              <a:buNone/>
            </a:pPr>
            <a:r>
              <a:rPr lang="en-US" dirty="0">
                <a:latin typeface="Cambria" pitchFamily="18" charset="0"/>
              </a:rPr>
              <a:t>Initial list of elements: [Ravi, Ravi, Vijay, Ajay]</a:t>
            </a:r>
          </a:p>
          <a:p>
            <a:pPr marL="0" indent="0">
              <a:buNone/>
            </a:pPr>
            <a:r>
              <a:rPr lang="en-US" dirty="0" err="1">
                <a:latin typeface="Cambria" pitchFamily="18" charset="0"/>
              </a:rPr>
              <a:t>removeFirst</a:t>
            </a:r>
            <a:r>
              <a:rPr lang="en-US" dirty="0">
                <a:latin typeface="Cambria" pitchFamily="18" charset="0"/>
              </a:rPr>
              <a:t>() method: [Ravi, Vijay, Ajay]</a:t>
            </a:r>
          </a:p>
          <a:p>
            <a:pPr marL="0" indent="0">
              <a:buNone/>
            </a:pPr>
            <a:r>
              <a:rPr lang="en-US" dirty="0" err="1">
                <a:latin typeface="Cambria" pitchFamily="18" charset="0"/>
              </a:rPr>
              <a:t>removeLast</a:t>
            </a:r>
            <a:r>
              <a:rPr lang="en-US" dirty="0">
                <a:latin typeface="Cambria" pitchFamily="18" charset="0"/>
              </a:rPr>
              <a:t>() method: [Ravi, Vijay]</a:t>
            </a:r>
          </a:p>
          <a:p>
            <a:pPr marL="0" indent="0">
              <a:buNone/>
            </a:pPr>
            <a:r>
              <a:rPr lang="en-US" dirty="0">
                <a:latin typeface="Cambria" pitchFamily="18" charset="0"/>
              </a:rPr>
              <a:t>Updated list : [Vijay, Ravi, Vijay, Ravi]</a:t>
            </a:r>
          </a:p>
          <a:p>
            <a:pPr marL="0" indent="0">
              <a:buNone/>
            </a:pPr>
            <a:r>
              <a:rPr lang="en-US" dirty="0" err="1">
                <a:latin typeface="Cambria" pitchFamily="18" charset="0"/>
              </a:rPr>
              <a:t>removeFirstOccurrence</a:t>
            </a:r>
            <a:r>
              <a:rPr lang="en-US" dirty="0">
                <a:latin typeface="Cambria" pitchFamily="18" charset="0"/>
              </a:rPr>
              <a:t>() method: [Ravi, Vijay, Ravi]</a:t>
            </a:r>
          </a:p>
          <a:p>
            <a:pPr marL="0" indent="0">
              <a:buNone/>
            </a:pPr>
            <a:r>
              <a:rPr lang="en-US" dirty="0" err="1">
                <a:latin typeface="Cambria" pitchFamily="18" charset="0"/>
              </a:rPr>
              <a:t>removeLastOccurrence</a:t>
            </a:r>
            <a:r>
              <a:rPr lang="en-US" dirty="0">
                <a:latin typeface="Cambria" pitchFamily="18" charset="0"/>
              </a:rPr>
              <a:t>() method: [Ravi, Vijay]</a:t>
            </a:r>
          </a:p>
          <a:p>
            <a:pPr marL="0" indent="0">
              <a:buNone/>
            </a:pPr>
            <a:r>
              <a:rPr lang="en-IN" dirty="0">
                <a:latin typeface="Cambria" pitchFamily="18" charset="0"/>
              </a:rPr>
              <a:t>After invoking </a:t>
            </a:r>
            <a:r>
              <a:rPr lang="en-IN" dirty="0" err="1">
                <a:latin typeface="Cambria" pitchFamily="18" charset="0"/>
              </a:rPr>
              <a:t>removeIf</a:t>
            </a:r>
            <a:r>
              <a:rPr lang="en-IN" dirty="0">
                <a:latin typeface="Cambria" pitchFamily="18" charset="0"/>
              </a:rPr>
              <a:t>() method: [Ravi]</a:t>
            </a:r>
            <a:endParaRPr lang="en-US" dirty="0">
              <a:latin typeface="Cambria" pitchFamily="18" charset="0"/>
            </a:endParaRPr>
          </a:p>
          <a:p>
            <a:pPr marL="0" indent="0">
              <a:buNone/>
            </a:pPr>
            <a:r>
              <a:rPr lang="en-US" dirty="0">
                <a:latin typeface="Cambria" pitchFamily="18" charset="0"/>
              </a:rPr>
              <a:t>clear() method: []</a:t>
            </a:r>
          </a:p>
        </p:txBody>
      </p:sp>
    </p:spTree>
    <p:extLst>
      <p:ext uri="{BB962C8B-B14F-4D97-AF65-F5344CB8AC3E}">
        <p14:creationId xmlns:p14="http://schemas.microsoft.com/office/powerpoint/2010/main" val="1907941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753" y="80628"/>
            <a:ext cx="2664296" cy="504056"/>
          </a:xfrm>
        </p:spPr>
        <p:txBody>
          <a:bodyPr>
            <a:normAutofit/>
          </a:bodyPr>
          <a:lstStyle/>
          <a:p>
            <a:r>
              <a:rPr lang="en-US" sz="2400" b="1" dirty="0"/>
              <a:t>Vector Class</a:t>
            </a:r>
            <a:endParaRPr lang="en-IN" sz="2400" b="1" dirty="0"/>
          </a:p>
        </p:txBody>
      </p:sp>
      <p:sp>
        <p:nvSpPr>
          <p:cNvPr id="3" name="Content Placeholder 2"/>
          <p:cNvSpPr>
            <a:spLocks noGrp="1"/>
          </p:cNvSpPr>
          <p:nvPr>
            <p:ph idx="1"/>
          </p:nvPr>
        </p:nvSpPr>
        <p:spPr>
          <a:xfrm>
            <a:off x="212035" y="1340768"/>
            <a:ext cx="10060429" cy="5184576"/>
          </a:xfrm>
        </p:spPr>
        <p:txBody>
          <a:bodyPr>
            <a:noAutofit/>
          </a:bodyPr>
          <a:lstStyle/>
          <a:p>
            <a:r>
              <a:rPr lang="en-IN" sz="2400" dirty="0">
                <a:latin typeface="Times New Roman" panose="02020603050405020304" pitchFamily="18" charset="0"/>
                <a:cs typeface="Times New Roman" panose="02020603050405020304" pitchFamily="18" charset="0"/>
              </a:rPr>
              <a:t>J</a:t>
            </a:r>
            <a:r>
              <a:rPr lang="en-US" sz="2400" dirty="0" err="1">
                <a:latin typeface="Times New Roman" panose="02020603050405020304" pitchFamily="18" charset="0"/>
                <a:cs typeface="Times New Roman" panose="02020603050405020304" pitchFamily="18" charset="0"/>
              </a:rPr>
              <a:t>ava</a:t>
            </a:r>
            <a:r>
              <a:rPr lang="en-US" sz="2400" dirty="0">
                <a:latin typeface="Times New Roman" panose="02020603050405020304" pitchFamily="18" charset="0"/>
                <a:cs typeface="Times New Roman" panose="02020603050405020304" pitchFamily="18" charset="0"/>
              </a:rPr>
              <a:t> Vector class comes under the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package. The vector class implements a </a:t>
            </a:r>
            <a:r>
              <a:rPr lang="en-US" sz="2400" dirty="0" err="1">
                <a:latin typeface="Times New Roman" panose="02020603050405020304" pitchFamily="18" charset="0"/>
                <a:cs typeface="Times New Roman" panose="02020603050405020304" pitchFamily="18" charset="0"/>
              </a:rPr>
              <a:t>growable</a:t>
            </a:r>
            <a:r>
              <a:rPr lang="en-US" sz="2400" dirty="0">
                <a:latin typeface="Times New Roman" panose="02020603050405020304" pitchFamily="18" charset="0"/>
                <a:cs typeface="Times New Roman" panose="02020603050405020304" pitchFamily="18" charset="0"/>
              </a:rPr>
              <a:t> array of objects. Like an array,  it contains the component that can be accessed using an integer index.</a:t>
            </a:r>
          </a:p>
          <a:p>
            <a:r>
              <a:rPr lang="en-US" sz="2400" dirty="0">
                <a:latin typeface="Times New Roman" panose="02020603050405020304" pitchFamily="18" charset="0"/>
                <a:cs typeface="Times New Roman" panose="02020603050405020304" pitchFamily="18" charset="0"/>
              </a:rPr>
              <a:t>Vector is very useful if we don't know the size of an array in advance or we need one that can change the size over the lifetime of a program.</a:t>
            </a:r>
          </a:p>
          <a:p>
            <a:r>
              <a:rPr lang="en-US" sz="2400" dirty="0">
                <a:latin typeface="Times New Roman" panose="02020603050405020304" pitchFamily="18" charset="0"/>
                <a:cs typeface="Times New Roman" panose="02020603050405020304" pitchFamily="18" charset="0"/>
              </a:rPr>
              <a:t>Vector implements a dynamic array that means it can grow or shrink as required. It is similar to the </a:t>
            </a:r>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 but with some differences</a:t>
            </a:r>
          </a:p>
          <a:p>
            <a:pPr lvl="1"/>
            <a:r>
              <a:rPr lang="en-US" dirty="0">
                <a:latin typeface="Times New Roman" panose="02020603050405020304" pitchFamily="18" charset="0"/>
                <a:cs typeface="Times New Roman" panose="02020603050405020304" pitchFamily="18" charset="0"/>
              </a:rPr>
              <a:t>Vector is synchronized.</a:t>
            </a:r>
          </a:p>
          <a:p>
            <a:pPr lvl="1"/>
            <a:r>
              <a:rPr lang="en-US" dirty="0">
                <a:latin typeface="Times New Roman" panose="02020603050405020304" pitchFamily="18" charset="0"/>
                <a:cs typeface="Times New Roman" panose="02020603050405020304" pitchFamily="18" charset="0"/>
              </a:rPr>
              <a:t>The vector contains some legacy methods that are not the part of a collections framework</a:t>
            </a:r>
          </a:p>
          <a:p>
            <a:pPr lvl="1"/>
            <a:r>
              <a:rPr lang="en-US" dirty="0">
                <a:latin typeface="Times New Roman" panose="02020603050405020304" pitchFamily="18" charset="0"/>
                <a:cs typeface="Times New Roman" panose="02020603050405020304" pitchFamily="18" charset="0"/>
              </a:rPr>
              <a:t>Vector expands it’s capacity by 100% if not explicitly implied.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grows 50% of it’s size when it has more than it’s original size</a:t>
            </a:r>
          </a:p>
          <a:p>
            <a:pPr marL="0" lvl="1" indent="0">
              <a:buNone/>
            </a:pPr>
            <a:r>
              <a:rPr lang="en-US" dirty="0">
                <a:latin typeface="Times New Roman" panose="02020603050405020304" pitchFamily="18" charset="0"/>
                <a:cs typeface="Times New Roman" panose="02020603050405020304" pitchFamily="18" charset="0"/>
              </a:rPr>
              <a:t>Unless there is a specific need, it is better to  use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than a Vector</a:t>
            </a:r>
          </a:p>
        </p:txBody>
      </p:sp>
    </p:spTree>
    <p:extLst>
      <p:ext uri="{BB962C8B-B14F-4D97-AF65-F5344CB8AC3E}">
        <p14:creationId xmlns:p14="http://schemas.microsoft.com/office/powerpoint/2010/main" val="53734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E58B-4A34-EBB9-D89C-1B8DAEE17D7A}"/>
              </a:ext>
            </a:extLst>
          </p:cNvPr>
          <p:cNvSpPr>
            <a:spLocks noGrp="1"/>
          </p:cNvSpPr>
          <p:nvPr>
            <p:ph type="title"/>
          </p:nvPr>
        </p:nvSpPr>
        <p:spPr>
          <a:xfrm>
            <a:off x="331304" y="225287"/>
            <a:ext cx="11701670" cy="6506817"/>
          </a:xfrm>
        </p:spPr>
        <p:txBody>
          <a:bodyPr>
            <a:normAutofit fontScale="90000"/>
          </a:bodyPr>
          <a:lstStyle/>
          <a:p>
            <a:pPr>
              <a:lnSpc>
                <a:spcPct val="150000"/>
              </a:lnSpc>
            </a:pPr>
            <a:br>
              <a:rPr lang="en-GB" sz="3600" dirty="0"/>
            </a:br>
            <a:r>
              <a:rPr lang="en-GB" sz="3600" dirty="0">
                <a:latin typeface="Times New Roman" panose="02020603050405020304" pitchFamily="18" charset="0"/>
                <a:cs typeface="Times New Roman" panose="02020603050405020304" pitchFamily="18" charset="0"/>
              </a:rPr>
              <a:t>-Collections framework in Java supports two types of containers: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=&gt;</a:t>
            </a:r>
            <a:r>
              <a:rPr lang="en-GB" sz="3600" b="1" dirty="0">
                <a:latin typeface="Times New Roman" panose="02020603050405020304" pitchFamily="18" charset="0"/>
                <a:cs typeface="Times New Roman" panose="02020603050405020304" pitchFamily="18" charset="0"/>
              </a:rPr>
              <a:t>collection </a:t>
            </a:r>
            <a:r>
              <a:rPr lang="en-GB" sz="3600" dirty="0">
                <a:latin typeface="Times New Roman" panose="02020603050405020304" pitchFamily="18" charset="0"/>
                <a:cs typeface="Times New Roman" panose="02020603050405020304" pitchFamily="18" charset="0"/>
              </a:rPr>
              <a:t>:For storing a collection of elements (objects).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=&gt;</a:t>
            </a:r>
            <a:r>
              <a:rPr lang="en-GB" sz="3600" b="1" dirty="0">
                <a:latin typeface="Times New Roman" panose="02020603050405020304" pitchFamily="18" charset="0"/>
                <a:cs typeface="Times New Roman" panose="02020603050405020304" pitchFamily="18" charset="0"/>
              </a:rPr>
              <a:t> map </a:t>
            </a:r>
            <a:r>
              <a:rPr lang="en-GB" sz="3600" dirty="0">
                <a:latin typeface="Times New Roman" panose="02020603050405020304" pitchFamily="18" charset="0"/>
                <a:cs typeface="Times New Roman" panose="02020603050405020304" pitchFamily="18" charset="0"/>
              </a:rPr>
              <a:t>:For storing key/value pairs.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-Java collections framework provides an API to work with data structures such as lists, trees, sets, and maps.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offers a set of reusable data structures, algorithms, and utilities for managing collections of objects in Java programming.</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saves developers time and effort by providing efficient implementations of common data structures.</a:t>
            </a:r>
            <a:br>
              <a:rPr lang="en-GB" dirty="0"/>
            </a:br>
            <a:endParaRPr lang="en-IN" dirty="0"/>
          </a:p>
        </p:txBody>
      </p:sp>
    </p:spTree>
    <p:extLst>
      <p:ext uri="{BB962C8B-B14F-4D97-AF65-F5344CB8AC3E}">
        <p14:creationId xmlns:p14="http://schemas.microsoft.com/office/powerpoint/2010/main" val="3298073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352" y="116632"/>
            <a:ext cx="2664296" cy="576064"/>
          </a:xfrm>
        </p:spPr>
        <p:txBody>
          <a:bodyPr>
            <a:normAutofit/>
          </a:bodyPr>
          <a:lstStyle/>
          <a:p>
            <a:r>
              <a:rPr lang="en-US" sz="2400" b="1" dirty="0"/>
              <a:t>Vector Class</a:t>
            </a:r>
            <a:endParaRPr lang="en-IN" sz="2400" b="1" dirty="0"/>
          </a:p>
        </p:txBody>
      </p:sp>
      <p:sp>
        <p:nvSpPr>
          <p:cNvPr id="3" name="Content Placeholder 2"/>
          <p:cNvSpPr>
            <a:spLocks noGrp="1"/>
          </p:cNvSpPr>
          <p:nvPr>
            <p:ph idx="1"/>
          </p:nvPr>
        </p:nvSpPr>
        <p:spPr>
          <a:xfrm>
            <a:off x="728870" y="543339"/>
            <a:ext cx="9399578" cy="5909997"/>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Members of a Vector</a:t>
            </a:r>
          </a:p>
          <a:p>
            <a:r>
              <a:rPr lang="en-US" sz="2400" b="1" dirty="0">
                <a:latin typeface="Times New Roman" panose="02020603050405020304" pitchFamily="18" charset="0"/>
                <a:cs typeface="Times New Roman" panose="02020603050405020304" pitchFamily="18" charset="0"/>
              </a:rPr>
              <a:t>protected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capacityIncrement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amount by which the capacity of the vector is automatically incremented when its size becomes greater than its capacity.</a:t>
            </a:r>
          </a:p>
          <a:p>
            <a:r>
              <a:rPr lang="en-US" sz="2400" b="1" dirty="0">
                <a:latin typeface="Times New Roman" panose="02020603050405020304" pitchFamily="18" charset="0"/>
                <a:cs typeface="Times New Roman" panose="02020603050405020304" pitchFamily="18" charset="0"/>
              </a:rPr>
              <a:t>protected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elementCount</a:t>
            </a:r>
            <a:r>
              <a:rPr lang="en-US" sz="2400" dirty="0">
                <a:latin typeface="Times New Roman" panose="02020603050405020304" pitchFamily="18" charset="0"/>
                <a:cs typeface="Times New Roman" panose="02020603050405020304" pitchFamily="18" charset="0"/>
              </a:rPr>
              <a:t> //The number of valid components in this Vector object.</a:t>
            </a:r>
          </a:p>
          <a:p>
            <a:r>
              <a:rPr lang="en-US" sz="2400" b="1" dirty="0">
                <a:latin typeface="Times New Roman" panose="02020603050405020304" pitchFamily="18" charset="0"/>
                <a:cs typeface="Times New Roman" panose="02020603050405020304" pitchFamily="18" charset="0"/>
              </a:rPr>
              <a:t>protected  Object[] </a:t>
            </a:r>
            <a:r>
              <a:rPr lang="en-US" sz="2400" b="1" dirty="0" err="1">
                <a:latin typeface="Times New Roman" panose="02020603050405020304" pitchFamily="18" charset="0"/>
                <a:cs typeface="Times New Roman" panose="02020603050405020304" pitchFamily="18" charset="0"/>
              </a:rPr>
              <a:t>elementData</a:t>
            </a:r>
            <a:r>
              <a:rPr lang="en-US" sz="2400" dirty="0">
                <a:latin typeface="Times New Roman" panose="02020603050405020304" pitchFamily="18" charset="0"/>
                <a:cs typeface="Times New Roman" panose="02020603050405020304" pitchFamily="18" charset="0"/>
              </a:rPr>
              <a:t> //The array buffer into which the components of the vector are stored.</a:t>
            </a:r>
          </a:p>
          <a:p>
            <a:pPr marL="0" indent="0">
              <a:buNone/>
            </a:pPr>
            <a:r>
              <a:rPr lang="en-US" sz="2400" b="1" dirty="0">
                <a:latin typeface="Times New Roman" panose="02020603050405020304" pitchFamily="18" charset="0"/>
                <a:cs typeface="Times New Roman" panose="02020603050405020304" pitchFamily="18" charset="0"/>
              </a:rPr>
              <a:t>Methods that are specific to  a Vector class</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capacity()</a:t>
            </a:r>
            <a:r>
              <a:rPr lang="en-US" sz="2400" dirty="0">
                <a:latin typeface="Times New Roman" panose="02020603050405020304" pitchFamily="18" charset="0"/>
                <a:cs typeface="Times New Roman" panose="02020603050405020304" pitchFamily="18" charset="0"/>
              </a:rPr>
              <a:t>   Returns the current capacity of this vector.</a:t>
            </a:r>
          </a:p>
          <a:p>
            <a:pPr marL="0" indent="0">
              <a:buNone/>
            </a:pPr>
            <a:r>
              <a:rPr lang="en-US" sz="2400" b="1" dirty="0" err="1">
                <a:latin typeface="Times New Roman" panose="02020603050405020304" pitchFamily="18" charset="0"/>
                <a:cs typeface="Times New Roman" panose="02020603050405020304" pitchFamily="18" charset="0"/>
              </a:rPr>
              <a:t>ensureCapacity</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minCapacity</a:t>
            </a:r>
            <a:r>
              <a:rPr lang="en-US" sz="2400" b="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Increases the capacity of this vector, if necessary, to ensure that it can hold at least the number of components specified by the minimum capacity argument.</a:t>
            </a:r>
          </a:p>
        </p:txBody>
      </p:sp>
    </p:spTree>
    <p:extLst>
      <p:ext uri="{BB962C8B-B14F-4D97-AF65-F5344CB8AC3E}">
        <p14:creationId xmlns:p14="http://schemas.microsoft.com/office/powerpoint/2010/main" val="94075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852" y="424070"/>
            <a:ext cx="9721620" cy="6101274"/>
          </a:xfrm>
        </p:spPr>
        <p:txBody>
          <a:bodyPr>
            <a:noAutofit/>
          </a:bodyPr>
          <a:lstStyle/>
          <a:p>
            <a:pPr marL="0" indent="0">
              <a:buNone/>
            </a:pPr>
            <a:r>
              <a:rPr lang="en-US" sz="1800" b="1" dirty="0" err="1">
                <a:latin typeface="Times New Roman" panose="02020603050405020304" pitchFamily="18" charset="0"/>
                <a:cs typeface="Times New Roman" panose="02020603050405020304" pitchFamily="18" charset="0"/>
              </a:rPr>
              <a:t>int</a:t>
            </a:r>
            <a:r>
              <a:rPr lang="en-US" sz="1800" b="1" dirty="0">
                <a:latin typeface="Times New Roman" panose="02020603050405020304" pitchFamily="18" charset="0"/>
                <a:cs typeface="Times New Roman" panose="02020603050405020304" pitchFamily="18" charset="0"/>
              </a:rPr>
              <a:t> capacity()</a:t>
            </a:r>
            <a:r>
              <a:rPr lang="en-US" sz="1800" dirty="0">
                <a:latin typeface="Times New Roman" panose="02020603050405020304" pitchFamily="18" charset="0"/>
                <a:cs typeface="Times New Roman" panose="02020603050405020304" pitchFamily="18" charset="0"/>
              </a:rPr>
              <a:t>: This method returns the current capacity of this vector as an integer value. Here capacity means the length of its internal data array, kept in the field </a:t>
            </a:r>
            <a:r>
              <a:rPr lang="en-US" sz="1800" dirty="0" err="1">
                <a:latin typeface="Times New Roman" panose="02020603050405020304" pitchFamily="18" charset="0"/>
                <a:cs typeface="Times New Roman" panose="02020603050405020304" pitchFamily="18" charset="0"/>
              </a:rPr>
              <a:t>elementData</a:t>
            </a:r>
            <a:r>
              <a:rPr lang="en-US" sz="1800" dirty="0">
                <a:latin typeface="Times New Roman" panose="02020603050405020304" pitchFamily="18" charset="0"/>
                <a:cs typeface="Times New Roman" panose="02020603050405020304" pitchFamily="18" charset="0"/>
              </a:rPr>
              <a:t> of this vector.</a:t>
            </a:r>
          </a:p>
          <a:p>
            <a:pPr marL="0" indent="0">
              <a:buNone/>
            </a:pPr>
            <a:r>
              <a:rPr lang="en-IN" sz="1800" dirty="0">
                <a:latin typeface="Times New Roman" panose="02020603050405020304" pitchFamily="18" charset="0"/>
                <a:cs typeface="Times New Roman" panose="02020603050405020304" pitchFamily="18" charset="0"/>
              </a:rPr>
              <a:t>import </a:t>
            </a:r>
            <a:r>
              <a:rPr lang="en-IN" sz="1800" dirty="0" err="1">
                <a:latin typeface="Times New Roman" panose="02020603050405020304" pitchFamily="18" charset="0"/>
                <a:cs typeface="Times New Roman" panose="02020603050405020304" pitchFamily="18" charset="0"/>
              </a:rPr>
              <a:t>java.util</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Vector_demo</a:t>
            </a: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Vector </a:t>
            </a:r>
            <a:r>
              <a:rPr lang="en-IN" sz="1800" dirty="0" err="1">
                <a:latin typeface="Times New Roman" panose="02020603050405020304" pitchFamily="18" charset="0"/>
                <a:cs typeface="Times New Roman" panose="02020603050405020304" pitchFamily="18" charset="0"/>
              </a:rPr>
              <a:t>vec</a:t>
            </a:r>
            <a:r>
              <a:rPr lang="en-IN" sz="1800" dirty="0">
                <a:latin typeface="Times New Roman" panose="02020603050405020304" pitchFamily="18" charset="0"/>
                <a:cs typeface="Times New Roman" panose="02020603050405020304" pitchFamily="18" charset="0"/>
              </a:rPr>
              <a:t> = new Vector(4);   </a:t>
            </a:r>
          </a:p>
          <a:p>
            <a:pPr marL="0" indent="0">
              <a:buNone/>
            </a:pPr>
            <a:r>
              <a:rPr lang="en-IN" sz="1800" dirty="0">
                <a:latin typeface="Times New Roman" panose="02020603050405020304" pitchFamily="18" charset="0"/>
                <a:cs typeface="Times New Roman" panose="02020603050405020304" pitchFamily="18" charset="0"/>
              </a:rPr>
              <a:t>        // use add() method to add elements in the vector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vec.add</a:t>
            </a:r>
            <a:r>
              <a:rPr lang="en-IN" sz="1800" dirty="0">
                <a:latin typeface="Times New Roman" panose="02020603050405020304" pitchFamily="18" charset="0"/>
                <a:cs typeface="Times New Roman" panose="02020603050405020304" pitchFamily="18" charset="0"/>
              </a:rPr>
              <a:t>(1);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vec.add</a:t>
            </a:r>
            <a:r>
              <a:rPr lang="en-IN" sz="1800" dirty="0">
                <a:latin typeface="Times New Roman" panose="02020603050405020304" pitchFamily="18" charset="0"/>
                <a:cs typeface="Times New Roman" panose="02020603050405020304" pitchFamily="18" charset="0"/>
              </a:rPr>
              <a:t>(2);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vec.add</a:t>
            </a:r>
            <a:r>
              <a:rPr lang="en-IN" sz="1800" dirty="0">
                <a:latin typeface="Times New Roman" panose="02020603050405020304" pitchFamily="18" charset="0"/>
                <a:cs typeface="Times New Roman" panose="02020603050405020304" pitchFamily="18" charset="0"/>
              </a:rPr>
              <a:t>(3);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vec.add</a:t>
            </a:r>
            <a:r>
              <a:rPr lang="en-IN" sz="1800" dirty="0">
                <a:latin typeface="Times New Roman" panose="02020603050405020304" pitchFamily="18" charset="0"/>
                <a:cs typeface="Times New Roman" panose="02020603050405020304" pitchFamily="18" charset="0"/>
              </a:rPr>
              <a:t>(4);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("Capacity of vector: " + </a:t>
            </a:r>
            <a:r>
              <a:rPr lang="en-IN" sz="1800" dirty="0" err="1">
                <a:latin typeface="Times New Roman" panose="02020603050405020304" pitchFamily="18" charset="0"/>
                <a:cs typeface="Times New Roman" panose="02020603050405020304" pitchFamily="18" charset="0"/>
              </a:rPr>
              <a:t>vec.capacity</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Output: Capacity of vector: 4</a:t>
            </a:r>
            <a:endParaRPr lang="en-US" sz="1800" dirty="0">
              <a:latin typeface="Times New Roman" panose="02020603050405020304" pitchFamily="18" charset="0"/>
              <a:cs typeface="Times New Roman" panose="02020603050405020304" pitchFamily="18" charset="0"/>
            </a:endParaRPr>
          </a:p>
          <a:p>
            <a:pPr marL="0" indent="0">
              <a:buNone/>
            </a:pPr>
            <a:endParaRPr lang="en-US" sz="1500" dirty="0"/>
          </a:p>
        </p:txBody>
      </p:sp>
    </p:spTree>
    <p:extLst>
      <p:ext uri="{BB962C8B-B14F-4D97-AF65-F5344CB8AC3E}">
        <p14:creationId xmlns:p14="http://schemas.microsoft.com/office/powerpoint/2010/main" val="474152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339" y="318052"/>
            <a:ext cx="11476383" cy="6135284"/>
          </a:xfrm>
        </p:spPr>
        <p:txBody>
          <a:bodyPr>
            <a:noAutofit/>
          </a:bodyPr>
          <a:lstStyle/>
          <a:p>
            <a:pPr marL="0" indent="0">
              <a:buNone/>
            </a:pPr>
            <a:r>
              <a:rPr lang="en-US" sz="2000" b="1" dirty="0"/>
              <a:t>void </a:t>
            </a:r>
            <a:r>
              <a:rPr lang="en-US" sz="2000" b="1" dirty="0" err="1"/>
              <a:t>ensureCapacity</a:t>
            </a:r>
            <a:r>
              <a:rPr lang="en-US" sz="2000" b="1" dirty="0"/>
              <a:t>(</a:t>
            </a:r>
            <a:r>
              <a:rPr lang="en-US" sz="2000" b="1" dirty="0" err="1"/>
              <a:t>int</a:t>
            </a:r>
            <a:r>
              <a:rPr lang="en-US" sz="2000" b="1" dirty="0"/>
              <a:t> </a:t>
            </a:r>
            <a:r>
              <a:rPr lang="en-US" sz="2000" b="1" dirty="0" err="1"/>
              <a:t>minCapacity</a:t>
            </a:r>
            <a:r>
              <a:rPr lang="en-US" sz="2000" b="1" dirty="0"/>
              <a:t>): </a:t>
            </a:r>
            <a:r>
              <a:rPr lang="en-US" sz="2000" dirty="0"/>
              <a:t>This method increases the capacity of this vector, if necessary, to ensure that it can hold at least the number of components specified by the minimum capacity argument .</a:t>
            </a:r>
          </a:p>
          <a:p>
            <a:pPr marL="0" indent="0">
              <a:buNone/>
            </a:pPr>
            <a:r>
              <a:rPr lang="en-IN" sz="2000" dirty="0"/>
              <a:t>import </a:t>
            </a:r>
            <a:r>
              <a:rPr lang="en-IN" sz="2000" dirty="0" err="1"/>
              <a:t>java.util</a:t>
            </a:r>
            <a:r>
              <a:rPr lang="en-IN" sz="2000" dirty="0"/>
              <a:t>.*; </a:t>
            </a:r>
          </a:p>
          <a:p>
            <a:pPr marL="0" indent="0">
              <a:buNone/>
            </a:pPr>
            <a:r>
              <a:rPr lang="en-IN" sz="2000" dirty="0"/>
              <a:t>class </a:t>
            </a:r>
            <a:r>
              <a:rPr lang="en-IN" sz="2000" dirty="0" err="1"/>
              <a:t>Vector_demo</a:t>
            </a:r>
            <a:r>
              <a:rPr lang="en-IN" sz="2000" dirty="0"/>
              <a:t> { </a:t>
            </a:r>
          </a:p>
          <a:p>
            <a:pPr marL="0" indent="0">
              <a:buNone/>
            </a:pPr>
            <a:r>
              <a:rPr lang="en-IN" sz="2000" dirty="0"/>
              <a:t>    public static void main(String[] </a:t>
            </a:r>
            <a:r>
              <a:rPr lang="en-IN" sz="2000" dirty="0" err="1"/>
              <a:t>arg</a:t>
            </a:r>
            <a:r>
              <a:rPr lang="en-IN" sz="2000" dirty="0"/>
              <a:t>) </a:t>
            </a:r>
          </a:p>
          <a:p>
            <a:pPr marL="0" indent="0">
              <a:buNone/>
            </a:pPr>
            <a:r>
              <a:rPr lang="en-IN" sz="2000" dirty="0"/>
              <a:t>    {   </a:t>
            </a:r>
          </a:p>
          <a:p>
            <a:pPr marL="0" indent="0">
              <a:buNone/>
            </a:pPr>
            <a:r>
              <a:rPr lang="en-IN" sz="2000" dirty="0"/>
              <a:t>        // create default vector of capacity 10 </a:t>
            </a:r>
          </a:p>
          <a:p>
            <a:pPr marL="0" indent="0">
              <a:buNone/>
            </a:pPr>
            <a:r>
              <a:rPr lang="en-IN" sz="2000" dirty="0"/>
              <a:t>        Vector v = new Vector(); </a:t>
            </a:r>
          </a:p>
          <a:p>
            <a:pPr marL="0" indent="0">
              <a:buNone/>
            </a:pPr>
            <a:r>
              <a:rPr lang="en-IN" sz="2000" dirty="0"/>
              <a:t>        // ensuring capacity </a:t>
            </a:r>
          </a:p>
          <a:p>
            <a:pPr marL="0" indent="0">
              <a:buNone/>
            </a:pPr>
            <a:r>
              <a:rPr lang="en-IN" sz="2000" dirty="0"/>
              <a:t>        </a:t>
            </a:r>
            <a:r>
              <a:rPr lang="en-IN" sz="2000" dirty="0" err="1"/>
              <a:t>v.ensureCapacity</a:t>
            </a:r>
            <a:r>
              <a:rPr lang="en-IN" sz="2000" dirty="0"/>
              <a:t>(22); </a:t>
            </a:r>
          </a:p>
          <a:p>
            <a:pPr marL="0" indent="0">
              <a:buNone/>
            </a:pPr>
            <a:r>
              <a:rPr lang="en-IN" sz="2000" dirty="0"/>
              <a:t>        // </a:t>
            </a:r>
            <a:r>
              <a:rPr lang="en-IN" sz="2000" dirty="0" err="1"/>
              <a:t>cheking</a:t>
            </a:r>
            <a:r>
              <a:rPr lang="en-IN" sz="2000" dirty="0"/>
              <a:t> capacity </a:t>
            </a:r>
          </a:p>
          <a:p>
            <a:pPr marL="0" indent="0">
              <a:buNone/>
            </a:pPr>
            <a:r>
              <a:rPr lang="en-IN" sz="2000" dirty="0"/>
              <a:t>        </a:t>
            </a:r>
            <a:r>
              <a:rPr lang="en-IN" sz="2000" dirty="0" err="1"/>
              <a:t>System.out.println</a:t>
            </a:r>
            <a:r>
              <a:rPr lang="en-IN" sz="2000" dirty="0"/>
              <a:t>("Minimum capacity: " + </a:t>
            </a:r>
            <a:r>
              <a:rPr lang="en-IN" sz="2000" dirty="0" err="1"/>
              <a:t>v.capacity</a:t>
            </a:r>
            <a:r>
              <a:rPr lang="en-IN" sz="2000" dirty="0"/>
              <a:t>()); </a:t>
            </a:r>
          </a:p>
          <a:p>
            <a:pPr marL="0" indent="0">
              <a:buNone/>
            </a:pPr>
            <a:r>
              <a:rPr lang="en-IN" sz="2000" dirty="0"/>
              <a:t>    } </a:t>
            </a:r>
          </a:p>
          <a:p>
            <a:pPr marL="0" indent="0">
              <a:buNone/>
            </a:pPr>
            <a:r>
              <a:rPr lang="en-IN" sz="2000" dirty="0"/>
              <a:t>} </a:t>
            </a:r>
          </a:p>
          <a:p>
            <a:pPr marL="0" indent="0">
              <a:buNone/>
            </a:pPr>
            <a:r>
              <a:rPr lang="en-US" sz="2000" dirty="0"/>
              <a:t>Output : </a:t>
            </a:r>
            <a:r>
              <a:rPr lang="en-IN" sz="2000" dirty="0"/>
              <a:t>Minimum capacity: 22</a:t>
            </a:r>
          </a:p>
          <a:p>
            <a:pPr marL="0" indent="0">
              <a:buNone/>
            </a:pPr>
            <a:endParaRPr lang="en-US" sz="1600" dirty="0"/>
          </a:p>
        </p:txBody>
      </p:sp>
    </p:spTree>
    <p:extLst>
      <p:ext uri="{BB962C8B-B14F-4D97-AF65-F5344CB8AC3E}">
        <p14:creationId xmlns:p14="http://schemas.microsoft.com/office/powerpoint/2010/main" val="3570338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17" y="344557"/>
            <a:ext cx="11449879" cy="6612835"/>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Stack Class in Java</a:t>
            </a:r>
          </a:p>
          <a:p>
            <a:pPr algn="just">
              <a:lnSpc>
                <a:spcPct val="120000"/>
              </a:lnSpc>
              <a:spcBef>
                <a:spcPts val="700"/>
              </a:spcBef>
              <a:spcAft>
                <a:spcPts val="200"/>
              </a:spcAft>
            </a:pPr>
            <a:r>
              <a:rPr lang="en-US" dirty="0">
                <a:latin typeface="Times New Roman" panose="02020603050405020304" pitchFamily="18" charset="0"/>
                <a:cs typeface="Times New Roman" panose="02020603050405020304" pitchFamily="18" charset="0"/>
              </a:rPr>
              <a:t>Java Collection framework provides a Stack class which models and implements Stack data structure. </a:t>
            </a:r>
          </a:p>
          <a:p>
            <a:pPr algn="just">
              <a:lnSpc>
                <a:spcPct val="120000"/>
              </a:lnSpc>
              <a:spcBef>
                <a:spcPts val="700"/>
              </a:spcBef>
              <a:spcAft>
                <a:spcPts val="200"/>
              </a:spcAft>
            </a:pPr>
            <a:r>
              <a:rPr lang="en-US" dirty="0">
                <a:latin typeface="Times New Roman" panose="02020603050405020304" pitchFamily="18" charset="0"/>
                <a:cs typeface="Times New Roman" panose="02020603050405020304" pitchFamily="18" charset="0"/>
              </a:rPr>
              <a:t>The class is based on the basic principle of last-in-first-out. In addition to the basic push and pop operations, the class provides three more functions of empty, search and peek. </a:t>
            </a:r>
          </a:p>
          <a:p>
            <a:pPr algn="just">
              <a:lnSpc>
                <a:spcPct val="120000"/>
              </a:lnSpc>
              <a:spcBef>
                <a:spcPts val="700"/>
              </a:spcBef>
              <a:spcAft>
                <a:spcPts val="200"/>
              </a:spcAft>
            </a:pPr>
            <a:r>
              <a:rPr lang="en-US" dirty="0">
                <a:latin typeface="Times New Roman" panose="02020603050405020304" pitchFamily="18" charset="0"/>
                <a:cs typeface="Times New Roman" panose="02020603050405020304" pitchFamily="18" charset="0"/>
              </a:rPr>
              <a:t>The class can also be said to extend Vector and treats the class as a stack with the five mentioned functions. The class can also be referred to as the subclass of Vector.</a:t>
            </a:r>
          </a:p>
          <a:p>
            <a:pPr>
              <a:lnSpc>
                <a:spcPct val="120000"/>
              </a:lnSpc>
              <a:spcBef>
                <a:spcPts val="700"/>
              </a:spcBef>
              <a:spcAft>
                <a:spcPts val="200"/>
              </a:spcAft>
            </a:pPr>
            <a:r>
              <a:rPr lang="en-US" dirty="0">
                <a:latin typeface="Times New Roman" panose="02020603050405020304" pitchFamily="18" charset="0"/>
                <a:cs typeface="Times New Roman" panose="02020603050405020304" pitchFamily="18" charset="0"/>
              </a:rPr>
              <a:t>The class provides one default constructor which creates an empty stack</a:t>
            </a:r>
            <a:br>
              <a:rPr lang="en-US" dirty="0"/>
            </a:br>
            <a:endParaRPr lang="en-US" dirty="0"/>
          </a:p>
        </p:txBody>
      </p:sp>
    </p:spTree>
    <p:extLst>
      <p:ext uri="{BB962C8B-B14F-4D97-AF65-F5344CB8AC3E}">
        <p14:creationId xmlns:p14="http://schemas.microsoft.com/office/powerpoint/2010/main" val="562604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08720"/>
            <a:ext cx="8136904" cy="6048672"/>
          </a:xfrm>
        </p:spPr>
        <p:txBody>
          <a:bodyPr>
            <a:noAutofit/>
          </a:bodyPr>
          <a:lstStyle/>
          <a:p>
            <a:pPr marL="0" indent="0">
              <a:buNone/>
            </a:pPr>
            <a:r>
              <a:rPr lang="en-US" b="1" dirty="0"/>
              <a:t>This diagram shows the hierarchy of Stack class:</a:t>
            </a:r>
          </a:p>
        </p:txBody>
      </p:sp>
      <p:pic>
        <p:nvPicPr>
          <p:cNvPr id="3074" name="Picture 2"/>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0100" y="1509715"/>
            <a:ext cx="3502124" cy="452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03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025" y="437322"/>
            <a:ext cx="11516139" cy="5727982"/>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Methods in Stack class</a:t>
            </a:r>
          </a:p>
          <a:p>
            <a:pPr marL="0" indent="0">
              <a:lnSpc>
                <a:spcPct val="120000"/>
              </a:lnSpc>
              <a:spcBef>
                <a:spcPts val="1500"/>
              </a:spcBef>
              <a:spcAft>
                <a:spcPts val="200"/>
              </a:spcAft>
              <a:buNone/>
            </a:pPr>
            <a:r>
              <a:rPr lang="en-US" sz="2400" b="1" dirty="0">
                <a:latin typeface="Times New Roman" panose="02020603050405020304" pitchFamily="18" charset="0"/>
                <a:cs typeface="Times New Roman" panose="02020603050405020304" pitchFamily="18" charset="0"/>
              </a:rPr>
              <a:t>Object push(Object element) </a:t>
            </a:r>
            <a:r>
              <a:rPr lang="en-US" sz="2400" dirty="0">
                <a:latin typeface="Times New Roman" panose="02020603050405020304" pitchFamily="18" charset="0"/>
                <a:cs typeface="Times New Roman" panose="02020603050405020304" pitchFamily="18" charset="0"/>
              </a:rPr>
              <a:t>: Pushes an element on the top of the stack.</a:t>
            </a:r>
          </a:p>
          <a:p>
            <a:pPr marL="0" indent="0">
              <a:lnSpc>
                <a:spcPct val="120000"/>
              </a:lnSpc>
              <a:spcBef>
                <a:spcPts val="1500"/>
              </a:spcBef>
              <a:spcAft>
                <a:spcPts val="200"/>
              </a:spcAft>
              <a:buNone/>
            </a:pPr>
            <a:r>
              <a:rPr lang="en-US" sz="2400" b="1" dirty="0">
                <a:latin typeface="Times New Roman" panose="02020603050405020304" pitchFamily="18" charset="0"/>
                <a:cs typeface="Times New Roman" panose="02020603050405020304" pitchFamily="18" charset="0"/>
              </a:rPr>
              <a:t>Object pop() </a:t>
            </a:r>
            <a:r>
              <a:rPr lang="en-US" sz="2400" dirty="0">
                <a:latin typeface="Times New Roman" panose="02020603050405020304" pitchFamily="18" charset="0"/>
                <a:cs typeface="Times New Roman" panose="02020603050405020304" pitchFamily="18" charset="0"/>
              </a:rPr>
              <a:t>: Removes and returns the top element of the stack. An ‘</a:t>
            </a:r>
            <a:r>
              <a:rPr lang="en-US" sz="2400" dirty="0" err="1">
                <a:latin typeface="Times New Roman" panose="02020603050405020304" pitchFamily="18" charset="0"/>
                <a:cs typeface="Times New Roman" panose="02020603050405020304" pitchFamily="18" charset="0"/>
              </a:rPr>
              <a:t>EmptyStackException</a:t>
            </a:r>
            <a:r>
              <a:rPr lang="en-US" sz="2400" dirty="0">
                <a:latin typeface="Times New Roman" panose="02020603050405020304" pitchFamily="18" charset="0"/>
                <a:cs typeface="Times New Roman" panose="02020603050405020304" pitchFamily="18" charset="0"/>
              </a:rPr>
              <a:t>’ exception is thrown if we call pop() when the invoking stack is empty.</a:t>
            </a:r>
          </a:p>
          <a:p>
            <a:pPr marL="0" indent="0">
              <a:lnSpc>
                <a:spcPct val="120000"/>
              </a:lnSpc>
              <a:spcBef>
                <a:spcPts val="1500"/>
              </a:spcBef>
              <a:spcAft>
                <a:spcPts val="200"/>
              </a:spcAft>
              <a:buNone/>
            </a:pPr>
            <a:r>
              <a:rPr lang="en-US" sz="2400" b="1" dirty="0">
                <a:latin typeface="Times New Roman" panose="02020603050405020304" pitchFamily="18" charset="0"/>
                <a:cs typeface="Times New Roman" panose="02020603050405020304" pitchFamily="18" charset="0"/>
              </a:rPr>
              <a:t>Object peek() </a:t>
            </a:r>
            <a:r>
              <a:rPr lang="en-US" sz="2400" dirty="0">
                <a:latin typeface="Times New Roman" panose="02020603050405020304" pitchFamily="18" charset="0"/>
                <a:cs typeface="Times New Roman" panose="02020603050405020304" pitchFamily="18" charset="0"/>
              </a:rPr>
              <a:t>: Returns the element on the top of the stack, but does not remove it.</a:t>
            </a:r>
          </a:p>
          <a:p>
            <a:pPr marL="0" indent="0">
              <a:lnSpc>
                <a:spcPct val="120000"/>
              </a:lnSpc>
              <a:spcBef>
                <a:spcPts val="1500"/>
              </a:spcBef>
              <a:spcAft>
                <a:spcPts val="200"/>
              </a:spcAft>
              <a:buNone/>
            </a:pPr>
            <a:r>
              <a:rPr lang="en-US" sz="2400" b="1" dirty="0" err="1">
                <a:latin typeface="Times New Roman" panose="02020603050405020304" pitchFamily="18" charset="0"/>
                <a:cs typeface="Times New Roman" panose="02020603050405020304" pitchFamily="18" charset="0"/>
              </a:rPr>
              <a:t>boolean</a:t>
            </a:r>
            <a:r>
              <a:rPr lang="en-US" sz="2400" b="1" dirty="0">
                <a:latin typeface="Times New Roman" panose="02020603050405020304" pitchFamily="18" charset="0"/>
                <a:cs typeface="Times New Roman" panose="02020603050405020304" pitchFamily="18" charset="0"/>
              </a:rPr>
              <a:t> empty()</a:t>
            </a:r>
            <a:r>
              <a:rPr lang="en-US" sz="2400" dirty="0">
                <a:latin typeface="Times New Roman" panose="02020603050405020304" pitchFamily="18" charset="0"/>
                <a:cs typeface="Times New Roman" panose="02020603050405020304" pitchFamily="18" charset="0"/>
              </a:rPr>
              <a:t> : It returns true if nothing is on the top of the stack. Else, returns false.</a:t>
            </a:r>
          </a:p>
          <a:p>
            <a:pPr marL="0" indent="0">
              <a:lnSpc>
                <a:spcPct val="120000"/>
              </a:lnSpc>
              <a:spcBef>
                <a:spcPts val="1500"/>
              </a:spcBef>
              <a:spcAft>
                <a:spcPts val="200"/>
              </a:spcAft>
              <a:buNone/>
            </a:pP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search(Object element)</a:t>
            </a:r>
            <a:r>
              <a:rPr lang="en-US" sz="2400" dirty="0">
                <a:latin typeface="Times New Roman" panose="02020603050405020304" pitchFamily="18" charset="0"/>
                <a:cs typeface="Times New Roman" panose="02020603050405020304" pitchFamily="18" charset="0"/>
              </a:rPr>
              <a:t> : It determines whether an object exists in the stack. If the element is found, it returns the position of the element from the top of the stack. Else, it returns -1.</a:t>
            </a:r>
          </a:p>
        </p:txBody>
      </p:sp>
    </p:spTree>
    <p:extLst>
      <p:ext uri="{BB962C8B-B14F-4D97-AF65-F5344CB8AC3E}">
        <p14:creationId xmlns:p14="http://schemas.microsoft.com/office/powerpoint/2010/main" val="1719605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D00-F083-9650-3736-864647A3F063}"/>
              </a:ext>
            </a:extLst>
          </p:cNvPr>
          <p:cNvSpPr>
            <a:spLocks noGrp="1"/>
          </p:cNvSpPr>
          <p:nvPr>
            <p:ph type="title"/>
          </p:nvPr>
        </p:nvSpPr>
        <p:spPr>
          <a:xfrm>
            <a:off x="172277" y="365125"/>
            <a:ext cx="11913705" cy="6353727"/>
          </a:xfrm>
        </p:spPr>
        <p:txBody>
          <a:bodyPr>
            <a:normAutofit/>
          </a:bodyPr>
          <a:lstStyle/>
          <a:p>
            <a:r>
              <a:rPr lang="en-GB" sz="3200" b="1" dirty="0">
                <a:latin typeface="Times New Roman" panose="02020603050405020304" pitchFamily="18" charset="0"/>
                <a:cs typeface="Times New Roman" panose="02020603050405020304" pitchFamily="18" charset="0"/>
              </a:rPr>
              <a:t>Queue Interface</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1. A queue is an ordered of the homogeneous group of elements in which new elements are added at one end(rear) and elements are removed from the other end(front).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2. This interface represents a special type of list whose elements are removed only from the head.</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3. LinkedList, Priority queue, </a:t>
            </a:r>
            <a:r>
              <a:rPr lang="en-GB" sz="3200" dirty="0" err="1">
                <a:latin typeface="Times New Roman" panose="02020603050405020304" pitchFamily="18" charset="0"/>
                <a:cs typeface="Times New Roman" panose="02020603050405020304" pitchFamily="18" charset="0"/>
              </a:rPr>
              <a:t>ArrayQueue</a:t>
            </a:r>
            <a:r>
              <a:rPr lang="en-GB" sz="3200" dirty="0">
                <a:latin typeface="Times New Roman" panose="02020603050405020304" pitchFamily="18" charset="0"/>
                <a:cs typeface="Times New Roman" panose="02020603050405020304" pitchFamily="18" charset="0"/>
              </a:rPr>
              <a:t>, Priority Blocking Queue, and Linked Blocking Queue are the concrete subclasses that implement the queue interface.</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0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948" y="0"/>
            <a:ext cx="11304104" cy="663934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Methods in Queue:</a:t>
            </a:r>
            <a:endParaRPr lang="en-US" sz="2400" dirty="0">
              <a:latin typeface="Times New Roman" panose="02020603050405020304" pitchFamily="18" charset="0"/>
              <a:cs typeface="Times New Roman" panose="02020603050405020304" pitchFamily="18" charset="0"/>
            </a:endParaRP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add()-</a:t>
            </a:r>
            <a:r>
              <a:rPr lang="en-US" sz="2400" dirty="0">
                <a:latin typeface="Times New Roman" panose="02020603050405020304" pitchFamily="18" charset="0"/>
                <a:cs typeface="Times New Roman" panose="02020603050405020304" pitchFamily="18" charset="0"/>
              </a:rPr>
              <a:t> This method is used to add elements at the tail of queue. More specifically, at the last of linked-list if it is used, or according to the priority in case of priority queue implementation.</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peek()-</a:t>
            </a:r>
            <a:r>
              <a:rPr lang="en-US" sz="2400" dirty="0">
                <a:latin typeface="Times New Roman" panose="02020603050405020304" pitchFamily="18" charset="0"/>
                <a:cs typeface="Times New Roman" panose="02020603050405020304" pitchFamily="18" charset="0"/>
              </a:rPr>
              <a:t> This method is used to view the head of queue without removing it. It returns Null if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element()-</a:t>
            </a:r>
            <a:r>
              <a:rPr lang="en-US" sz="2400" dirty="0">
                <a:latin typeface="Times New Roman" panose="02020603050405020304" pitchFamily="18" charset="0"/>
                <a:cs typeface="Times New Roman" panose="02020603050405020304" pitchFamily="18" charset="0"/>
              </a:rPr>
              <a:t> This method is similar to peek(). It throws </a:t>
            </a:r>
            <a:r>
              <a:rPr lang="en-US" sz="2400" i="1" dirty="0" err="1">
                <a:latin typeface="Times New Roman" panose="02020603050405020304" pitchFamily="18" charset="0"/>
                <a:cs typeface="Times New Roman" panose="02020603050405020304" pitchFamily="18" charset="0"/>
              </a:rPr>
              <a:t>NoSuchElementException</a:t>
            </a:r>
            <a:r>
              <a:rPr lang="en-US" sz="2400" dirty="0">
                <a:latin typeface="Times New Roman" panose="02020603050405020304" pitchFamily="18" charset="0"/>
                <a:cs typeface="Times New Roman" panose="02020603050405020304" pitchFamily="18" charset="0"/>
              </a:rPr>
              <a:t> when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This method removes and returns the head of the queue. It throws </a:t>
            </a:r>
            <a:r>
              <a:rPr lang="en-US" sz="2400" i="1" dirty="0" err="1">
                <a:latin typeface="Times New Roman" panose="02020603050405020304" pitchFamily="18" charset="0"/>
                <a:cs typeface="Times New Roman" panose="02020603050405020304" pitchFamily="18" charset="0"/>
              </a:rPr>
              <a:t>NoSuchElementException</a:t>
            </a:r>
            <a:r>
              <a:rPr lang="en-US" sz="2400" dirty="0">
                <a:latin typeface="Times New Roman" panose="02020603050405020304" pitchFamily="18" charset="0"/>
                <a:cs typeface="Times New Roman" panose="02020603050405020304" pitchFamily="18" charset="0"/>
              </a:rPr>
              <a:t> when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poll()-</a:t>
            </a:r>
            <a:r>
              <a:rPr lang="en-US" sz="2400" dirty="0">
                <a:latin typeface="Times New Roman" panose="02020603050405020304" pitchFamily="18" charset="0"/>
                <a:cs typeface="Times New Roman" panose="02020603050405020304" pitchFamily="18" charset="0"/>
              </a:rPr>
              <a:t> This method removes and returns the head of the queue. It returns null if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size()-</a:t>
            </a:r>
            <a:r>
              <a:rPr lang="en-US" sz="2400" dirty="0">
                <a:latin typeface="Times New Roman" panose="02020603050405020304" pitchFamily="18" charset="0"/>
                <a:cs typeface="Times New Roman" panose="02020603050405020304" pitchFamily="18" charset="0"/>
              </a:rPr>
              <a:t> This method return the no. of elements in the queue.</a:t>
            </a:r>
          </a:p>
        </p:txBody>
      </p:sp>
    </p:spTree>
    <p:extLst>
      <p:ext uri="{BB962C8B-B14F-4D97-AF65-F5344CB8AC3E}">
        <p14:creationId xmlns:p14="http://schemas.microsoft.com/office/powerpoint/2010/main" val="365710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556" y="285597"/>
            <a:ext cx="10086934" cy="6286805"/>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java.util.LinkedList</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java.util.Queue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public class </a:t>
            </a:r>
            <a:r>
              <a:rPr lang="en-US" sz="1800" dirty="0" err="1">
                <a:latin typeface="Times New Roman" panose="02020603050405020304" pitchFamily="18" charset="0"/>
                <a:cs typeface="Times New Roman" panose="02020603050405020304" pitchFamily="18" charset="0"/>
              </a:rPr>
              <a:t>QueueExample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public static void main(String[]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 </a:t>
            </a:r>
          </a:p>
          <a:p>
            <a:pPr marL="0" indent="0">
              <a:lnSpc>
                <a:spcPct val="100000"/>
              </a:lnSpc>
              <a:buNone/>
            </a:pPr>
            <a:r>
              <a:rPr lang="en-US" sz="1800" dirty="0">
                <a:latin typeface="Times New Roman" panose="02020603050405020304" pitchFamily="18" charset="0"/>
                <a:cs typeface="Times New Roman" panose="02020603050405020304" pitchFamily="18" charset="0"/>
              </a:rPr>
              <a:t>    Queue&lt;Integer&gt; q = new LinkedList&lt;&gt;(); </a:t>
            </a:r>
          </a:p>
          <a:p>
            <a:pPr marL="0" indent="0">
              <a:lnSpc>
                <a:spcPct val="100000"/>
              </a:lnSpc>
              <a:buNone/>
            </a:pPr>
            <a:r>
              <a:rPr lang="en-US" sz="1800" dirty="0">
                <a:latin typeface="Times New Roman" panose="02020603050405020304" pitchFamily="18" charset="0"/>
                <a:cs typeface="Times New Roman" panose="02020603050405020304" pitchFamily="18" charset="0"/>
              </a:rPr>
              <a:t>    // Adds elements {0, 1, 2, 3, 4} to queue </a:t>
            </a:r>
          </a:p>
          <a:p>
            <a:pPr marL="0" indent="0">
              <a:lnSpc>
                <a:spcPct val="100000"/>
              </a:lnSpc>
              <a:buNone/>
            </a:pPr>
            <a:r>
              <a:rPr lang="en-US" sz="1800" dirty="0">
                <a:latin typeface="Times New Roman" panose="02020603050405020304" pitchFamily="18" charset="0"/>
                <a:cs typeface="Times New Roman" panose="02020603050405020304" pitchFamily="18" charset="0"/>
              </a:rPr>
              <a:t>    for (int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&lt;5;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q.add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 Display contents of the queue.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("Elements of queue-"+q); </a:t>
            </a:r>
          </a:p>
          <a:p>
            <a:pPr marL="0" indent="0">
              <a:lnSpc>
                <a:spcPct val="100000"/>
              </a:lnSpc>
              <a:buNone/>
            </a:pPr>
            <a:r>
              <a:rPr lang="en-US" sz="1800" dirty="0">
                <a:latin typeface="Times New Roman" panose="02020603050405020304" pitchFamily="18" charset="0"/>
                <a:cs typeface="Times New Roman" panose="02020603050405020304" pitchFamily="18" charset="0"/>
              </a:rPr>
              <a:t>    // To remove the head of queue. </a:t>
            </a:r>
          </a:p>
          <a:p>
            <a:pPr marL="0" indent="0">
              <a:lnSpc>
                <a:spcPct val="100000"/>
              </a:lnSpc>
              <a:buNone/>
            </a:pPr>
            <a:r>
              <a:rPr lang="en-US" sz="1800" dirty="0">
                <a:latin typeface="Times New Roman" panose="02020603050405020304" pitchFamily="18" charset="0"/>
                <a:cs typeface="Times New Roman" panose="02020603050405020304" pitchFamily="18" charset="0"/>
              </a:rPr>
              <a:t>    int </a:t>
            </a:r>
            <a:r>
              <a:rPr lang="en-US" sz="1800" dirty="0" err="1">
                <a:latin typeface="Times New Roman" panose="02020603050405020304" pitchFamily="18" charset="0"/>
                <a:cs typeface="Times New Roman" panose="02020603050405020304" pitchFamily="18" charset="0"/>
              </a:rPr>
              <a:t>removedele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q.remove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("removed element-" + </a:t>
            </a:r>
            <a:r>
              <a:rPr lang="en-US" sz="1800" dirty="0" err="1">
                <a:latin typeface="Times New Roman" panose="02020603050405020304" pitchFamily="18" charset="0"/>
                <a:cs typeface="Times New Roman" panose="02020603050405020304" pitchFamily="18" charset="0"/>
              </a:rPr>
              <a:t>removedele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(q); </a:t>
            </a:r>
          </a:p>
        </p:txBody>
      </p:sp>
    </p:spTree>
    <p:extLst>
      <p:ext uri="{BB962C8B-B14F-4D97-AF65-F5344CB8AC3E}">
        <p14:creationId xmlns:p14="http://schemas.microsoft.com/office/powerpoint/2010/main" val="134595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51791"/>
            <a:ext cx="10880035" cy="6057529"/>
          </a:xfrm>
        </p:spPr>
        <p:txBody>
          <a:bodyPr numCol="2">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      // To view the head of queue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head = </a:t>
            </a:r>
            <a:r>
              <a:rPr lang="en-US" sz="2400" dirty="0" err="1">
                <a:latin typeface="Times New Roman" panose="02020603050405020304" pitchFamily="18" charset="0"/>
                <a:cs typeface="Times New Roman" panose="02020603050405020304" pitchFamily="18" charset="0"/>
              </a:rPr>
              <a:t>q.peek</a:t>
            </a: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("head of queue-" + head);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int size = </a:t>
            </a:r>
            <a:r>
              <a:rPr lang="en-US" sz="2400" dirty="0" err="1">
                <a:latin typeface="Times New Roman" panose="02020603050405020304" pitchFamily="18" charset="0"/>
                <a:cs typeface="Times New Roman" panose="02020603050405020304" pitchFamily="18" charset="0"/>
              </a:rPr>
              <a:t>q.size</a:t>
            </a: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("Size of queue-" + size); </a:t>
            </a:r>
          </a:p>
          <a:p>
            <a:pPr marL="0" indent="0">
              <a:lnSpc>
                <a:spcPct val="100000"/>
              </a:lnSpc>
              <a:buNone/>
            </a:pPr>
            <a:r>
              <a:rPr lang="en-US" sz="2400" dirty="0">
                <a:latin typeface="Times New Roman" panose="02020603050405020304" pitchFamily="18" charset="0"/>
                <a:cs typeface="Times New Roman" panose="02020603050405020304" pitchFamily="18" charset="0"/>
              </a:rPr>
              <a:t>  }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Output:</a:t>
            </a:r>
          </a:p>
          <a:p>
            <a:pPr marL="0" indent="0">
              <a:lnSpc>
                <a:spcPct val="100000"/>
              </a:lnSpc>
              <a:buNone/>
            </a:pPr>
            <a:r>
              <a:rPr lang="en-US" sz="2400" dirty="0">
                <a:latin typeface="Times New Roman" panose="02020603050405020304" pitchFamily="18" charset="0"/>
                <a:cs typeface="Times New Roman" panose="02020603050405020304" pitchFamily="18" charset="0"/>
              </a:rPr>
              <a:t>Elements of queue-[0, 1, 2, 3, 4]</a:t>
            </a:r>
          </a:p>
          <a:p>
            <a:pPr marL="0" indent="0">
              <a:lnSpc>
                <a:spcPct val="100000"/>
              </a:lnSpc>
              <a:buNone/>
            </a:pPr>
            <a:r>
              <a:rPr lang="en-US" sz="2400" dirty="0">
                <a:latin typeface="Times New Roman" panose="02020603050405020304" pitchFamily="18" charset="0"/>
                <a:cs typeface="Times New Roman" panose="02020603050405020304" pitchFamily="18" charset="0"/>
              </a:rPr>
              <a:t>removed element-0</a:t>
            </a:r>
          </a:p>
          <a:p>
            <a:pPr marL="0" indent="0">
              <a:lnSpc>
                <a:spcPct val="100000"/>
              </a:lnSpc>
              <a:buNone/>
            </a:pPr>
            <a:r>
              <a:rPr lang="en-US" sz="2400" dirty="0">
                <a:latin typeface="Times New Roman" panose="02020603050405020304" pitchFamily="18" charset="0"/>
                <a:cs typeface="Times New Roman" panose="02020603050405020304" pitchFamily="18" charset="0"/>
              </a:rPr>
              <a:t>[1, 2, 3, 4]</a:t>
            </a:r>
          </a:p>
          <a:p>
            <a:pPr marL="0" indent="0">
              <a:lnSpc>
                <a:spcPct val="100000"/>
              </a:lnSpc>
              <a:buNone/>
            </a:pPr>
            <a:r>
              <a:rPr lang="en-US" sz="2400" dirty="0">
                <a:latin typeface="Times New Roman" panose="02020603050405020304" pitchFamily="18" charset="0"/>
                <a:cs typeface="Times New Roman" panose="02020603050405020304" pitchFamily="18" charset="0"/>
              </a:rPr>
              <a:t>head of queue-1 </a:t>
            </a:r>
          </a:p>
          <a:p>
            <a:pPr marL="0" indent="0">
              <a:lnSpc>
                <a:spcPct val="100000"/>
              </a:lnSpc>
              <a:buNone/>
            </a:pPr>
            <a:r>
              <a:rPr lang="en-US" sz="2400" dirty="0">
                <a:latin typeface="Times New Roman" panose="02020603050405020304" pitchFamily="18" charset="0"/>
                <a:cs typeface="Times New Roman" panose="02020603050405020304" pitchFamily="18" charset="0"/>
              </a:rPr>
              <a:t>Size of queue-4</a:t>
            </a:r>
          </a:p>
        </p:txBody>
      </p:sp>
    </p:spTree>
    <p:extLst>
      <p:ext uri="{BB962C8B-B14F-4D97-AF65-F5344CB8AC3E}">
        <p14:creationId xmlns:p14="http://schemas.microsoft.com/office/powerpoint/2010/main" val="165913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3914-9E78-957D-158A-DE286CA4F635}"/>
              </a:ext>
            </a:extLst>
          </p:cNvPr>
          <p:cNvSpPr>
            <a:spLocks noGrp="1"/>
          </p:cNvSpPr>
          <p:nvPr>
            <p:ph type="title"/>
          </p:nvPr>
        </p:nvSpPr>
        <p:spPr/>
        <p:txBody>
          <a:bodyPr>
            <a:normAutofit fontScale="90000"/>
          </a:bodyPr>
          <a:lstStyle/>
          <a:p>
            <a:endParaRPr lang="en-IN"/>
          </a:p>
        </p:txBody>
      </p:sp>
      <p:pic>
        <p:nvPicPr>
          <p:cNvPr id="3" name="Picture 2">
            <a:extLst>
              <a:ext uri="{FF2B5EF4-FFF2-40B4-BE49-F238E27FC236}">
                <a16:creationId xmlns:a16="http://schemas.microsoft.com/office/drawing/2014/main" id="{478CD21E-E258-F3D1-82C4-6A221B72D631}"/>
              </a:ext>
            </a:extLst>
          </p:cNvPr>
          <p:cNvPicPr>
            <a:picLocks noChangeAspect="1"/>
          </p:cNvPicPr>
          <p:nvPr/>
        </p:nvPicPr>
        <p:blipFill>
          <a:blip r:embed="rId2"/>
          <a:stretch>
            <a:fillRect/>
          </a:stretch>
        </p:blipFill>
        <p:spPr>
          <a:xfrm>
            <a:off x="556591" y="0"/>
            <a:ext cx="10919791" cy="6858000"/>
          </a:xfrm>
          <a:prstGeom prst="rect">
            <a:avLst/>
          </a:prstGeom>
        </p:spPr>
      </p:pic>
    </p:spTree>
    <p:extLst>
      <p:ext uri="{BB962C8B-B14F-4D97-AF65-F5344CB8AC3E}">
        <p14:creationId xmlns:p14="http://schemas.microsoft.com/office/powerpoint/2010/main" val="915216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8BFD-6C34-B034-48FD-91A84B4D4D1D}"/>
              </a:ext>
            </a:extLst>
          </p:cNvPr>
          <p:cNvSpPr>
            <a:spLocks noGrp="1"/>
          </p:cNvSpPr>
          <p:nvPr>
            <p:ph type="title"/>
          </p:nvPr>
        </p:nvSpPr>
        <p:spPr>
          <a:xfrm>
            <a:off x="172278" y="106017"/>
            <a:ext cx="12019722" cy="6453809"/>
          </a:xfrm>
        </p:spPr>
        <p:txBody>
          <a:bodyPr>
            <a:noAutofit/>
          </a:bodyPr>
          <a:lstStyle/>
          <a:p>
            <a:r>
              <a:rPr lang="en-GB" sz="3600" b="1" dirty="0">
                <a:latin typeface="Times New Roman" panose="02020603050405020304" pitchFamily="18" charset="0"/>
                <a:cs typeface="Times New Roman" panose="02020603050405020304" pitchFamily="18" charset="0"/>
              </a:rPr>
              <a:t>Set Interface</a:t>
            </a:r>
            <a:br>
              <a:rPr lang="en-GB" sz="3600" b="1"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 This interface represents a collection of elements that contains unique elements. </a:t>
            </a:r>
            <a:r>
              <a:rPr lang="en-GB" sz="3600" dirty="0" err="1">
                <a:latin typeface="Times New Roman" panose="02020603050405020304" pitchFamily="18" charset="0"/>
                <a:cs typeface="Times New Roman" panose="02020603050405020304" pitchFamily="18" charset="0"/>
              </a:rPr>
              <a:t>i.e</a:t>
            </a:r>
            <a:r>
              <a:rPr lang="en-GB" sz="3600" dirty="0">
                <a:latin typeface="Times New Roman" panose="02020603050405020304" pitchFamily="18" charset="0"/>
                <a:cs typeface="Times New Roman" panose="02020603050405020304" pitchFamily="18" charset="0"/>
              </a:rPr>
              <a:t>, It is used to store the collection of unique elements.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2. Set interface does not maintain any order while storing elements and while retrieving, we may not get the same order as we put elements.  All the elements in a set can be in any order.</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3. Set does not allow any duplicate elements.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4. HashSet, </a:t>
            </a:r>
            <a:r>
              <a:rPr lang="en-GB" sz="3600" dirty="0" err="1">
                <a:latin typeface="Times New Roman" panose="02020603050405020304" pitchFamily="18" charset="0"/>
                <a:cs typeface="Times New Roman" panose="02020603050405020304" pitchFamily="18" charset="0"/>
              </a:rPr>
              <a:t>LinkedHashSet</a:t>
            </a:r>
            <a:r>
              <a:rPr lang="en-GB" sz="3600" dirty="0">
                <a:latin typeface="Times New Roman" panose="02020603050405020304" pitchFamily="18" charset="0"/>
                <a:cs typeface="Times New Roman" panose="02020603050405020304" pitchFamily="18" charset="0"/>
              </a:rPr>
              <a:t>, </a:t>
            </a:r>
            <a:r>
              <a:rPr lang="en-GB" sz="3600" dirty="0" err="1">
                <a:latin typeface="Times New Roman" panose="02020603050405020304" pitchFamily="18" charset="0"/>
                <a:cs typeface="Times New Roman" panose="02020603050405020304" pitchFamily="18" charset="0"/>
              </a:rPr>
              <a:t>TreeSet</a:t>
            </a:r>
            <a:r>
              <a:rPr lang="en-GB" sz="3600" dirty="0">
                <a:latin typeface="Times New Roman" panose="02020603050405020304" pitchFamily="18" charset="0"/>
                <a:cs typeface="Times New Roman" panose="02020603050405020304" pitchFamily="18" charset="0"/>
              </a:rPr>
              <a:t> classes implements the set interface and sorted interface extends a set interface.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5. It can be iterated by using Iterator but cannot be iterated using </a:t>
            </a:r>
            <a:r>
              <a:rPr lang="en-GB" sz="3600" dirty="0" err="1">
                <a:latin typeface="Times New Roman" panose="02020603050405020304" pitchFamily="18" charset="0"/>
                <a:cs typeface="Times New Roman" panose="02020603050405020304" pitchFamily="18" charset="0"/>
              </a:rPr>
              <a:t>ListIterator</a:t>
            </a:r>
            <a:r>
              <a:rPr lang="en-GB"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19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477078" y="404664"/>
            <a:ext cx="5332648" cy="576064"/>
          </a:xfrm>
          <a:prstGeom prst="rect">
            <a:avLst/>
          </a:prstGeom>
          <a:noFill/>
          <a:ln>
            <a:noFill/>
          </a:ln>
        </p:spPr>
        <p:txBody>
          <a:bodyPr spcFirstLastPara="1" vert="horz" wrap="square" lIns="91425" tIns="45700" rIns="91425" bIns="45700" rtlCol="0" anchor="t" anchorCtr="0">
            <a:noAutofit/>
          </a:bodyPr>
          <a:lstStyle/>
          <a:p>
            <a:pPr>
              <a:spcBef>
                <a:spcPts val="0"/>
              </a:spcBef>
            </a:pPr>
            <a:r>
              <a:rPr lang="en-IN" sz="2400" b="1" dirty="0">
                <a:latin typeface="Times New Roman" panose="02020603050405020304" pitchFamily="18" charset="0"/>
                <a:cs typeface="Times New Roman" panose="02020603050405020304" pitchFamily="18" charset="0"/>
              </a:rPr>
              <a:t>Java </a:t>
            </a:r>
            <a:r>
              <a:rPr lang="en-IN" sz="2400" b="1" dirty="0" err="1">
                <a:latin typeface="Times New Roman" panose="02020603050405020304" pitchFamily="18" charset="0"/>
                <a:cs typeface="Times New Roman" panose="02020603050405020304" pitchFamily="18" charset="0"/>
              </a:rPr>
              <a:t>HashSet</a:t>
            </a:r>
            <a:r>
              <a:rPr lang="en-IN" sz="2400" b="1" dirty="0">
                <a:latin typeface="Times New Roman" panose="02020603050405020304" pitchFamily="18" charset="0"/>
                <a:cs typeface="Times New Roman" panose="02020603050405020304" pitchFamily="18" charset="0"/>
              </a:rPr>
              <a:t> class</a:t>
            </a:r>
            <a:endParaRPr sz="2400" b="1" dirty="0">
              <a:latin typeface="Times New Roman" panose="02020603050405020304" pitchFamily="18" charset="0"/>
              <a:cs typeface="Times New Roman" panose="02020603050405020304" pitchFamily="18" charset="0"/>
            </a:endParaRPr>
          </a:p>
        </p:txBody>
      </p:sp>
      <p:sp>
        <p:nvSpPr>
          <p:cNvPr id="266" name="Google Shape;266;p46"/>
          <p:cNvSpPr txBox="1">
            <a:spLocks noGrp="1"/>
          </p:cNvSpPr>
          <p:nvPr>
            <p:ph type="body" idx="1"/>
          </p:nvPr>
        </p:nvSpPr>
        <p:spPr>
          <a:xfrm>
            <a:off x="636104" y="781878"/>
            <a:ext cx="11555896" cy="5671458"/>
          </a:xfrm>
          <a:prstGeom prst="rect">
            <a:avLst/>
          </a:prstGeom>
          <a:noFill/>
          <a:ln>
            <a:noFill/>
          </a:ln>
        </p:spPr>
        <p:txBody>
          <a:bodyPr spcFirstLastPara="1" vert="horz" wrap="square" lIns="91425" tIns="45700" rIns="91425" bIns="45700" rtlCol="0" anchor="t" anchorCtr="0">
            <a:noAutofit/>
          </a:bodyPr>
          <a:lstStyle/>
          <a:p>
            <a:pPr marL="0" indent="0">
              <a:lnSpc>
                <a:spcPct val="150000"/>
              </a:lnSpc>
              <a:spcBef>
                <a:spcPts val="0"/>
              </a:spcBef>
              <a:buClr>
                <a:schemeClr val="dk1"/>
              </a:buClr>
              <a:buSzPts val="2340"/>
              <a:buNone/>
            </a:pPr>
            <a:r>
              <a:rPr lang="en-IN" dirty="0">
                <a:latin typeface="Times New Roman" panose="02020603050405020304" pitchFamily="18" charset="0"/>
                <a:ea typeface="Cambria"/>
                <a:cs typeface="Times New Roman" panose="02020603050405020304" pitchFamily="18" charset="0"/>
                <a:sym typeface="Cambria"/>
              </a:rPr>
              <a:t>Java HashSet class is used to create a collection that uses a hash table for storage. </a:t>
            </a:r>
          </a:p>
          <a:p>
            <a:pPr marL="0" indent="0">
              <a:lnSpc>
                <a:spcPct val="150000"/>
              </a:lnSpc>
              <a:spcBef>
                <a:spcPts val="0"/>
              </a:spcBef>
              <a:buClr>
                <a:schemeClr val="dk1"/>
              </a:buClr>
              <a:buSzPts val="2340"/>
              <a:buNone/>
            </a:pPr>
            <a:r>
              <a:rPr lang="en-IN" dirty="0">
                <a:latin typeface="Times New Roman" panose="02020603050405020304" pitchFamily="18" charset="0"/>
                <a:ea typeface="Cambria"/>
                <a:cs typeface="Times New Roman" panose="02020603050405020304" pitchFamily="18" charset="0"/>
                <a:sym typeface="Cambria"/>
              </a:rPr>
              <a:t>It inherits the </a:t>
            </a:r>
            <a:r>
              <a:rPr lang="en-IN" dirty="0" err="1">
                <a:latin typeface="Times New Roman" panose="02020603050405020304" pitchFamily="18" charset="0"/>
                <a:ea typeface="Cambria"/>
                <a:cs typeface="Times New Roman" panose="02020603050405020304" pitchFamily="18" charset="0"/>
                <a:sym typeface="Cambria"/>
              </a:rPr>
              <a:t>AbstractSet</a:t>
            </a:r>
            <a:r>
              <a:rPr lang="en-IN" dirty="0">
                <a:latin typeface="Times New Roman" panose="02020603050405020304" pitchFamily="18" charset="0"/>
                <a:ea typeface="Cambria"/>
                <a:cs typeface="Times New Roman" panose="02020603050405020304" pitchFamily="18" charset="0"/>
                <a:sym typeface="Cambria"/>
              </a:rPr>
              <a:t> class and implements Set interface.</a:t>
            </a:r>
            <a:endParaRPr dirty="0">
              <a:latin typeface="Times New Roman" panose="02020603050405020304" pitchFamily="18" charset="0"/>
              <a:cs typeface="Times New Roman" panose="02020603050405020304" pitchFamily="18" charset="0"/>
            </a:endParaRPr>
          </a:p>
          <a:p>
            <a:pPr marL="342900" indent="-342900">
              <a:lnSpc>
                <a:spcPct val="150000"/>
              </a:lnSpc>
              <a:spcBef>
                <a:spcPts val="0"/>
              </a:spcBef>
              <a:buClr>
                <a:schemeClr val="dk1"/>
              </a:buClr>
              <a:buSzPts val="2600"/>
              <a:buFont typeface="Arial"/>
              <a:buChar char="•"/>
            </a:pPr>
            <a:r>
              <a:rPr lang="en-US" dirty="0">
                <a:latin typeface="Times New Roman" panose="02020603050405020304" pitchFamily="18" charset="0"/>
                <a:ea typeface="Cambria"/>
                <a:cs typeface="Times New Roman" panose="02020603050405020304" pitchFamily="18" charset="0"/>
                <a:sym typeface="Cambria"/>
              </a:rPr>
              <a:t>It has a following properties:</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1.		</a:t>
            </a:r>
            <a:r>
              <a:rPr lang="en-US" sz="2800" dirty="0" err="1">
                <a:latin typeface="Times New Roman" panose="02020603050405020304" pitchFamily="18" charset="0"/>
                <a:ea typeface="Cambria"/>
                <a:cs typeface="Times New Roman" panose="02020603050405020304" pitchFamily="18" charset="0"/>
                <a:sym typeface="Cambria"/>
              </a:rPr>
              <a:t>HashSet</a:t>
            </a:r>
            <a:r>
              <a:rPr lang="en-US" sz="2800" dirty="0">
                <a:latin typeface="Times New Roman" panose="02020603050405020304" pitchFamily="18" charset="0"/>
                <a:ea typeface="Cambria"/>
                <a:cs typeface="Times New Roman" panose="02020603050405020304" pitchFamily="18" charset="0"/>
                <a:sym typeface="Cambria"/>
              </a:rPr>
              <a:t> does not allow duplicate elements.</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2.		It doesn’t guarantee that the order will remain over time</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3.		It is backed by Hash table(actually a </a:t>
            </a:r>
            <a:r>
              <a:rPr lang="en-US" sz="2800" dirty="0" err="1">
                <a:latin typeface="Times New Roman" panose="02020603050405020304" pitchFamily="18" charset="0"/>
                <a:ea typeface="Cambria"/>
                <a:cs typeface="Times New Roman" panose="02020603050405020304" pitchFamily="18" charset="0"/>
                <a:sym typeface="Cambria"/>
              </a:rPr>
              <a:t>HashMap</a:t>
            </a:r>
            <a:r>
              <a:rPr lang="en-US" sz="2800" dirty="0">
                <a:latin typeface="Times New Roman" panose="02020603050405020304" pitchFamily="18" charset="0"/>
                <a:ea typeface="Cambria"/>
                <a:cs typeface="Times New Roman" panose="02020603050405020304" pitchFamily="18" charset="0"/>
                <a:sym typeface="Cambria"/>
              </a:rPr>
              <a:t> instance)</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4.		It permits the Null elements</a:t>
            </a:r>
          </a:p>
          <a:p>
            <a:pPr marL="1028700" lvl="2" indent="-160019">
              <a:lnSpc>
                <a:spcPct val="150000"/>
              </a:lnSpc>
              <a:spcBef>
                <a:spcPts val="0"/>
              </a:spcBef>
              <a:buSzPts val="1080"/>
              <a:buNone/>
            </a:pPr>
            <a:endParaRPr sz="1800" dirty="0">
              <a:latin typeface="Cambria"/>
              <a:ea typeface="Cambria"/>
              <a:cs typeface="Cambria"/>
              <a:sym typeface="Cambria"/>
            </a:endParaRPr>
          </a:p>
        </p:txBody>
      </p:sp>
    </p:spTree>
    <p:extLst>
      <p:ext uri="{BB962C8B-B14F-4D97-AF65-F5344CB8AC3E}">
        <p14:creationId xmlns:p14="http://schemas.microsoft.com/office/powerpoint/2010/main" val="3379704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a:spLocks noGrp="1"/>
          </p:cNvSpPr>
          <p:nvPr>
            <p:ph type="body" idx="1"/>
          </p:nvPr>
        </p:nvSpPr>
        <p:spPr>
          <a:xfrm>
            <a:off x="821635" y="908721"/>
            <a:ext cx="8226693" cy="4945431"/>
          </a:xfrm>
          <a:prstGeom prst="rect">
            <a:avLst/>
          </a:prstGeom>
          <a:noFill/>
          <a:ln>
            <a:noFill/>
          </a:ln>
        </p:spPr>
        <p:txBody>
          <a:bodyPr spcFirstLastPara="1" vert="horz" wrap="square" lIns="91425" tIns="45700" rIns="91425" bIns="45700" rtlCol="0" anchor="t" anchorCtr="0">
            <a:noAutofit/>
          </a:bodyPr>
          <a:lstStyle/>
          <a:p>
            <a:pPr marL="0" indent="0">
              <a:buClr>
                <a:schemeClr val="dk1"/>
              </a:buClr>
              <a:buSzPts val="2600"/>
              <a:buNone/>
            </a:pPr>
            <a:r>
              <a:rPr lang="en-IN" sz="2400" b="1" dirty="0">
                <a:latin typeface="Times New Roman" panose="02020603050405020304" pitchFamily="18" charset="0"/>
                <a:cs typeface="Times New Roman" panose="02020603050405020304" pitchFamily="18" charset="0"/>
              </a:rPr>
              <a:t>Difference between List and Set</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spcBef>
                <a:spcPts val="0"/>
              </a:spcBef>
              <a:buClr>
                <a:schemeClr val="dk1"/>
              </a:buClr>
              <a:buSzPts val="2600"/>
              <a:buFont typeface="Arial"/>
              <a:buChar char="•"/>
            </a:pPr>
            <a:r>
              <a:rPr lang="en-IN" dirty="0">
                <a:latin typeface="Times New Roman" panose="02020603050405020304" pitchFamily="18" charset="0"/>
                <a:cs typeface="Times New Roman" panose="02020603050405020304" pitchFamily="18" charset="0"/>
              </a:rPr>
              <a:t>A list can contain duplicate elements whereas Set contains unique elements only.</a:t>
            </a:r>
          </a:p>
          <a:p>
            <a:pPr marL="0" indent="0">
              <a:buClr>
                <a:schemeClr val="dk1"/>
              </a:buClr>
              <a:buSzPts val="2600"/>
              <a:buNone/>
            </a:pPr>
            <a:r>
              <a:rPr lang="en-IN" sz="2400" b="1" dirty="0">
                <a:solidFill>
                  <a:schemeClr val="dk1"/>
                </a:solidFill>
                <a:latin typeface="Times New Roman" panose="02020603050405020304" pitchFamily="18" charset="0"/>
                <a:ea typeface="Georgia"/>
                <a:cs typeface="Times New Roman" panose="02020603050405020304" pitchFamily="18" charset="0"/>
                <a:sym typeface="Georgia"/>
              </a:rPr>
              <a:t>Hierarchy of </a:t>
            </a:r>
            <a:r>
              <a:rPr lang="en-IN" sz="2400" b="1" dirty="0" err="1">
                <a:solidFill>
                  <a:schemeClr val="dk1"/>
                </a:solidFill>
                <a:latin typeface="Times New Roman" panose="02020603050405020304" pitchFamily="18" charset="0"/>
                <a:ea typeface="Georgia"/>
                <a:cs typeface="Times New Roman" panose="02020603050405020304" pitchFamily="18" charset="0"/>
                <a:sym typeface="Georgia"/>
              </a:rPr>
              <a:t>HashSet</a:t>
            </a:r>
            <a:r>
              <a:rPr lang="en-IN" sz="2400" b="1" dirty="0">
                <a:solidFill>
                  <a:schemeClr val="dk1"/>
                </a:solidFill>
                <a:latin typeface="Times New Roman" panose="02020603050405020304" pitchFamily="18" charset="0"/>
                <a:ea typeface="Georgia"/>
                <a:cs typeface="Times New Roman" panose="02020603050405020304" pitchFamily="18" charset="0"/>
                <a:sym typeface="Georgia"/>
              </a:rPr>
              <a:t> class</a:t>
            </a:r>
          </a:p>
          <a:p>
            <a:pPr marL="0" indent="0">
              <a:buClr>
                <a:schemeClr val="dk1"/>
              </a:buClr>
              <a:buSzPts val="2600"/>
              <a:buNone/>
            </a:pPr>
            <a:r>
              <a:rPr lang="en-IN" dirty="0">
                <a:solidFill>
                  <a:schemeClr val="dk1"/>
                </a:solidFill>
                <a:latin typeface="Times New Roman" panose="02020603050405020304" pitchFamily="18" charset="0"/>
                <a:ea typeface="Cambria"/>
                <a:cs typeface="Times New Roman" panose="02020603050405020304" pitchFamily="18" charset="0"/>
                <a:sym typeface="Cambria"/>
              </a:rPr>
              <a:t>The </a:t>
            </a:r>
            <a:r>
              <a:rPr lang="en-IN" dirty="0" err="1">
                <a:solidFill>
                  <a:schemeClr val="dk1"/>
                </a:solidFill>
                <a:latin typeface="Times New Roman" panose="02020603050405020304" pitchFamily="18" charset="0"/>
                <a:ea typeface="Cambria"/>
                <a:cs typeface="Times New Roman" panose="02020603050405020304" pitchFamily="18" charset="0"/>
                <a:sym typeface="Cambria"/>
              </a:rPr>
              <a:t>HashSet</a:t>
            </a:r>
            <a:r>
              <a:rPr lang="en-IN" dirty="0">
                <a:solidFill>
                  <a:schemeClr val="dk1"/>
                </a:solidFill>
                <a:latin typeface="Times New Roman" panose="02020603050405020304" pitchFamily="18" charset="0"/>
                <a:ea typeface="Cambria"/>
                <a:cs typeface="Times New Roman" panose="02020603050405020304" pitchFamily="18" charset="0"/>
                <a:sym typeface="Cambria"/>
              </a:rPr>
              <a:t> class extends </a:t>
            </a:r>
            <a:r>
              <a:rPr lang="en-IN" dirty="0" err="1">
                <a:solidFill>
                  <a:schemeClr val="dk1"/>
                </a:solidFill>
                <a:latin typeface="Times New Roman" panose="02020603050405020304" pitchFamily="18" charset="0"/>
                <a:ea typeface="Cambria"/>
                <a:cs typeface="Times New Roman" panose="02020603050405020304" pitchFamily="18" charset="0"/>
                <a:sym typeface="Cambria"/>
              </a:rPr>
              <a:t>AbstractSet</a:t>
            </a:r>
            <a:r>
              <a:rPr lang="en-IN" dirty="0">
                <a:solidFill>
                  <a:schemeClr val="dk1"/>
                </a:solidFill>
                <a:latin typeface="Times New Roman" panose="02020603050405020304" pitchFamily="18" charset="0"/>
                <a:ea typeface="Cambria"/>
                <a:cs typeface="Times New Roman" panose="02020603050405020304" pitchFamily="18" charset="0"/>
                <a:sym typeface="Cambria"/>
              </a:rPr>
              <a:t> class which implements Set interface. The Set interface inherits Collection and </a:t>
            </a:r>
            <a:r>
              <a:rPr lang="en-IN" dirty="0" err="1">
                <a:solidFill>
                  <a:schemeClr val="dk1"/>
                </a:solidFill>
                <a:latin typeface="Times New Roman" panose="02020603050405020304" pitchFamily="18" charset="0"/>
                <a:ea typeface="Cambria"/>
                <a:cs typeface="Times New Roman" panose="02020603050405020304" pitchFamily="18" charset="0"/>
                <a:sym typeface="Cambria"/>
              </a:rPr>
              <a:t>Iterable</a:t>
            </a:r>
            <a:r>
              <a:rPr lang="en-IN" dirty="0">
                <a:solidFill>
                  <a:schemeClr val="dk1"/>
                </a:solidFill>
                <a:latin typeface="Times New Roman" panose="02020603050405020304" pitchFamily="18" charset="0"/>
                <a:ea typeface="Cambria"/>
                <a:cs typeface="Times New Roman" panose="02020603050405020304" pitchFamily="18" charset="0"/>
                <a:sym typeface="Cambria"/>
              </a:rPr>
              <a:t> interfaces in hierarchical order.</a:t>
            </a:r>
            <a:endParaRPr lang="en-IN" dirty="0">
              <a:latin typeface="Times New Roman" panose="02020603050405020304" pitchFamily="18" charset="0"/>
              <a:cs typeface="Times New Roman" panose="02020603050405020304" pitchFamily="18" charset="0"/>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dirty="0"/>
          </a:p>
        </p:txBody>
      </p:sp>
      <p:pic>
        <p:nvPicPr>
          <p:cNvPr id="273" name="Google Shape;273;p47"/>
          <p:cNvPicPr preferRelativeResize="0"/>
          <p:nvPr/>
        </p:nvPicPr>
        <p:blipFill rotWithShape="1">
          <a:blip r:embed="rId3">
            <a:alphaModFix/>
          </a:blip>
          <a:srcRect/>
          <a:stretch/>
        </p:blipFill>
        <p:spPr>
          <a:xfrm>
            <a:off x="9242114" y="1674420"/>
            <a:ext cx="1174367" cy="4202852"/>
          </a:xfrm>
          <a:prstGeom prst="rect">
            <a:avLst/>
          </a:prstGeom>
          <a:noFill/>
          <a:ln>
            <a:noFill/>
          </a:ln>
        </p:spPr>
      </p:pic>
    </p:spTree>
    <p:extLst>
      <p:ext uri="{BB962C8B-B14F-4D97-AF65-F5344CB8AC3E}">
        <p14:creationId xmlns:p14="http://schemas.microsoft.com/office/powerpoint/2010/main" val="2360116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878" y="908721"/>
            <a:ext cx="9143990" cy="5373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5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809" y="132522"/>
            <a:ext cx="11675165" cy="6480313"/>
          </a:xfrm>
        </p:spPr>
        <p:txBody>
          <a:bodyPr>
            <a:normAutofit/>
          </a:bodyPr>
          <a:lstStyle/>
          <a:p>
            <a:pPr marL="63500" indent="0">
              <a:buNone/>
            </a:pPr>
            <a:r>
              <a:rPr lang="en-US" dirty="0">
                <a:latin typeface="Times New Roman" panose="02020603050405020304" pitchFamily="18" charset="0"/>
                <a:cs typeface="Times New Roman" panose="02020603050405020304" pitchFamily="18" charset="0"/>
              </a:rPr>
              <a:t>class Smart</a:t>
            </a:r>
          </a:p>
          <a:p>
            <a:pPr marL="63500" indent="0">
              <a:buNone/>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marL="635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&lt;Object&gt;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&lt;Object&gt;();</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(“Java”);</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(“Collections”);</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(“by Smart”);</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(“Java”);</a:t>
            </a:r>
          </a:p>
          <a:p>
            <a:pPr marL="63500" indent="0">
              <a:buNone/>
            </a:pPr>
            <a:r>
              <a:rPr lang="en-US" dirty="0" err="1">
                <a:latin typeface="Times New Roman" panose="02020603050405020304" pitchFamily="18" charset="0"/>
                <a:cs typeface="Times New Roman" panose="02020603050405020304" pitchFamily="18" charset="0"/>
              </a:rPr>
              <a:t>System.out.pritln</a:t>
            </a:r>
            <a:r>
              <a:rPr lang="en-US" dirty="0">
                <a:latin typeface="Times New Roman" panose="02020603050405020304" pitchFamily="18" charset="0"/>
                <a:cs typeface="Times New Roman" panose="02020603050405020304" pitchFamily="18" charset="0"/>
              </a:rPr>
              <a:t>(“The Set is”+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a:t>
            </a:r>
          </a:p>
          <a:p>
            <a:pPr marL="63500" indent="0">
              <a:buNone/>
            </a:pPr>
            <a:r>
              <a:rPr lang="en-US" dirty="0">
                <a:latin typeface="Times New Roman" panose="02020603050405020304" pitchFamily="18" charset="0"/>
                <a:cs typeface="Times New Roman" panose="02020603050405020304" pitchFamily="18" charset="0"/>
              </a:rPr>
              <a:t>}}</a:t>
            </a:r>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p:txBody>
      </p:sp>
    </p:spTree>
    <p:extLst>
      <p:ext uri="{BB962C8B-B14F-4D97-AF65-F5344CB8AC3E}">
        <p14:creationId xmlns:p14="http://schemas.microsoft.com/office/powerpoint/2010/main" val="1902081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8139" y="384313"/>
            <a:ext cx="10747513" cy="5548147"/>
          </a:xfrm>
        </p:spPr>
        <p:txBody>
          <a:bodyPr>
            <a:normAutofit fontScale="92500" lnSpcReduction="10000"/>
          </a:bodyPr>
          <a:lstStyle/>
          <a:p>
            <a:pPr marL="63500" indent="0">
              <a:buNone/>
            </a:pPr>
            <a:r>
              <a:rPr lang="en-US" u="sng" dirty="0"/>
              <a:t>Example  Java program to demonstrate internal working of </a:t>
            </a:r>
            <a:r>
              <a:rPr lang="en-US" u="sng" dirty="0" err="1"/>
              <a:t>HashSet</a:t>
            </a:r>
            <a:r>
              <a:rPr lang="en-US" dirty="0"/>
              <a:t> </a:t>
            </a:r>
          </a:p>
          <a:p>
            <a:pPr marL="63500" indent="0">
              <a:buNone/>
            </a:pPr>
            <a:r>
              <a:rPr lang="en-US" dirty="0"/>
              <a:t>import </a:t>
            </a:r>
            <a:r>
              <a:rPr lang="en-US" dirty="0" err="1"/>
              <a:t>java.util.HashSet</a:t>
            </a:r>
            <a:r>
              <a:rPr lang="en-US" dirty="0"/>
              <a:t>; </a:t>
            </a:r>
          </a:p>
          <a:p>
            <a:pPr marL="63500" indent="0">
              <a:buNone/>
            </a:pPr>
            <a:r>
              <a:rPr lang="en-US" dirty="0"/>
              <a:t>class Test </a:t>
            </a:r>
          </a:p>
          <a:p>
            <a:pPr marL="63500" indent="0">
              <a:buNone/>
            </a:pPr>
            <a:r>
              <a:rPr lang="en-US" dirty="0"/>
              <a:t>{	 public static void main(String </a:t>
            </a:r>
            <a:r>
              <a:rPr lang="en-US" dirty="0" err="1"/>
              <a:t>args</a:t>
            </a:r>
            <a:r>
              <a:rPr lang="en-US" dirty="0"/>
              <a:t>[]) </a:t>
            </a:r>
          </a:p>
          <a:p>
            <a:pPr marL="63500" indent="0">
              <a:buNone/>
            </a:pPr>
            <a:r>
              <a:rPr lang="en-US" dirty="0"/>
              <a:t>	{   </a:t>
            </a:r>
            <a:r>
              <a:rPr lang="en-US" dirty="0" err="1"/>
              <a:t>HashSet</a:t>
            </a:r>
            <a:r>
              <a:rPr lang="en-US" dirty="0"/>
              <a:t> </a:t>
            </a:r>
            <a:r>
              <a:rPr lang="en-US" dirty="0" err="1"/>
              <a:t>hs</a:t>
            </a:r>
            <a:r>
              <a:rPr lang="en-US" dirty="0"/>
              <a:t> = new </a:t>
            </a:r>
            <a:r>
              <a:rPr lang="en-US" dirty="0" err="1"/>
              <a:t>HashSet</a:t>
            </a:r>
            <a:r>
              <a:rPr lang="en-US" dirty="0"/>
              <a:t>(); </a:t>
            </a:r>
          </a:p>
          <a:p>
            <a:pPr marL="63500" indent="0">
              <a:buNone/>
            </a:pPr>
            <a:r>
              <a:rPr lang="en-US" dirty="0"/>
              <a:t>		</a:t>
            </a:r>
            <a:r>
              <a:rPr lang="en-US" dirty="0" err="1"/>
              <a:t>boolean</a:t>
            </a:r>
            <a:r>
              <a:rPr lang="en-US" dirty="0"/>
              <a:t> b1 = </a:t>
            </a:r>
            <a:r>
              <a:rPr lang="en-US" dirty="0" err="1"/>
              <a:t>hs.add</a:t>
            </a:r>
            <a:r>
              <a:rPr lang="en-US" dirty="0"/>
              <a:t>("Smart"); </a:t>
            </a:r>
          </a:p>
          <a:p>
            <a:pPr marL="63500" indent="0">
              <a:buNone/>
            </a:pPr>
            <a:r>
              <a:rPr lang="en-US" dirty="0"/>
              <a:t>		</a:t>
            </a:r>
            <a:r>
              <a:rPr lang="en-US" dirty="0" err="1"/>
              <a:t>boolean</a:t>
            </a:r>
            <a:r>
              <a:rPr lang="en-US" dirty="0"/>
              <a:t> b2 = </a:t>
            </a:r>
            <a:r>
              <a:rPr lang="en-US" dirty="0" err="1"/>
              <a:t>hs.add</a:t>
            </a:r>
            <a:r>
              <a:rPr lang="en-US" dirty="0"/>
              <a:t>("Smartwatch"); </a:t>
            </a:r>
          </a:p>
          <a:p>
            <a:pPr marL="63500" indent="0">
              <a:buNone/>
            </a:pPr>
            <a:r>
              <a:rPr lang="en-US" dirty="0"/>
              <a:t>// adding duplicate element </a:t>
            </a:r>
          </a:p>
          <a:p>
            <a:pPr marL="63500" indent="0">
              <a:buNone/>
            </a:pPr>
            <a:r>
              <a:rPr lang="en-US" dirty="0"/>
              <a:t>		</a:t>
            </a:r>
            <a:r>
              <a:rPr lang="en-US" dirty="0" err="1"/>
              <a:t>boolean</a:t>
            </a:r>
            <a:r>
              <a:rPr lang="en-US" dirty="0"/>
              <a:t> b3 = </a:t>
            </a:r>
            <a:r>
              <a:rPr lang="en-US" dirty="0" err="1"/>
              <a:t>hs.add</a:t>
            </a:r>
            <a:r>
              <a:rPr lang="en-US" dirty="0"/>
              <a:t>("Smart"); </a:t>
            </a:r>
          </a:p>
          <a:p>
            <a:pPr marL="63500" indent="0">
              <a:buNone/>
            </a:pPr>
            <a:r>
              <a:rPr lang="en-US" dirty="0"/>
              <a:t>// printing b1, b2, b3 </a:t>
            </a:r>
          </a:p>
          <a:p>
            <a:pPr marL="63500" indent="0">
              <a:buNone/>
            </a:pPr>
            <a:r>
              <a:rPr lang="en-US" dirty="0"/>
              <a:t>		</a:t>
            </a:r>
            <a:r>
              <a:rPr lang="en-US" dirty="0" err="1"/>
              <a:t>System.out.println</a:t>
            </a:r>
            <a:r>
              <a:rPr lang="en-US" dirty="0"/>
              <a:t>("b1 = "+b1); </a:t>
            </a:r>
          </a:p>
          <a:p>
            <a:pPr marL="63500" indent="0">
              <a:buNone/>
            </a:pPr>
            <a:r>
              <a:rPr lang="en-US" dirty="0"/>
              <a:t>		</a:t>
            </a:r>
            <a:r>
              <a:rPr lang="en-US" dirty="0" err="1"/>
              <a:t>System.out.println</a:t>
            </a:r>
            <a:r>
              <a:rPr lang="en-US" dirty="0"/>
              <a:t>("b2 = "+b2); </a:t>
            </a:r>
          </a:p>
          <a:p>
            <a:pPr marL="63500" indent="0">
              <a:buNone/>
            </a:pPr>
            <a:endParaRPr lang="en-US" dirty="0"/>
          </a:p>
          <a:p>
            <a:pPr marL="63500" indent="0">
              <a:buNone/>
            </a:pPr>
            <a:endParaRPr lang="en-US" dirty="0"/>
          </a:p>
          <a:p>
            <a:pPr marL="63500" indent="0">
              <a:buNone/>
            </a:pPr>
            <a:endParaRPr lang="en-US" dirty="0"/>
          </a:p>
        </p:txBody>
      </p:sp>
    </p:spTree>
    <p:extLst>
      <p:ext uri="{BB962C8B-B14F-4D97-AF65-F5344CB8AC3E}">
        <p14:creationId xmlns:p14="http://schemas.microsoft.com/office/powerpoint/2010/main" val="1804972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81200" y="908721"/>
            <a:ext cx="8229600" cy="4297363"/>
          </a:xfrm>
        </p:spPr>
        <p:txBody>
          <a:bodyPr/>
          <a:lstStyle/>
          <a:p>
            <a:pPr marL="63500" indent="0">
              <a:buNone/>
            </a:pPr>
            <a:r>
              <a:rPr lang="en-US" dirty="0"/>
              <a:t>		</a:t>
            </a:r>
            <a:r>
              <a:rPr lang="en-US" dirty="0" err="1"/>
              <a:t>System.out.println</a:t>
            </a:r>
            <a:r>
              <a:rPr lang="en-US" dirty="0"/>
              <a:t>("b3 = "+b3); </a:t>
            </a:r>
          </a:p>
          <a:p>
            <a:pPr marL="63500" indent="0">
              <a:buNone/>
            </a:pPr>
            <a:r>
              <a:rPr lang="en-US" dirty="0"/>
              <a:t>		</a:t>
            </a:r>
          </a:p>
          <a:p>
            <a:pPr marL="63500" indent="0">
              <a:buNone/>
            </a:pPr>
            <a:r>
              <a:rPr lang="en-US" dirty="0"/>
              <a:t>		// printing all elements of </a:t>
            </a:r>
            <a:r>
              <a:rPr lang="en-US" dirty="0" err="1"/>
              <a:t>hashset</a:t>
            </a:r>
            <a:r>
              <a:rPr lang="en-US" dirty="0"/>
              <a:t> </a:t>
            </a:r>
          </a:p>
          <a:p>
            <a:pPr marL="63500" indent="0">
              <a:buNone/>
            </a:pPr>
            <a:r>
              <a:rPr lang="en-US" dirty="0"/>
              <a:t>		</a:t>
            </a:r>
            <a:r>
              <a:rPr lang="en-US" dirty="0" err="1"/>
              <a:t>System.out.println</a:t>
            </a:r>
            <a:r>
              <a:rPr lang="en-US" dirty="0"/>
              <a:t>(</a:t>
            </a:r>
            <a:r>
              <a:rPr lang="en-US" dirty="0" err="1"/>
              <a:t>hs</a:t>
            </a:r>
            <a:r>
              <a:rPr lang="en-US" dirty="0"/>
              <a:t>); </a:t>
            </a:r>
          </a:p>
          <a:p>
            <a:pPr marL="63500" indent="0">
              <a:buNone/>
            </a:pPr>
            <a:r>
              <a:rPr lang="en-US" dirty="0"/>
              <a:t>		} </a:t>
            </a:r>
          </a:p>
          <a:p>
            <a:pPr marL="63500" indent="0">
              <a:buNone/>
            </a:pPr>
            <a:r>
              <a:rPr lang="en-US" dirty="0"/>
              <a:t>}</a:t>
            </a:r>
          </a:p>
        </p:txBody>
      </p:sp>
      <p:sp>
        <p:nvSpPr>
          <p:cNvPr id="4" name="Rectangle 3"/>
          <p:cNvSpPr/>
          <p:nvPr/>
        </p:nvSpPr>
        <p:spPr>
          <a:xfrm>
            <a:off x="1991544" y="4115730"/>
            <a:ext cx="3429000" cy="1754326"/>
          </a:xfrm>
          <a:prstGeom prst="rect">
            <a:avLst/>
          </a:prstGeom>
        </p:spPr>
        <p:txBody>
          <a:bodyPr>
            <a:spAutoFit/>
          </a:bodyPr>
          <a:lstStyle/>
          <a:p>
            <a:r>
              <a:rPr lang="en-US" dirty="0"/>
              <a:t>Output:</a:t>
            </a:r>
          </a:p>
          <a:p>
            <a:endParaRPr lang="en-US" dirty="0"/>
          </a:p>
          <a:p>
            <a:r>
              <a:rPr lang="en-US" dirty="0"/>
              <a:t>b1 = true</a:t>
            </a:r>
          </a:p>
          <a:p>
            <a:r>
              <a:rPr lang="en-US" dirty="0"/>
              <a:t>b2 = true</a:t>
            </a:r>
          </a:p>
          <a:p>
            <a:r>
              <a:rPr lang="en-US" dirty="0"/>
              <a:t>b3 = false</a:t>
            </a:r>
          </a:p>
          <a:p>
            <a:r>
              <a:rPr lang="en-US" dirty="0"/>
              <a:t>[Smartwatch, Smart]</a:t>
            </a:r>
          </a:p>
        </p:txBody>
      </p:sp>
    </p:spTree>
    <p:extLst>
      <p:ext uri="{BB962C8B-B14F-4D97-AF65-F5344CB8AC3E}">
        <p14:creationId xmlns:p14="http://schemas.microsoft.com/office/powerpoint/2010/main" val="30977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2336100" y="-52537"/>
            <a:ext cx="8424936" cy="914400"/>
          </a:xfrm>
          <a:prstGeom prst="rect">
            <a:avLst/>
          </a:prstGeom>
          <a:noFill/>
          <a:ln>
            <a:noFill/>
          </a:ln>
        </p:spPr>
        <p:txBody>
          <a:bodyPr spcFirstLastPara="1" vert="horz" wrap="square" lIns="91425" tIns="45700" rIns="91425" bIns="45700" rtlCol="0" anchor="t" anchorCtr="0">
            <a:noAutofit/>
          </a:bodyPr>
          <a:lstStyle/>
          <a:p>
            <a:pPr>
              <a:spcBef>
                <a:spcPts val="0"/>
              </a:spcBef>
            </a:pPr>
            <a:r>
              <a:rPr lang="en-IN" sz="2200" b="1" dirty="0">
                <a:latin typeface="Cambria"/>
                <a:ea typeface="Cambria"/>
                <a:cs typeface="Cambria"/>
                <a:sym typeface="Cambria"/>
              </a:rPr>
              <a:t>Basic operations on the Set - Union, Intersection and Difference.</a:t>
            </a:r>
            <a:endParaRPr dirty="0"/>
          </a:p>
        </p:txBody>
      </p:sp>
      <p:sp>
        <p:nvSpPr>
          <p:cNvPr id="287" name="Google Shape;287;p49"/>
          <p:cNvSpPr txBox="1">
            <a:spLocks noGrp="1"/>
          </p:cNvSpPr>
          <p:nvPr>
            <p:ph type="body" idx="1"/>
          </p:nvPr>
        </p:nvSpPr>
        <p:spPr>
          <a:xfrm>
            <a:off x="848139" y="477078"/>
            <a:ext cx="5247861" cy="6192282"/>
          </a:xfrm>
          <a:prstGeom prst="rect">
            <a:avLst/>
          </a:prstGeom>
          <a:noFill/>
          <a:ln>
            <a:noFill/>
          </a:ln>
        </p:spPr>
        <p:txBody>
          <a:bodyPr spcFirstLastPara="1" vert="horz" wrap="square" lIns="91425" tIns="45700" rIns="91425" bIns="45700" rtlCol="0" anchor="t" anchorCtr="0">
            <a:noAutofit/>
          </a:bodyPr>
          <a:lstStyle/>
          <a:p>
            <a:pPr marL="0" indent="0">
              <a:lnSpc>
                <a:spcPct val="150000"/>
              </a:lnSpc>
              <a:spcBef>
                <a:spcPts val="0"/>
              </a:spcBef>
              <a:buClr>
                <a:schemeClr val="dk1"/>
              </a:buClr>
              <a:buSzPts val="1820"/>
              <a:buNone/>
            </a:pPr>
            <a:r>
              <a:rPr lang="en-IN" sz="1600" dirty="0"/>
              <a:t>public static void main(String </a:t>
            </a:r>
            <a:r>
              <a:rPr lang="en-IN" sz="1600" dirty="0" err="1"/>
              <a:t>args</a:t>
            </a:r>
            <a:r>
              <a:rPr lang="en-IN" sz="1600" dirty="0"/>
              <a:t>[])         { </a:t>
            </a:r>
          </a:p>
          <a:p>
            <a:pPr marL="0" indent="0">
              <a:lnSpc>
                <a:spcPct val="150000"/>
              </a:lnSpc>
              <a:spcBef>
                <a:spcPts val="0"/>
              </a:spcBef>
              <a:buClr>
                <a:schemeClr val="dk1"/>
              </a:buClr>
              <a:buSzPts val="1820"/>
              <a:buNone/>
            </a:pPr>
            <a:r>
              <a:rPr lang="en-IN" sz="1600" dirty="0"/>
              <a:t>Set&lt;Integer&gt; a = new HashSet&lt;Integer&gt;(); </a:t>
            </a:r>
          </a:p>
          <a:p>
            <a:pPr marL="0" indent="0">
              <a:lnSpc>
                <a:spcPct val="150000"/>
              </a:lnSpc>
              <a:spcBef>
                <a:spcPts val="0"/>
              </a:spcBef>
              <a:buClr>
                <a:schemeClr val="dk1"/>
              </a:buClr>
              <a:buSzPts val="1820"/>
              <a:buNone/>
            </a:pPr>
            <a:r>
              <a:rPr lang="en-IN" sz="1600" dirty="0" err="1"/>
              <a:t>a.addAll</a:t>
            </a:r>
            <a:r>
              <a:rPr lang="en-IN" sz="1600" dirty="0"/>
              <a:t>(</a:t>
            </a:r>
            <a:r>
              <a:rPr lang="en-IN" sz="1600" dirty="0" err="1"/>
              <a:t>Arrays.asList</a:t>
            </a:r>
            <a:r>
              <a:rPr lang="en-IN" sz="1600" dirty="0"/>
              <a:t>(new Integer[] {1, 3, 2, 4, 8, 9, 0})); </a:t>
            </a:r>
          </a:p>
          <a:p>
            <a:pPr marL="0" indent="0">
              <a:lnSpc>
                <a:spcPct val="150000"/>
              </a:lnSpc>
              <a:spcBef>
                <a:spcPts val="0"/>
              </a:spcBef>
              <a:buClr>
                <a:schemeClr val="dk1"/>
              </a:buClr>
              <a:buSzPts val="1820"/>
              <a:buNone/>
            </a:pPr>
            <a:r>
              <a:rPr lang="en-IN" sz="1600" dirty="0"/>
              <a:t>Set&lt;Integer&gt; b = new HashSet&lt;Integer&gt;(); </a:t>
            </a:r>
          </a:p>
          <a:p>
            <a:pPr marL="0" indent="0">
              <a:lnSpc>
                <a:spcPct val="150000"/>
              </a:lnSpc>
              <a:spcBef>
                <a:spcPts val="0"/>
              </a:spcBef>
              <a:buClr>
                <a:schemeClr val="dk1"/>
              </a:buClr>
              <a:buSzPts val="1820"/>
              <a:buNone/>
            </a:pPr>
            <a:r>
              <a:rPr lang="en-IN" sz="1600" dirty="0" err="1"/>
              <a:t>b.addAll</a:t>
            </a:r>
            <a:r>
              <a:rPr lang="en-IN" sz="1600" dirty="0"/>
              <a:t>(</a:t>
            </a:r>
            <a:r>
              <a:rPr lang="en-IN" sz="1600" dirty="0" err="1"/>
              <a:t>Arrays.asList</a:t>
            </a:r>
            <a:r>
              <a:rPr lang="en-IN" sz="1600" dirty="0"/>
              <a:t>(new Integer[] {1, 3, 7, 5, 4, 0, 7, 5})); </a:t>
            </a:r>
          </a:p>
          <a:p>
            <a:pPr marL="0" indent="0">
              <a:lnSpc>
                <a:spcPct val="150000"/>
              </a:lnSpc>
              <a:spcBef>
                <a:spcPts val="0"/>
              </a:spcBef>
              <a:buClr>
                <a:schemeClr val="dk1"/>
              </a:buClr>
              <a:buSzPts val="1820"/>
              <a:buNone/>
            </a:pPr>
            <a:r>
              <a:rPr lang="en-IN" sz="1600" b="1" dirty="0"/>
              <a:t>// To find union </a:t>
            </a:r>
            <a:endParaRPr lang="en-IN" sz="1600" dirty="0"/>
          </a:p>
          <a:p>
            <a:pPr marL="0" indent="0">
              <a:lnSpc>
                <a:spcPct val="150000"/>
              </a:lnSpc>
              <a:spcBef>
                <a:spcPts val="0"/>
              </a:spcBef>
              <a:buClr>
                <a:schemeClr val="dk1"/>
              </a:buClr>
              <a:buSzPts val="1820"/>
              <a:buNone/>
            </a:pPr>
            <a:r>
              <a:rPr lang="en-IN" sz="1600" dirty="0"/>
              <a:t>Set&lt;Integer&gt; union = new HashSet&lt;Integer&gt;(a); </a:t>
            </a:r>
          </a:p>
          <a:p>
            <a:pPr marL="0" indent="0">
              <a:lnSpc>
                <a:spcPct val="150000"/>
              </a:lnSpc>
              <a:spcBef>
                <a:spcPts val="0"/>
              </a:spcBef>
              <a:buClr>
                <a:schemeClr val="dk1"/>
              </a:buClr>
              <a:buSzPts val="1820"/>
              <a:buNone/>
            </a:pPr>
            <a:r>
              <a:rPr lang="en-IN" sz="1600" dirty="0" err="1"/>
              <a:t>union.addAll</a:t>
            </a:r>
            <a:r>
              <a:rPr lang="en-IN" sz="1600" dirty="0"/>
              <a:t>(b); </a:t>
            </a:r>
          </a:p>
          <a:p>
            <a:pPr marL="0" indent="0">
              <a:lnSpc>
                <a:spcPct val="150000"/>
              </a:lnSpc>
              <a:spcBef>
                <a:spcPts val="0"/>
              </a:spcBef>
              <a:buClr>
                <a:schemeClr val="dk1"/>
              </a:buClr>
              <a:buSzPts val="1820"/>
              <a:buNone/>
            </a:pPr>
            <a:r>
              <a:rPr lang="en-IN" sz="1600" dirty="0" err="1"/>
              <a:t>System.out.print</a:t>
            </a:r>
            <a:r>
              <a:rPr lang="en-IN" sz="1600" dirty="0"/>
              <a:t>("Union of the two Set"); </a:t>
            </a:r>
          </a:p>
          <a:p>
            <a:pPr marL="0" indent="0">
              <a:lnSpc>
                <a:spcPct val="150000"/>
              </a:lnSpc>
              <a:spcBef>
                <a:spcPts val="0"/>
              </a:spcBef>
              <a:buClr>
                <a:schemeClr val="dk1"/>
              </a:buClr>
              <a:buSzPts val="1820"/>
              <a:buNone/>
            </a:pPr>
            <a:r>
              <a:rPr lang="en-IN" sz="1600" dirty="0" err="1"/>
              <a:t>System.out.println</a:t>
            </a:r>
            <a:r>
              <a:rPr lang="en-IN" sz="1600" dirty="0"/>
              <a:t>(union); </a:t>
            </a:r>
          </a:p>
          <a:p>
            <a:pPr marL="0" indent="0">
              <a:lnSpc>
                <a:spcPct val="150000"/>
              </a:lnSpc>
              <a:spcBef>
                <a:spcPts val="0"/>
              </a:spcBef>
              <a:buClr>
                <a:schemeClr val="dk1"/>
              </a:buClr>
              <a:buSzPts val="1820"/>
              <a:buNone/>
            </a:pPr>
            <a:r>
              <a:rPr lang="en-IN" sz="1600" b="1" dirty="0">
                <a:latin typeface="Georgia "/>
                <a:ea typeface="Georgia "/>
                <a:cs typeface="Georgia "/>
                <a:sym typeface="Georgia "/>
              </a:rPr>
              <a:t>// To </a:t>
            </a:r>
            <a:r>
              <a:rPr lang="en-IN" sz="1600" b="1" dirty="0"/>
              <a:t>find intersection </a:t>
            </a:r>
            <a:endParaRPr lang="en-IN" sz="1600" dirty="0"/>
          </a:p>
          <a:p>
            <a:pPr marL="0" indent="0">
              <a:lnSpc>
                <a:spcPct val="150000"/>
              </a:lnSpc>
              <a:spcBef>
                <a:spcPts val="0"/>
              </a:spcBef>
              <a:buClr>
                <a:schemeClr val="dk1"/>
              </a:buClr>
              <a:buSzPts val="1820"/>
              <a:buNone/>
            </a:pPr>
            <a:r>
              <a:rPr lang="en-IN" sz="1600" dirty="0"/>
              <a:t>Set&lt;Integer&gt; intersection = new HashSet&lt;Integer&gt;(a); </a:t>
            </a:r>
          </a:p>
          <a:p>
            <a:pPr marL="0" indent="0">
              <a:lnSpc>
                <a:spcPct val="150000"/>
              </a:lnSpc>
              <a:spcBef>
                <a:spcPts val="0"/>
              </a:spcBef>
              <a:buClr>
                <a:schemeClr val="dk1"/>
              </a:buClr>
              <a:buSzPts val="1820"/>
              <a:buNone/>
            </a:pPr>
            <a:r>
              <a:rPr lang="en-IN" sz="1600" dirty="0" err="1"/>
              <a:t>intersection.retainAll</a:t>
            </a:r>
            <a:r>
              <a:rPr lang="en-IN" sz="1600" dirty="0"/>
              <a:t>(b); </a:t>
            </a:r>
          </a:p>
          <a:p>
            <a:pPr marL="0" indent="0">
              <a:lnSpc>
                <a:spcPct val="150000"/>
              </a:lnSpc>
              <a:spcBef>
                <a:spcPts val="0"/>
              </a:spcBef>
              <a:buClr>
                <a:schemeClr val="dk1"/>
              </a:buClr>
              <a:buSzPts val="1820"/>
              <a:buNone/>
            </a:pPr>
            <a:r>
              <a:rPr lang="en-IN" sz="1600" dirty="0" err="1"/>
              <a:t>System.out.print</a:t>
            </a:r>
            <a:r>
              <a:rPr lang="en-IN" sz="1600" dirty="0"/>
              <a:t>("Intersection of the two Set"); </a:t>
            </a:r>
          </a:p>
          <a:p>
            <a:pPr marL="0" indent="0">
              <a:lnSpc>
                <a:spcPct val="150000"/>
              </a:lnSpc>
              <a:spcBef>
                <a:spcPts val="0"/>
              </a:spcBef>
              <a:buClr>
                <a:schemeClr val="dk1"/>
              </a:buClr>
              <a:buSzPts val="1820"/>
              <a:buNone/>
            </a:pPr>
            <a:r>
              <a:rPr lang="en-IN" sz="1600" dirty="0" err="1"/>
              <a:t>System.out.println</a:t>
            </a:r>
            <a:r>
              <a:rPr lang="en-IN" sz="1600" dirty="0"/>
              <a:t>(intersection); </a:t>
            </a:r>
          </a:p>
        </p:txBody>
      </p:sp>
      <p:sp>
        <p:nvSpPr>
          <p:cNvPr id="288" name="Google Shape;288;p49"/>
          <p:cNvSpPr/>
          <p:nvPr/>
        </p:nvSpPr>
        <p:spPr>
          <a:xfrm>
            <a:off x="6679095" y="477078"/>
            <a:ext cx="5247861" cy="5976259"/>
          </a:xfrm>
          <a:prstGeom prst="rect">
            <a:avLst/>
          </a:prstGeom>
          <a:noFill/>
          <a:ln>
            <a:noFill/>
          </a:ln>
        </p:spPr>
        <p:txBody>
          <a:bodyPr spcFirstLastPara="1" wrap="square" lIns="91425" tIns="45700" rIns="91425" bIns="45700" anchor="t" anchorCtr="0">
            <a:noAutofit/>
          </a:bodyPr>
          <a:lstStyle/>
          <a:p>
            <a:pPr lvl="0">
              <a:lnSpc>
                <a:spcPct val="150000"/>
              </a:lnSpc>
            </a:pPr>
            <a:r>
              <a:rPr lang="en-US" sz="1600" b="1" dirty="0">
                <a:solidFill>
                  <a:schemeClr val="dk1"/>
                </a:solidFill>
                <a:latin typeface="Georgia"/>
                <a:ea typeface="Georgia"/>
                <a:cs typeface="Georgia"/>
                <a:sym typeface="Georgia"/>
              </a:rPr>
              <a:t>// To find the symmetric difference </a:t>
            </a:r>
            <a:endParaRPr lang="en-US" sz="1600" dirty="0"/>
          </a:p>
          <a:p>
            <a:pPr lvl="0">
              <a:lnSpc>
                <a:spcPct val="150000"/>
              </a:lnSpc>
            </a:pPr>
            <a:r>
              <a:rPr lang="en-US" sz="1600" dirty="0">
                <a:solidFill>
                  <a:schemeClr val="dk1"/>
                </a:solidFill>
                <a:latin typeface="Georgia"/>
                <a:ea typeface="Georgia"/>
                <a:cs typeface="Georgia"/>
                <a:sym typeface="Georgia"/>
              </a:rPr>
              <a:t>Set&lt;Integer&gt; difference = new HashSet&lt;Integer&gt;(a); </a:t>
            </a:r>
            <a:endParaRPr lang="en-US" sz="1600" dirty="0"/>
          </a:p>
          <a:p>
            <a:pPr lvl="0">
              <a:lnSpc>
                <a:spcPct val="150000"/>
              </a:lnSpc>
            </a:pPr>
            <a:r>
              <a:rPr lang="en-US" sz="1600" dirty="0" err="1">
                <a:solidFill>
                  <a:schemeClr val="dk1"/>
                </a:solidFill>
                <a:latin typeface="Georgia"/>
                <a:ea typeface="Georgia"/>
                <a:cs typeface="Georgia"/>
                <a:sym typeface="Georgia"/>
              </a:rPr>
              <a:t>difference.removeAll</a:t>
            </a:r>
            <a:r>
              <a:rPr lang="en-US" sz="1600" dirty="0">
                <a:solidFill>
                  <a:schemeClr val="dk1"/>
                </a:solidFill>
                <a:latin typeface="Georgia"/>
                <a:ea typeface="Georgia"/>
                <a:cs typeface="Georgia"/>
                <a:sym typeface="Georgia"/>
              </a:rPr>
              <a:t>(b); </a:t>
            </a:r>
            <a:endParaRPr lang="en-US" sz="1600" dirty="0"/>
          </a:p>
          <a:p>
            <a:pPr lvl="0">
              <a:lnSpc>
                <a:spcPct val="150000"/>
              </a:lnSpc>
            </a:pPr>
            <a:r>
              <a:rPr lang="en-US" sz="1600" dirty="0" err="1">
                <a:solidFill>
                  <a:schemeClr val="dk1"/>
                </a:solidFill>
                <a:latin typeface="Georgia"/>
                <a:ea typeface="Georgia"/>
                <a:cs typeface="Georgia"/>
                <a:sym typeface="Georgia"/>
              </a:rPr>
              <a:t>System.out.print</a:t>
            </a:r>
            <a:r>
              <a:rPr lang="en-US" sz="1600" dirty="0">
                <a:solidFill>
                  <a:schemeClr val="dk1"/>
                </a:solidFill>
                <a:latin typeface="Georgia"/>
                <a:ea typeface="Georgia"/>
                <a:cs typeface="Georgia"/>
                <a:sym typeface="Georgia"/>
              </a:rPr>
              <a:t>("Difference of the two Set"); </a:t>
            </a:r>
            <a:endParaRPr lang="en-US" sz="1600" dirty="0"/>
          </a:p>
          <a:p>
            <a:pPr lvl="0">
              <a:lnSpc>
                <a:spcPct val="150000"/>
              </a:lnSpc>
            </a:pPr>
            <a:r>
              <a:rPr lang="en-US" sz="1600" dirty="0" err="1">
                <a:solidFill>
                  <a:schemeClr val="dk1"/>
                </a:solidFill>
                <a:latin typeface="Georgia"/>
                <a:ea typeface="Georgia"/>
                <a:cs typeface="Georgia"/>
                <a:sym typeface="Georgia"/>
              </a:rPr>
              <a:t>System.out.println</a:t>
            </a:r>
            <a:r>
              <a:rPr lang="en-US" sz="1600" dirty="0">
                <a:solidFill>
                  <a:schemeClr val="dk1"/>
                </a:solidFill>
                <a:latin typeface="Georgia"/>
                <a:ea typeface="Georgia"/>
                <a:cs typeface="Georgia"/>
                <a:sym typeface="Georgia"/>
              </a:rPr>
              <a:t>(difference); </a:t>
            </a:r>
            <a:endParaRPr lang="en-US" sz="1600" dirty="0"/>
          </a:p>
          <a:p>
            <a:pPr lvl="0">
              <a:lnSpc>
                <a:spcPct val="150000"/>
              </a:lnSpc>
            </a:pPr>
            <a:r>
              <a:rPr lang="en-US" sz="1600" dirty="0">
                <a:solidFill>
                  <a:schemeClr val="dk1"/>
                </a:solidFill>
                <a:latin typeface="Georgia"/>
                <a:ea typeface="Georgia"/>
                <a:cs typeface="Georgia"/>
                <a:sym typeface="Georgia"/>
              </a:rPr>
              <a:t>}   </a:t>
            </a:r>
          </a:p>
        </p:txBody>
      </p:sp>
    </p:spTree>
    <p:extLst>
      <p:ext uri="{BB962C8B-B14F-4D97-AF65-F5344CB8AC3E}">
        <p14:creationId xmlns:p14="http://schemas.microsoft.com/office/powerpoint/2010/main" val="4289598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9;p49">
            <a:extLst>
              <a:ext uri="{FF2B5EF4-FFF2-40B4-BE49-F238E27FC236}">
                <a16:creationId xmlns:a16="http://schemas.microsoft.com/office/drawing/2014/main" id="{1087DB74-0DB0-4322-A5F6-485711A5F81E}"/>
              </a:ext>
            </a:extLst>
          </p:cNvPr>
          <p:cNvSpPr txBox="1">
            <a:spLocks noGrp="1"/>
          </p:cNvSpPr>
          <p:nvPr>
            <p:ph idx="1"/>
          </p:nvPr>
        </p:nvSpPr>
        <p:spPr>
          <a:xfrm>
            <a:off x="1991544" y="908720"/>
            <a:ext cx="7886700" cy="4351338"/>
          </a:xfrm>
          <a:prstGeom prst="rect">
            <a:avLst/>
          </a:prstGeom>
          <a:solidFill>
            <a:srgbClr val="BFBFBF"/>
          </a:solidFill>
          <a:ln>
            <a:noFill/>
          </a:ln>
        </p:spPr>
        <p:txBody>
          <a:bodyPr spcFirstLastPara="1" vert="horz" wrap="square" lIns="91425" tIns="45700" rIns="91425" bIns="45700" rtlCol="0" anchor="t" anchorCtr="0">
            <a:noAutofit/>
          </a:bodyPr>
          <a:lstStyle/>
          <a:p>
            <a:r>
              <a:rPr lang="en-IN" b="1" dirty="0">
                <a:solidFill>
                  <a:schemeClr val="dk1"/>
                </a:solidFill>
                <a:latin typeface="Cambria"/>
                <a:ea typeface="Cambria"/>
                <a:cs typeface="Cambria"/>
                <a:sym typeface="Cambria"/>
              </a:rPr>
              <a:t>Output </a:t>
            </a:r>
            <a:endParaRPr b="1" dirty="0">
              <a:solidFill>
                <a:schemeClr val="dk1"/>
              </a:solidFill>
              <a:latin typeface="Cambria"/>
              <a:ea typeface="Cambria"/>
              <a:cs typeface="Cambria"/>
              <a:sym typeface="Cambria"/>
            </a:endParaRPr>
          </a:p>
          <a:p>
            <a:pPr>
              <a:spcBef>
                <a:spcPts val="600"/>
              </a:spcBef>
            </a:pPr>
            <a:r>
              <a:rPr lang="en-IN" dirty="0">
                <a:solidFill>
                  <a:schemeClr val="dk1"/>
                </a:solidFill>
                <a:latin typeface="Cambria"/>
                <a:ea typeface="Cambria"/>
                <a:cs typeface="Cambria"/>
                <a:sym typeface="Cambria"/>
              </a:rPr>
              <a:t>Union of the two Set[0, 1, 2, 3, 4, 5, 7, 8, 9] </a:t>
            </a:r>
            <a:endParaRPr dirty="0">
              <a:solidFill>
                <a:schemeClr val="dk1"/>
              </a:solidFill>
              <a:latin typeface="Cambria"/>
              <a:ea typeface="Cambria"/>
              <a:cs typeface="Cambria"/>
              <a:sym typeface="Cambria"/>
            </a:endParaRPr>
          </a:p>
          <a:p>
            <a:pPr>
              <a:spcBef>
                <a:spcPts val="600"/>
              </a:spcBef>
            </a:pPr>
            <a:r>
              <a:rPr lang="en-IN" dirty="0">
                <a:solidFill>
                  <a:schemeClr val="dk1"/>
                </a:solidFill>
                <a:latin typeface="Cambria"/>
                <a:ea typeface="Cambria"/>
                <a:cs typeface="Cambria"/>
                <a:sym typeface="Cambria"/>
              </a:rPr>
              <a:t>Intersection of the two Set[0, 1, 3, 4] </a:t>
            </a:r>
            <a:endParaRPr dirty="0">
              <a:solidFill>
                <a:schemeClr val="dk1"/>
              </a:solidFill>
              <a:latin typeface="Cambria"/>
              <a:ea typeface="Cambria"/>
              <a:cs typeface="Cambria"/>
              <a:sym typeface="Cambria"/>
            </a:endParaRPr>
          </a:p>
          <a:p>
            <a:pPr>
              <a:spcBef>
                <a:spcPts val="600"/>
              </a:spcBef>
            </a:pPr>
            <a:r>
              <a:rPr lang="en-IN" dirty="0">
                <a:solidFill>
                  <a:schemeClr val="dk1"/>
                </a:solidFill>
                <a:latin typeface="Cambria"/>
                <a:ea typeface="Cambria"/>
                <a:cs typeface="Cambria"/>
                <a:sym typeface="Cambria"/>
              </a:rPr>
              <a:t>Difference of the two Set[2, 8, 9]</a:t>
            </a:r>
            <a:endParaRPr dirty="0"/>
          </a:p>
        </p:txBody>
      </p:sp>
    </p:spTree>
    <p:extLst>
      <p:ext uri="{BB962C8B-B14F-4D97-AF65-F5344CB8AC3E}">
        <p14:creationId xmlns:p14="http://schemas.microsoft.com/office/powerpoint/2010/main" val="927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576064"/>
          </a:xfrm>
        </p:spPr>
        <p:txBody>
          <a:bodyPr>
            <a:normAutofit fontScale="90000"/>
          </a:bodyPr>
          <a:lstStyle/>
          <a:p>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49357" y="1579910"/>
            <a:ext cx="9561443" cy="4297363"/>
          </a:xfrm>
        </p:spPr>
        <p:txBody>
          <a:bodyPr/>
          <a:lstStyle/>
          <a:p>
            <a:r>
              <a:rPr lang="en-US" dirty="0">
                <a:latin typeface="Times New Roman" panose="02020603050405020304" pitchFamily="18" charset="0"/>
                <a:cs typeface="Times New Roman" panose="02020603050405020304" pitchFamily="18" charset="0"/>
              </a:rPr>
              <a:t>It implements a Set interface.</a:t>
            </a:r>
          </a:p>
          <a:p>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unlike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 maintains insertion order. That is elements are placed in the order they are inserted. </a:t>
            </a:r>
          </a:p>
          <a:p>
            <a:r>
              <a:rPr lang="en-US" dirty="0">
                <a:latin typeface="Times New Roman" panose="02020603050405020304" pitchFamily="18" charset="0"/>
                <a:cs typeface="Times New Roman" panose="02020603050405020304" pitchFamily="18" charset="0"/>
              </a:rPr>
              <a:t>It should be preferred if you want a unique collection of objects in an insertion order.</a:t>
            </a:r>
          </a:p>
          <a:p>
            <a:endParaRPr lang="en-US" dirty="0"/>
          </a:p>
        </p:txBody>
      </p:sp>
    </p:spTree>
    <p:extLst>
      <p:ext uri="{BB962C8B-B14F-4D97-AF65-F5344CB8AC3E}">
        <p14:creationId xmlns:p14="http://schemas.microsoft.com/office/powerpoint/2010/main" val="74389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9DAE-E34B-469C-3A5A-BD2189F73AA6}"/>
              </a:ext>
            </a:extLst>
          </p:cNvPr>
          <p:cNvSpPr>
            <a:spLocks noGrp="1"/>
          </p:cNvSpPr>
          <p:nvPr>
            <p:ph type="title"/>
          </p:nvPr>
        </p:nvSpPr>
        <p:spPr>
          <a:xfrm>
            <a:off x="291547" y="198783"/>
            <a:ext cx="11807687" cy="6533321"/>
          </a:xfrm>
        </p:spPr>
        <p:txBody>
          <a:bodyPr/>
          <a:lstStyle/>
          <a:p>
            <a:r>
              <a:rPr lang="en-GB" b="1" dirty="0">
                <a:latin typeface="Times New Roman" panose="02020603050405020304" pitchFamily="18" charset="0"/>
                <a:cs typeface="Times New Roman" panose="02020603050405020304" pitchFamily="18" charset="0"/>
              </a:rPr>
              <a:t>Key Interfaces in Collections Framework</a:t>
            </a:r>
            <a:br>
              <a:rPr lang="en-GB" dirty="0"/>
            </a:br>
            <a:br>
              <a:rPr lang="en-GB" dirty="0"/>
            </a:br>
            <a:r>
              <a:rPr lang="en-GB" dirty="0">
                <a:latin typeface="Times New Roman" panose="02020603050405020304" pitchFamily="18" charset="0"/>
                <a:cs typeface="Times New Roman" panose="02020603050405020304" pitchFamily="18" charset="0"/>
              </a:rPr>
              <a:t>-Java programming language built the collections framework around four core interfaces: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-Collection</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-List</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-Set</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-Map</a:t>
            </a:r>
            <a:br>
              <a:rPr lang="en-GB" dirty="0"/>
            </a:br>
            <a:endParaRPr lang="en-IN" dirty="0"/>
          </a:p>
        </p:txBody>
      </p:sp>
    </p:spTree>
    <p:extLst>
      <p:ext uri="{BB962C8B-B14F-4D97-AF65-F5344CB8AC3E}">
        <p14:creationId xmlns:p14="http://schemas.microsoft.com/office/powerpoint/2010/main" val="11289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1147" y="1682002"/>
            <a:ext cx="9660835" cy="5059366"/>
          </a:xfrm>
        </p:spPr>
        <p:txBody>
          <a:bodyPr>
            <a:normAutofit fontScale="92500" lnSpcReduction="10000"/>
          </a:bodyPr>
          <a:lstStyle/>
          <a:p>
            <a:pPr marL="63500" indent="0" fontAlgn="base">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pPr marL="63500" indent="0" fontAlgn="base">
              <a:buNone/>
            </a:pPr>
            <a:r>
              <a:rPr lang="en-US" dirty="0">
                <a:latin typeface="Times New Roman" panose="02020603050405020304" pitchFamily="18" charset="0"/>
                <a:cs typeface="Times New Roman" panose="02020603050405020304" pitchFamily="18" charset="0"/>
              </a:rPr>
              <a:t>public class Example1 {</a:t>
            </a:r>
          </a:p>
          <a:p>
            <a:pPr marL="63500" indent="0" fontAlgn="base">
              <a:buNone/>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 Adding elements to the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(“S");</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(“m");</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(“a");</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("r");</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(“t");</a:t>
            </a:r>
          </a:p>
          <a:p>
            <a:pPr marL="63500" indent="0" fontAlgn="base">
              <a:buNone/>
            </a:pPr>
            <a:r>
              <a:rPr lang="en-US" dirty="0"/>
              <a:t>      </a:t>
            </a:r>
          </a:p>
        </p:txBody>
      </p:sp>
      <p:sp>
        <p:nvSpPr>
          <p:cNvPr id="4" name="Rectangle 3"/>
          <p:cNvSpPr/>
          <p:nvPr/>
        </p:nvSpPr>
        <p:spPr>
          <a:xfrm>
            <a:off x="1991544" y="908720"/>
            <a:ext cx="7560840" cy="400110"/>
          </a:xfrm>
          <a:prstGeom prst="rect">
            <a:avLst/>
          </a:prstGeom>
        </p:spPr>
        <p:txBody>
          <a:bodyPr wrap="square">
            <a:spAutoFit/>
          </a:bodyPr>
          <a:lstStyle/>
          <a:p>
            <a:r>
              <a:rPr lang="en-US" sz="2000" b="1" dirty="0"/>
              <a:t>Calculating Size and Searching for an Element in the </a:t>
            </a:r>
            <a:r>
              <a:rPr lang="en-US" sz="2000" b="1" dirty="0" err="1"/>
              <a:t>LinkedHashSet</a:t>
            </a:r>
            <a:endParaRPr lang="en-US" sz="2000" dirty="0"/>
          </a:p>
        </p:txBody>
      </p:sp>
    </p:spTree>
    <p:extLst>
      <p:ext uri="{BB962C8B-B14F-4D97-AF65-F5344CB8AC3E}">
        <p14:creationId xmlns:p14="http://schemas.microsoft.com/office/powerpoint/2010/main" val="2623681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8539" y="908720"/>
            <a:ext cx="11476383" cy="5472608"/>
          </a:xfrm>
        </p:spPr>
        <p:txBody>
          <a:bodyPr>
            <a:noAutofit/>
          </a:bodyPr>
          <a:lstStyle/>
          <a:p>
            <a:pPr marL="63500" indent="0" fontAlgn="base">
              <a:buNone/>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Getting the size of the </a:t>
            </a:r>
            <a:r>
              <a:rPr lang="en-US" sz="2400" dirty="0" err="1">
                <a:latin typeface="Times New Roman" panose="02020603050405020304" pitchFamily="18" charset="0"/>
                <a:cs typeface="Times New Roman" panose="02020603050405020304" pitchFamily="18" charset="0"/>
              </a:rPr>
              <a:t>LinkedHashSet</a:t>
            </a:r>
            <a:endParaRPr lang="en-US" sz="2400" dirty="0">
              <a:latin typeface="Times New Roman" panose="02020603050405020304" pitchFamily="18" charset="0"/>
              <a:cs typeface="Times New Roman" panose="02020603050405020304" pitchFamily="18" charset="0"/>
            </a:endParaRPr>
          </a:p>
          <a:p>
            <a:pPr marL="63500" indent="0" fontAlgn="base">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("The size of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is  "+ </a:t>
            </a:r>
            <a:r>
              <a:rPr lang="en-US" sz="2400" dirty="0" err="1">
                <a:latin typeface="Times New Roman" panose="02020603050405020304" pitchFamily="18" charset="0"/>
                <a:cs typeface="Times New Roman" panose="02020603050405020304" pitchFamily="18" charset="0"/>
              </a:rPr>
              <a:t>hs.size</a:t>
            </a:r>
            <a:r>
              <a:rPr lang="en-US" sz="2400" dirty="0">
                <a:latin typeface="Times New Roman" panose="02020603050405020304" pitchFamily="18" charset="0"/>
                <a:cs typeface="Times New Roman" panose="02020603050405020304" pitchFamily="18" charset="0"/>
              </a:rPr>
              <a:t>());</a:t>
            </a:r>
          </a:p>
          <a:p>
            <a:pPr marL="63500" indent="0" fontAlgn="base">
              <a:buNone/>
            </a:pPr>
            <a:r>
              <a:rPr lang="en-US" sz="2400" dirty="0">
                <a:latin typeface="Times New Roman" panose="02020603050405020304" pitchFamily="18" charset="0"/>
                <a:cs typeface="Times New Roman" panose="02020603050405020304" pitchFamily="18" charset="0"/>
              </a:rPr>
              <a:t>       // Checking whether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contains an element or not</a:t>
            </a:r>
          </a:p>
          <a:p>
            <a:pPr marL="63500" indent="0" fontAlgn="base">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("Is B Present in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hs.contains</a:t>
            </a:r>
            <a:r>
              <a:rPr lang="en-US" sz="2400" dirty="0">
                <a:latin typeface="Times New Roman" panose="02020603050405020304" pitchFamily="18" charset="0"/>
                <a:cs typeface="Times New Roman" panose="02020603050405020304" pitchFamily="18" charset="0"/>
              </a:rPr>
              <a:t>("B")); </a:t>
            </a:r>
          </a:p>
          <a:p>
            <a:pPr marL="63500" indent="0" fontAlgn="base">
              <a:buNone/>
            </a:pPr>
            <a:r>
              <a:rPr lang="en-US" sz="2400" dirty="0">
                <a:latin typeface="Times New Roman" panose="02020603050405020304" pitchFamily="18" charset="0"/>
                <a:cs typeface="Times New Roman" panose="02020603050405020304" pitchFamily="18" charset="0"/>
              </a:rPr>
              <a:t>       // Checking whether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contains an element or not</a:t>
            </a:r>
          </a:p>
          <a:p>
            <a:pPr marL="63500" indent="0" fontAlgn="base">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("Is S Present in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hs.contains</a:t>
            </a:r>
            <a:r>
              <a:rPr lang="en-US" sz="2400" dirty="0">
                <a:latin typeface="Times New Roman" panose="02020603050405020304" pitchFamily="18" charset="0"/>
                <a:cs typeface="Times New Roman" panose="02020603050405020304" pitchFamily="18" charset="0"/>
              </a:rPr>
              <a:t>("E"));</a:t>
            </a:r>
          </a:p>
          <a:p>
            <a:pPr marL="63500" indent="0" fontAlgn="base">
              <a:buNone/>
            </a:pPr>
            <a:r>
              <a:rPr lang="en-US" sz="2400" dirty="0">
                <a:latin typeface="Times New Roman" panose="02020603050405020304" pitchFamily="18" charset="0"/>
                <a:cs typeface="Times New Roman" panose="02020603050405020304" pitchFamily="18" charset="0"/>
              </a:rPr>
              <a:t>} }</a:t>
            </a:r>
          </a:p>
          <a:p>
            <a:pPr marL="0" inden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Output:</a:t>
            </a:r>
          </a:p>
          <a:p>
            <a:pPr marL="0" inden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The size of the </a:t>
            </a:r>
            <a:r>
              <a:rPr lang="en-US" sz="2400" dirty="0" err="1">
                <a:solidFill>
                  <a:srgbClr val="000000"/>
                </a:solidFill>
                <a:latin typeface="Times New Roman" panose="02020603050405020304" pitchFamily="18" charset="0"/>
                <a:cs typeface="Times New Roman" panose="02020603050405020304" pitchFamily="18" charset="0"/>
              </a:rPr>
              <a:t>LinkedHashSet</a:t>
            </a:r>
            <a:r>
              <a:rPr lang="en-US" sz="2400" dirty="0">
                <a:solidFill>
                  <a:srgbClr val="000000"/>
                </a:solidFill>
                <a:latin typeface="Times New Roman" panose="02020603050405020304" pitchFamily="18" charset="0"/>
                <a:cs typeface="Times New Roman" panose="02020603050405020304" pitchFamily="18" charset="0"/>
              </a:rPr>
              <a:t> is 7</a:t>
            </a:r>
            <a:endParaRPr lang="en-US" sz="2400" dirty="0">
              <a:latin typeface="Times New Roman" panose="02020603050405020304" pitchFamily="18" charset="0"/>
              <a:cs typeface="Times New Roman" panose="02020603050405020304" pitchFamily="18" charset="0"/>
            </a:endParaRPr>
          </a:p>
          <a:p>
            <a:pPr marL="0" indent="0" eaLnBrk="0" hangingPunc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Is B Present in the </a:t>
            </a:r>
            <a:r>
              <a:rPr lang="en-US" sz="2400" dirty="0" err="1">
                <a:solidFill>
                  <a:srgbClr val="000000"/>
                </a:solidFill>
                <a:latin typeface="Times New Roman" panose="02020603050405020304" pitchFamily="18" charset="0"/>
                <a:cs typeface="Times New Roman" panose="02020603050405020304" pitchFamily="18" charset="0"/>
              </a:rPr>
              <a:t>LinkedHashSet</a:t>
            </a:r>
            <a:r>
              <a:rPr lang="en-US" sz="2400" dirty="0">
                <a:solidFill>
                  <a:srgbClr val="000000"/>
                </a:solidFill>
                <a:latin typeface="Times New Roman" panose="02020603050405020304" pitchFamily="18" charset="0"/>
                <a:cs typeface="Times New Roman" panose="02020603050405020304" pitchFamily="18" charset="0"/>
              </a:rPr>
              <a:t>?: false</a:t>
            </a:r>
            <a:endParaRPr lang="en-US" sz="2400" dirty="0">
              <a:latin typeface="Times New Roman" panose="02020603050405020304" pitchFamily="18" charset="0"/>
              <a:cs typeface="Times New Roman" panose="02020603050405020304" pitchFamily="18" charset="0"/>
            </a:endParaRPr>
          </a:p>
          <a:p>
            <a:pPr marL="0" indent="0" eaLnBrk="0" hangingPunc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Is S Present in the </a:t>
            </a:r>
            <a:r>
              <a:rPr lang="en-US" sz="2400" dirty="0" err="1">
                <a:solidFill>
                  <a:srgbClr val="000000"/>
                </a:solidFill>
                <a:latin typeface="Times New Roman" panose="02020603050405020304" pitchFamily="18" charset="0"/>
                <a:cs typeface="Times New Roman" panose="02020603050405020304" pitchFamily="18" charset="0"/>
              </a:rPr>
              <a:t>LinkedHashSet</a:t>
            </a:r>
            <a:r>
              <a:rPr lang="en-US" sz="2400" dirty="0">
                <a:solidFill>
                  <a:srgbClr val="000000"/>
                </a:solidFill>
                <a:latin typeface="Times New Roman" panose="02020603050405020304" pitchFamily="18" charset="0"/>
                <a:cs typeface="Times New Roman" panose="02020603050405020304" pitchFamily="18" charset="0"/>
              </a:rPr>
              <a:t>?: true</a:t>
            </a:r>
            <a:endParaRPr lang="en-US" sz="2400" dirty="0">
              <a:latin typeface="Times New Roman" panose="02020603050405020304" pitchFamily="18" charset="0"/>
              <a:cs typeface="Times New Roman" panose="02020603050405020304" pitchFamily="18" charset="0"/>
            </a:endParaRPr>
          </a:p>
          <a:p>
            <a:pPr marL="63500" indent="0">
              <a:buNone/>
            </a:pPr>
            <a:endParaRPr lang="en-US" sz="1800" dirty="0"/>
          </a:p>
          <a:p>
            <a:endParaRPr lang="en-US" sz="1800" dirty="0"/>
          </a:p>
        </p:txBody>
      </p:sp>
    </p:spTree>
    <p:extLst>
      <p:ext uri="{BB962C8B-B14F-4D97-AF65-F5344CB8AC3E}">
        <p14:creationId xmlns:p14="http://schemas.microsoft.com/office/powerpoint/2010/main" val="2380377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17" y="140094"/>
            <a:ext cx="10760765" cy="936104"/>
          </a:xfrm>
        </p:spPr>
        <p:txBody>
          <a:bodyPr>
            <a:normAutofit fontScale="90000"/>
          </a:bodyPr>
          <a:lstStyle/>
          <a:p>
            <a:r>
              <a:rPr lang="en-US" b="1" dirty="0">
                <a:latin typeface="Times New Roman" panose="02020603050405020304" pitchFamily="18" charset="0"/>
                <a:cs typeface="Times New Roman" panose="02020603050405020304" pitchFamily="18" charset="0"/>
              </a:rPr>
              <a:t>Removing an Element from the </a:t>
            </a:r>
            <a:r>
              <a:rPr lang="en-US" b="1"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2277" y="967410"/>
            <a:ext cx="11052313" cy="5523194"/>
          </a:xfrm>
        </p:spPr>
        <p:txBody>
          <a:bodyPr>
            <a:normAutofit lnSpcReduction="10000"/>
          </a:bodyPr>
          <a:lstStyle/>
          <a:p>
            <a:pPr marL="63500" indent="0" fontAlgn="base">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pPr marL="63500" indent="0" fontAlgn="base">
              <a:buNone/>
            </a:pPr>
            <a:r>
              <a:rPr lang="en-US" dirty="0">
                <a:latin typeface="Times New Roman" panose="02020603050405020304" pitchFamily="18" charset="0"/>
                <a:cs typeface="Times New Roman" panose="02020603050405020304" pitchFamily="18" charset="0"/>
              </a:rPr>
              <a:t>public class Example2 {</a:t>
            </a:r>
          </a:p>
          <a:p>
            <a:pPr marL="63500" indent="0" fontAlgn="base">
              <a:buNone/>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 Adding elements to the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(“S");</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(“m");</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(“a");</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("r");</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(“t");</a:t>
            </a:r>
          </a:p>
          <a:p>
            <a:pPr marL="63500" indent="0" fontAlgn="base">
              <a:buNone/>
            </a:pPr>
            <a:r>
              <a:rPr lang="en-US" dirty="0"/>
              <a:t>             </a:t>
            </a:r>
          </a:p>
        </p:txBody>
      </p:sp>
    </p:spTree>
    <p:extLst>
      <p:ext uri="{BB962C8B-B14F-4D97-AF65-F5344CB8AC3E}">
        <p14:creationId xmlns:p14="http://schemas.microsoft.com/office/powerpoint/2010/main" val="341233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3583" y="908721"/>
            <a:ext cx="9707217" cy="2520280"/>
          </a:xfrm>
        </p:spPr>
        <p:txBody>
          <a:bodyPr>
            <a:normAutofit/>
          </a:bodyPr>
          <a:lstStyle/>
          <a:p>
            <a:pPr marL="63500" indent="0" fontAlgn="base">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("Original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a:t>
            </a:r>
          </a:p>
          <a:p>
            <a:pPr marL="63500" indent="0" fontAlgn="base">
              <a:buNone/>
            </a:pPr>
            <a:r>
              <a:rPr lang="en-US" dirty="0">
                <a:latin typeface="Times New Roman" panose="02020603050405020304" pitchFamily="18" charset="0"/>
                <a:cs typeface="Times New Roman" panose="02020603050405020304" pitchFamily="18" charset="0"/>
              </a:rPr>
              <a:t>       // Removing element e from the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("Removal Status: "+</a:t>
            </a:r>
            <a:r>
              <a:rPr lang="en-US" dirty="0" err="1">
                <a:latin typeface="Times New Roman" panose="02020603050405020304" pitchFamily="18" charset="0"/>
                <a:cs typeface="Times New Roman" panose="02020603050405020304" pitchFamily="18" charset="0"/>
              </a:rPr>
              <a:t>hs.remove</a:t>
            </a:r>
            <a:r>
              <a:rPr lang="en-US" dirty="0">
                <a:latin typeface="Times New Roman" panose="02020603050405020304" pitchFamily="18" charset="0"/>
                <a:cs typeface="Times New Roman" panose="02020603050405020304" pitchFamily="18" charset="0"/>
              </a:rPr>
              <a:t>(“a"));</a:t>
            </a:r>
          </a:p>
          <a:p>
            <a:pPr marL="63500" indent="0" fontAlgn="base">
              <a:buNone/>
            </a:pPr>
            <a:r>
              <a:rPr lang="en-US" dirty="0">
                <a:latin typeface="Times New Roman" panose="02020603050405020304" pitchFamily="18" charset="0"/>
                <a:cs typeface="Times New Roman" panose="02020603050405020304" pitchFamily="18" charset="0"/>
              </a:rPr>
              <a:t>       // Displaying the updated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("Updated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 } }</a:t>
            </a:r>
          </a:p>
          <a:p>
            <a:pPr marL="0" indent="0">
              <a:buNone/>
            </a:pPr>
            <a:endParaRPr lang="en-US" dirty="0"/>
          </a:p>
        </p:txBody>
      </p:sp>
      <p:sp>
        <p:nvSpPr>
          <p:cNvPr id="4" name="Rectangle 2"/>
          <p:cNvSpPr>
            <a:spLocks noChangeArrowheads="1"/>
          </p:cNvSpPr>
          <p:nvPr/>
        </p:nvSpPr>
        <p:spPr bwMode="auto">
          <a:xfrm>
            <a:off x="1981200" y="4330148"/>
            <a:ext cx="5889920" cy="1828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2000" dirty="0">
                <a:solidFill>
                  <a:srgbClr val="000000"/>
                </a:solidFill>
                <a:latin typeface="+mj-lt"/>
                <a:cs typeface="Arial" pitchFamily="34" charset="0"/>
              </a:rPr>
              <a:t>Output:</a:t>
            </a:r>
          </a:p>
          <a:p>
            <a:pPr fontAlgn="base">
              <a:lnSpc>
                <a:spcPct val="130000"/>
              </a:lnSpc>
              <a:spcBef>
                <a:spcPts val="700"/>
              </a:spcBef>
              <a:spcAft>
                <a:spcPts val="200"/>
              </a:spcAft>
            </a:pPr>
            <a:r>
              <a:rPr lang="en-US" sz="2000" dirty="0">
                <a:solidFill>
                  <a:srgbClr val="000000"/>
                </a:solidFill>
                <a:latin typeface="+mj-lt"/>
                <a:cs typeface="Arial" pitchFamily="34" charset="0"/>
              </a:rPr>
              <a:t>Original </a:t>
            </a:r>
            <a:r>
              <a:rPr lang="en-US" sz="2000" dirty="0" err="1">
                <a:solidFill>
                  <a:srgbClr val="000000"/>
                </a:solidFill>
                <a:latin typeface="+mj-lt"/>
                <a:cs typeface="Arial" pitchFamily="34" charset="0"/>
              </a:rPr>
              <a:t>LinkedHashSet</a:t>
            </a:r>
            <a:r>
              <a:rPr lang="en-US" sz="2000" dirty="0">
                <a:solidFill>
                  <a:srgbClr val="000000"/>
                </a:solidFill>
                <a:latin typeface="+mj-lt"/>
                <a:cs typeface="Arial" pitchFamily="34" charset="0"/>
              </a:rPr>
              <a:t>: [S, m, a, r, t]</a:t>
            </a:r>
            <a:endParaRPr lang="en-US" sz="2000" dirty="0">
              <a:latin typeface="+mj-lt"/>
              <a:cs typeface="Arial" pitchFamily="34" charset="0"/>
            </a:endParaRPr>
          </a:p>
          <a:p>
            <a:pPr eaLnBrk="0" fontAlgn="base" hangingPunct="0">
              <a:lnSpc>
                <a:spcPct val="130000"/>
              </a:lnSpc>
              <a:spcBef>
                <a:spcPts val="700"/>
              </a:spcBef>
              <a:spcAft>
                <a:spcPts val="200"/>
              </a:spcAft>
            </a:pPr>
            <a:r>
              <a:rPr lang="en-US" sz="2000" dirty="0">
                <a:solidFill>
                  <a:srgbClr val="000000"/>
                </a:solidFill>
                <a:latin typeface="+mj-lt"/>
                <a:cs typeface="Arial" pitchFamily="34" charset="0"/>
              </a:rPr>
              <a:t>Removal Status: true</a:t>
            </a:r>
            <a:endParaRPr lang="en-US" sz="2000" dirty="0">
              <a:latin typeface="+mj-lt"/>
              <a:cs typeface="Arial" pitchFamily="34" charset="0"/>
            </a:endParaRPr>
          </a:p>
          <a:p>
            <a:pPr eaLnBrk="0" fontAlgn="base" hangingPunct="0">
              <a:lnSpc>
                <a:spcPct val="130000"/>
              </a:lnSpc>
              <a:spcBef>
                <a:spcPts val="700"/>
              </a:spcBef>
              <a:spcAft>
                <a:spcPts val="200"/>
              </a:spcAft>
            </a:pPr>
            <a:r>
              <a:rPr lang="en-US" sz="2000" dirty="0">
                <a:solidFill>
                  <a:srgbClr val="000000"/>
                </a:solidFill>
                <a:latin typeface="+mj-lt"/>
                <a:cs typeface="Arial" pitchFamily="34" charset="0"/>
              </a:rPr>
              <a:t>Updated </a:t>
            </a:r>
            <a:r>
              <a:rPr lang="en-US" sz="2000" dirty="0" err="1">
                <a:solidFill>
                  <a:srgbClr val="000000"/>
                </a:solidFill>
                <a:latin typeface="+mj-lt"/>
                <a:cs typeface="Arial" pitchFamily="34" charset="0"/>
              </a:rPr>
              <a:t>LinkedHashSet</a:t>
            </a:r>
            <a:r>
              <a:rPr lang="en-US" sz="2000" dirty="0">
                <a:solidFill>
                  <a:srgbClr val="000000"/>
                </a:solidFill>
                <a:latin typeface="+mj-lt"/>
                <a:cs typeface="Arial" pitchFamily="34" charset="0"/>
              </a:rPr>
              <a:t>: [</a:t>
            </a:r>
            <a:r>
              <a:rPr lang="en-US" sz="2000" dirty="0">
                <a:latin typeface="+mj-lt"/>
                <a:cs typeface="Arial" pitchFamily="34" charset="0"/>
              </a:rPr>
              <a:t>S, m, r, t</a:t>
            </a:r>
            <a:r>
              <a:rPr lang="en-US" sz="2000" dirty="0">
                <a:solidFill>
                  <a:srgbClr val="000000"/>
                </a:solidFill>
                <a:latin typeface="+mj-lt"/>
                <a:cs typeface="Arial" pitchFamily="34" charset="0"/>
              </a:rPr>
              <a:t>]</a:t>
            </a:r>
            <a:endParaRPr lang="en-US" sz="2000" dirty="0">
              <a:latin typeface="+mj-lt"/>
              <a:cs typeface="Arial" pitchFamily="34" charset="0"/>
            </a:endParaRPr>
          </a:p>
        </p:txBody>
      </p:sp>
    </p:spTree>
    <p:extLst>
      <p:ext uri="{BB962C8B-B14F-4D97-AF65-F5344CB8AC3E}">
        <p14:creationId xmlns:p14="http://schemas.microsoft.com/office/powerpoint/2010/main" val="13014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3E47-9C1A-E202-C545-C92EB0F6EEEC}"/>
              </a:ext>
            </a:extLst>
          </p:cNvPr>
          <p:cNvSpPr>
            <a:spLocks noGrp="1"/>
          </p:cNvSpPr>
          <p:nvPr>
            <p:ph type="title"/>
          </p:nvPr>
        </p:nvSpPr>
        <p:spPr>
          <a:xfrm>
            <a:off x="198783" y="365125"/>
            <a:ext cx="11754678" cy="6300718"/>
          </a:xfrm>
        </p:spPr>
        <p:txBody>
          <a:bodyPr/>
          <a:lstStyle/>
          <a:p>
            <a:r>
              <a:rPr lang="en-GB" b="1" dirty="0" err="1">
                <a:latin typeface="Times New Roman" panose="02020603050405020304" pitchFamily="18" charset="0"/>
                <a:cs typeface="Times New Roman" panose="02020603050405020304" pitchFamily="18" charset="0"/>
              </a:rPr>
              <a:t>SortedSet</a:t>
            </a:r>
            <a:r>
              <a:rPr lang="en-GB" b="1" dirty="0">
                <a:latin typeface="Times New Roman" panose="02020603050405020304" pitchFamily="18" charset="0"/>
                <a:cs typeface="Times New Roman" panose="02020603050405020304" pitchFamily="18" charset="0"/>
              </a:rPr>
              <a:t> Interface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 This interface extends a set whose iterator transverse its elements according to their natural ordering.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 </a:t>
            </a:r>
            <a:r>
              <a:rPr lang="en-GB" dirty="0" err="1">
                <a:latin typeface="Times New Roman" panose="02020603050405020304" pitchFamily="18" charset="0"/>
                <a:cs typeface="Times New Roman" panose="02020603050405020304" pitchFamily="18" charset="0"/>
              </a:rPr>
              <a:t>TreeSet</a:t>
            </a:r>
            <a:r>
              <a:rPr lang="en-GB" dirty="0">
                <a:latin typeface="Times New Roman" panose="02020603050405020304" pitchFamily="18" charset="0"/>
                <a:cs typeface="Times New Roman" panose="02020603050405020304" pitchFamily="18" charset="0"/>
              </a:rPr>
              <a:t> implements the sorted interface.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943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908720"/>
            <a:ext cx="4114800" cy="534318"/>
          </a:xfrm>
        </p:spPr>
        <p:txBody>
          <a:bodyPr>
            <a:normAutofit/>
          </a:bodyPr>
          <a:lstStyle/>
          <a:p>
            <a:r>
              <a:rPr lang="en-IN" sz="2400" b="1" dirty="0"/>
              <a:t>Sorted Set Methods</a:t>
            </a:r>
            <a:endParaRPr lang="en-US"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1443038"/>
            <a:ext cx="9931897" cy="465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686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0B72-E924-D7F4-E6E1-6E0F581B6997}"/>
              </a:ext>
            </a:extLst>
          </p:cNvPr>
          <p:cNvSpPr>
            <a:spLocks noGrp="1"/>
          </p:cNvSpPr>
          <p:nvPr>
            <p:ph type="title"/>
          </p:nvPr>
        </p:nvSpPr>
        <p:spPr/>
        <p:txBody>
          <a:bodyPr>
            <a:normAutofit fontScale="90000"/>
          </a:bodyPr>
          <a:lstStyle/>
          <a:p>
            <a:br>
              <a:rPr lang="en-GB" b="0" i="0" dirty="0">
                <a:solidFill>
                  <a:srgbClr val="272C37"/>
                </a:solidFill>
                <a:effectLst/>
                <a:latin typeface="Times New Roman" panose="02020603050405020304" pitchFamily="18" charset="0"/>
                <a:cs typeface="Times New Roman" panose="02020603050405020304" pitchFamily="18" charset="0"/>
              </a:rPr>
            </a:br>
            <a:r>
              <a:rPr lang="en-GB" b="1" i="0" dirty="0" err="1">
                <a:solidFill>
                  <a:srgbClr val="272C37"/>
                </a:solidFill>
                <a:effectLst/>
                <a:latin typeface="Times New Roman" panose="02020603050405020304" pitchFamily="18" charset="0"/>
                <a:cs typeface="Times New Roman" panose="02020603050405020304" pitchFamily="18" charset="0"/>
              </a:rPr>
              <a:t>TreeSet</a:t>
            </a:r>
            <a:r>
              <a:rPr lang="en-GB" b="1" i="0" dirty="0">
                <a:solidFill>
                  <a:srgbClr val="272C37"/>
                </a:solidFill>
                <a:effectLst/>
                <a:latin typeface="Times New Roman" panose="02020603050405020304" pitchFamily="18" charset="0"/>
                <a:cs typeface="Times New Roman" panose="02020603050405020304" pitchFamily="18" charset="0"/>
              </a:rPr>
              <a:t> Class</a:t>
            </a:r>
            <a:br>
              <a:rPr lang="en-GB"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6B3F993-DD14-FB0B-F159-A953C8FC7AF2}"/>
              </a:ext>
            </a:extLst>
          </p:cNvPr>
          <p:cNvSpPr>
            <a:spLocks noGrp="1"/>
          </p:cNvSpPr>
          <p:nvPr>
            <p:ph idx="1"/>
          </p:nvPr>
        </p:nvSpPr>
        <p:spPr/>
        <p:txBody>
          <a:bodyPr/>
          <a:lstStyle/>
          <a:p>
            <a:r>
              <a:rPr lang="en-GB" dirty="0" err="1">
                <a:latin typeface="Times New Roman" panose="02020603050405020304" pitchFamily="18" charset="0"/>
                <a:cs typeface="Times New Roman" panose="02020603050405020304" pitchFamily="18" charset="0"/>
              </a:rPr>
              <a:t>TreeSet</a:t>
            </a:r>
            <a:r>
              <a:rPr lang="en-GB" dirty="0">
                <a:latin typeface="Times New Roman" panose="02020603050405020304" pitchFamily="18" charset="0"/>
                <a:cs typeface="Times New Roman" panose="02020603050405020304" pitchFamily="18" charset="0"/>
              </a:rPr>
              <a:t> is a sorted collection that extends the </a:t>
            </a:r>
            <a:r>
              <a:rPr lang="en-GB" dirty="0" err="1">
                <a:latin typeface="Times New Roman" panose="02020603050405020304" pitchFamily="18" charset="0"/>
                <a:cs typeface="Times New Roman" panose="02020603050405020304" pitchFamily="18" charset="0"/>
              </a:rPr>
              <a:t>AbstractSet</a:t>
            </a:r>
            <a:r>
              <a:rPr lang="en-GB" dirty="0">
                <a:latin typeface="Times New Roman" panose="02020603050405020304" pitchFamily="18" charset="0"/>
                <a:cs typeface="Times New Roman" panose="02020603050405020304" pitchFamily="18" charset="0"/>
              </a:rPr>
              <a:t> class and implements the </a:t>
            </a:r>
            <a:r>
              <a:rPr lang="en-GB" dirty="0" err="1">
                <a:latin typeface="Times New Roman" panose="02020603050405020304" pitchFamily="18" charset="0"/>
                <a:cs typeface="Times New Roman" panose="02020603050405020304" pitchFamily="18" charset="0"/>
              </a:rPr>
              <a:t>NavigableSet</a:t>
            </a:r>
            <a:r>
              <a:rPr lang="en-GB" dirty="0">
                <a:latin typeface="Times New Roman" panose="02020603050405020304" pitchFamily="18" charset="0"/>
                <a:cs typeface="Times New Roman" panose="02020603050405020304" pitchFamily="18" charset="0"/>
              </a:rPr>
              <a:t> interface.</a:t>
            </a:r>
          </a:p>
          <a:p>
            <a:r>
              <a:rPr lang="en-GB" dirty="0">
                <a:latin typeface="Times New Roman" panose="02020603050405020304" pitchFamily="18" charset="0"/>
                <a:cs typeface="Times New Roman" panose="02020603050405020304" pitchFamily="18" charset="0"/>
              </a:rPr>
              <a:t>It stores unique elements.</a:t>
            </a:r>
          </a:p>
          <a:p>
            <a:r>
              <a:rPr lang="en-GB" dirty="0">
                <a:latin typeface="Times New Roman" panose="02020603050405020304" pitchFamily="18" charset="0"/>
                <a:cs typeface="Times New Roman" panose="02020603050405020304" pitchFamily="18" charset="0"/>
              </a:rPr>
              <a:t>It doesn’t preserve the insertion order of the elements.</a:t>
            </a:r>
          </a:p>
          <a:p>
            <a:r>
              <a:rPr lang="en-GB" dirty="0">
                <a:latin typeface="Times New Roman" panose="02020603050405020304" pitchFamily="18" charset="0"/>
                <a:cs typeface="Times New Roman" panose="02020603050405020304" pitchFamily="18" charset="0"/>
              </a:rPr>
              <a:t>It sorts the elements in ascending order.</a:t>
            </a:r>
          </a:p>
          <a:p>
            <a:pPr>
              <a:lnSpc>
                <a:spcPct val="120000"/>
              </a:lnSpc>
              <a:spcBef>
                <a:spcPts val="700"/>
              </a:spcBef>
              <a:spcAft>
                <a:spcPts val="200"/>
              </a:spcAft>
            </a:pP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 class access and retrieval times are quiet fast.</a:t>
            </a:r>
          </a:p>
          <a:p>
            <a:pPr>
              <a:lnSpc>
                <a:spcPct val="120000"/>
              </a:lnSpc>
              <a:spcBef>
                <a:spcPts val="700"/>
              </a:spcBef>
              <a:spcAft>
                <a:spcPts val="200"/>
              </a:spcAft>
            </a:pP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 class doesn't allow null element.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30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59C5EAB-9F23-7C4A-9609-558530FA0C97}"/>
              </a:ext>
            </a:extLst>
          </p:cNvPr>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266121" y="660403"/>
            <a:ext cx="6838122" cy="553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167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0" y="0"/>
            <a:ext cx="5519530" cy="908720"/>
          </a:xfrm>
        </p:spPr>
        <p:txBody>
          <a:bodyPr>
            <a:normAutofit/>
          </a:bodyPr>
          <a:lstStyle/>
          <a:p>
            <a:r>
              <a:rPr lang="en-IN" dirty="0">
                <a:latin typeface="Times New Roman" panose="02020603050405020304" pitchFamily="18" charset="0"/>
                <a:cs typeface="Times New Roman" panose="02020603050405020304" pitchFamily="18" charset="0"/>
              </a:rPr>
              <a:t>Tree Set Constructors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6470" y="795131"/>
            <a:ext cx="8229600" cy="5154150"/>
          </a:xfrm>
        </p:spPr>
        <p:txBody>
          <a:bodyPr>
            <a:noAutofit/>
          </a:bodyPr>
          <a:lstStyle/>
          <a:p>
            <a:pPr>
              <a:lnSpc>
                <a:spcPct val="130000"/>
              </a:lnSpc>
              <a:spcBef>
                <a:spcPts val="700"/>
              </a:spcBef>
              <a:spcAft>
                <a:spcPts val="200"/>
              </a:spcAft>
            </a:pP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 t = new </a:t>
            </a: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will create empty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object in which elements will get stored in default natural sorting order.</a:t>
            </a:r>
          </a:p>
          <a:p>
            <a:pPr>
              <a:lnSpc>
                <a:spcPct val="130000"/>
              </a:lnSpc>
              <a:spcBef>
                <a:spcPts val="700"/>
              </a:spcBef>
              <a:spcAft>
                <a:spcPts val="200"/>
              </a:spcAft>
            </a:pP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 t = new </a:t>
            </a: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(Comparator comp);</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constructor is used when external specification of sorting order of elements is needed.</a:t>
            </a:r>
          </a:p>
          <a:p>
            <a:pPr>
              <a:lnSpc>
                <a:spcPct val="130000"/>
              </a:lnSpc>
              <a:spcBef>
                <a:spcPts val="700"/>
              </a:spcBef>
              <a:spcAft>
                <a:spcPts val="200"/>
              </a:spcAft>
            </a:pP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 t = new </a:t>
            </a: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(Collection col);</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constructor is used when any conversion is needed from any Collection object to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object.</a:t>
            </a:r>
          </a:p>
          <a:p>
            <a:pPr>
              <a:lnSpc>
                <a:spcPct val="130000"/>
              </a:lnSpc>
              <a:spcBef>
                <a:spcPts val="700"/>
              </a:spcBef>
              <a:spcAft>
                <a:spcPts val="200"/>
              </a:spcAft>
            </a:pP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 t = new </a:t>
            </a: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SortedSet</a:t>
            </a:r>
            <a:r>
              <a:rPr lang="en-US" sz="2400" b="1" dirty="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constructor is used to convert </a:t>
            </a:r>
            <a:r>
              <a:rPr lang="en-US" sz="2400" dirty="0" err="1">
                <a:latin typeface="Times New Roman" panose="02020603050405020304" pitchFamily="18" charset="0"/>
                <a:cs typeface="Times New Roman" panose="02020603050405020304" pitchFamily="18" charset="0"/>
              </a:rPr>
              <a:t>SortedSet</a:t>
            </a:r>
            <a:r>
              <a:rPr lang="en-US" sz="2400" dirty="0">
                <a:latin typeface="Times New Roman" panose="02020603050405020304" pitchFamily="18" charset="0"/>
                <a:cs typeface="Times New Roman" panose="02020603050405020304" pitchFamily="18" charset="0"/>
              </a:rPr>
              <a:t> object to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Object.</a:t>
            </a:r>
          </a:p>
          <a:p>
            <a:endParaRPr lang="en-US" sz="1800" dirty="0"/>
          </a:p>
        </p:txBody>
      </p:sp>
    </p:spTree>
    <p:extLst>
      <p:ext uri="{BB962C8B-B14F-4D97-AF65-F5344CB8AC3E}">
        <p14:creationId xmlns:p14="http://schemas.microsoft.com/office/powerpoint/2010/main" val="4049476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10B9-5AEF-C96F-3CE7-4B99EBEE435B}"/>
              </a:ext>
            </a:extLst>
          </p:cNvPr>
          <p:cNvSpPr>
            <a:spLocks noGrp="1"/>
          </p:cNvSpPr>
          <p:nvPr>
            <p:ph type="title"/>
          </p:nvPr>
        </p:nvSpPr>
        <p:spPr/>
        <p:txBody>
          <a:bodyPr>
            <a:normAutofit fontScale="90000"/>
          </a:bodyPr>
          <a:lstStyle/>
          <a:p>
            <a:r>
              <a:rPr lang="en-IN" dirty="0" err="1"/>
              <a:t>TreeSet</a:t>
            </a:r>
            <a:r>
              <a:rPr lang="en-IN" dirty="0"/>
              <a:t> Methods</a:t>
            </a:r>
          </a:p>
        </p:txBody>
      </p:sp>
      <p:sp>
        <p:nvSpPr>
          <p:cNvPr id="3" name="Content Placeholder 2">
            <a:extLst>
              <a:ext uri="{FF2B5EF4-FFF2-40B4-BE49-F238E27FC236}">
                <a16:creationId xmlns:a16="http://schemas.microsoft.com/office/drawing/2014/main" id="{5FFB234E-3440-3510-7D83-AD85C0E3A4BC}"/>
              </a:ext>
            </a:extLst>
          </p:cNvPr>
          <p:cNvSpPr>
            <a:spLocks noGrp="1"/>
          </p:cNvSpPr>
          <p:nvPr>
            <p:ph idx="1"/>
          </p:nvPr>
        </p:nvSpPr>
        <p:spPr>
          <a:xfrm>
            <a:off x="463826" y="1414808"/>
            <a:ext cx="10889974" cy="4351338"/>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add(Object o)</a:t>
            </a:r>
          </a:p>
          <a:p>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addAll</a:t>
            </a:r>
            <a:r>
              <a:rPr lang="en-IN" dirty="0">
                <a:latin typeface="Times New Roman" panose="02020603050405020304" pitchFamily="18" charset="0"/>
                <a:cs typeface="Times New Roman" panose="02020603050405020304" pitchFamily="18" charset="0"/>
              </a:rPr>
              <a:t>(Collection c)</a:t>
            </a:r>
          </a:p>
          <a:p>
            <a:r>
              <a:rPr lang="en-IN" dirty="0">
                <a:latin typeface="Times New Roman" panose="02020603050405020304" pitchFamily="18" charset="0"/>
                <a:cs typeface="Times New Roman" panose="02020603050405020304" pitchFamily="18" charset="0"/>
              </a:rPr>
              <a:t>3. void clear()</a:t>
            </a:r>
          </a:p>
          <a:p>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isEmpty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remove(Object o)</a:t>
            </a:r>
          </a:p>
          <a:p>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contains(Object o)</a:t>
            </a:r>
          </a:p>
          <a:p>
            <a:r>
              <a:rPr lang="en-IN" dirty="0">
                <a:latin typeface="Times New Roman" panose="02020603050405020304" pitchFamily="18" charset="0"/>
                <a:cs typeface="Times New Roman" panose="02020603050405020304" pitchFamily="18" charset="0"/>
              </a:rPr>
              <a:t>7. int size()</a:t>
            </a:r>
          </a:p>
          <a:p>
            <a:r>
              <a:rPr lang="en-IN" dirty="0">
                <a:latin typeface="Times New Roman" panose="02020603050405020304" pitchFamily="18" charset="0"/>
                <a:cs typeface="Times New Roman" panose="02020603050405020304" pitchFamily="18" charset="0"/>
              </a:rPr>
              <a:t>8. Iterator iterator()</a:t>
            </a:r>
          </a:p>
          <a:p>
            <a:r>
              <a:rPr lang="en-IN" dirty="0">
                <a:latin typeface="Times New Roman" panose="02020603050405020304" pitchFamily="18" charset="0"/>
                <a:cs typeface="Times New Roman" panose="02020603050405020304" pitchFamily="18" charset="0"/>
              </a:rPr>
              <a:t>9. </a:t>
            </a:r>
            <a:r>
              <a:rPr lang="en-IN" dirty="0" err="1">
                <a:latin typeface="Times New Roman" panose="02020603050405020304" pitchFamily="18" charset="0"/>
                <a:cs typeface="Times New Roman" panose="02020603050405020304" pitchFamily="18" charset="0"/>
              </a:rPr>
              <a:t>Spliterator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spliterator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10. Object clone()</a:t>
            </a:r>
          </a:p>
          <a:p>
            <a:r>
              <a:rPr lang="en-IN" dirty="0">
                <a:latin typeface="Times New Roman" panose="02020603050405020304" pitchFamily="18" charset="0"/>
                <a:cs typeface="Times New Roman" panose="02020603050405020304" pitchFamily="18" charset="0"/>
              </a:rPr>
              <a:t>11. Iterator </a:t>
            </a:r>
            <a:r>
              <a:rPr lang="en-IN" dirty="0" err="1">
                <a:latin typeface="Times New Roman" panose="02020603050405020304" pitchFamily="18" charset="0"/>
                <a:cs typeface="Times New Roman" panose="02020603050405020304" pitchFamily="18" charset="0"/>
              </a:rPr>
              <a:t>descendingIterator</a:t>
            </a:r>
            <a:r>
              <a:rPr lang="en-IN" dirty="0">
                <a:latin typeface="Times New Roman" panose="02020603050405020304" pitchFamily="18" charset="0"/>
                <a:cs typeface="Times New Roman" panose="02020603050405020304" pitchFamily="18" charset="0"/>
              </a:rPr>
              <a:t>(): It is used to iterate the elements in descending order</a:t>
            </a:r>
            <a:r>
              <a:rPr lang="en-IN" dirty="0"/>
              <a:t>.</a:t>
            </a:r>
          </a:p>
        </p:txBody>
      </p:sp>
    </p:spTree>
    <p:extLst>
      <p:ext uri="{BB962C8B-B14F-4D97-AF65-F5344CB8AC3E}">
        <p14:creationId xmlns:p14="http://schemas.microsoft.com/office/powerpoint/2010/main" val="21091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90F3-F23E-68D1-09BF-140AB59E19BB}"/>
              </a:ext>
            </a:extLst>
          </p:cNvPr>
          <p:cNvSpPr>
            <a:spLocks noGrp="1"/>
          </p:cNvSpPr>
          <p:nvPr>
            <p:ph type="title"/>
          </p:nvPr>
        </p:nvSpPr>
        <p:spPr>
          <a:xfrm>
            <a:off x="265043" y="119271"/>
            <a:ext cx="11741427" cy="6639338"/>
          </a:xfrm>
        </p:spPr>
        <p:txBody>
          <a:bodyPr>
            <a:normAutofit fontScale="90000"/>
          </a:bodyPr>
          <a:lstStyle/>
          <a:p>
            <a:br>
              <a:rPr lang="en-GB" sz="3600" dirty="0"/>
            </a:br>
            <a:br>
              <a:rPr lang="en-GB" sz="3600" dirty="0"/>
            </a:br>
            <a:r>
              <a:rPr lang="en-GB" sz="3600" dirty="0">
                <a:latin typeface="Times New Roman" panose="02020603050405020304" pitchFamily="18" charset="0"/>
                <a:cs typeface="Times New Roman" panose="02020603050405020304" pitchFamily="18" charset="0"/>
              </a:rPr>
              <a:t>-The basic interface of the collections framework is the Collection interface which is the root interface of all collections in the API .</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is placed at the top of the collection hierarchy in java. It provides the basic operations for adding and removing elements in the collection.</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-Collection interface extends the </a:t>
            </a:r>
            <a:r>
              <a:rPr lang="en-GB" sz="3600" dirty="0" err="1">
                <a:latin typeface="Times New Roman" panose="02020603050405020304" pitchFamily="18" charset="0"/>
                <a:cs typeface="Times New Roman" panose="02020603050405020304" pitchFamily="18" charset="0"/>
              </a:rPr>
              <a:t>Iterable</a:t>
            </a:r>
            <a:r>
              <a:rPr lang="en-GB" sz="3600" dirty="0">
                <a:latin typeface="Times New Roman" panose="02020603050405020304" pitchFamily="18" charset="0"/>
                <a:cs typeface="Times New Roman" panose="02020603050405020304" pitchFamily="18" charset="0"/>
              </a:rPr>
              <a:t> interface. The </a:t>
            </a:r>
            <a:r>
              <a:rPr lang="en-GB" sz="3600" dirty="0" err="1">
                <a:latin typeface="Times New Roman" panose="02020603050405020304" pitchFamily="18" charset="0"/>
                <a:cs typeface="Times New Roman" panose="02020603050405020304" pitchFamily="18" charset="0"/>
              </a:rPr>
              <a:t>iterable</a:t>
            </a:r>
            <a:r>
              <a:rPr lang="en-GB" sz="3600" dirty="0">
                <a:latin typeface="Times New Roman" panose="02020603050405020304" pitchFamily="18" charset="0"/>
                <a:cs typeface="Times New Roman" panose="02020603050405020304" pitchFamily="18" charset="0"/>
              </a:rPr>
              <a:t> interface has only one method called iterator(). The function of the iterator method is to return the iterator object. Using this iterator object, we can iterate over the elements of the collection.</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-List, Queue, and Set have three components which extends the Collection interface</a:t>
            </a:r>
            <a:r>
              <a:rPr lang="en-GB" sz="3600" b="1" dirty="0">
                <a:solidFill>
                  <a:srgbClr val="FF0000"/>
                </a:solidFill>
                <a:latin typeface="Times New Roman" panose="02020603050405020304" pitchFamily="18" charset="0"/>
                <a:cs typeface="Times New Roman" panose="02020603050405020304" pitchFamily="18" charset="0"/>
              </a:rPr>
              <a:t>. A map is not inherited by Collection interface.</a:t>
            </a:r>
            <a:br>
              <a:rPr lang="en-GB" dirty="0"/>
            </a:br>
            <a:br>
              <a:rPr lang="en-GB" dirty="0"/>
            </a:br>
            <a:endParaRPr lang="en-IN" dirty="0"/>
          </a:p>
        </p:txBody>
      </p:sp>
    </p:spTree>
    <p:extLst>
      <p:ext uri="{BB962C8B-B14F-4D97-AF65-F5344CB8AC3E}">
        <p14:creationId xmlns:p14="http://schemas.microsoft.com/office/powerpoint/2010/main" val="1364503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AF8B-5C8F-19BE-B697-3BE1782DB0B4}"/>
              </a:ext>
            </a:extLst>
          </p:cNvPr>
          <p:cNvSpPr>
            <a:spLocks noGrp="1"/>
          </p:cNvSpPr>
          <p:nvPr>
            <p:ph type="title"/>
          </p:nvPr>
        </p:nvSpPr>
        <p:spPr>
          <a:xfrm>
            <a:off x="175591" y="-323988"/>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Methods Defined by </a:t>
            </a:r>
            <a:r>
              <a:rPr lang="en-GB" sz="2800" b="1" dirty="0" err="1">
                <a:latin typeface="Times New Roman" panose="02020603050405020304" pitchFamily="18" charset="0"/>
                <a:cs typeface="Times New Roman" panose="02020603050405020304" pitchFamily="18" charset="0"/>
              </a:rPr>
              <a:t>SortedSet</a:t>
            </a:r>
            <a:r>
              <a:rPr lang="en-GB" sz="2800" b="1" dirty="0">
                <a:latin typeface="Times New Roman" panose="02020603050405020304" pitchFamily="18" charset="0"/>
                <a:cs typeface="Times New Roman" panose="02020603050405020304" pitchFamily="18" charset="0"/>
              </a:rPr>
              <a:t> Interface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AA2ED-862C-093C-3CD9-5F678EA04873}"/>
              </a:ext>
            </a:extLst>
          </p:cNvPr>
          <p:cNvSpPr>
            <a:spLocks noGrp="1"/>
          </p:cNvSpPr>
          <p:nvPr>
            <p:ph idx="4294967295"/>
          </p:nvPr>
        </p:nvSpPr>
        <p:spPr>
          <a:xfrm>
            <a:off x="702365" y="699190"/>
            <a:ext cx="10515600" cy="4351338"/>
          </a:xfrm>
        </p:spPr>
        <p:txBody>
          <a:bodyPr>
            <a:noAutofit/>
          </a:bodyPr>
          <a:lstStyle/>
          <a:p>
            <a:pPr marL="0" indent="0">
              <a:lnSpc>
                <a:spcPct val="100000"/>
              </a:lnSpc>
              <a:buNone/>
            </a:pPr>
            <a:endParaRPr lang="en-GB" sz="2400" dirty="0">
              <a:latin typeface="Times New Roman" panose="02020603050405020304" pitchFamily="18" charset="0"/>
              <a:cs typeface="Times New Roman" panose="02020603050405020304" pitchFamily="18" charset="0"/>
            </a:endParaRPr>
          </a:p>
          <a:p>
            <a:pPr>
              <a:lnSpc>
                <a:spcPct val="100000"/>
              </a:lnSpc>
            </a:pPr>
            <a:r>
              <a:rPr lang="en-GB" sz="2400" dirty="0">
                <a:latin typeface="Times New Roman" panose="02020603050405020304" pitchFamily="18" charset="0"/>
                <a:cs typeface="Times New Roman" panose="02020603050405020304" pitchFamily="18" charset="0"/>
              </a:rPr>
              <a:t>1. Object first(): It is used to get the first (lowest) element currently in the sorted set.</a:t>
            </a:r>
          </a:p>
          <a:p>
            <a:pPr>
              <a:lnSpc>
                <a:spcPct val="100000"/>
              </a:lnSpc>
            </a:pPr>
            <a:r>
              <a:rPr lang="en-GB" sz="2400" dirty="0">
                <a:latin typeface="Times New Roman" panose="02020603050405020304" pitchFamily="18" charset="0"/>
                <a:cs typeface="Times New Roman" panose="02020603050405020304" pitchFamily="18" charset="0"/>
              </a:rPr>
              <a:t>2. Object last(): This method returns the last (highest) element currently in the sorted set.</a:t>
            </a:r>
          </a:p>
          <a:p>
            <a:pPr>
              <a:lnSpc>
                <a:spcPct val="100000"/>
              </a:lnSpc>
            </a:pPr>
            <a:r>
              <a:rPr lang="en-GB" sz="2400" dirty="0">
                <a:latin typeface="Times New Roman" panose="02020603050405020304" pitchFamily="18" charset="0"/>
                <a:cs typeface="Times New Roman" panose="02020603050405020304" pitchFamily="18" charset="0"/>
              </a:rPr>
              <a:t>3. Comparator comparator(): It returns comparator that is used to order elements in the set. If the </a:t>
            </a:r>
            <a:r>
              <a:rPr lang="en-GB" sz="2400" dirty="0" err="1">
                <a:latin typeface="Times New Roman" panose="02020603050405020304" pitchFamily="18" charset="0"/>
                <a:cs typeface="Times New Roman" panose="02020603050405020304" pitchFamily="18" charset="0"/>
              </a:rPr>
              <a:t>TreeSet</a:t>
            </a:r>
            <a:r>
              <a:rPr lang="en-GB" sz="2400" dirty="0">
                <a:latin typeface="Times New Roman" panose="02020603050405020304" pitchFamily="18" charset="0"/>
                <a:cs typeface="Times New Roman" panose="02020603050405020304" pitchFamily="18" charset="0"/>
              </a:rPr>
              <a:t> uses the natural ordering, this method returns null.</a:t>
            </a:r>
          </a:p>
          <a:p>
            <a:pPr>
              <a:lnSpc>
                <a:spcPct val="100000"/>
              </a:lnSpc>
            </a:pPr>
            <a:r>
              <a:rPr lang="en-GB" sz="2400" dirty="0">
                <a:latin typeface="Times New Roman" panose="02020603050405020304" pitchFamily="18" charset="0"/>
                <a:cs typeface="Times New Roman" panose="02020603050405020304" pitchFamily="18" charset="0"/>
              </a:rPr>
              <a:t>4. </a:t>
            </a:r>
            <a:r>
              <a:rPr lang="en-GB" sz="2400" dirty="0" err="1">
                <a:latin typeface="Times New Roman" panose="02020603050405020304" pitchFamily="18" charset="0"/>
                <a:cs typeface="Times New Roman" panose="02020603050405020304" pitchFamily="18" charset="0"/>
              </a:rPr>
              <a:t>SortedSet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headSet</a:t>
            </a:r>
            <a:r>
              <a:rPr lang="en-GB" sz="2400" dirty="0">
                <a:latin typeface="Times New Roman" panose="02020603050405020304" pitchFamily="18" charset="0"/>
                <a:cs typeface="Times New Roman" panose="02020603050405020304" pitchFamily="18" charset="0"/>
              </a:rPr>
              <a:t>(Object </a:t>
            </a:r>
            <a:r>
              <a:rPr lang="en-GB" sz="2400" dirty="0" err="1">
                <a:latin typeface="Times New Roman" panose="02020603050405020304" pitchFamily="18" charset="0"/>
                <a:cs typeface="Times New Roman" panose="02020603050405020304" pitchFamily="18" charset="0"/>
              </a:rPr>
              <a:t>toObject</a:t>
            </a:r>
            <a:r>
              <a:rPr lang="en-GB" sz="2400" dirty="0">
                <a:latin typeface="Times New Roman" panose="02020603050405020304" pitchFamily="18" charset="0"/>
                <a:cs typeface="Times New Roman" panose="02020603050405020304" pitchFamily="18" charset="0"/>
              </a:rPr>
              <a:t>): This method returns the collection of elements that are less than the specified element.</a:t>
            </a:r>
          </a:p>
          <a:p>
            <a:pPr>
              <a:lnSpc>
                <a:spcPct val="100000"/>
              </a:lnSpc>
            </a:pPr>
            <a:r>
              <a:rPr lang="en-GB" sz="2400" dirty="0">
                <a:latin typeface="Times New Roman" panose="02020603050405020304" pitchFamily="18" charset="0"/>
                <a:cs typeface="Times New Roman" panose="02020603050405020304" pitchFamily="18" charset="0"/>
              </a:rPr>
              <a:t>5. </a:t>
            </a:r>
            <a:r>
              <a:rPr lang="en-GB" sz="2400" dirty="0" err="1">
                <a:latin typeface="Times New Roman" panose="02020603050405020304" pitchFamily="18" charset="0"/>
                <a:cs typeface="Times New Roman" panose="02020603050405020304" pitchFamily="18" charset="0"/>
              </a:rPr>
              <a:t>SortedSet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subSet</a:t>
            </a:r>
            <a:r>
              <a:rPr lang="en-GB" sz="2400" dirty="0">
                <a:latin typeface="Times New Roman" panose="02020603050405020304" pitchFamily="18" charset="0"/>
                <a:cs typeface="Times New Roman" panose="02020603050405020304" pitchFamily="18" charset="0"/>
              </a:rPr>
              <a:t>(Object </a:t>
            </a:r>
            <a:r>
              <a:rPr lang="en-GB" sz="2400" dirty="0" err="1">
                <a:latin typeface="Times New Roman" panose="02020603050405020304" pitchFamily="18" charset="0"/>
                <a:cs typeface="Times New Roman" panose="02020603050405020304" pitchFamily="18" charset="0"/>
              </a:rPr>
              <a:t>fromElement</a:t>
            </a:r>
            <a:r>
              <a:rPr lang="en-GB" sz="2400" dirty="0">
                <a:latin typeface="Times New Roman" panose="02020603050405020304" pitchFamily="18" charset="0"/>
                <a:cs typeface="Times New Roman" panose="02020603050405020304" pitchFamily="18" charset="0"/>
              </a:rPr>
              <a:t>, Object </a:t>
            </a:r>
            <a:r>
              <a:rPr lang="en-GB" sz="2400" dirty="0" err="1">
                <a:latin typeface="Times New Roman" panose="02020603050405020304" pitchFamily="18" charset="0"/>
                <a:cs typeface="Times New Roman" panose="02020603050405020304" pitchFamily="18" charset="0"/>
              </a:rPr>
              <a:t>toElement</a:t>
            </a:r>
            <a:r>
              <a:rPr lang="en-GB" sz="2400" dirty="0">
                <a:latin typeface="Times New Roman" panose="02020603050405020304" pitchFamily="18" charset="0"/>
                <a:cs typeface="Times New Roman" panose="02020603050405020304" pitchFamily="18" charset="0"/>
              </a:rPr>
              <a:t>): It returns elements from the set that lie between the given range in which </a:t>
            </a:r>
            <a:r>
              <a:rPr lang="en-GB" sz="2400" dirty="0" err="1">
                <a:latin typeface="Times New Roman" panose="02020603050405020304" pitchFamily="18" charset="0"/>
                <a:cs typeface="Times New Roman" panose="02020603050405020304" pitchFamily="18" charset="0"/>
              </a:rPr>
              <a:t>fromElement</a:t>
            </a:r>
            <a:r>
              <a:rPr lang="en-GB" sz="2400" dirty="0">
                <a:latin typeface="Times New Roman" panose="02020603050405020304" pitchFamily="18" charset="0"/>
                <a:cs typeface="Times New Roman" panose="02020603050405020304" pitchFamily="18" charset="0"/>
              </a:rPr>
              <a:t> is included and </a:t>
            </a:r>
            <a:r>
              <a:rPr lang="en-GB" sz="2400" dirty="0" err="1">
                <a:latin typeface="Times New Roman" panose="02020603050405020304" pitchFamily="18" charset="0"/>
                <a:cs typeface="Times New Roman" panose="02020603050405020304" pitchFamily="18" charset="0"/>
              </a:rPr>
              <a:t>toElement</a:t>
            </a:r>
            <a:r>
              <a:rPr lang="en-GB" sz="2400" dirty="0">
                <a:latin typeface="Times New Roman" panose="02020603050405020304" pitchFamily="18" charset="0"/>
                <a:cs typeface="Times New Roman" panose="02020603050405020304" pitchFamily="18" charset="0"/>
              </a:rPr>
              <a:t> is excluded.</a:t>
            </a:r>
          </a:p>
          <a:p>
            <a:pPr>
              <a:lnSpc>
                <a:spcPct val="100000"/>
              </a:lnSpc>
            </a:pPr>
            <a:r>
              <a:rPr lang="en-GB" sz="2400" dirty="0">
                <a:latin typeface="Times New Roman" panose="02020603050405020304" pitchFamily="18" charset="0"/>
                <a:cs typeface="Times New Roman" panose="02020603050405020304" pitchFamily="18" charset="0"/>
              </a:rPr>
              <a:t>6. </a:t>
            </a:r>
            <a:r>
              <a:rPr lang="en-GB" sz="2400" dirty="0" err="1">
                <a:latin typeface="Times New Roman" panose="02020603050405020304" pitchFamily="18" charset="0"/>
                <a:cs typeface="Times New Roman" panose="02020603050405020304" pitchFamily="18" charset="0"/>
              </a:rPr>
              <a:t>SortedSet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tailSet</a:t>
            </a:r>
            <a:r>
              <a:rPr lang="en-GB" sz="2400" dirty="0">
                <a:latin typeface="Times New Roman" panose="02020603050405020304" pitchFamily="18" charset="0"/>
                <a:cs typeface="Times New Roman" panose="02020603050405020304" pitchFamily="18" charset="0"/>
              </a:rPr>
              <a:t>(Object </a:t>
            </a:r>
            <a:r>
              <a:rPr lang="en-GB" sz="2400" dirty="0" err="1">
                <a:latin typeface="Times New Roman" panose="02020603050405020304" pitchFamily="18" charset="0"/>
                <a:cs typeface="Times New Roman" panose="02020603050405020304" pitchFamily="18" charset="0"/>
              </a:rPr>
              <a:t>fromElement</a:t>
            </a:r>
            <a:r>
              <a:rPr lang="en-GB" sz="2400" dirty="0">
                <a:latin typeface="Times New Roman" panose="02020603050405020304" pitchFamily="18" charset="0"/>
                <a:cs typeface="Times New Roman" panose="02020603050405020304" pitchFamily="18" charset="0"/>
              </a:rPr>
              <a:t>): It returns elements from the set that is greater than or equal to the specified element.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139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FC49-9B2B-809C-4E1B-838BB91A6B4C}"/>
              </a:ext>
            </a:extLst>
          </p:cNvPr>
          <p:cNvSpPr>
            <a:spLocks noGrp="1"/>
          </p:cNvSpPr>
          <p:nvPr>
            <p:ph type="title"/>
          </p:nvPr>
        </p:nvSpPr>
        <p:spPr>
          <a:xfrm>
            <a:off x="440635" y="378377"/>
            <a:ext cx="10515600" cy="1325563"/>
          </a:xfrm>
        </p:spPr>
        <p:txBody>
          <a:bodyPr>
            <a:noAutofit/>
          </a:bodyPr>
          <a:lstStyle/>
          <a:p>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b="1" dirty="0">
                <a:latin typeface="Times New Roman" panose="02020603050405020304" pitchFamily="18" charset="0"/>
                <a:cs typeface="Times New Roman" panose="02020603050405020304" pitchFamily="18" charset="0"/>
              </a:rPr>
              <a:t>Methods Defined by </a:t>
            </a:r>
            <a:r>
              <a:rPr lang="en-GB" sz="3200" b="1" dirty="0" err="1">
                <a:latin typeface="Times New Roman" panose="02020603050405020304" pitchFamily="18" charset="0"/>
                <a:cs typeface="Times New Roman" panose="02020603050405020304" pitchFamily="18" charset="0"/>
              </a:rPr>
              <a:t>NavigableSet</a:t>
            </a:r>
            <a:r>
              <a:rPr lang="en-GB" sz="3200" b="1" dirty="0">
                <a:latin typeface="Times New Roman" panose="02020603050405020304" pitchFamily="18" charset="0"/>
                <a:cs typeface="Times New Roman" panose="02020603050405020304" pitchFamily="18" charset="0"/>
              </a:rPr>
              <a:t> Interface</a:t>
            </a:r>
            <a:br>
              <a:rPr lang="en-GB" sz="3200" b="1"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1. Object ceiling(Object o): It returns the lowest element from the set equal to or greater than the specified element. If no such element is found, it returns null.</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2. Object floor(Object o): It returns the greatest element from the set equal to or less than the specified element. If no such element is found, it returns null element.</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3. Object lower(Object o): This method returns the largest element from the set strictly less than the specified element. If no such element is found, it will return null element.</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4. Object higher(Object o): This method returns the smallest element from the set strictly greater than the specified element. If no such element is found, it will return null element.</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5. Object </a:t>
            </a:r>
            <a:r>
              <a:rPr lang="en-GB" sz="2800" dirty="0" err="1">
                <a:latin typeface="Times New Roman" panose="02020603050405020304" pitchFamily="18" charset="0"/>
                <a:cs typeface="Times New Roman" panose="02020603050405020304" pitchFamily="18" charset="0"/>
              </a:rPr>
              <a:t>pollFirst</a:t>
            </a:r>
            <a:r>
              <a:rPr lang="en-GB" sz="2800" dirty="0">
                <a:latin typeface="Times New Roman" panose="02020603050405020304" pitchFamily="18" charset="0"/>
                <a:cs typeface="Times New Roman" panose="02020603050405020304" pitchFamily="18" charset="0"/>
              </a:rPr>
              <a:t>(): It is used to remove and retrieve the first element in the tree set.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00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A2B6-4CF5-3CBB-D3D6-6DC482E93114}"/>
              </a:ext>
            </a:extLst>
          </p:cNvPr>
          <p:cNvSpPr>
            <a:spLocks noGrp="1"/>
          </p:cNvSpPr>
          <p:nvPr>
            <p:ph type="title"/>
          </p:nvPr>
        </p:nvSpPr>
        <p:spPr>
          <a:xfrm>
            <a:off x="278295" y="1040987"/>
            <a:ext cx="11635409" cy="602284"/>
          </a:xfrm>
        </p:spPr>
        <p:txBody>
          <a:bodyPr>
            <a:noAutofit/>
          </a:bodyPr>
          <a:lstStyle/>
          <a:p>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br>
              <a:rPr lang="en-GB" sz="2400" dirty="0"/>
            </a:br>
            <a:r>
              <a:rPr lang="en-GB" sz="2400" b="1" dirty="0">
                <a:latin typeface="Times New Roman" panose="02020603050405020304" pitchFamily="18" charset="0"/>
                <a:cs typeface="Times New Roman" panose="02020603050405020304" pitchFamily="18" charset="0"/>
              </a:rPr>
              <a:t>Methods Defined by </a:t>
            </a:r>
            <a:r>
              <a:rPr lang="en-GB" sz="2400" b="1" dirty="0" err="1">
                <a:latin typeface="Times New Roman" panose="02020603050405020304" pitchFamily="18" charset="0"/>
                <a:cs typeface="Times New Roman" panose="02020603050405020304" pitchFamily="18" charset="0"/>
              </a:rPr>
              <a:t>NavigableSet</a:t>
            </a:r>
            <a:r>
              <a:rPr lang="en-GB" sz="2400" b="1" dirty="0">
                <a:latin typeface="Times New Roman" panose="02020603050405020304" pitchFamily="18" charset="0"/>
                <a:cs typeface="Times New Roman" panose="02020603050405020304" pitchFamily="18" charset="0"/>
              </a:rPr>
              <a:t> Interface</a:t>
            </a:r>
            <a:br>
              <a:rPr lang="en-GB" sz="2400" b="1"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6</a:t>
            </a:r>
            <a:r>
              <a:rPr lang="en-GB" sz="2800" dirty="0">
                <a:latin typeface="Times New Roman" panose="02020603050405020304" pitchFamily="18" charset="0"/>
                <a:cs typeface="Times New Roman" panose="02020603050405020304" pitchFamily="18" charset="0"/>
              </a:rPr>
              <a:t>. Object </a:t>
            </a:r>
            <a:r>
              <a:rPr lang="en-GB" sz="2800" dirty="0" err="1">
                <a:latin typeface="Times New Roman" panose="02020603050405020304" pitchFamily="18" charset="0"/>
                <a:cs typeface="Times New Roman" panose="02020603050405020304" pitchFamily="18" charset="0"/>
              </a:rPr>
              <a:t>pollLast</a:t>
            </a:r>
            <a:r>
              <a:rPr lang="en-GB" sz="2800" dirty="0">
                <a:latin typeface="Times New Roman" panose="02020603050405020304" pitchFamily="18" charset="0"/>
                <a:cs typeface="Times New Roman" panose="02020603050405020304" pitchFamily="18" charset="0"/>
              </a:rPr>
              <a:t>(): It is used to remove and retrieve the last element in the tree set.</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7. </a:t>
            </a:r>
            <a:r>
              <a:rPr lang="en-GB" sz="2800" dirty="0" err="1">
                <a:latin typeface="Times New Roman" panose="02020603050405020304" pitchFamily="18" charset="0"/>
                <a:cs typeface="Times New Roman" panose="02020603050405020304" pitchFamily="18" charset="0"/>
              </a:rPr>
              <a:t>NavigableSet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descendingSet</a:t>
            </a:r>
            <a:r>
              <a:rPr lang="en-GB" sz="2800" dirty="0">
                <a:latin typeface="Times New Roman" panose="02020603050405020304" pitchFamily="18" charset="0"/>
                <a:cs typeface="Times New Roman" panose="02020603050405020304" pitchFamily="18" charset="0"/>
              </a:rPr>
              <a:t>(): This method returns elements in reverse order.</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8. </a:t>
            </a:r>
            <a:r>
              <a:rPr lang="en-GB" sz="2800" dirty="0" err="1">
                <a:latin typeface="Times New Roman" panose="02020603050405020304" pitchFamily="18" charset="0"/>
                <a:cs typeface="Times New Roman" panose="02020603050405020304" pitchFamily="18" charset="0"/>
              </a:rPr>
              <a:t>NavigableSet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headSet</a:t>
            </a:r>
            <a:r>
              <a:rPr lang="en-GB" sz="2800" dirty="0">
                <a:latin typeface="Times New Roman" panose="02020603050405020304" pitchFamily="18" charset="0"/>
                <a:cs typeface="Times New Roman" panose="02020603050405020304" pitchFamily="18" charset="0"/>
              </a:rPr>
              <a:t>(Object </a:t>
            </a:r>
            <a:r>
              <a:rPr lang="en-GB" sz="2800" dirty="0" err="1">
                <a:latin typeface="Times New Roman" panose="02020603050405020304" pitchFamily="18" charset="0"/>
                <a:cs typeface="Times New Roman" panose="02020603050405020304" pitchFamily="18" charset="0"/>
              </a:rPr>
              <a:t>toObject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boolean</a:t>
            </a:r>
            <a:r>
              <a:rPr lang="en-GB" sz="2800" dirty="0">
                <a:latin typeface="Times New Roman" panose="02020603050405020304" pitchFamily="18" charset="0"/>
                <a:cs typeface="Times New Roman" panose="02020603050405020304" pitchFamily="18" charset="0"/>
              </a:rPr>
              <a:t> inclusive): This method returns the collection of elements that are less than or equal to (if, inclusive is true) the specified element.</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9. </a:t>
            </a:r>
            <a:r>
              <a:rPr lang="en-GB" sz="2800" dirty="0" err="1">
                <a:latin typeface="Times New Roman" panose="02020603050405020304" pitchFamily="18" charset="0"/>
                <a:cs typeface="Times New Roman" panose="02020603050405020304" pitchFamily="18" charset="0"/>
              </a:rPr>
              <a:t>NavigableSet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subSet</a:t>
            </a:r>
            <a:r>
              <a:rPr lang="en-GB" sz="2800" dirty="0">
                <a:latin typeface="Times New Roman" panose="02020603050405020304" pitchFamily="18" charset="0"/>
                <a:cs typeface="Times New Roman" panose="02020603050405020304" pitchFamily="18" charset="0"/>
              </a:rPr>
              <a:t>(Object </a:t>
            </a:r>
            <a:r>
              <a:rPr lang="en-GB" sz="2800" dirty="0" err="1">
                <a:latin typeface="Times New Roman" panose="02020603050405020304" pitchFamily="18" charset="0"/>
                <a:cs typeface="Times New Roman" panose="02020603050405020304" pitchFamily="18" charset="0"/>
              </a:rPr>
              <a:t>fromElement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boolean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fromInclusive</a:t>
            </a:r>
            <a:r>
              <a:rPr lang="en-GB" sz="2800" dirty="0">
                <a:latin typeface="Times New Roman" panose="02020603050405020304" pitchFamily="18" charset="0"/>
                <a:cs typeface="Times New Roman" panose="02020603050405020304" pitchFamily="18" charset="0"/>
              </a:rPr>
              <a:t>, Object </a:t>
            </a:r>
            <a:r>
              <a:rPr lang="en-GB" sz="2800" dirty="0" err="1">
                <a:latin typeface="Times New Roman" panose="02020603050405020304" pitchFamily="18" charset="0"/>
                <a:cs typeface="Times New Roman" panose="02020603050405020304" pitchFamily="18" charset="0"/>
              </a:rPr>
              <a:t>toElement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boolean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toInclusive</a:t>
            </a:r>
            <a:r>
              <a:rPr lang="en-GB" sz="2800" dirty="0">
                <a:latin typeface="Times New Roman" panose="02020603050405020304" pitchFamily="18" charset="0"/>
                <a:cs typeface="Times New Roman" panose="02020603050405020304" pitchFamily="18" charset="0"/>
              </a:rPr>
              <a:t>): This method returns elements from the set that lie between the specified range.</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10. </a:t>
            </a:r>
            <a:r>
              <a:rPr lang="en-GB" sz="2800" dirty="0" err="1">
                <a:latin typeface="Times New Roman" panose="02020603050405020304" pitchFamily="18" charset="0"/>
                <a:cs typeface="Times New Roman" panose="02020603050405020304" pitchFamily="18" charset="0"/>
              </a:rPr>
              <a:t>NavigableSet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tailSet</a:t>
            </a:r>
            <a:r>
              <a:rPr lang="en-GB" sz="2800" dirty="0">
                <a:latin typeface="Times New Roman" panose="02020603050405020304" pitchFamily="18" charset="0"/>
                <a:cs typeface="Times New Roman" panose="02020603050405020304" pitchFamily="18" charset="0"/>
              </a:rPr>
              <a:t>(Object </a:t>
            </a:r>
            <a:r>
              <a:rPr lang="en-GB" sz="2800" dirty="0" err="1">
                <a:latin typeface="Times New Roman" panose="02020603050405020304" pitchFamily="18" charset="0"/>
                <a:cs typeface="Times New Roman" panose="02020603050405020304" pitchFamily="18" charset="0"/>
              </a:rPr>
              <a:t>fromElement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boolean</a:t>
            </a:r>
            <a:r>
              <a:rPr lang="en-GB" sz="2800" dirty="0">
                <a:latin typeface="Times New Roman" panose="02020603050405020304" pitchFamily="18" charset="0"/>
                <a:cs typeface="Times New Roman" panose="02020603050405020304" pitchFamily="18" charset="0"/>
              </a:rPr>
              <a:t> inclusive): It returns elements from the set that is greater than or equal to (if, inclusive is true) the specified element.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695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73" y="357809"/>
            <a:ext cx="11211339" cy="609552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TreSetMethodsDemo</a:t>
            </a:r>
            <a:r>
              <a:rPr lang="en-US" sz="2400" dirty="0">
                <a:latin typeface="Times New Roman" panose="02020603050405020304" pitchFamily="18" charset="0"/>
                <a:cs typeface="Times New Roman" panose="02020603050405020304" pitchFamily="18" charset="0"/>
              </a:rPr>
              <a:t> { </a:t>
            </a:r>
          </a:p>
          <a:p>
            <a:pPr marL="342900" lvl="1" indent="0">
              <a:buNone/>
            </a:pPr>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marL="342900" lvl="1" indent="0">
              <a:buNone/>
            </a:pP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 &lt;String&gt;  treeSetObject2 = new </a:t>
            </a: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&lt;String&gt;();</a:t>
            </a:r>
          </a:p>
          <a:p>
            <a:pPr marL="342900" lvl="1" indent="0">
              <a:buNone/>
            </a:pPr>
            <a:r>
              <a:rPr lang="en-US" dirty="0">
                <a:latin typeface="Times New Roman" panose="02020603050405020304" pitchFamily="18" charset="0"/>
                <a:cs typeface="Times New Roman" panose="02020603050405020304" pitchFamily="18" charset="0"/>
              </a:rPr>
              <a:t>treeSetObject2.add("B"); </a:t>
            </a:r>
          </a:p>
          <a:p>
            <a:pPr marL="342900" lvl="1" indent="0">
              <a:buNone/>
            </a:pPr>
            <a:r>
              <a:rPr lang="en-US" dirty="0">
                <a:latin typeface="Times New Roman" panose="02020603050405020304" pitchFamily="18" charset="0"/>
                <a:cs typeface="Times New Roman" panose="02020603050405020304" pitchFamily="18" charset="0"/>
              </a:rPr>
              <a:t>treeSetObject2.add("C");</a:t>
            </a:r>
          </a:p>
          <a:p>
            <a:pPr marL="342900" lvl="1" indent="0">
              <a:buNone/>
            </a:pPr>
            <a:r>
              <a:rPr lang="en-US" dirty="0">
                <a:latin typeface="Times New Roman" panose="02020603050405020304" pitchFamily="18" charset="0"/>
                <a:cs typeface="Times New Roman" panose="02020603050405020304" pitchFamily="18" charset="0"/>
              </a:rPr>
              <a:t> treeSetObject2.add("A"); </a:t>
            </a:r>
          </a:p>
          <a:p>
            <a:pPr marL="342900" lvl="1" indent="0">
              <a:buNone/>
            </a:pPr>
            <a:r>
              <a:rPr lang="en-US" dirty="0">
                <a:latin typeface="Times New Roman" panose="02020603050405020304" pitchFamily="18" charset="0"/>
                <a:cs typeface="Times New Roman" panose="02020603050405020304" pitchFamily="18" charset="0"/>
              </a:rPr>
              <a:t>treeSetObject2.add("D"); </a:t>
            </a:r>
          </a:p>
          <a:p>
            <a:pPr marL="342900" lvl="1" indent="0">
              <a:buNone/>
            </a:pPr>
            <a:r>
              <a:rPr lang="en-US" dirty="0">
                <a:latin typeface="Times New Roman" panose="02020603050405020304" pitchFamily="18" charset="0"/>
                <a:cs typeface="Times New Roman" panose="02020603050405020304" pitchFamily="18" charset="0"/>
              </a:rPr>
              <a:t>treeSetObject2.add("A");</a:t>
            </a:r>
          </a:p>
          <a:p>
            <a:pPr marL="342900" lvl="1"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("Values in </a:t>
            </a: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 object 2:  " +treeSetObject2);</a:t>
            </a:r>
          </a:p>
          <a:p>
            <a:pPr marL="342900" lvl="1" indent="0">
              <a:buNone/>
            </a:pPr>
            <a:r>
              <a:rPr lang="en-IN" dirty="0">
                <a:latin typeface="Times New Roman" panose="02020603050405020304" pitchFamily="18" charset="0"/>
                <a:cs typeface="Times New Roman" panose="02020603050405020304" pitchFamily="18" charset="0"/>
              </a:rPr>
              <a:t>}</a:t>
            </a:r>
          </a:p>
          <a:p>
            <a:pPr marL="342900" lvl="1" indent="0">
              <a:buNone/>
            </a:pPr>
            <a:r>
              <a:rPr lang="en-IN" dirty="0">
                <a:latin typeface="Times New Roman" panose="02020603050405020304" pitchFamily="18" charset="0"/>
                <a:cs typeface="Times New Roman" panose="02020603050405020304" pitchFamily="18" charset="0"/>
              </a:rPr>
              <a:t>Output: </a:t>
            </a:r>
          </a:p>
          <a:p>
            <a:pPr marL="342900" lvl="1" indent="0">
              <a:buNone/>
            </a:pPr>
            <a:r>
              <a:rPr lang="en-US" dirty="0">
                <a:latin typeface="Times New Roman" panose="02020603050405020304" pitchFamily="18" charset="0"/>
                <a:cs typeface="Times New Roman" panose="02020603050405020304" pitchFamily="18" charset="0"/>
              </a:rPr>
              <a:t>Values in </a:t>
            </a: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 object 2: [A, B, C, D]</a:t>
            </a:r>
          </a:p>
        </p:txBody>
      </p:sp>
    </p:spTree>
    <p:extLst>
      <p:ext uri="{BB962C8B-B14F-4D97-AF65-F5344CB8AC3E}">
        <p14:creationId xmlns:p14="http://schemas.microsoft.com/office/powerpoint/2010/main" val="1346003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9" y="1"/>
            <a:ext cx="11516139" cy="6732104"/>
          </a:xfrm>
        </p:spPr>
        <p:txBody>
          <a:bodyPr>
            <a:noAutofit/>
          </a:bodyPr>
          <a:lstStyle/>
          <a:p>
            <a:pPr marL="0" indent="0">
              <a:lnSpc>
                <a:spcPct val="120000"/>
              </a:lnSpc>
              <a:spcBef>
                <a:spcPts val="500"/>
              </a:spcBef>
              <a:spcAft>
                <a:spcPts val="200"/>
              </a:spcAft>
              <a:buNone/>
            </a:pPr>
            <a:endParaRPr lang="en-IN" sz="2400" b="1" u="sng" dirty="0">
              <a:latin typeface="Times New Roman" panose="02020603050405020304" pitchFamily="18" charset="0"/>
              <a:cs typeface="Times New Roman" panose="02020603050405020304" pitchFamily="18" charset="0"/>
            </a:endParaRPr>
          </a:p>
          <a:p>
            <a:pPr marL="0" indent="0">
              <a:lnSpc>
                <a:spcPct val="120000"/>
              </a:lnSpc>
              <a:spcBef>
                <a:spcPts val="500"/>
              </a:spcBef>
              <a:spcAft>
                <a:spcPts val="200"/>
              </a:spcAft>
              <a:buNone/>
            </a:pPr>
            <a:r>
              <a:rPr lang="en-IN" sz="2400" b="1" u="sng" dirty="0" err="1">
                <a:latin typeface="Times New Roman" panose="02020603050405020304" pitchFamily="18" charset="0"/>
                <a:cs typeface="Times New Roman" panose="02020603050405020304" pitchFamily="18" charset="0"/>
              </a:rPr>
              <a:t>AddAll</a:t>
            </a:r>
            <a:r>
              <a:rPr lang="en-IN" sz="2400" b="1" u="sng" dirty="0">
                <a:latin typeface="Times New Roman" panose="02020603050405020304" pitchFamily="18" charset="0"/>
                <a:cs typeface="Times New Roman" panose="02020603050405020304" pitchFamily="18" charset="0"/>
              </a:rPr>
              <a:t>(Collection e) Ex:</a:t>
            </a:r>
            <a:endParaRPr lang="en-US" sz="2400" b="1" u="sng" dirty="0">
              <a:latin typeface="Times New Roman" panose="02020603050405020304" pitchFamily="18" charset="0"/>
              <a:cs typeface="Times New Roman" panose="02020603050405020304" pitchFamily="18" charset="0"/>
            </a:endParaRPr>
          </a:p>
          <a:p>
            <a:pPr marL="0" indent="0">
              <a:lnSpc>
                <a:spcPct val="120000"/>
              </a:lnSpc>
              <a:spcBef>
                <a:spcPts val="500"/>
              </a:spcBef>
              <a:spcAft>
                <a:spcPts val="200"/>
              </a:spcAft>
              <a:buNone/>
            </a:pPr>
            <a:r>
              <a:rPr lang="en-US" sz="2400" b="1" dirty="0">
                <a:latin typeface="Times New Roman" panose="02020603050405020304" pitchFamily="18" charset="0"/>
                <a:cs typeface="Times New Roman" panose="02020603050405020304" pitchFamily="18" charset="0"/>
              </a:rPr>
              <a:t>public class TreSetMethodsDemo1 { </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public static void main(String </a:t>
            </a:r>
            <a:r>
              <a:rPr lang="en-US" sz="2400" b="1" dirty="0" err="1">
                <a:latin typeface="Times New Roman" panose="02020603050405020304" pitchFamily="18" charset="0"/>
                <a:cs typeface="Times New Roman" panose="02020603050405020304" pitchFamily="18" charset="0"/>
              </a:rPr>
              <a:t>args</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&lt;Integer&gt;treeSetObject1 = </a:t>
            </a:r>
            <a:r>
              <a:rPr lang="en-US" sz="2400" b="1" dirty="0">
                <a:latin typeface="Times New Roman" panose="02020603050405020304" pitchFamily="18" charset="0"/>
                <a:cs typeface="Times New Roman" panose="02020603050405020304" pitchFamily="18" charset="0"/>
              </a:rPr>
              <a:t>new </a:t>
            </a: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&lt;Integer&gt;();</a:t>
            </a: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&lt;Integer&gt;treeSetObject2 = </a:t>
            </a:r>
            <a:r>
              <a:rPr lang="en-US" sz="2400" b="1" dirty="0">
                <a:latin typeface="Times New Roman" panose="02020603050405020304" pitchFamily="18" charset="0"/>
                <a:cs typeface="Times New Roman" panose="02020603050405020304" pitchFamily="18" charset="0"/>
              </a:rPr>
              <a:t>new </a:t>
            </a: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&lt;Integer&gt;();</a:t>
            </a: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treeSetObject1.add(3);</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treeSetObject1.add(5);</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treeSetObject1.add(1);</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treeSetObject1.add(2);</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treeSetObject2.add(9);</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a:t>
            </a:r>
          </a:p>
          <a:p>
            <a:pPr marL="0" indent="0">
              <a:lnSpc>
                <a:spcPct val="120000"/>
              </a:lnSpc>
              <a:spcBef>
                <a:spcPts val="500"/>
              </a:spcBef>
              <a:spcAft>
                <a:spcPts val="200"/>
              </a:spcAft>
              <a:buNone/>
            </a:pPr>
            <a:endParaRPr lang="en-IN" sz="1800" dirty="0"/>
          </a:p>
          <a:p>
            <a:pPr marL="0" indent="0">
              <a:lnSpc>
                <a:spcPct val="120000"/>
              </a:lnSpc>
              <a:spcBef>
                <a:spcPts val="500"/>
              </a:spcBef>
              <a:spcAft>
                <a:spcPts val="200"/>
              </a:spcAft>
              <a:buNone/>
            </a:pPr>
            <a:endParaRPr lang="en-IN" sz="1800" dirty="0"/>
          </a:p>
          <a:p>
            <a:pPr marL="0" indent="0">
              <a:lnSpc>
                <a:spcPct val="120000"/>
              </a:lnSpc>
              <a:spcBef>
                <a:spcPts val="500"/>
              </a:spcBef>
              <a:spcAft>
                <a:spcPts val="200"/>
              </a:spcAft>
              <a:buNone/>
            </a:pPr>
            <a:endParaRPr lang="en-US" sz="1800" dirty="0"/>
          </a:p>
        </p:txBody>
      </p:sp>
    </p:spTree>
    <p:extLst>
      <p:ext uri="{BB962C8B-B14F-4D97-AF65-F5344CB8AC3E}">
        <p14:creationId xmlns:p14="http://schemas.microsoft.com/office/powerpoint/2010/main" val="59489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373" y="908721"/>
            <a:ext cx="9568069" cy="5209059"/>
          </a:xfrm>
        </p:spPr>
        <p:txBody>
          <a:bodyPr>
            <a:noAutofit/>
          </a:bodyPr>
          <a:lstStyle/>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treeSetObject2.add(11);</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treeSetObject2.add(1);</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treeSetObject2.add(7);</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treeSetObject1.addAll(treeSetObject2);</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("Values in </a:t>
            </a:r>
            <a:r>
              <a:rPr lang="en-US" sz="2400" b="1" i="1" dirty="0" err="1">
                <a:latin typeface="Times New Roman" panose="02020603050405020304" pitchFamily="18" charset="0"/>
                <a:cs typeface="Times New Roman" panose="02020603050405020304" pitchFamily="18" charset="0"/>
              </a:rPr>
              <a:t>TreeSet</a:t>
            </a:r>
            <a:r>
              <a:rPr lang="en-US" sz="2400" b="1" i="1" dirty="0">
                <a:latin typeface="Times New Roman" panose="02020603050405020304" pitchFamily="18" charset="0"/>
                <a:cs typeface="Times New Roman" panose="02020603050405020304" pitchFamily="18" charset="0"/>
              </a:rPr>
              <a:t> object 1: " +treeSetObject1);</a:t>
            </a:r>
          </a:p>
          <a:p>
            <a:pPr marL="0" indent="0">
              <a:lnSpc>
                <a:spcPct val="120000"/>
              </a:lnSpc>
              <a:spcBef>
                <a:spcPts val="500"/>
              </a:spcBef>
              <a:spcAft>
                <a:spcPts val="200"/>
              </a:spcAft>
              <a:buNone/>
            </a:pPr>
            <a:r>
              <a:rPr lang="en-US" sz="2400" dirty="0">
                <a:latin typeface="Times New Roman" panose="02020603050405020304" pitchFamily="18" charset="0"/>
                <a:cs typeface="Times New Roman" panose="02020603050405020304" pitchFamily="18" charset="0"/>
              </a:rPr>
              <a:t>  }</a:t>
            </a:r>
          </a:p>
          <a:p>
            <a:pPr marL="0" indent="0">
              <a:lnSpc>
                <a:spcPct val="120000"/>
              </a:lnSpc>
              <a:spcBef>
                <a:spcPts val="500"/>
              </a:spcBef>
              <a:spcAft>
                <a:spcPts val="200"/>
              </a:spcAft>
              <a:buNone/>
            </a:pPr>
            <a:r>
              <a:rPr lang="en-IN" sz="1800" dirty="0"/>
              <a:t>Output:</a:t>
            </a:r>
          </a:p>
          <a:p>
            <a:pPr marL="0" indent="0">
              <a:lnSpc>
                <a:spcPct val="120000"/>
              </a:lnSpc>
              <a:spcBef>
                <a:spcPts val="500"/>
              </a:spcBef>
              <a:spcAft>
                <a:spcPts val="200"/>
              </a:spcAft>
              <a:buNone/>
            </a:pPr>
            <a:endParaRPr lang="en-US" sz="1800" dirty="0"/>
          </a:p>
          <a:p>
            <a:pPr marL="0" indent="0">
              <a:lnSpc>
                <a:spcPct val="120000"/>
              </a:lnSpc>
              <a:spcBef>
                <a:spcPts val="500"/>
              </a:spcBef>
              <a:spcAft>
                <a:spcPts val="200"/>
              </a:spcAft>
              <a:buNone/>
            </a:pPr>
            <a:endParaRPr lang="en-IN" sz="1800" dirty="0"/>
          </a:p>
          <a:p>
            <a:pPr marL="0" indent="0">
              <a:lnSpc>
                <a:spcPct val="120000"/>
              </a:lnSpc>
              <a:spcBef>
                <a:spcPts val="500"/>
              </a:spcBef>
              <a:spcAft>
                <a:spcPts val="200"/>
              </a:spcAft>
              <a:buNone/>
            </a:pPr>
            <a:endParaRPr lang="en-IN" sz="1800" dirty="0"/>
          </a:p>
          <a:p>
            <a:pPr marL="0" indent="0">
              <a:lnSpc>
                <a:spcPct val="120000"/>
              </a:lnSpc>
              <a:spcBef>
                <a:spcPts val="500"/>
              </a:spcBef>
              <a:spcAft>
                <a:spcPts val="200"/>
              </a:spcAft>
              <a:buNone/>
            </a:pPr>
            <a:endParaRPr lang="en-US" sz="1800" dirty="0"/>
          </a:p>
        </p:txBody>
      </p:sp>
      <p:pic>
        <p:nvPicPr>
          <p:cNvPr id="1026" name="Picture 2"/>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584" y="4293096"/>
            <a:ext cx="7056784" cy="38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758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2035"/>
            <a:ext cx="11582400" cy="6313309"/>
          </a:xfrm>
        </p:spPr>
        <p:txBody>
          <a:bodyPr>
            <a:noAutofit/>
          </a:bodyPr>
          <a:lstStyle/>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java.util</a:t>
            </a:r>
            <a:r>
              <a:rPr lang="en-US" sz="2000" dirty="0">
                <a:latin typeface="Times New Roman" panose="02020603050405020304" pitchFamily="18" charset="0"/>
                <a:cs typeface="Times New Roman" panose="02020603050405020304" pitchFamily="18" charset="0"/>
              </a:rPr>
              <a:t>.*; </a:t>
            </a:r>
          </a:p>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SortedSetMethodsDemo</a:t>
            </a:r>
            <a:r>
              <a:rPr lang="en-US" sz="2000" dirty="0">
                <a:latin typeface="Times New Roman" panose="02020603050405020304" pitchFamily="18" charset="0"/>
                <a:cs typeface="Times New Roman" panose="02020603050405020304" pitchFamily="18" charset="0"/>
              </a:rPr>
              <a:t> { </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pPr marL="342900" lvl="1" indent="0">
              <a:lnSpc>
                <a:spcPct val="130000"/>
              </a:lnSpc>
              <a:spcAft>
                <a:spcPts val="200"/>
              </a:spcAft>
              <a:buNone/>
            </a:pP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&lt;String&gt;  treeSetObject2 = new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&lt;String&gt;();</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treeSetObject2.add("B"); </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treeSetObject2.add("C");</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 treeSetObject2.add("A"); </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treeSetObject2.add(“D");</a:t>
            </a:r>
          </a:p>
          <a:p>
            <a:pPr marL="342900" lvl="1" indent="0">
              <a:lnSpc>
                <a:spcPct val="130000"/>
              </a:lnSpc>
              <a:spcAft>
                <a:spcPts val="200"/>
              </a:spcAft>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("Values in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object 2:  " +treeSetObject2);</a:t>
            </a:r>
          </a:p>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first element is given as: " +  treeSetObject2.first());        </a:t>
            </a:r>
          </a:p>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last element is given as: " +  treeSetObject2.last());  </a:t>
            </a:r>
          </a:p>
        </p:txBody>
      </p:sp>
    </p:spTree>
    <p:extLst>
      <p:ext uri="{BB962C8B-B14F-4D97-AF65-F5344CB8AC3E}">
        <p14:creationId xmlns:p14="http://schemas.microsoft.com/office/powerpoint/2010/main" val="5964027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9" y="908721"/>
            <a:ext cx="9914655" cy="5281067"/>
          </a:xfrm>
        </p:spPr>
        <p:txBody>
          <a:bodyPr>
            <a:noAutofit/>
          </a:bodyPr>
          <a:lstStyle/>
          <a:p>
            <a:pPr marL="0" indent="0">
              <a:lnSpc>
                <a:spcPct val="130000"/>
              </a:lnSpc>
              <a:spcBef>
                <a:spcPts val="500"/>
              </a:spcBef>
              <a:spcAft>
                <a:spcPts val="200"/>
              </a:spcAft>
              <a:buNone/>
            </a:pPr>
            <a:r>
              <a:rPr lang="en-US" dirty="0">
                <a:latin typeface="Times New Roman" panose="02020603050405020304" pitchFamily="18" charset="0"/>
                <a:cs typeface="Times New Roman" panose="02020603050405020304" pitchFamily="18" charset="0"/>
              </a:rPr>
              <a:t>             </a:t>
            </a:r>
          </a:p>
          <a:p>
            <a:pPr marL="0" indent="0">
              <a:lnSpc>
                <a:spcPct val="130000"/>
              </a:lnSpc>
              <a:spcBef>
                <a:spcPts val="500"/>
              </a:spcBef>
              <a:spcAft>
                <a:spcPts val="200"/>
              </a:spcAft>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("The respective element is given as: " +  treeSetObject2.headSet(“B"));  </a:t>
            </a:r>
          </a:p>
          <a:p>
            <a:pPr marL="0" indent="0">
              <a:lnSpc>
                <a:spcPct val="130000"/>
              </a:lnSpc>
              <a:spcBef>
                <a:spcPts val="500"/>
              </a:spcBef>
              <a:spcAft>
                <a:spcPts val="200"/>
              </a:spcAft>
              <a:buNone/>
            </a:pPr>
            <a:r>
              <a:rPr lang="en-US" dirty="0">
                <a:latin typeface="Times New Roman" panose="02020603050405020304" pitchFamily="18" charset="0"/>
                <a:cs typeface="Times New Roman" panose="02020603050405020304" pitchFamily="18" charset="0"/>
              </a:rPr>
              <a:t> //Returns a view of the map whose keys are strictly less than the </a:t>
            </a:r>
            <a:r>
              <a:rPr lang="en-US" dirty="0" err="1">
                <a:latin typeface="Times New Roman" panose="02020603050405020304" pitchFamily="18" charset="0"/>
                <a:cs typeface="Times New Roman" panose="02020603050405020304" pitchFamily="18" charset="0"/>
              </a:rPr>
              <a:t>toKey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("The respective element is given as: " +treeSetObject2.tailSet(“D"));  </a:t>
            </a:r>
          </a:p>
          <a:p>
            <a:pPr marL="342900" lvl="1" indent="0">
              <a:lnSpc>
                <a:spcPct val="130000"/>
              </a:lnSpc>
              <a:spcAft>
                <a:spcPts val="200"/>
              </a:spcAft>
              <a:buNone/>
            </a:pPr>
            <a:endParaRPr lang="en-US" sz="2000" dirty="0">
              <a:latin typeface="Times New Roman" panose="02020603050405020304" pitchFamily="18" charset="0"/>
              <a:cs typeface="Times New Roman" panose="02020603050405020304" pitchFamily="18" charset="0"/>
            </a:endParaRPr>
          </a:p>
          <a:p>
            <a:pPr marL="342900" lvl="1" indent="0">
              <a:lnSpc>
                <a:spcPct val="130000"/>
              </a:lnSpc>
              <a:spcAft>
                <a:spcPts val="200"/>
              </a:spcAft>
              <a:buNone/>
            </a:pPr>
            <a:r>
              <a:rPr lang="en-IN" sz="2000" dirty="0">
                <a:latin typeface="Times New Roman" panose="02020603050405020304" pitchFamily="18" charset="0"/>
                <a:cs typeface="Times New Roman" panose="02020603050405020304" pitchFamily="18" charset="0"/>
              </a:rPr>
              <a:t>}</a:t>
            </a:r>
          </a:p>
          <a:p>
            <a:pPr marL="342900" lvl="1" indent="0">
              <a:lnSpc>
                <a:spcPct val="130000"/>
              </a:lnSpc>
              <a:spcAft>
                <a:spcPts val="200"/>
              </a:spcAft>
              <a:buNone/>
            </a:pPr>
            <a:endParaRPr lang="en-IN" sz="2000" dirty="0"/>
          </a:p>
          <a:p>
            <a:pPr>
              <a:lnSpc>
                <a:spcPct val="130000"/>
              </a:lnSpc>
              <a:spcBef>
                <a:spcPts val="500"/>
              </a:spcBef>
              <a:spcAft>
                <a:spcPts val="200"/>
              </a:spcAft>
            </a:pPr>
            <a:endParaRPr lang="en-US" dirty="0"/>
          </a:p>
        </p:txBody>
      </p:sp>
    </p:spTree>
    <p:extLst>
      <p:ext uri="{BB962C8B-B14F-4D97-AF65-F5344CB8AC3E}">
        <p14:creationId xmlns:p14="http://schemas.microsoft.com/office/powerpoint/2010/main" val="699958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63CA-7392-424F-B7D1-B97E99480BE8}"/>
              </a:ext>
            </a:extLst>
          </p:cNvPr>
          <p:cNvSpPr>
            <a:spLocks noGrp="1"/>
          </p:cNvSpPr>
          <p:nvPr>
            <p:ph type="title"/>
          </p:nvPr>
        </p:nvSpPr>
        <p:spPr>
          <a:xfrm>
            <a:off x="1981200" y="926481"/>
            <a:ext cx="3839038" cy="1325563"/>
          </a:xfrm>
        </p:spPr>
        <p:txBody>
          <a:bodyPr/>
          <a:lstStyle/>
          <a:p>
            <a:r>
              <a:rPr lang="en-US" dirty="0"/>
              <a:t>Output:</a:t>
            </a:r>
          </a:p>
        </p:txBody>
      </p:sp>
      <p:pic>
        <p:nvPicPr>
          <p:cNvPr id="4" name="Picture 2">
            <a:extLst>
              <a:ext uri="{FF2B5EF4-FFF2-40B4-BE49-F238E27FC236}">
                <a16:creationId xmlns:a16="http://schemas.microsoft.com/office/drawing/2014/main" id="{08B63616-468A-4BFB-AE8C-CBDAAEA3D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553" y="1863148"/>
            <a:ext cx="6092147" cy="156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123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556591" y="325626"/>
            <a:ext cx="5420139" cy="6114930"/>
          </a:xfrm>
        </p:spPr>
        <p:txBody>
          <a:bodyPr>
            <a:noAutofit/>
          </a:bodyPr>
          <a:lstStyle/>
          <a:p>
            <a:pPr marL="0" indent="0">
              <a:lnSpc>
                <a:spcPct val="120000"/>
              </a:lnSpc>
              <a:spcBef>
                <a:spcPts val="200"/>
              </a:spcBef>
              <a:spcAft>
                <a:spcPts val="200"/>
              </a:spcAft>
              <a:buNone/>
            </a:pPr>
            <a:r>
              <a:rPr lang="en-US" sz="2000" b="1" dirty="0">
                <a:latin typeface="Times New Roman" panose="02020603050405020304" pitchFamily="18" charset="0"/>
                <a:cs typeface="Times New Roman" panose="02020603050405020304" pitchFamily="18" charset="0"/>
              </a:rPr>
              <a:t>import </a:t>
            </a:r>
            <a:r>
              <a:rPr lang="en-US" sz="2000" b="1" dirty="0" err="1">
                <a:latin typeface="Times New Roman" panose="02020603050405020304" pitchFamily="18" charset="0"/>
                <a:cs typeface="Times New Roman" panose="02020603050405020304" pitchFamily="18" charset="0"/>
              </a:rPr>
              <a:t>java.util.NavigableSet</a:t>
            </a:r>
            <a:r>
              <a:rPr lang="en-US" sz="2000" b="1"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000" b="1" dirty="0">
                <a:latin typeface="Times New Roman" panose="02020603050405020304" pitchFamily="18" charset="0"/>
                <a:cs typeface="Times New Roman" panose="02020603050405020304" pitchFamily="18" charset="0"/>
              </a:rPr>
              <a:t>import </a:t>
            </a:r>
            <a:r>
              <a:rPr lang="en-US" sz="2000" b="1" dirty="0" err="1">
                <a:latin typeface="Times New Roman" panose="02020603050405020304" pitchFamily="18" charset="0"/>
                <a:cs typeface="Times New Roman" panose="02020603050405020304" pitchFamily="18" charset="0"/>
              </a:rPr>
              <a:t>java.util.TreeSet</a:t>
            </a:r>
            <a:r>
              <a:rPr lang="en-US" sz="2000" b="1"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000" b="1" dirty="0">
                <a:latin typeface="Times New Roman" panose="02020603050405020304" pitchFamily="18" charset="0"/>
                <a:cs typeface="Times New Roman" panose="02020603050405020304" pitchFamily="18" charset="0"/>
              </a:rPr>
              <a:t>public class </a:t>
            </a:r>
            <a:r>
              <a:rPr lang="en-US" sz="2000" b="1" dirty="0" err="1">
                <a:latin typeface="Times New Roman" panose="02020603050405020304" pitchFamily="18" charset="0"/>
                <a:cs typeface="Times New Roman" panose="02020603050405020304" pitchFamily="18" charset="0"/>
              </a:rPr>
              <a:t>TreeSetEx</a:t>
            </a:r>
            <a:r>
              <a:rPr lang="en-US" sz="2000" b="1"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000"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000" b="1" dirty="0">
                <a:latin typeface="Times New Roman" panose="02020603050405020304" pitchFamily="18" charset="0"/>
                <a:cs typeface="Times New Roman" panose="02020603050405020304" pitchFamily="18" charset="0"/>
              </a:rPr>
              <a:t>public static void main(String[] </a:t>
            </a:r>
            <a:r>
              <a:rPr lang="en-US" sz="2000" b="1" dirty="0" err="1">
                <a:latin typeface="Times New Roman" panose="02020603050405020304" pitchFamily="18" charset="0"/>
                <a:cs typeface="Times New Roman" panose="02020603050405020304" pitchFamily="18" charset="0"/>
              </a:rPr>
              <a:t>args</a:t>
            </a:r>
            <a:r>
              <a:rPr lang="en-US" sz="2000" b="1"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000"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NavigableSet</a:t>
            </a:r>
            <a:r>
              <a:rPr lang="en-US" sz="2000" dirty="0">
                <a:latin typeface="Times New Roman" panose="02020603050405020304" pitchFamily="18" charset="0"/>
                <a:cs typeface="Times New Roman" panose="02020603050405020304" pitchFamily="18" charset="0"/>
              </a:rPr>
              <a:t>&lt;Integer&gt; ns = </a:t>
            </a:r>
            <a:r>
              <a:rPr lang="en-US" sz="2000" b="1" dirty="0">
                <a:latin typeface="Times New Roman" panose="02020603050405020304" pitchFamily="18" charset="0"/>
                <a:cs typeface="Times New Roman" panose="02020603050405020304" pitchFamily="18" charset="0"/>
              </a:rPr>
              <a:t>new </a:t>
            </a:r>
            <a:r>
              <a:rPr lang="en-US" sz="2000" b="1" dirty="0" err="1">
                <a:latin typeface="Times New Roman" panose="02020603050405020304" pitchFamily="18" charset="0"/>
                <a:cs typeface="Times New Roman" panose="02020603050405020304" pitchFamily="18" charset="0"/>
              </a:rPr>
              <a:t>TreeSet</a:t>
            </a:r>
            <a:r>
              <a:rPr lang="en-US" sz="2000" b="1" dirty="0">
                <a:latin typeface="Times New Roman" panose="02020603050405020304" pitchFamily="18" charset="0"/>
                <a:cs typeface="Times New Roman" panose="02020603050405020304" pitchFamily="18" charset="0"/>
              </a:rPr>
              <a:t>&lt;&gt;();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(0);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(1);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(2);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(3);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(4);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(5); </a:t>
            </a:r>
          </a:p>
          <a:p>
            <a:pPr marL="0" indent="0">
              <a:lnSpc>
                <a:spcPct val="120000"/>
              </a:lnSpc>
              <a:spcBef>
                <a:spcPts val="200"/>
              </a:spcBef>
              <a:spcAft>
                <a:spcPts val="200"/>
              </a:spcAft>
              <a:buNone/>
            </a:pPr>
            <a:r>
              <a:rPr lang="en-US" sz="2000" dirty="0" err="1">
                <a:latin typeface="Times New Roman" panose="02020603050405020304" pitchFamily="18" charset="0"/>
                <a:cs typeface="Times New Roman" panose="02020603050405020304" pitchFamily="18" charset="0"/>
              </a:rPr>
              <a:t>ns.add</a:t>
            </a:r>
            <a:r>
              <a:rPr lang="en-US" sz="2000" dirty="0">
                <a:latin typeface="Times New Roman" panose="02020603050405020304" pitchFamily="18" charset="0"/>
                <a:cs typeface="Times New Roman" panose="02020603050405020304" pitchFamily="18" charset="0"/>
              </a:rPr>
              <a:t>(6); </a:t>
            </a:r>
          </a:p>
          <a:p>
            <a:pPr marL="0" indent="0">
              <a:lnSpc>
                <a:spcPct val="120000"/>
              </a:lnSpc>
              <a:spcBef>
                <a:spcPts val="700"/>
              </a:spcBef>
              <a:spcAft>
                <a:spcPts val="200"/>
              </a:spcAft>
              <a:buNone/>
            </a:pPr>
            <a:endParaRPr lang="en-US" sz="2000" b="1" i="1" dirty="0"/>
          </a:p>
          <a:p>
            <a:pPr marL="0" indent="0">
              <a:lnSpc>
                <a:spcPct val="120000"/>
              </a:lnSpc>
              <a:spcBef>
                <a:spcPts val="700"/>
              </a:spcBef>
              <a:spcAft>
                <a:spcPts val="200"/>
              </a:spcAft>
              <a:buNone/>
            </a:pPr>
            <a:endParaRPr lang="en-US" sz="2000" dirty="0"/>
          </a:p>
          <a:p>
            <a:pPr>
              <a:lnSpc>
                <a:spcPct val="120000"/>
              </a:lnSpc>
              <a:spcBef>
                <a:spcPts val="700"/>
              </a:spcBef>
              <a:spcAft>
                <a:spcPts val="200"/>
              </a:spcAft>
            </a:pPr>
            <a:endParaRPr lang="en-US" sz="2000" dirty="0"/>
          </a:p>
        </p:txBody>
      </p:sp>
      <p:sp>
        <p:nvSpPr>
          <p:cNvPr id="11" name="Content Placeholder 10"/>
          <p:cNvSpPr>
            <a:spLocks noGrp="1"/>
          </p:cNvSpPr>
          <p:nvPr>
            <p:ph sz="half" idx="2"/>
          </p:nvPr>
        </p:nvSpPr>
        <p:spPr>
          <a:xfrm>
            <a:off x="5526157" y="325625"/>
            <a:ext cx="6109252" cy="6114931"/>
          </a:xfrm>
        </p:spPr>
        <p:txBody>
          <a:bodyPr>
            <a:noAutofit/>
          </a:bodyPr>
          <a:lstStyle/>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("lower(3): " + </a:t>
            </a:r>
            <a:r>
              <a:rPr lang="en-US" sz="2400" b="1" i="1" dirty="0" err="1">
                <a:latin typeface="Times New Roman" panose="02020603050405020304" pitchFamily="18" charset="0"/>
                <a:cs typeface="Times New Roman" panose="02020603050405020304" pitchFamily="18" charset="0"/>
              </a:rPr>
              <a:t>ns.lower</a:t>
            </a:r>
            <a:r>
              <a:rPr lang="en-US" sz="2400" b="1" i="1" dirty="0">
                <a:latin typeface="Times New Roman" panose="02020603050405020304" pitchFamily="18" charset="0"/>
                <a:cs typeface="Times New Roman" panose="02020603050405020304" pitchFamily="18" charset="0"/>
              </a:rPr>
              <a:t>(3)); </a:t>
            </a: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("floor(3): " + </a:t>
            </a:r>
            <a:r>
              <a:rPr lang="en-US" sz="2400" b="1" i="1" dirty="0" err="1">
                <a:latin typeface="Times New Roman" panose="02020603050405020304" pitchFamily="18" charset="0"/>
                <a:cs typeface="Times New Roman" panose="02020603050405020304" pitchFamily="18" charset="0"/>
              </a:rPr>
              <a:t>ns.floor</a:t>
            </a:r>
            <a:r>
              <a:rPr lang="en-US" sz="2400" b="1" i="1" dirty="0">
                <a:latin typeface="Times New Roman" panose="02020603050405020304" pitchFamily="18" charset="0"/>
                <a:cs typeface="Times New Roman" panose="02020603050405020304" pitchFamily="18" charset="0"/>
              </a:rPr>
              <a:t>(3)); </a:t>
            </a: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("higher(3): " + </a:t>
            </a:r>
            <a:r>
              <a:rPr lang="en-US" sz="2400" b="1" i="1" dirty="0" err="1">
                <a:latin typeface="Times New Roman" panose="02020603050405020304" pitchFamily="18" charset="0"/>
                <a:cs typeface="Times New Roman" panose="02020603050405020304" pitchFamily="18" charset="0"/>
              </a:rPr>
              <a:t>ns.higher</a:t>
            </a:r>
            <a:r>
              <a:rPr lang="en-US" sz="2400" b="1" i="1" dirty="0">
                <a:latin typeface="Times New Roman" panose="02020603050405020304" pitchFamily="18" charset="0"/>
                <a:cs typeface="Times New Roman" panose="02020603050405020304" pitchFamily="18" charset="0"/>
              </a:rPr>
              <a:t>(3)); </a:t>
            </a: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("ceiling(3): " + </a:t>
            </a:r>
            <a:r>
              <a:rPr lang="en-US" sz="2400" b="1" i="1" dirty="0" err="1">
                <a:latin typeface="Times New Roman" panose="02020603050405020304" pitchFamily="18" charset="0"/>
                <a:cs typeface="Times New Roman" panose="02020603050405020304" pitchFamily="18" charset="0"/>
              </a:rPr>
              <a:t>ns.ceiling</a:t>
            </a:r>
            <a:r>
              <a:rPr lang="en-US" sz="2400" b="1" i="1" dirty="0">
                <a:latin typeface="Times New Roman" panose="02020603050405020304" pitchFamily="18" charset="0"/>
                <a:cs typeface="Times New Roman" panose="02020603050405020304" pitchFamily="18" charset="0"/>
              </a:rPr>
              <a:t>(3)); </a:t>
            </a: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pollFirst</a:t>
            </a:r>
            <a:r>
              <a:rPr lang="en-US" sz="2400" b="1" i="1" dirty="0">
                <a:latin typeface="Times New Roman" panose="02020603050405020304" pitchFamily="18" charset="0"/>
                <a:cs typeface="Times New Roman" panose="02020603050405020304" pitchFamily="18" charset="0"/>
              </a:rPr>
              <a:t>(): " + </a:t>
            </a:r>
            <a:r>
              <a:rPr lang="en-US" sz="2400" b="1" i="1" dirty="0" err="1">
                <a:latin typeface="Times New Roman" panose="02020603050405020304" pitchFamily="18" charset="0"/>
                <a:cs typeface="Times New Roman" panose="02020603050405020304" pitchFamily="18" charset="0"/>
              </a:rPr>
              <a:t>ns.pollFirst</a:t>
            </a:r>
            <a:r>
              <a:rPr lang="en-US" sz="2400" b="1" i="1"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("Navigable Set: " + ns); </a:t>
            </a:r>
            <a:endParaRPr lang="en-US" sz="2400" dirty="0">
              <a:latin typeface="Times New Roman" panose="02020603050405020304" pitchFamily="18" charset="0"/>
              <a:cs typeface="Times New Roman" panose="02020603050405020304" pitchFamily="18" charset="0"/>
            </a:endParaRP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pollLast</a:t>
            </a:r>
            <a:r>
              <a:rPr lang="en-US" sz="2400" b="1" i="1" dirty="0">
                <a:latin typeface="Times New Roman" panose="02020603050405020304" pitchFamily="18" charset="0"/>
                <a:cs typeface="Times New Roman" panose="02020603050405020304" pitchFamily="18" charset="0"/>
              </a:rPr>
              <a:t>(): " + </a:t>
            </a:r>
            <a:r>
              <a:rPr lang="en-US" sz="2400" b="1" i="1" dirty="0" err="1">
                <a:latin typeface="Times New Roman" panose="02020603050405020304" pitchFamily="18" charset="0"/>
                <a:cs typeface="Times New Roman" panose="02020603050405020304" pitchFamily="18" charset="0"/>
              </a:rPr>
              <a:t>ns.pollLast</a:t>
            </a:r>
            <a:r>
              <a:rPr lang="en-US" sz="2400" b="1" i="1" dirty="0">
                <a:latin typeface="Times New Roman" panose="02020603050405020304" pitchFamily="18" charset="0"/>
                <a:cs typeface="Times New Roman" panose="02020603050405020304" pitchFamily="18" charset="0"/>
              </a:rPr>
              <a:t>()); </a:t>
            </a:r>
          </a:p>
          <a:p>
            <a:pPr marL="0" indent="0">
              <a:lnSpc>
                <a:spcPct val="120000"/>
              </a:lnSpc>
              <a:spcBef>
                <a:spcPts val="2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("Navigable Set: " + ns); </a:t>
            </a:r>
          </a:p>
          <a:p>
            <a:pPr marL="0" indent="0">
              <a:lnSpc>
                <a:spcPct val="120000"/>
              </a:lnSpc>
              <a:spcBef>
                <a:spcPts val="700"/>
              </a:spcBef>
              <a:spcAft>
                <a:spcPts val="200"/>
              </a:spcAft>
              <a:buNone/>
            </a:pPr>
            <a:endParaRPr lang="en-US" sz="2400" b="1" i="1" dirty="0">
              <a:latin typeface="Times New Roman" panose="02020603050405020304" pitchFamily="18" charset="0"/>
              <a:cs typeface="Times New Roman" panose="02020603050405020304" pitchFamily="18" charset="0"/>
            </a:endParaRPr>
          </a:p>
          <a:p>
            <a:pPr marL="0" indent="0">
              <a:lnSpc>
                <a:spcPct val="120000"/>
              </a:lnSpc>
              <a:spcBef>
                <a:spcPts val="700"/>
              </a:spcBef>
              <a:spcAft>
                <a:spcPts val="200"/>
              </a:spcAft>
              <a:buNone/>
            </a:pPr>
            <a:endParaRPr lang="en-US" sz="2400" b="1" i="1" dirty="0">
              <a:latin typeface="Times New Roman" panose="02020603050405020304" pitchFamily="18" charset="0"/>
              <a:cs typeface="Times New Roman" panose="02020603050405020304" pitchFamily="18" charset="0"/>
            </a:endParaRPr>
          </a:p>
          <a:p>
            <a:pPr marL="0" indent="0">
              <a:lnSpc>
                <a:spcPct val="120000"/>
              </a:lnSpc>
              <a:spcBef>
                <a:spcPts val="700"/>
              </a:spcBef>
              <a:spcAft>
                <a:spcPts val="200"/>
              </a:spcAft>
              <a:buNone/>
            </a:pPr>
            <a:endParaRPr lang="en-US" sz="2400" b="1" i="1" dirty="0">
              <a:latin typeface="Times New Roman" panose="02020603050405020304" pitchFamily="18" charset="0"/>
              <a:cs typeface="Times New Roman" panose="02020603050405020304" pitchFamily="18" charset="0"/>
            </a:endParaRPr>
          </a:p>
          <a:p>
            <a:pPr>
              <a:lnSpc>
                <a:spcPct val="120000"/>
              </a:lnSpc>
              <a:spcBef>
                <a:spcPts val="700"/>
              </a:spcBef>
              <a:spcAft>
                <a:spcPts val="2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4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7BD3-CD31-E8C8-9456-34E799831114}"/>
              </a:ext>
            </a:extLst>
          </p:cNvPr>
          <p:cNvSpPr>
            <a:spLocks noGrp="1"/>
          </p:cNvSpPr>
          <p:nvPr>
            <p:ph type="title"/>
          </p:nvPr>
        </p:nvSpPr>
        <p:spPr>
          <a:xfrm>
            <a:off x="185529" y="198783"/>
            <a:ext cx="11900453" cy="6427304"/>
          </a:xfrm>
        </p:spPr>
        <p:txBody>
          <a:bodyPr>
            <a:normAutofit/>
          </a:bodyPr>
          <a:lstStyle/>
          <a:p>
            <a:r>
              <a:rPr lang="en-IN" b="1" dirty="0">
                <a:latin typeface="Times New Roman" panose="02020603050405020304" pitchFamily="18" charset="0"/>
                <a:cs typeface="Times New Roman" panose="02020603050405020304" pitchFamily="18" charset="0"/>
              </a:rPr>
              <a:t>List of Interfaces defined in </a:t>
            </a:r>
            <a:r>
              <a:rPr lang="en-IN" b="1" dirty="0" err="1">
                <a:latin typeface="Times New Roman" panose="02020603050405020304" pitchFamily="18" charset="0"/>
                <a:cs typeface="Times New Roman" panose="02020603050405020304" pitchFamily="18" charset="0"/>
              </a:rPr>
              <a:t>java.util</a:t>
            </a:r>
            <a:r>
              <a:rPr lang="en-IN" b="1" dirty="0">
                <a:latin typeface="Times New Roman" panose="02020603050405020304" pitchFamily="18" charset="0"/>
                <a:cs typeface="Times New Roman" panose="02020603050405020304" pitchFamily="18" charset="0"/>
              </a:rPr>
              <a:t> package</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Collection		List				Queue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Comparator		</a:t>
            </a:r>
            <a:r>
              <a:rPr lang="en-IN" dirty="0" err="1">
                <a:latin typeface="Times New Roman" panose="02020603050405020304" pitchFamily="18" charset="0"/>
                <a:cs typeface="Times New Roman" panose="02020603050405020304" pitchFamily="18" charset="0"/>
              </a:rPr>
              <a:t>ListIterator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RandomAccess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Deque			Map			Set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Enumeration	</a:t>
            </a:r>
            <a:r>
              <a:rPr lang="en-IN" dirty="0" err="1">
                <a:latin typeface="Times New Roman" panose="02020603050405020304" pitchFamily="18" charset="0"/>
                <a:cs typeface="Times New Roman" panose="02020603050405020304" pitchFamily="18" charset="0"/>
              </a:rPr>
              <a:t>Map.Entry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SortedMap</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EventListener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NavigableMap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SortedSet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Formattable		</a:t>
            </a:r>
            <a:r>
              <a:rPr lang="en-IN" dirty="0" err="1">
                <a:latin typeface="Times New Roman" panose="02020603050405020304" pitchFamily="18" charset="0"/>
                <a:cs typeface="Times New Roman" panose="02020603050405020304" pitchFamily="18" charset="0"/>
              </a:rPr>
              <a:t>NavigableSet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Iterator			Observer</a:t>
            </a:r>
          </a:p>
        </p:txBody>
      </p:sp>
    </p:spTree>
    <p:extLst>
      <p:ext uri="{BB962C8B-B14F-4D97-AF65-F5344CB8AC3E}">
        <p14:creationId xmlns:p14="http://schemas.microsoft.com/office/powerpoint/2010/main" val="15254767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357810" y="47329"/>
            <a:ext cx="5552661" cy="5688631"/>
          </a:xfrm>
        </p:spPr>
        <p:txBody>
          <a:bodyPr>
            <a:noAutofit/>
          </a:bodyPr>
          <a:lstStyle/>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NavigableSet</a:t>
            </a:r>
            <a:r>
              <a:rPr lang="en-US" sz="2400" dirty="0">
                <a:latin typeface="Times New Roman" panose="02020603050405020304" pitchFamily="18" charset="0"/>
                <a:cs typeface="Times New Roman" panose="02020603050405020304" pitchFamily="18" charset="0"/>
              </a:rPr>
              <a:t>&lt;Integer&gt; </a:t>
            </a:r>
            <a:r>
              <a:rPr lang="en-US" sz="2400" dirty="0" err="1">
                <a:latin typeface="Times New Roman" panose="02020603050405020304" pitchFamily="18" charset="0"/>
                <a:cs typeface="Times New Roman" panose="02020603050405020304" pitchFamily="18" charset="0"/>
              </a:rPr>
              <a:t>reverseNs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ns.descendingSet</a:t>
            </a:r>
            <a:r>
              <a:rPr lang="en-US" sz="2400"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r>
              <a:rPr lang="en-US" sz="2400" dirty="0">
                <a:latin typeface="Times New Roman" panose="02020603050405020304" pitchFamily="18" charset="0"/>
                <a:cs typeface="Times New Roman" panose="02020603050405020304" pitchFamily="18" charset="0"/>
              </a:rPr>
              <a:t>// Print the normal and reverse views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("Normal order: " + ns);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("Reverse order: " + </a:t>
            </a:r>
            <a:r>
              <a:rPr lang="en-US" sz="2400" b="1" i="1" dirty="0" err="1">
                <a:latin typeface="Times New Roman" panose="02020603050405020304" pitchFamily="18" charset="0"/>
                <a:cs typeface="Times New Roman" panose="02020603050405020304" pitchFamily="18" charset="0"/>
              </a:rPr>
              <a:t>reverseNs</a:t>
            </a:r>
            <a:r>
              <a:rPr lang="en-US" sz="2400" b="1" i="1"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NavigableSet</a:t>
            </a:r>
            <a:r>
              <a:rPr lang="en-US" sz="2400" dirty="0">
                <a:latin typeface="Times New Roman" panose="02020603050405020304" pitchFamily="18" charset="0"/>
                <a:cs typeface="Times New Roman" panose="02020603050405020304" pitchFamily="18" charset="0"/>
              </a:rPr>
              <a:t>&lt;Integer&gt; </a:t>
            </a:r>
            <a:r>
              <a:rPr lang="en-US" sz="2400" dirty="0" err="1">
                <a:latin typeface="Times New Roman" panose="02020603050405020304" pitchFamily="18" charset="0"/>
                <a:cs typeface="Times New Roman" panose="02020603050405020304" pitchFamily="18" charset="0"/>
              </a:rPr>
              <a:t>threeOrMore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ns.tailSet</a:t>
            </a: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true);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("3 or more: " + </a:t>
            </a:r>
            <a:r>
              <a:rPr lang="en-US" sz="2400" b="1" i="1" dirty="0" err="1">
                <a:latin typeface="Times New Roman" panose="02020603050405020304" pitchFamily="18" charset="0"/>
                <a:cs typeface="Times New Roman" panose="02020603050405020304" pitchFamily="18" charset="0"/>
              </a:rPr>
              <a:t>threeOrMore</a:t>
            </a:r>
            <a:r>
              <a:rPr lang="en-US" sz="2400" b="1" i="1"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endParaRPr lang="en-US" sz="2400" b="1" i="1" dirty="0">
              <a:latin typeface="Times New Roman" panose="02020603050405020304" pitchFamily="18" charset="0"/>
              <a:cs typeface="Times New Roman" panose="02020603050405020304" pitchFamily="18" charset="0"/>
            </a:endParaRPr>
          </a:p>
          <a:p>
            <a:pPr marL="0" indent="0">
              <a:lnSpc>
                <a:spcPct val="130000"/>
              </a:lnSpc>
              <a:spcBef>
                <a:spcPts val="700"/>
              </a:spcBef>
              <a:spcAft>
                <a:spcPts val="200"/>
              </a:spcAft>
              <a:buNone/>
            </a:pPr>
            <a:endParaRPr lang="en-US" sz="2400" dirty="0">
              <a:latin typeface="Times New Roman" panose="02020603050405020304" pitchFamily="18" charset="0"/>
              <a:cs typeface="Times New Roman" panose="02020603050405020304" pitchFamily="18" charset="0"/>
            </a:endParaRPr>
          </a:p>
          <a:p>
            <a:pPr>
              <a:lnSpc>
                <a:spcPct val="130000"/>
              </a:lnSpc>
              <a:spcBef>
                <a:spcPts val="700"/>
              </a:spcBef>
              <a:spcAft>
                <a:spcPts val="200"/>
              </a:spcAft>
            </a:pPr>
            <a:endParaRPr lang="en-US" sz="240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half" idx="2"/>
          </p:nvPr>
        </p:nvSpPr>
        <p:spPr>
          <a:xfrm>
            <a:off x="5910471" y="335360"/>
            <a:ext cx="5738191" cy="5400600"/>
          </a:xfrm>
        </p:spPr>
        <p:txBody>
          <a:bodyPr>
            <a:noAutofit/>
          </a:bodyPr>
          <a:lstStyle/>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pollFirst</a:t>
            </a:r>
            <a:r>
              <a:rPr lang="en-US" sz="2400" b="1" i="1" dirty="0">
                <a:latin typeface="Times New Roman" panose="02020603050405020304" pitchFamily="18" charset="0"/>
                <a:cs typeface="Times New Roman" panose="02020603050405020304" pitchFamily="18" charset="0"/>
              </a:rPr>
              <a:t>(): " + </a:t>
            </a:r>
            <a:r>
              <a:rPr lang="en-US" sz="2400" b="1" i="1" dirty="0" err="1">
                <a:latin typeface="Times New Roman" panose="02020603050405020304" pitchFamily="18" charset="0"/>
                <a:cs typeface="Times New Roman" panose="02020603050405020304" pitchFamily="18" charset="0"/>
              </a:rPr>
              <a:t>ns.pollFirst</a:t>
            </a:r>
            <a:r>
              <a:rPr lang="en-US" sz="2400" b="1" i="1"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("Navigable Set: " + ns);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pollFirst</a:t>
            </a:r>
            <a:r>
              <a:rPr lang="en-US" sz="2400" b="1" i="1" dirty="0">
                <a:latin typeface="Times New Roman" panose="02020603050405020304" pitchFamily="18" charset="0"/>
                <a:cs typeface="Times New Roman" panose="02020603050405020304" pitchFamily="18" charset="0"/>
              </a:rPr>
              <a:t>(): " + </a:t>
            </a:r>
            <a:r>
              <a:rPr lang="en-US" sz="2400" b="1" i="1" dirty="0" err="1">
                <a:latin typeface="Times New Roman" panose="02020603050405020304" pitchFamily="18" charset="0"/>
                <a:cs typeface="Times New Roman" panose="02020603050405020304" pitchFamily="18" charset="0"/>
              </a:rPr>
              <a:t>ns.pollFirst</a:t>
            </a:r>
            <a:r>
              <a:rPr lang="en-US" sz="2400" b="1" i="1"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("Navigable Set: " + ns);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pollFirst</a:t>
            </a:r>
            <a:r>
              <a:rPr lang="en-US" sz="2400" b="1" i="1" dirty="0">
                <a:latin typeface="Times New Roman" panose="02020603050405020304" pitchFamily="18" charset="0"/>
                <a:cs typeface="Times New Roman" panose="02020603050405020304" pitchFamily="18" charset="0"/>
              </a:rPr>
              <a:t>(): " + </a:t>
            </a:r>
            <a:r>
              <a:rPr lang="en-US" sz="2400" b="1" i="1" dirty="0" err="1">
                <a:latin typeface="Times New Roman" panose="02020603050405020304" pitchFamily="18" charset="0"/>
                <a:cs typeface="Times New Roman" panose="02020603050405020304" pitchFamily="18" charset="0"/>
              </a:rPr>
              <a:t>ns.pollFirst</a:t>
            </a:r>
            <a:r>
              <a:rPr lang="en-US" sz="2400" b="1" i="1"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r>
              <a:rPr lang="en-US" sz="2400" dirty="0" err="1">
                <a:latin typeface="Times New Roman" panose="02020603050405020304" pitchFamily="18" charset="0"/>
                <a:cs typeface="Times New Roman" panose="02020603050405020304" pitchFamily="18" charset="0"/>
              </a:rPr>
              <a:t>System.</a:t>
            </a:r>
            <a:r>
              <a:rPr lang="en-US" sz="2400" b="1" i="1" dirty="0" err="1">
                <a:latin typeface="Times New Roman" panose="02020603050405020304" pitchFamily="18" charset="0"/>
                <a:cs typeface="Times New Roman" panose="02020603050405020304" pitchFamily="18" charset="0"/>
              </a:rPr>
              <a:t>out.println</a:t>
            </a:r>
            <a:r>
              <a:rPr lang="en-US" sz="2400" b="1" i="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pollLast</a:t>
            </a:r>
            <a:r>
              <a:rPr lang="en-US" sz="2400" b="1" i="1" dirty="0">
                <a:latin typeface="Times New Roman" panose="02020603050405020304" pitchFamily="18" charset="0"/>
                <a:cs typeface="Times New Roman" panose="02020603050405020304" pitchFamily="18" charset="0"/>
              </a:rPr>
              <a:t>(): " + </a:t>
            </a:r>
            <a:r>
              <a:rPr lang="en-US" sz="2400" b="1" i="1" dirty="0" err="1">
                <a:latin typeface="Times New Roman" panose="02020603050405020304" pitchFamily="18" charset="0"/>
                <a:cs typeface="Times New Roman" panose="02020603050405020304" pitchFamily="18" charset="0"/>
              </a:rPr>
              <a:t>ns.pollLast</a:t>
            </a:r>
            <a:r>
              <a:rPr lang="en-US" sz="2400" b="1" i="1" dirty="0">
                <a:latin typeface="Times New Roman" panose="02020603050405020304" pitchFamily="18" charset="0"/>
                <a:cs typeface="Times New Roman" panose="02020603050405020304" pitchFamily="18" charset="0"/>
              </a:rPr>
              <a:t>()); </a:t>
            </a:r>
          </a:p>
          <a:p>
            <a:pPr marL="0" indent="0">
              <a:lnSpc>
                <a:spcPct val="130000"/>
              </a:lnSpc>
              <a:spcBef>
                <a:spcPts val="700"/>
              </a:spcBef>
              <a:spcAft>
                <a:spcPts val="200"/>
              </a:spcAft>
              <a:buNone/>
            </a:pPr>
            <a:r>
              <a:rPr lang="en-IN" sz="2400" b="1" i="1" dirty="0">
                <a:latin typeface="Times New Roman" panose="02020603050405020304" pitchFamily="18" charset="0"/>
                <a:cs typeface="Times New Roman" panose="02020603050405020304" pitchFamily="18" charset="0"/>
              </a:rPr>
              <a:t>}}</a:t>
            </a:r>
            <a:endParaRPr lang="en-US" sz="2400" b="1" i="1" dirty="0">
              <a:latin typeface="Times New Roman" panose="02020603050405020304" pitchFamily="18" charset="0"/>
              <a:cs typeface="Times New Roman" panose="02020603050405020304" pitchFamily="18" charset="0"/>
            </a:endParaRPr>
          </a:p>
          <a:p>
            <a:pPr marL="0" indent="0">
              <a:lnSpc>
                <a:spcPct val="130000"/>
              </a:lnSpc>
              <a:spcBef>
                <a:spcPts val="700"/>
              </a:spcBef>
              <a:spcAft>
                <a:spcPts val="200"/>
              </a:spcAft>
              <a:buNone/>
            </a:pPr>
            <a:endParaRPr lang="en-US" sz="1800" b="1" i="1" dirty="0"/>
          </a:p>
          <a:p>
            <a:pPr marL="0" indent="0">
              <a:lnSpc>
                <a:spcPct val="130000"/>
              </a:lnSpc>
              <a:spcBef>
                <a:spcPts val="700"/>
              </a:spcBef>
              <a:spcAft>
                <a:spcPts val="200"/>
              </a:spcAft>
              <a:buNone/>
            </a:pPr>
            <a:endParaRPr lang="en-US" sz="1800" b="1" i="1" dirty="0"/>
          </a:p>
          <a:p>
            <a:pPr>
              <a:lnSpc>
                <a:spcPct val="130000"/>
              </a:lnSpc>
              <a:spcBef>
                <a:spcPts val="700"/>
              </a:spcBef>
              <a:spcAft>
                <a:spcPts val="200"/>
              </a:spcAft>
            </a:pPr>
            <a:endParaRPr lang="en-US" sz="1800" dirty="0"/>
          </a:p>
        </p:txBody>
      </p:sp>
    </p:spTree>
    <p:extLst>
      <p:ext uri="{BB962C8B-B14F-4D97-AF65-F5344CB8AC3E}">
        <p14:creationId xmlns:p14="http://schemas.microsoft.com/office/powerpoint/2010/main" val="3103222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4114800" cy="576064"/>
          </a:xfrm>
        </p:spPr>
        <p:txBody>
          <a:bodyPr/>
          <a:lstStyle/>
          <a:p>
            <a:r>
              <a:rPr lang="en-IN" sz="2400" b="1" dirty="0"/>
              <a:t>Output:</a:t>
            </a:r>
            <a:endParaRPr lang="en-US" sz="2400" b="1" dirty="0"/>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91544" y="1484784"/>
            <a:ext cx="7776864"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8430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03E851-E922-29B6-FF72-58A986258855}"/>
              </a:ext>
            </a:extLst>
          </p:cNvPr>
          <p:cNvSpPr>
            <a:spLocks noGrp="1"/>
          </p:cNvSpPr>
          <p:nvPr>
            <p:ph type="title"/>
          </p:nvPr>
        </p:nvSpPr>
        <p:spPr>
          <a:xfrm>
            <a:off x="463825" y="1"/>
            <a:ext cx="11635409" cy="6321286"/>
          </a:xfrm>
        </p:spPr>
        <p:txBody>
          <a:bodyPr>
            <a:normAutofit/>
          </a:bodyPr>
          <a:lstStyle/>
          <a:p>
            <a:r>
              <a:rPr lang="en-GB" sz="3200" b="1" dirty="0">
                <a:latin typeface="Times New Roman" panose="02020603050405020304" pitchFamily="18" charset="0"/>
                <a:cs typeface="Times New Roman" panose="02020603050405020304" pitchFamily="18" charset="0"/>
              </a:rPr>
              <a:t>MAP Interface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-Map interface in Java is defined in </a:t>
            </a:r>
            <a:r>
              <a:rPr lang="en-GB" sz="3200" dirty="0" err="1">
                <a:latin typeface="Times New Roman" panose="02020603050405020304" pitchFamily="18" charset="0"/>
                <a:cs typeface="Times New Roman" panose="02020603050405020304" pitchFamily="18" charset="0"/>
              </a:rPr>
              <a:t>java.util.Map</a:t>
            </a:r>
            <a:r>
              <a:rPr lang="en-GB" sz="3200" dirty="0">
                <a:latin typeface="Times New Roman" panose="02020603050405020304" pitchFamily="18" charset="0"/>
                <a:cs typeface="Times New Roman" panose="02020603050405020304" pitchFamily="18" charset="0"/>
              </a:rPr>
              <a:t> package.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is a part of the Java collections framework but it does not extend the collection interface.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map in Java is a container object that stores elements in the form of key and value pairs.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key is a unique element (object) that serves as an “index” in the map.</a:t>
            </a:r>
            <a:br>
              <a:rPr lang="en-GB" sz="3200" dirty="0">
                <a:latin typeface="Times New Roman" panose="02020603050405020304" pitchFamily="18" charset="0"/>
                <a:cs typeface="Times New Roman" panose="02020603050405020304" pitchFamily="18" charset="0"/>
              </a:rPr>
            </a:br>
            <a:br>
              <a:rPr lang="en-GB" sz="3200" dirty="0"/>
            </a:br>
            <a:br>
              <a:rPr lang="en-GB" sz="3200" dirty="0"/>
            </a:br>
            <a:br>
              <a:rPr lang="en-GB" sz="3200" dirty="0"/>
            </a:br>
            <a:br>
              <a:rPr lang="en-GB" sz="3200" dirty="0"/>
            </a:br>
            <a:endParaRPr lang="en-IN" sz="3200" dirty="0"/>
          </a:p>
        </p:txBody>
      </p:sp>
      <p:pic>
        <p:nvPicPr>
          <p:cNvPr id="6" name="Picture 5">
            <a:extLst>
              <a:ext uri="{FF2B5EF4-FFF2-40B4-BE49-F238E27FC236}">
                <a16:creationId xmlns:a16="http://schemas.microsoft.com/office/drawing/2014/main" id="{98B41ED3-7EFB-2E8E-324C-75016CCB5F7C}"/>
              </a:ext>
            </a:extLst>
          </p:cNvPr>
          <p:cNvPicPr>
            <a:picLocks noChangeAspect="1"/>
          </p:cNvPicPr>
          <p:nvPr/>
        </p:nvPicPr>
        <p:blipFill>
          <a:blip r:embed="rId2"/>
          <a:stretch>
            <a:fillRect/>
          </a:stretch>
        </p:blipFill>
        <p:spPr>
          <a:xfrm>
            <a:off x="5194852" y="3319671"/>
            <a:ext cx="5168348" cy="3445565"/>
          </a:xfrm>
          <a:prstGeom prst="rect">
            <a:avLst/>
          </a:prstGeom>
        </p:spPr>
      </p:pic>
    </p:spTree>
    <p:extLst>
      <p:ext uri="{BB962C8B-B14F-4D97-AF65-F5344CB8AC3E}">
        <p14:creationId xmlns:p14="http://schemas.microsoft.com/office/powerpoint/2010/main" val="29533766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36EE-7525-C3CF-77DF-FCDE0DF6DA47}"/>
              </a:ext>
            </a:extLst>
          </p:cNvPr>
          <p:cNvSpPr>
            <a:spLocks noGrp="1"/>
          </p:cNvSpPr>
          <p:nvPr>
            <p:ph type="title"/>
          </p:nvPr>
        </p:nvSpPr>
        <p:spPr>
          <a:xfrm>
            <a:off x="463825" y="365126"/>
            <a:ext cx="11635409" cy="6181448"/>
          </a:xfrm>
        </p:spPr>
        <p:txBody>
          <a:bodyPr>
            <a:noAutofit/>
          </a:bodyPr>
          <a:lstStyle/>
          <a:p>
            <a:r>
              <a:rPr lang="en-GB" sz="3200" b="1" dirty="0">
                <a:latin typeface="Times New Roman" panose="02020603050405020304" pitchFamily="18" charset="0"/>
                <a:cs typeface="Times New Roman" panose="02020603050405020304" pitchFamily="18" charset="0"/>
              </a:rPr>
              <a:t>MAP Interface</a:t>
            </a:r>
            <a:br>
              <a:rPr lang="en-GB" sz="3200" b="1" dirty="0"/>
            </a:br>
            <a:br>
              <a:rPr lang="en-GB" sz="3200" dirty="0"/>
            </a:br>
            <a:r>
              <a:rPr lang="en-GB" sz="3200" dirty="0"/>
              <a:t>-</a:t>
            </a:r>
            <a:r>
              <a:rPr lang="en-GB" sz="3200" dirty="0">
                <a:latin typeface="Times New Roman" panose="02020603050405020304" pitchFamily="18" charset="0"/>
                <a:cs typeface="Times New Roman" panose="02020603050405020304" pitchFamily="18" charset="0"/>
              </a:rPr>
              <a:t>The element that is associated with a key is called value.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map stores the values associated with keys.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-In a map, both keys and values must be objects and cannot be primitive types.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map cannot have duplicate keys.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-Each key maps to only one value.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-This type of mapping is called one-to-one mapping in java.</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-All keys must be unique, but values may be duplicate. </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461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F079-8980-59F4-75D3-03CE32DF78C0}"/>
              </a:ext>
            </a:extLst>
          </p:cNvPr>
          <p:cNvSpPr>
            <a:spLocks noGrp="1"/>
          </p:cNvSpPr>
          <p:nvPr>
            <p:ph type="title"/>
          </p:nvPr>
        </p:nvSpPr>
        <p:spPr>
          <a:xfrm>
            <a:off x="463825" y="365125"/>
            <a:ext cx="11635409" cy="6300717"/>
          </a:xfrm>
        </p:spPr>
        <p:txBody>
          <a:bodyPr>
            <a:normAutofit fontScale="90000"/>
          </a:bodyPr>
          <a:lstStyle/>
          <a:p>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map interface is defined as: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public interface Map&lt;K, V&gt; // K defines the type of keys and V defines the type of values.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Example: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mapping of Integer keys and String values can be represented with a Map&lt;</a:t>
            </a:r>
            <a:r>
              <a:rPr lang="en-GB" dirty="0" err="1">
                <a:latin typeface="Times New Roman" panose="02020603050405020304" pitchFamily="18" charset="0"/>
                <a:cs typeface="Times New Roman" panose="02020603050405020304" pitchFamily="18" charset="0"/>
              </a:rPr>
              <a:t>Integer,String</a:t>
            </a:r>
            <a:r>
              <a:rPr lang="en-GB" dirty="0">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Map interface provides the methods for fast retrieval, deletion, and updating of the pair through the key.</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4587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7C77-C63D-C83C-C9B1-B699F6517BA9}"/>
              </a:ext>
            </a:extLst>
          </p:cNvPr>
          <p:cNvSpPr>
            <a:spLocks noGrp="1"/>
          </p:cNvSpPr>
          <p:nvPr>
            <p:ph type="title"/>
          </p:nvPr>
        </p:nvSpPr>
        <p:spPr>
          <a:xfrm>
            <a:off x="-4564692" y="-1634142"/>
            <a:ext cx="19183247" cy="9952873"/>
          </a:xfrm>
        </p:spPr>
        <p:txBody>
          <a:bodyPr/>
          <a:lstStyle/>
          <a:p>
            <a:endParaRPr lang="en-IN" dirty="0"/>
          </a:p>
        </p:txBody>
      </p:sp>
      <p:pic>
        <p:nvPicPr>
          <p:cNvPr id="1026" name="Picture 2">
            <a:extLst>
              <a:ext uri="{FF2B5EF4-FFF2-40B4-BE49-F238E27FC236}">
                <a16:creationId xmlns:a16="http://schemas.microsoft.com/office/drawing/2014/main" id="{653C5917-3272-2A1B-373E-8EDC67303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26" y="304800"/>
            <a:ext cx="9422296" cy="606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717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663D-4FE8-AF6E-8CC6-49949D9009BE}"/>
              </a:ext>
            </a:extLst>
          </p:cNvPr>
          <p:cNvSpPr>
            <a:spLocks noGrp="1"/>
          </p:cNvSpPr>
          <p:nvPr>
            <p:ph type="title"/>
          </p:nvPr>
        </p:nvSpPr>
        <p:spPr>
          <a:xfrm>
            <a:off x="463825" y="365125"/>
            <a:ext cx="11635409" cy="6247709"/>
          </a:xfrm>
        </p:spPr>
        <p:txBody>
          <a:bodyPr>
            <a:noAutofit/>
          </a:bodyPr>
          <a:lstStyle/>
          <a:p>
            <a:r>
              <a:rPr lang="en-GB" sz="2400" b="1" dirty="0">
                <a:latin typeface="Times New Roman" panose="02020603050405020304" pitchFamily="18" charset="0"/>
                <a:cs typeface="Times New Roman" panose="02020603050405020304" pitchFamily="18" charset="0"/>
              </a:rPr>
              <a:t>Map Implementation Classes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AbstractMap</a:t>
            </a:r>
            <a:r>
              <a:rPr lang="en-GB" sz="2400" dirty="0">
                <a:latin typeface="Times New Roman" panose="02020603050405020304" pitchFamily="18" charset="0"/>
                <a:cs typeface="Times New Roman" panose="02020603050405020304" pitchFamily="18" charset="0"/>
              </a:rPr>
              <a:t>: It is an abstract class that implements map interface. It is the parent class of all concrete map implementation classes such as HashMap, </a:t>
            </a:r>
            <a:r>
              <a:rPr lang="en-GB" sz="2400" dirty="0" err="1">
                <a:latin typeface="Times New Roman" panose="02020603050405020304" pitchFamily="18" charset="0"/>
                <a:cs typeface="Times New Roman" panose="02020603050405020304" pitchFamily="18" charset="0"/>
              </a:rPr>
              <a:t>TreeMap</a:t>
            </a:r>
            <a:r>
              <a:rPr lang="en-GB" sz="2400" dirty="0">
                <a:latin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cs typeface="Times New Roman" panose="02020603050405020304" pitchFamily="18" charset="0"/>
              </a:rPr>
              <a:t>LinkedHashMap</a:t>
            </a:r>
            <a:r>
              <a:rPr lang="en-GB" sz="2400" dirty="0">
                <a:latin typeface="Times New Roman" panose="02020603050405020304" pitchFamily="18" charset="0"/>
                <a:cs typeface="Times New Roman" panose="02020603050405020304" pitchFamily="18" charset="0"/>
              </a:rPr>
              <a:t>. It implements all methods in Map interface except </a:t>
            </a:r>
            <a:r>
              <a:rPr lang="en-GB" sz="2400" dirty="0" err="1">
                <a:latin typeface="Times New Roman" panose="02020603050405020304" pitchFamily="18" charset="0"/>
                <a:cs typeface="Times New Roman" panose="02020603050405020304" pitchFamily="18" charset="0"/>
              </a:rPr>
              <a:t>entrySet</a:t>
            </a:r>
            <a:r>
              <a:rPr lang="en-GB" sz="2400" dirty="0">
                <a:latin typeface="Times New Roman" panose="02020603050405020304" pitchFamily="18" charset="0"/>
                <a:cs typeface="Times New Roman" panose="02020603050405020304" pitchFamily="18" charset="0"/>
              </a:rPr>
              <a:t>() method.</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2. </a:t>
            </a:r>
            <a:r>
              <a:rPr lang="en-GB" sz="2400" b="1" dirty="0" err="1">
                <a:latin typeface="Times New Roman" panose="02020603050405020304" pitchFamily="18" charset="0"/>
                <a:cs typeface="Times New Roman" panose="02020603050405020304" pitchFamily="18" charset="0"/>
              </a:rPr>
              <a:t>EnumMap</a:t>
            </a:r>
            <a:r>
              <a:rPr lang="en-GB" sz="2400" dirty="0">
                <a:latin typeface="Times New Roman" panose="02020603050405020304" pitchFamily="18" charset="0"/>
                <a:cs typeface="Times New Roman" panose="02020603050405020304" pitchFamily="18" charset="0"/>
              </a:rPr>
              <a:t>: The </a:t>
            </a:r>
            <a:r>
              <a:rPr lang="en-GB" sz="2400" dirty="0" err="1">
                <a:latin typeface="Times New Roman" panose="02020603050405020304" pitchFamily="18" charset="0"/>
                <a:cs typeface="Times New Roman" panose="02020603050405020304" pitchFamily="18" charset="0"/>
              </a:rPr>
              <a:t>EnumMap</a:t>
            </a:r>
            <a:r>
              <a:rPr lang="en-GB" sz="2400" dirty="0">
                <a:latin typeface="Times New Roman" panose="02020603050405020304" pitchFamily="18" charset="0"/>
                <a:cs typeface="Times New Roman" panose="02020603050405020304" pitchFamily="18" charset="0"/>
              </a:rPr>
              <a:t> class extends </a:t>
            </a:r>
            <a:r>
              <a:rPr lang="en-GB" sz="2400" dirty="0" err="1">
                <a:latin typeface="Times New Roman" panose="02020603050405020304" pitchFamily="18" charset="0"/>
                <a:cs typeface="Times New Roman" panose="02020603050405020304" pitchFamily="18" charset="0"/>
              </a:rPr>
              <a:t>AbstractMap</a:t>
            </a:r>
            <a:r>
              <a:rPr lang="en-GB" sz="2400" dirty="0">
                <a:latin typeface="Times New Roman" panose="02020603050405020304" pitchFamily="18" charset="0"/>
                <a:cs typeface="Times New Roman" panose="02020603050405020304" pitchFamily="18" charset="0"/>
              </a:rPr>
              <a:t> and implements Map interface. It is especially for use with keys of Enum type.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3. </a:t>
            </a:r>
            <a:r>
              <a:rPr lang="en-GB" sz="2400" b="1" dirty="0">
                <a:latin typeface="Times New Roman" panose="02020603050405020304" pitchFamily="18" charset="0"/>
                <a:cs typeface="Times New Roman" panose="02020603050405020304" pitchFamily="18" charset="0"/>
              </a:rPr>
              <a:t>HashMap</a:t>
            </a:r>
            <a:r>
              <a:rPr lang="en-GB" sz="2400" dirty="0">
                <a:latin typeface="Times New Roman" panose="02020603050405020304" pitchFamily="18" charset="0"/>
                <a:cs typeface="Times New Roman" panose="02020603050405020304" pitchFamily="18" charset="0"/>
              </a:rPr>
              <a:t>: It is a concrete class that extends </a:t>
            </a:r>
            <a:r>
              <a:rPr lang="en-GB" sz="2400" dirty="0" err="1">
                <a:latin typeface="Times New Roman" panose="02020603050405020304" pitchFamily="18" charset="0"/>
                <a:cs typeface="Times New Roman" panose="02020603050405020304" pitchFamily="18" charset="0"/>
              </a:rPr>
              <a:t>AbstractMap</a:t>
            </a:r>
            <a:r>
              <a:rPr lang="en-GB" sz="2400" dirty="0">
                <a:latin typeface="Times New Roman" panose="02020603050405020304" pitchFamily="18" charset="0"/>
                <a:cs typeface="Times New Roman" panose="02020603050405020304" pitchFamily="18" charset="0"/>
              </a:rPr>
              <a:t>. It uses a hash table to store elements. It is mainly used for locating a value, inserting, and deleting an entry.</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4. </a:t>
            </a:r>
            <a:r>
              <a:rPr lang="en-GB" sz="2400" b="1" dirty="0" err="1">
                <a:latin typeface="Times New Roman" panose="02020603050405020304" pitchFamily="18" charset="0"/>
                <a:cs typeface="Times New Roman" panose="02020603050405020304" pitchFamily="18" charset="0"/>
              </a:rPr>
              <a:t>TreeMap</a:t>
            </a:r>
            <a:r>
              <a:rPr lang="en-GB" sz="2400" dirty="0">
                <a:latin typeface="Times New Roman" panose="02020603050405020304" pitchFamily="18" charset="0"/>
                <a:cs typeface="Times New Roman" panose="02020603050405020304" pitchFamily="18" charset="0"/>
              </a:rPr>
              <a:t>: It is a concrete class that extends </a:t>
            </a:r>
            <a:r>
              <a:rPr lang="en-GB" sz="2400" dirty="0" err="1">
                <a:latin typeface="Times New Roman" panose="02020603050405020304" pitchFamily="18" charset="0"/>
                <a:cs typeface="Times New Roman" panose="02020603050405020304" pitchFamily="18" charset="0"/>
              </a:rPr>
              <a:t>AbstractMap</a:t>
            </a:r>
            <a:r>
              <a:rPr lang="en-GB" sz="2400" dirty="0">
                <a:latin typeface="Times New Roman" panose="02020603050405020304" pitchFamily="18" charset="0"/>
                <a:cs typeface="Times New Roman" panose="02020603050405020304" pitchFamily="18" charset="0"/>
              </a:rPr>
              <a:t> and implements </a:t>
            </a:r>
            <a:r>
              <a:rPr lang="en-GB" sz="2400" dirty="0" err="1">
                <a:latin typeface="Times New Roman" panose="02020603050405020304" pitchFamily="18" charset="0"/>
                <a:cs typeface="Times New Roman" panose="02020603050405020304" pitchFamily="18" charset="0"/>
              </a:rPr>
              <a:t>NavigableMap</a:t>
            </a:r>
            <a:r>
              <a:rPr lang="en-GB" sz="2400" dirty="0">
                <a:latin typeface="Times New Roman" panose="02020603050405020304" pitchFamily="18" charset="0"/>
                <a:cs typeface="Times New Roman" panose="02020603050405020304" pitchFamily="18" charset="0"/>
              </a:rPr>
              <a:t> interface. It used a tree for storing elements. It is used for traversing keys in sorted order. The keys can be sorted using the Comparable interface or Comparator interface.</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02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EEFB-9D44-040C-C150-5338A4F9D65E}"/>
              </a:ext>
            </a:extLst>
          </p:cNvPr>
          <p:cNvSpPr>
            <a:spLocks noGrp="1"/>
          </p:cNvSpPr>
          <p:nvPr>
            <p:ph type="title"/>
          </p:nvPr>
        </p:nvSpPr>
        <p:spPr>
          <a:xfrm>
            <a:off x="463825" y="365126"/>
            <a:ext cx="11635409" cy="6168196"/>
          </a:xfrm>
        </p:spPr>
        <p:txBody>
          <a:bodyPr>
            <a:normAutofit/>
          </a:bodyPr>
          <a:lstStyle/>
          <a:p>
            <a:r>
              <a:rPr lang="en-GB" sz="3000" dirty="0">
                <a:latin typeface="Times New Roman" panose="02020603050405020304" pitchFamily="18" charset="0"/>
                <a:cs typeface="Times New Roman" panose="02020603050405020304" pitchFamily="18" charset="0"/>
              </a:rPr>
              <a:t>5. </a:t>
            </a:r>
            <a:r>
              <a:rPr lang="en-GB" sz="3000" b="1" dirty="0" err="1">
                <a:latin typeface="Times New Roman" panose="02020603050405020304" pitchFamily="18" charset="0"/>
                <a:cs typeface="Times New Roman" panose="02020603050405020304" pitchFamily="18" charset="0"/>
              </a:rPr>
              <a:t>LinkedHashMap</a:t>
            </a:r>
            <a:r>
              <a:rPr lang="en-GB" sz="3000" dirty="0">
                <a:latin typeface="Times New Roman" panose="02020603050405020304" pitchFamily="18" charset="0"/>
                <a:cs typeface="Times New Roman" panose="02020603050405020304" pitchFamily="18" charset="0"/>
              </a:rPr>
              <a:t>: It is a concrete class that provides implementation of Java map interface. It extends HashMap class with a linked-list implementation that supports the insertion order of entries in the map.</a:t>
            </a:r>
            <a:br>
              <a:rPr lang="en-GB" sz="3000" dirty="0">
                <a:latin typeface="Times New Roman" panose="02020603050405020304" pitchFamily="18" charset="0"/>
                <a:cs typeface="Times New Roman" panose="02020603050405020304" pitchFamily="18" charset="0"/>
              </a:rPr>
            </a:b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The entries in a HashMap are not ordered, but entries in a </a:t>
            </a:r>
            <a:r>
              <a:rPr lang="en-GB" sz="3000" dirty="0" err="1">
                <a:latin typeface="Times New Roman" panose="02020603050405020304" pitchFamily="18" charset="0"/>
                <a:cs typeface="Times New Roman" panose="02020603050405020304" pitchFamily="18" charset="0"/>
              </a:rPr>
              <a:t>LinkedHashMap</a:t>
            </a:r>
            <a:r>
              <a:rPr lang="en-GB" sz="3000" dirty="0">
                <a:latin typeface="Times New Roman" panose="02020603050405020304" pitchFamily="18" charset="0"/>
                <a:cs typeface="Times New Roman" panose="02020603050405020304" pitchFamily="18" charset="0"/>
              </a:rPr>
              <a:t> can be retrieved in the order in which they were inserted into the map.</a:t>
            </a:r>
            <a:br>
              <a:rPr lang="en-GB" sz="3000" dirty="0">
                <a:latin typeface="Times New Roman" panose="02020603050405020304" pitchFamily="18" charset="0"/>
                <a:cs typeface="Times New Roman" panose="02020603050405020304" pitchFamily="18" charset="0"/>
              </a:rPr>
            </a:b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6. </a:t>
            </a:r>
            <a:r>
              <a:rPr lang="en-GB" sz="3000" b="1" dirty="0" err="1">
                <a:latin typeface="Times New Roman" panose="02020603050405020304" pitchFamily="18" charset="0"/>
                <a:cs typeface="Times New Roman" panose="02020603050405020304" pitchFamily="18" charset="0"/>
              </a:rPr>
              <a:t>WeakHashMap</a:t>
            </a:r>
            <a:r>
              <a:rPr lang="en-GB" sz="3000" dirty="0">
                <a:latin typeface="Times New Roman" panose="02020603050405020304" pitchFamily="18" charset="0"/>
                <a:cs typeface="Times New Roman" panose="02020603050405020304" pitchFamily="18" charset="0"/>
              </a:rPr>
              <a:t>: The </a:t>
            </a:r>
            <a:r>
              <a:rPr lang="en-GB" sz="3000" dirty="0" err="1">
                <a:latin typeface="Times New Roman" panose="02020603050405020304" pitchFamily="18" charset="0"/>
                <a:cs typeface="Times New Roman" panose="02020603050405020304" pitchFamily="18" charset="0"/>
              </a:rPr>
              <a:t>WeakHashMap</a:t>
            </a:r>
            <a:r>
              <a:rPr lang="en-GB" sz="3000" dirty="0">
                <a:latin typeface="Times New Roman" panose="02020603050405020304" pitchFamily="18" charset="0"/>
                <a:cs typeface="Times New Roman" panose="02020603050405020304" pitchFamily="18" charset="0"/>
              </a:rPr>
              <a:t> class extends </a:t>
            </a:r>
            <a:r>
              <a:rPr lang="en-GB" sz="3000" dirty="0" err="1">
                <a:latin typeface="Times New Roman" panose="02020603050405020304" pitchFamily="18" charset="0"/>
                <a:cs typeface="Times New Roman" panose="02020603050405020304" pitchFamily="18" charset="0"/>
              </a:rPr>
              <a:t>AbstractMap</a:t>
            </a:r>
            <a:r>
              <a:rPr lang="en-GB" sz="3000" dirty="0">
                <a:latin typeface="Times New Roman" panose="02020603050405020304" pitchFamily="18" charset="0"/>
                <a:cs typeface="Times New Roman" panose="02020603050405020304" pitchFamily="18" charset="0"/>
              </a:rPr>
              <a:t> interface to use a hash table with keys of weak type. Weak keys allow an element in a map to be garbage collected when its key is no longer used anywhere in the program.</a:t>
            </a:r>
            <a:br>
              <a:rPr lang="en-GB" sz="3000" dirty="0">
                <a:latin typeface="Times New Roman" panose="02020603050405020304" pitchFamily="18" charset="0"/>
                <a:cs typeface="Times New Roman" panose="02020603050405020304" pitchFamily="18" charset="0"/>
              </a:rPr>
            </a:b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7. </a:t>
            </a:r>
            <a:r>
              <a:rPr lang="en-GB" sz="3000" b="1" dirty="0" err="1">
                <a:latin typeface="Times New Roman" panose="02020603050405020304" pitchFamily="18" charset="0"/>
                <a:cs typeface="Times New Roman" panose="02020603050405020304" pitchFamily="18" charset="0"/>
              </a:rPr>
              <a:t>IdentityHashMap</a:t>
            </a:r>
            <a:r>
              <a:rPr lang="en-GB" sz="3000" dirty="0">
                <a:latin typeface="Times New Roman" panose="02020603050405020304" pitchFamily="18" charset="0"/>
                <a:cs typeface="Times New Roman" panose="02020603050405020304" pitchFamily="18" charset="0"/>
              </a:rPr>
              <a:t>: This class extends </a:t>
            </a:r>
            <a:r>
              <a:rPr lang="en-GB" sz="3000" dirty="0" err="1">
                <a:latin typeface="Times New Roman" panose="02020603050405020304" pitchFamily="18" charset="0"/>
                <a:cs typeface="Times New Roman" panose="02020603050405020304" pitchFamily="18" charset="0"/>
              </a:rPr>
              <a:t>AbstractMap</a:t>
            </a:r>
            <a:r>
              <a:rPr lang="en-GB" sz="3000" dirty="0">
                <a:latin typeface="Times New Roman" panose="02020603050405020304" pitchFamily="18" charset="0"/>
                <a:cs typeface="Times New Roman" panose="02020603050405020304" pitchFamily="18" charset="0"/>
              </a:rPr>
              <a:t> and uses reference equality for comparing entries. This class is not used for general purposes.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224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FDC-A29A-EA88-4060-CDF5777277B4}"/>
              </a:ext>
            </a:extLst>
          </p:cNvPr>
          <p:cNvSpPr>
            <a:spLocks noGrp="1"/>
          </p:cNvSpPr>
          <p:nvPr>
            <p:ph type="title"/>
          </p:nvPr>
        </p:nvSpPr>
        <p:spPr>
          <a:xfrm>
            <a:off x="463825" y="365126"/>
            <a:ext cx="11635409" cy="6492874"/>
          </a:xfrm>
        </p:spPr>
        <p:txBody>
          <a:bodyPr>
            <a:normAutofit/>
          </a:bodyPr>
          <a:lstStyle/>
          <a:p>
            <a:r>
              <a:rPr lang="en-GB" sz="3200" b="1" dirty="0">
                <a:latin typeface="Times New Roman" panose="02020603050405020304" pitchFamily="18" charset="0"/>
                <a:cs typeface="Times New Roman" panose="02020603050405020304" pitchFamily="18" charset="0"/>
              </a:rPr>
              <a:t>SYNTAX:</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Map&lt;K, V&gt; map = new HashMap&lt;&gt;(); // It create an empty map.</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b) Map&lt;K, V&gt; map = new HashMap&lt;&gt;(Map m); // It creates a map with initializing elements of m.</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c) Map&lt;K, V&gt; map = new HashMap&lt;&gt;(int </a:t>
            </a:r>
            <a:r>
              <a:rPr lang="en-GB" sz="3200" dirty="0" err="1">
                <a:latin typeface="Times New Roman" panose="02020603050405020304" pitchFamily="18" charset="0"/>
                <a:cs typeface="Times New Roman" panose="02020603050405020304" pitchFamily="18" charset="0"/>
              </a:rPr>
              <a:t>initialCapacity</a:t>
            </a:r>
            <a:r>
              <a:rPr lang="en-GB" sz="3200" dirty="0">
                <a:latin typeface="Times New Roman" panose="02020603050405020304" pitchFamily="18" charset="0"/>
                <a:cs typeface="Times New Roman" panose="02020603050405020304" pitchFamily="18" charset="0"/>
              </a:rPr>
              <a:t>); // It creates a map with initialization of initial capacity of HashMap.</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d) Map&lt;K, V&gt; map = new HashMap&lt;&gt;(int </a:t>
            </a:r>
            <a:r>
              <a:rPr lang="en-GB" sz="3200" dirty="0" err="1">
                <a:latin typeface="Times New Roman" panose="02020603050405020304" pitchFamily="18" charset="0"/>
                <a:cs typeface="Times New Roman" panose="02020603050405020304" pitchFamily="18" charset="0"/>
              </a:rPr>
              <a:t>initialCapacity</a:t>
            </a:r>
            <a:r>
              <a:rPr lang="en-GB" sz="3200" dirty="0">
                <a:latin typeface="Times New Roman" panose="02020603050405020304" pitchFamily="18" charset="0"/>
                <a:cs typeface="Times New Roman" panose="02020603050405020304" pitchFamily="18" charset="0"/>
              </a:rPr>
              <a:t>, float </a:t>
            </a:r>
            <a:r>
              <a:rPr lang="en-GB" sz="3200" dirty="0" err="1">
                <a:latin typeface="Times New Roman" panose="02020603050405020304" pitchFamily="18" charset="0"/>
                <a:cs typeface="Times New Roman" panose="02020603050405020304" pitchFamily="18" charset="0"/>
              </a:rPr>
              <a:t>fillRatio</a:t>
            </a:r>
            <a:r>
              <a:rPr lang="en-GB" sz="3200" dirty="0">
                <a:latin typeface="Times New Roman" panose="02020603050405020304" pitchFamily="18" charset="0"/>
                <a:cs typeface="Times New Roman" panose="02020603050405020304" pitchFamily="18" charset="0"/>
              </a:rPr>
              <a:t>); // It creates a map object with initializing both initial capacity and fill ratio of HashMap.</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2138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D410-03C2-F880-C4A1-EBF1CE38885E}"/>
              </a:ext>
            </a:extLst>
          </p:cNvPr>
          <p:cNvSpPr>
            <a:spLocks noGrp="1"/>
          </p:cNvSpPr>
          <p:nvPr>
            <p:ph type="title"/>
          </p:nvPr>
        </p:nvSpPr>
        <p:spPr>
          <a:xfrm>
            <a:off x="463825" y="365126"/>
            <a:ext cx="11635409" cy="6340474"/>
          </a:xfrm>
        </p:spPr>
        <p:txBody>
          <a:bodyPr>
            <a:normAutofit/>
          </a:bodyPr>
          <a:lstStyle/>
          <a:p>
            <a:r>
              <a:rPr lang="en-GB" sz="2400" b="1" dirty="0">
                <a:latin typeface="Times New Roman" panose="02020603050405020304" pitchFamily="18" charset="0"/>
                <a:cs typeface="Times New Roman" panose="02020603050405020304" pitchFamily="18" charset="0"/>
              </a:rPr>
              <a:t>Map Methods</a:t>
            </a:r>
            <a:br>
              <a:rPr lang="en-GB" sz="2400" dirty="0"/>
            </a:br>
            <a:br>
              <a:rPr lang="en-GB" sz="2400" dirty="0"/>
            </a:br>
            <a:r>
              <a:rPr lang="en-GB" sz="2400" dirty="0">
                <a:latin typeface="Times New Roman" panose="02020603050405020304" pitchFamily="18" charset="0"/>
                <a:cs typeface="Times New Roman" panose="02020603050405020304" pitchFamily="18" charset="0"/>
              </a:rPr>
              <a:t>1. V put(K key, V value): It is used to add an entry with specified key and value in the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2. void </a:t>
            </a:r>
            <a:r>
              <a:rPr lang="en-GB" sz="2400" dirty="0" err="1">
                <a:latin typeface="Times New Roman" panose="02020603050405020304" pitchFamily="18" charset="0"/>
                <a:cs typeface="Times New Roman" panose="02020603050405020304" pitchFamily="18" charset="0"/>
              </a:rPr>
              <a:t>putAll</a:t>
            </a:r>
            <a:r>
              <a:rPr lang="en-GB" sz="2400" dirty="0">
                <a:latin typeface="Times New Roman" panose="02020603050405020304" pitchFamily="18" charset="0"/>
                <a:cs typeface="Times New Roman" panose="02020603050405020304" pitchFamily="18" charset="0"/>
              </a:rPr>
              <a:t>(Map m): It is used to add all entries from into this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3. V </a:t>
            </a:r>
            <a:r>
              <a:rPr lang="en-GB" sz="2400" dirty="0" err="1">
                <a:latin typeface="Times New Roman" panose="02020603050405020304" pitchFamily="18" charset="0"/>
                <a:cs typeface="Times New Roman" panose="02020603050405020304" pitchFamily="18" charset="0"/>
              </a:rPr>
              <a:t>putIfAbsent</a:t>
            </a:r>
            <a:r>
              <a:rPr lang="en-GB" sz="2400" dirty="0">
                <a:latin typeface="Times New Roman" panose="02020603050405020304" pitchFamily="18" charset="0"/>
                <a:cs typeface="Times New Roman" panose="02020603050405020304" pitchFamily="18" charset="0"/>
              </a:rPr>
              <a:t>(K key, V value): It is used to add specified value with specified key in the map only if it is not already specified.</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4. V remove(Object key): This method is used to delete an entry for the specified key. It will return null if the key is not in the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5. </a:t>
            </a:r>
            <a:r>
              <a:rPr lang="en-GB" sz="2400" dirty="0" err="1">
                <a:latin typeface="Times New Roman" panose="02020603050405020304" pitchFamily="18" charset="0"/>
                <a:cs typeface="Times New Roman" panose="02020603050405020304" pitchFamily="18" charset="0"/>
              </a:rPr>
              <a:t>boolean</a:t>
            </a:r>
            <a:r>
              <a:rPr lang="en-GB" sz="2400" dirty="0">
                <a:latin typeface="Times New Roman" panose="02020603050405020304" pitchFamily="18" charset="0"/>
                <a:cs typeface="Times New Roman" panose="02020603050405020304" pitchFamily="18" charset="0"/>
              </a:rPr>
              <a:t> remove(Object key, Object value): This method is used to remove the specified value associated with specified key from the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6. Set&lt;K&gt; </a:t>
            </a:r>
            <a:r>
              <a:rPr lang="en-GB" sz="2400" dirty="0" err="1">
                <a:latin typeface="Times New Roman" panose="02020603050405020304" pitchFamily="18" charset="0"/>
                <a:cs typeface="Times New Roman" panose="02020603050405020304" pitchFamily="18" charset="0"/>
              </a:rPr>
              <a:t>keySet</a:t>
            </a:r>
            <a:r>
              <a:rPr lang="en-GB" sz="2400" dirty="0">
                <a:latin typeface="Times New Roman" panose="02020603050405020304" pitchFamily="18" charset="0"/>
                <a:cs typeface="Times New Roman" panose="02020603050405020304" pitchFamily="18" charset="0"/>
              </a:rPr>
              <a:t>(): This method returns a set consisting of the keys in the invoking map. It provides a set-view of the keys.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3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0611-2209-7314-6061-3C3704651D71}"/>
              </a:ext>
            </a:extLst>
          </p:cNvPr>
          <p:cNvSpPr>
            <a:spLocks noGrp="1"/>
          </p:cNvSpPr>
          <p:nvPr>
            <p:ph type="title"/>
          </p:nvPr>
        </p:nvSpPr>
        <p:spPr>
          <a:xfrm>
            <a:off x="251791" y="172278"/>
            <a:ext cx="11834192" cy="6400799"/>
          </a:xfrm>
        </p:spPr>
        <p:txBody>
          <a:bodyPr>
            <a:normAutofit/>
          </a:bodyPr>
          <a:lstStyle/>
          <a:p>
            <a:r>
              <a:rPr lang="en-IN" sz="4000" b="1" dirty="0">
                <a:latin typeface="Times New Roman" panose="02020603050405020304" pitchFamily="18" charset="0"/>
                <a:cs typeface="Times New Roman" panose="02020603050405020304" pitchFamily="18" charset="0"/>
              </a:rPr>
              <a:t>List of classes defined in </a:t>
            </a:r>
            <a:r>
              <a:rPr lang="en-IN" sz="4000" b="1" dirty="0" err="1">
                <a:latin typeface="Times New Roman" panose="02020603050405020304" pitchFamily="18" charset="0"/>
                <a:cs typeface="Times New Roman" panose="02020603050405020304" pitchFamily="18" charset="0"/>
              </a:rPr>
              <a:t>java.util</a:t>
            </a:r>
            <a:r>
              <a:rPr lang="en-IN" sz="4000" b="1" dirty="0">
                <a:latin typeface="Times New Roman" panose="02020603050405020304" pitchFamily="18" charset="0"/>
                <a:cs typeface="Times New Roman" panose="02020603050405020304" pitchFamily="18" charset="0"/>
              </a:rPr>
              <a:t> package</a:t>
            </a:r>
            <a:br>
              <a:rPr lang="en-IN" sz="4000" b="1"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AbstractCollection</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EventObject</a:t>
            </a:r>
            <a:r>
              <a:rPr lang="en-IN" sz="4000" dirty="0">
                <a:latin typeface="Times New Roman" panose="02020603050405020304" pitchFamily="18" charset="0"/>
                <a:cs typeface="Times New Roman" panose="02020603050405020304" pitchFamily="18" charset="0"/>
              </a:rPr>
              <a:t>			Random</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AbstractList</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FormattableFlags</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ResourceBundle</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AbstractMap</a:t>
            </a:r>
            <a:r>
              <a:rPr lang="en-IN" sz="4000" dirty="0">
                <a:latin typeface="Times New Roman" panose="02020603050405020304" pitchFamily="18" charset="0"/>
                <a:cs typeface="Times New Roman" panose="02020603050405020304" pitchFamily="18" charset="0"/>
              </a:rPr>
              <a:t>		Formatter				Scanner</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AbstractQueue</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AbstractSequentialList</a:t>
            </a:r>
            <a:r>
              <a:rPr lang="en-IN" sz="4000" dirty="0">
                <a:latin typeface="Times New Roman" panose="02020603050405020304" pitchFamily="18" charset="0"/>
                <a:cs typeface="Times New Roman" panose="02020603050405020304" pitchFamily="18" charset="0"/>
              </a:rPr>
              <a:t>	HashMap</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AbstractSet</a:t>
            </a:r>
            <a:r>
              <a:rPr lang="en-IN" sz="4000" dirty="0">
                <a:latin typeface="Times New Roman" panose="02020603050405020304" pitchFamily="18" charset="0"/>
                <a:cs typeface="Times New Roman" panose="02020603050405020304" pitchFamily="18" charset="0"/>
              </a:rPr>
              <a:t>		HashSet					Stack</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ArrayDeque</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Hashtable</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StringTokenizer</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ArrayList</a:t>
            </a:r>
            <a:r>
              <a:rPr lang="en-IN" sz="4000" dirty="0">
                <a:latin typeface="Times New Roman" panose="02020603050405020304" pitchFamily="18" charset="0"/>
                <a:cs typeface="Times New Roman" panose="02020603050405020304" pitchFamily="18" charset="0"/>
              </a:rPr>
              <a:t>		LinkedList				Vector</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Collections		</a:t>
            </a:r>
            <a:r>
              <a:rPr lang="en-IN" sz="4000" dirty="0" err="1">
                <a:latin typeface="Times New Roman" panose="02020603050405020304" pitchFamily="18" charset="0"/>
                <a:cs typeface="Times New Roman" panose="02020603050405020304" pitchFamily="18" charset="0"/>
              </a:rPr>
              <a:t>EnumMap</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EnumSet</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Calender</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LinkedHashMap</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TreeMap</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4048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ED55-4253-FFD9-5A70-A6E4731FDEFF}"/>
              </a:ext>
            </a:extLst>
          </p:cNvPr>
          <p:cNvSpPr>
            <a:spLocks noGrp="1"/>
          </p:cNvSpPr>
          <p:nvPr>
            <p:ph type="title"/>
          </p:nvPr>
        </p:nvSpPr>
        <p:spPr>
          <a:xfrm>
            <a:off x="463825" y="365126"/>
            <a:ext cx="11635409" cy="6168196"/>
          </a:xfrm>
        </p:spPr>
        <p:txBody>
          <a:bodyPr>
            <a:normAutofit/>
          </a:bodyPr>
          <a:lstStyle/>
          <a:p>
            <a:r>
              <a:rPr lang="en-GB" sz="2400" b="1" dirty="0">
                <a:latin typeface="Times New Roman" panose="02020603050405020304" pitchFamily="18" charset="0"/>
                <a:cs typeface="Times New Roman" panose="02020603050405020304" pitchFamily="18" charset="0"/>
              </a:rPr>
              <a:t>Map Methods</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7. void clear(): This method is used to remove all entries from the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8. V get(Object key): This method returns the value for the specified key in this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9. int </a:t>
            </a:r>
            <a:r>
              <a:rPr lang="en-GB" sz="2400" dirty="0" err="1">
                <a:latin typeface="Times New Roman" panose="02020603050405020304" pitchFamily="18" charset="0"/>
                <a:cs typeface="Times New Roman" panose="02020603050405020304" pitchFamily="18" charset="0"/>
              </a:rPr>
              <a:t>hashCode</a:t>
            </a:r>
            <a:r>
              <a:rPr lang="en-GB" sz="2400" dirty="0">
                <a:latin typeface="Times New Roman" panose="02020603050405020304" pitchFamily="18" charset="0"/>
                <a:cs typeface="Times New Roman" panose="02020603050405020304" pitchFamily="18" charset="0"/>
              </a:rPr>
              <a:t>(): It returns the hash code value for the invoking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10. </a:t>
            </a:r>
            <a:r>
              <a:rPr lang="en-GB" sz="2400" dirty="0" err="1">
                <a:latin typeface="Times New Roman" panose="02020603050405020304" pitchFamily="18" charset="0"/>
                <a:cs typeface="Times New Roman" panose="02020603050405020304" pitchFamily="18" charset="0"/>
              </a:rPr>
              <a:t>boolean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isEmpty</a:t>
            </a:r>
            <a:r>
              <a:rPr lang="en-GB" sz="2400" dirty="0">
                <a:latin typeface="Times New Roman" panose="02020603050405020304" pitchFamily="18" charset="0"/>
                <a:cs typeface="Times New Roman" panose="02020603050405020304" pitchFamily="18" charset="0"/>
              </a:rPr>
              <a:t>(): This method is used to check whether the map contains any entries. It returns true if the invoking map is empty, otherwise returns false if it contains at least one key.</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11. int size(): The size() method returns the number of entries (number of key/value pairs) in the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12. V replace(K key, V value): This method is used to replace the specified value for a specified key.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544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2A6C-E0A0-B148-849D-715DDA16EEE5}"/>
              </a:ext>
            </a:extLst>
          </p:cNvPr>
          <p:cNvSpPr>
            <a:spLocks noGrp="1"/>
          </p:cNvSpPr>
          <p:nvPr>
            <p:ph type="title"/>
          </p:nvPr>
        </p:nvSpPr>
        <p:spPr>
          <a:xfrm>
            <a:off x="463825" y="365125"/>
            <a:ext cx="11635409" cy="6274213"/>
          </a:xfrm>
        </p:spPr>
        <p:txBody>
          <a:bodyPr>
            <a:normAutofit/>
          </a:bodyPr>
          <a:lstStyle/>
          <a:p>
            <a:r>
              <a:rPr lang="en-GB" sz="2400" b="1" dirty="0">
                <a:latin typeface="Times New Roman" panose="02020603050405020304" pitchFamily="18" charset="0"/>
                <a:cs typeface="Times New Roman" panose="02020603050405020304" pitchFamily="18" charset="0"/>
              </a:rPr>
              <a:t>Map Methods</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13. </a:t>
            </a:r>
            <a:r>
              <a:rPr lang="en-GB" sz="2400" dirty="0" err="1">
                <a:latin typeface="Times New Roman" panose="02020603050405020304" pitchFamily="18" charset="0"/>
                <a:cs typeface="Times New Roman" panose="02020603050405020304" pitchFamily="18" charset="0"/>
              </a:rPr>
              <a:t>boolean</a:t>
            </a:r>
            <a:r>
              <a:rPr lang="en-GB" sz="2400" dirty="0">
                <a:latin typeface="Times New Roman" panose="02020603050405020304" pitchFamily="18" charset="0"/>
                <a:cs typeface="Times New Roman" panose="02020603050405020304" pitchFamily="18" charset="0"/>
              </a:rPr>
              <a:t> replace(K key, V </a:t>
            </a:r>
            <a:r>
              <a:rPr lang="en-GB" sz="2400" dirty="0" err="1">
                <a:latin typeface="Times New Roman" panose="02020603050405020304" pitchFamily="18" charset="0"/>
                <a:cs typeface="Times New Roman" panose="02020603050405020304" pitchFamily="18" charset="0"/>
              </a:rPr>
              <a:t>oldValue</a:t>
            </a:r>
            <a:r>
              <a:rPr lang="en-GB" sz="2400" dirty="0">
                <a:latin typeface="Times New Roman" panose="02020603050405020304" pitchFamily="18" charset="0"/>
                <a:cs typeface="Times New Roman" panose="02020603050405020304" pitchFamily="18" charset="0"/>
              </a:rPr>
              <a:t>, V </a:t>
            </a:r>
            <a:r>
              <a:rPr lang="en-GB" sz="2400" dirty="0" err="1">
                <a:latin typeface="Times New Roman" panose="02020603050405020304" pitchFamily="18" charset="0"/>
                <a:cs typeface="Times New Roman" panose="02020603050405020304" pitchFamily="18" charset="0"/>
              </a:rPr>
              <a:t>newValue</a:t>
            </a:r>
            <a:r>
              <a:rPr lang="en-GB" sz="2400" dirty="0">
                <a:latin typeface="Times New Roman" panose="02020603050405020304" pitchFamily="18" charset="0"/>
                <a:cs typeface="Times New Roman" panose="02020603050405020304" pitchFamily="18" charset="0"/>
              </a:rPr>
              <a:t>): This method is used to replace old value with new value for a specified key.</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14. Collection&lt;V&gt; values(): This method returns a collection view of the values in the map.</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15. </a:t>
            </a:r>
            <a:r>
              <a:rPr lang="en-GB" sz="2400" dirty="0" err="1">
                <a:latin typeface="Times New Roman" panose="02020603050405020304" pitchFamily="18" charset="0"/>
                <a:cs typeface="Times New Roman" panose="02020603050405020304" pitchFamily="18" charset="0"/>
              </a:rPr>
              <a:t>boolean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containsKey</a:t>
            </a:r>
            <a:r>
              <a:rPr lang="en-GB" sz="2400" dirty="0">
                <a:latin typeface="Times New Roman" panose="02020603050405020304" pitchFamily="18" charset="0"/>
                <a:cs typeface="Times New Roman" panose="02020603050405020304" pitchFamily="18" charset="0"/>
              </a:rPr>
              <a:t>(Object key): This method is used to check whether the map contains an entry for the specified key. It returns true if the invoking map contains an entry for the specified key. Otherwise, returns false.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16. </a:t>
            </a:r>
            <a:r>
              <a:rPr lang="en-GB" sz="2400" dirty="0" err="1">
                <a:latin typeface="Times New Roman" panose="02020603050405020304" pitchFamily="18" charset="0"/>
                <a:cs typeface="Times New Roman" panose="02020603050405020304" pitchFamily="18" charset="0"/>
              </a:rPr>
              <a:t>boolean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containsValue</a:t>
            </a:r>
            <a:r>
              <a:rPr lang="en-GB" sz="2400" dirty="0">
                <a:latin typeface="Times New Roman" panose="02020603050405020304" pitchFamily="18" charset="0"/>
                <a:cs typeface="Times New Roman" panose="02020603050405020304" pitchFamily="18" charset="0"/>
              </a:rPr>
              <a:t>(Object value): This method is used to check whether the map contains an entry for the specified value. It returns true if the map contains specified value. Otherwise, returns false.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17. </a:t>
            </a:r>
            <a:r>
              <a:rPr lang="en-GB" sz="2400" dirty="0" err="1">
                <a:latin typeface="Times New Roman" panose="02020603050405020304" pitchFamily="18" charset="0"/>
                <a:cs typeface="Times New Roman" panose="02020603050405020304" pitchFamily="18" charset="0"/>
              </a:rPr>
              <a:t>boolean</a:t>
            </a:r>
            <a:r>
              <a:rPr lang="en-GB" sz="2400" dirty="0">
                <a:latin typeface="Times New Roman" panose="02020603050405020304" pitchFamily="18" charset="0"/>
                <a:cs typeface="Times New Roman" panose="02020603050405020304" pitchFamily="18" charset="0"/>
              </a:rPr>
              <a:t> equals(Object </a:t>
            </a:r>
            <a:r>
              <a:rPr lang="en-GB" sz="2400" dirty="0" err="1">
                <a:latin typeface="Times New Roman" panose="02020603050405020304" pitchFamily="18" charset="0"/>
                <a:cs typeface="Times New Roman" panose="02020603050405020304" pitchFamily="18" charset="0"/>
              </a:rPr>
              <a:t>obj</a:t>
            </a:r>
            <a:r>
              <a:rPr lang="en-GB" sz="2400" dirty="0">
                <a:latin typeface="Times New Roman" panose="02020603050405020304" pitchFamily="18" charset="0"/>
                <a:cs typeface="Times New Roman" panose="02020603050405020304" pitchFamily="18" charset="0"/>
              </a:rPr>
              <a:t>): This method is used to compare the specified Object with map. If </a:t>
            </a:r>
            <a:r>
              <a:rPr lang="en-GB" sz="2400" dirty="0" err="1">
                <a:latin typeface="Times New Roman" panose="02020603050405020304" pitchFamily="18" charset="0"/>
                <a:cs typeface="Times New Roman" panose="02020603050405020304" pitchFamily="18" charset="0"/>
              </a:rPr>
              <a:t>obj</a:t>
            </a:r>
            <a:r>
              <a:rPr lang="en-GB" sz="2400" dirty="0">
                <a:latin typeface="Times New Roman" panose="02020603050405020304" pitchFamily="18" charset="0"/>
                <a:cs typeface="Times New Roman" panose="02020603050405020304" pitchFamily="18" charset="0"/>
              </a:rPr>
              <a:t> is a map and contains the same entries, it returns true otherwise, false.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0581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6045-D0F0-04E1-D3ED-A19F4327273C}"/>
              </a:ext>
            </a:extLst>
          </p:cNvPr>
          <p:cNvSpPr>
            <a:spLocks noGrp="1"/>
          </p:cNvSpPr>
          <p:nvPr>
            <p:ph type="title"/>
          </p:nvPr>
        </p:nvSpPr>
        <p:spPr>
          <a:xfrm>
            <a:off x="463825" y="365125"/>
            <a:ext cx="11635409" cy="6247709"/>
          </a:xfrm>
        </p:spPr>
        <p:txBody>
          <a:bodyPr>
            <a:normAutofit/>
          </a:bodyPr>
          <a:lstStyle/>
          <a:p>
            <a:r>
              <a:rPr lang="en-GB" sz="3200" b="1" dirty="0">
                <a:latin typeface="Times New Roman" panose="02020603050405020304" pitchFamily="18" charset="0"/>
                <a:cs typeface="Times New Roman" panose="02020603050405020304" pitchFamily="18" charset="0"/>
              </a:rPr>
              <a:t>HashMap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-An unordered collection that stores elements (objects) in the form of key-value pairs (called entries).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is expressed as HashMap&lt;Key, Value&gt;, or HashMap&lt;K, V&gt;, where K stands for key and V for value.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-Both Key and value are objects.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-If the key is provided, its associated value can be easily retrieved from the HashMap.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-Keys in the map must be unique which means we cannot use duplicate data for keys in the HashMap.</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-If we try to insert an entry that has a duplicate key, the map replaces the old entry with a new entry.</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is efficient for locating a value, adding an entry, and deleting an entry.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530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AD0E-2F6F-031F-3A78-6825B63A447B}"/>
              </a:ext>
            </a:extLst>
          </p:cNvPr>
          <p:cNvSpPr>
            <a:spLocks noGrp="1"/>
          </p:cNvSpPr>
          <p:nvPr>
            <p:ph type="title"/>
          </p:nvPr>
        </p:nvSpPr>
        <p:spPr>
          <a:xfrm>
            <a:off x="-2810953" y="-710952"/>
            <a:ext cx="18994384" cy="8417656"/>
          </a:xfrm>
        </p:spPr>
        <p:txBody>
          <a:bodyPr/>
          <a:lstStyle/>
          <a:p>
            <a:endParaRPr lang="en-IN" dirty="0"/>
          </a:p>
        </p:txBody>
      </p:sp>
      <p:pic>
        <p:nvPicPr>
          <p:cNvPr id="2050" name="Picture 2">
            <a:extLst>
              <a:ext uri="{FF2B5EF4-FFF2-40B4-BE49-F238E27FC236}">
                <a16:creationId xmlns:a16="http://schemas.microsoft.com/office/drawing/2014/main" id="{88433DC0-0F67-BDB7-AFE6-2F3FEE424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17" y="186635"/>
            <a:ext cx="9329531" cy="621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911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AAD2-22BA-152E-ABAF-DE5BA8130375}"/>
              </a:ext>
            </a:extLst>
          </p:cNvPr>
          <p:cNvSpPr>
            <a:spLocks noGrp="1"/>
          </p:cNvSpPr>
          <p:nvPr>
            <p:ph type="title"/>
          </p:nvPr>
        </p:nvSpPr>
        <p:spPr>
          <a:xfrm>
            <a:off x="463825" y="365125"/>
            <a:ext cx="11635409" cy="6287465"/>
          </a:xfrm>
        </p:spPr>
        <p:txBody>
          <a:bodyPr>
            <a:normAutofit/>
          </a:bodyPr>
          <a:lstStyle/>
          <a:p>
            <a:r>
              <a:rPr lang="en-GB" sz="2400" dirty="0">
                <a:latin typeface="Times New Roman" panose="02020603050405020304" pitchFamily="18" charset="0"/>
                <a:cs typeface="Times New Roman" panose="02020603050405020304" pitchFamily="18" charset="0"/>
              </a:rPr>
              <a:t>1. HashMap(): It is used to construct an empty HashMap object with the default initial capacity of 16 and the default fill ratio (load factor) is 0.75. The syntax to create a hash map object is as follows: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HashMap </a:t>
            </a:r>
            <a:r>
              <a:rPr lang="en-GB" sz="2400" dirty="0" err="1">
                <a:latin typeface="Times New Roman" panose="02020603050405020304" pitchFamily="18" charset="0"/>
                <a:cs typeface="Times New Roman" panose="02020603050405020304" pitchFamily="18" charset="0"/>
              </a:rPr>
              <a:t>hmap</a:t>
            </a:r>
            <a:r>
              <a:rPr lang="en-GB" sz="2400" dirty="0">
                <a:latin typeface="Times New Roman" panose="02020603050405020304" pitchFamily="18" charset="0"/>
                <a:cs typeface="Times New Roman" panose="02020603050405020304" pitchFamily="18" charset="0"/>
              </a:rPr>
              <a:t> = new HashMap();</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HashMap&lt;K, V&gt; </a:t>
            </a:r>
            <a:r>
              <a:rPr lang="en-GB" sz="2400" dirty="0" err="1">
                <a:latin typeface="Times New Roman" panose="02020603050405020304" pitchFamily="18" charset="0"/>
                <a:cs typeface="Times New Roman" panose="02020603050405020304" pitchFamily="18" charset="0"/>
              </a:rPr>
              <a:t>hmap</a:t>
            </a:r>
            <a:r>
              <a:rPr lang="en-GB" sz="2400" dirty="0">
                <a:latin typeface="Times New Roman" panose="02020603050405020304" pitchFamily="18" charset="0"/>
                <a:cs typeface="Times New Roman" panose="02020603050405020304" pitchFamily="18" charset="0"/>
              </a:rPr>
              <a:t> = new HashMap&lt;K,V&gt;(); // Generic form.</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2. HashMap(int </a:t>
            </a:r>
            <a:r>
              <a:rPr lang="en-GB" sz="2400" dirty="0" err="1">
                <a:latin typeface="Times New Roman" panose="02020603050405020304" pitchFamily="18" charset="0"/>
                <a:cs typeface="Times New Roman" panose="02020603050405020304" pitchFamily="18" charset="0"/>
              </a:rPr>
              <a:t>initialCapacity</a:t>
            </a:r>
            <a:r>
              <a:rPr lang="en-GB" sz="2400" dirty="0">
                <a:latin typeface="Times New Roman" panose="02020603050405020304" pitchFamily="18" charset="0"/>
                <a:cs typeface="Times New Roman" panose="02020603050405020304" pitchFamily="18" charset="0"/>
              </a:rPr>
              <a:t>): It is used to create an empty hash map object with a specified initial capacity under the default load factor 0.75. The general syntax is as follows: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HashMap&lt;K,V&gt; </a:t>
            </a:r>
            <a:r>
              <a:rPr lang="en-GB" sz="2400" dirty="0" err="1">
                <a:latin typeface="Times New Roman" panose="02020603050405020304" pitchFamily="18" charset="0"/>
                <a:cs typeface="Times New Roman" panose="02020603050405020304" pitchFamily="18" charset="0"/>
              </a:rPr>
              <a:t>hmap</a:t>
            </a:r>
            <a:r>
              <a:rPr lang="en-GB" sz="2400" dirty="0">
                <a:latin typeface="Times New Roman" panose="02020603050405020304" pitchFamily="18" charset="0"/>
                <a:cs typeface="Times New Roman" panose="02020603050405020304" pitchFamily="18" charset="0"/>
              </a:rPr>
              <a:t> = new HashMap&lt;K,V&gt;(int </a:t>
            </a:r>
            <a:r>
              <a:rPr lang="en-GB" sz="2400" dirty="0" err="1">
                <a:latin typeface="Times New Roman" panose="02020603050405020304" pitchFamily="18" charset="0"/>
                <a:cs typeface="Times New Roman" panose="02020603050405020304" pitchFamily="18" charset="0"/>
              </a:rPr>
              <a:t>initialCapacity</a:t>
            </a:r>
            <a:r>
              <a:rPr lang="en-GB" sz="2400" dirty="0">
                <a:latin typeface="Times New Roman" panose="02020603050405020304" pitchFamily="18" charset="0"/>
                <a:cs typeface="Times New Roman" panose="02020603050405020304" pitchFamily="18" charset="0"/>
              </a:rPr>
              <a:t>);</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3. HashMap(Map m): This constructor is used to create hash map object by initializing the elements of the given Map object m.</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4. HashMap(int </a:t>
            </a:r>
            <a:r>
              <a:rPr lang="en-GB" sz="2400" dirty="0" err="1">
                <a:latin typeface="Times New Roman" panose="02020603050405020304" pitchFamily="18" charset="0"/>
                <a:cs typeface="Times New Roman" panose="02020603050405020304" pitchFamily="18" charset="0"/>
              </a:rPr>
              <a:t>initialCapacity</a:t>
            </a:r>
            <a:r>
              <a:rPr lang="en-GB" sz="2400" dirty="0">
                <a:latin typeface="Times New Roman" panose="02020603050405020304" pitchFamily="18" charset="0"/>
                <a:cs typeface="Times New Roman" panose="02020603050405020304" pitchFamily="18" charset="0"/>
              </a:rPr>
              <a:t>, float </a:t>
            </a:r>
            <a:r>
              <a:rPr lang="en-GB" sz="2400" dirty="0" err="1">
                <a:latin typeface="Times New Roman" panose="02020603050405020304" pitchFamily="18" charset="0"/>
                <a:cs typeface="Times New Roman" panose="02020603050405020304" pitchFamily="18" charset="0"/>
              </a:rPr>
              <a:t>loadFactor</a:t>
            </a:r>
            <a:r>
              <a:rPr lang="en-GB" sz="2400" dirty="0">
                <a:latin typeface="Times New Roman" panose="02020603050405020304" pitchFamily="18" charset="0"/>
                <a:cs typeface="Times New Roman" panose="02020603050405020304" pitchFamily="18" charset="0"/>
              </a:rPr>
              <a:t>): This constructor is used to create hash map object with specified initial capacity and load factor.</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1353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CA54-D5E6-2C3D-9E00-8985F3DF09B8}"/>
              </a:ext>
            </a:extLst>
          </p:cNvPr>
          <p:cNvSpPr>
            <a:spLocks noGrp="1"/>
          </p:cNvSpPr>
          <p:nvPr>
            <p:ph type="title"/>
          </p:nvPr>
        </p:nvSpPr>
        <p:spPr>
          <a:xfrm>
            <a:off x="463825" y="365126"/>
            <a:ext cx="11635409" cy="5611604"/>
          </a:xfrm>
        </p:spPr>
        <p:txBody>
          <a:bodyPr>
            <a:normAutofit/>
          </a:bodyPr>
          <a:lstStyle/>
          <a:p>
            <a:r>
              <a:rPr lang="en-GB" dirty="0">
                <a:latin typeface="Times New Roman" panose="02020603050405020304" pitchFamily="18" charset="0"/>
                <a:cs typeface="Times New Roman" panose="02020603050405020304" pitchFamily="18" charset="0"/>
              </a:rPr>
              <a:t> EXAMPLE: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HashMap&lt;String, Integer&gt; </a:t>
            </a:r>
            <a:r>
              <a:rPr lang="en-GB" dirty="0" err="1">
                <a:latin typeface="Times New Roman" panose="02020603050405020304" pitchFamily="18" charset="0"/>
                <a:cs typeface="Times New Roman" panose="02020603050405020304" pitchFamily="18" charset="0"/>
              </a:rPr>
              <a:t>hmap</a:t>
            </a:r>
            <a:r>
              <a:rPr lang="en-GB" dirty="0">
                <a:latin typeface="Times New Roman" panose="02020603050405020304" pitchFamily="18" charset="0"/>
                <a:cs typeface="Times New Roman" panose="02020603050405020304" pitchFamily="18" charset="0"/>
              </a:rPr>
              <a:t> = new HashMap&lt;&gt;(30, 0.7f);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6414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64FC-CF10-623D-85C7-5024575766D6}"/>
              </a:ext>
            </a:extLst>
          </p:cNvPr>
          <p:cNvSpPr>
            <a:spLocks noGrp="1"/>
          </p:cNvSpPr>
          <p:nvPr>
            <p:ph type="title"/>
          </p:nvPr>
        </p:nvSpPr>
        <p:spPr>
          <a:xfrm>
            <a:off x="463825" y="365125"/>
            <a:ext cx="11635409" cy="6300717"/>
          </a:xfrm>
        </p:spPr>
        <p:txBody>
          <a:bodyPr>
            <a:noAutofit/>
          </a:bodyPr>
          <a:lstStyle/>
          <a:p>
            <a:r>
              <a:rPr lang="en-IN" sz="2800" dirty="0">
                <a:latin typeface="Times New Roman" panose="02020603050405020304" pitchFamily="18" charset="0"/>
                <a:cs typeface="Times New Roman" panose="02020603050405020304" pitchFamily="18" charset="0"/>
              </a:rPr>
              <a:t>import </a:t>
            </a:r>
            <a:r>
              <a:rPr lang="en-IN" sz="2800" dirty="0" err="1">
                <a:latin typeface="Times New Roman" panose="02020603050405020304" pitchFamily="18" charset="0"/>
                <a:cs typeface="Times New Roman" panose="02020603050405020304" pitchFamily="18" charset="0"/>
              </a:rPr>
              <a:t>java.util.HashMap</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public class HashMapEx1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public static void main(String[] </a:t>
            </a:r>
            <a:r>
              <a:rPr lang="en-IN" sz="2800" dirty="0" err="1">
                <a:latin typeface="Times New Roman" panose="02020603050405020304" pitchFamily="18" charset="0"/>
                <a:cs typeface="Times New Roman" panose="02020603050405020304" pitchFamily="18" charset="0"/>
              </a:rPr>
              <a:t>args</a:t>
            </a: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HashMap&lt;</a:t>
            </a:r>
            <a:r>
              <a:rPr lang="en-IN" sz="2800" dirty="0" err="1">
                <a:latin typeface="Times New Roman" panose="02020603050405020304" pitchFamily="18" charset="0"/>
                <a:cs typeface="Times New Roman" panose="02020603050405020304" pitchFamily="18" charset="0"/>
              </a:rPr>
              <a:t>String,Integer</a:t>
            </a:r>
            <a:r>
              <a:rPr lang="en-IN" sz="2800" dirty="0">
                <a:latin typeface="Times New Roman" panose="02020603050405020304" pitchFamily="18" charset="0"/>
                <a:cs typeface="Times New Roman" panose="02020603050405020304" pitchFamily="18" charset="0"/>
              </a:rPr>
              <a:t>&gt; </a:t>
            </a:r>
            <a:r>
              <a:rPr lang="en-IN" sz="2800" dirty="0" err="1">
                <a:latin typeface="Times New Roman" panose="02020603050405020304" pitchFamily="18" charset="0"/>
                <a:cs typeface="Times New Roman" panose="02020603050405020304" pitchFamily="18" charset="0"/>
              </a:rPr>
              <a:t>hmap</a:t>
            </a:r>
            <a:r>
              <a:rPr lang="en-IN" sz="2800" dirty="0">
                <a:latin typeface="Times New Roman" panose="02020603050405020304" pitchFamily="18" charset="0"/>
                <a:cs typeface="Times New Roman" panose="02020603050405020304" pitchFamily="18" charset="0"/>
              </a:rPr>
              <a:t> = new HashMap&lt;&gt;();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boolean</a:t>
            </a:r>
            <a:r>
              <a:rPr lang="en-IN" sz="2800" dirty="0">
                <a:latin typeface="Times New Roman" panose="02020603050405020304" pitchFamily="18" charset="0"/>
                <a:cs typeface="Times New Roman" panose="02020603050405020304" pitchFamily="18" charset="0"/>
              </a:rPr>
              <a:t> empty = </a:t>
            </a:r>
            <a:r>
              <a:rPr lang="en-IN" sz="2800" dirty="0" err="1">
                <a:latin typeface="Times New Roman" panose="02020603050405020304" pitchFamily="18" charset="0"/>
                <a:cs typeface="Times New Roman" panose="02020603050405020304" pitchFamily="18" charset="0"/>
              </a:rPr>
              <a:t>hmap.isEmpty</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System.out.println</a:t>
            </a:r>
            <a:r>
              <a:rPr lang="en-IN" sz="2800" dirty="0">
                <a:latin typeface="Times New Roman" panose="02020603050405020304" pitchFamily="18" charset="0"/>
                <a:cs typeface="Times New Roman" panose="02020603050405020304" pitchFamily="18" charset="0"/>
              </a:rPr>
              <a:t>("Is HashMap empty: " +empty);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hmap.put</a:t>
            </a:r>
            <a:r>
              <a:rPr lang="en-IN" sz="2800" dirty="0">
                <a:latin typeface="Times New Roman" panose="02020603050405020304" pitchFamily="18" charset="0"/>
                <a:cs typeface="Times New Roman" panose="02020603050405020304" pitchFamily="18" charset="0"/>
              </a:rPr>
              <a:t>("John", 24); // </a:t>
            </a:r>
            <a:r>
              <a:rPr lang="en-IN" sz="2800" dirty="0" err="1">
                <a:latin typeface="Times New Roman" panose="02020603050405020304" pitchFamily="18" charset="0"/>
                <a:cs typeface="Times New Roman" panose="02020603050405020304" pitchFamily="18" charset="0"/>
              </a:rPr>
              <a:t>hmap.size</a:t>
            </a:r>
            <a:r>
              <a:rPr lang="en-IN" sz="2800" dirty="0">
                <a:latin typeface="Times New Roman" panose="02020603050405020304" pitchFamily="18" charset="0"/>
                <a:cs typeface="Times New Roman" panose="02020603050405020304" pitchFamily="18" charset="0"/>
              </a:rPr>
              <a:t>() is 1.</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hmap.put</a:t>
            </a:r>
            <a:r>
              <a:rPr lang="en-IN" sz="2800" dirty="0">
                <a:latin typeface="Times New Roman" panose="02020603050405020304" pitchFamily="18" charset="0"/>
                <a:cs typeface="Times New Roman" panose="02020603050405020304" pitchFamily="18" charset="0"/>
              </a:rPr>
              <a:t>("Deep", 22); // </a:t>
            </a:r>
            <a:r>
              <a:rPr lang="en-IN" sz="2800" dirty="0" err="1">
                <a:latin typeface="Times New Roman" panose="02020603050405020304" pitchFamily="18" charset="0"/>
                <a:cs typeface="Times New Roman" panose="02020603050405020304" pitchFamily="18" charset="0"/>
              </a:rPr>
              <a:t>hmap.size</a:t>
            </a:r>
            <a:r>
              <a:rPr lang="en-IN" sz="2800" dirty="0">
                <a:latin typeface="Times New Roman" panose="02020603050405020304" pitchFamily="18" charset="0"/>
                <a:cs typeface="Times New Roman" panose="02020603050405020304" pitchFamily="18" charset="0"/>
              </a:rPr>
              <a:t>() is 2.</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hmap.put</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Shubh</a:t>
            </a:r>
            <a:r>
              <a:rPr lang="en-IN" sz="2800" dirty="0">
                <a:latin typeface="Times New Roman" panose="02020603050405020304" pitchFamily="18" charset="0"/>
                <a:cs typeface="Times New Roman" panose="02020603050405020304" pitchFamily="18" charset="0"/>
              </a:rPr>
              <a:t>", 15); // </a:t>
            </a:r>
            <a:r>
              <a:rPr lang="en-IN" sz="2800" dirty="0" err="1">
                <a:latin typeface="Times New Roman" panose="02020603050405020304" pitchFamily="18" charset="0"/>
                <a:cs typeface="Times New Roman" panose="02020603050405020304" pitchFamily="18" charset="0"/>
              </a:rPr>
              <a:t>hmap.size</a:t>
            </a:r>
            <a:r>
              <a:rPr lang="en-IN" sz="2800" dirty="0">
                <a:latin typeface="Times New Roman" panose="02020603050405020304" pitchFamily="18" charset="0"/>
                <a:cs typeface="Times New Roman" panose="02020603050405020304" pitchFamily="18" charset="0"/>
              </a:rPr>
              <a:t>() is 3.</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hmap.put</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Riky</a:t>
            </a:r>
            <a:r>
              <a:rPr lang="en-IN" sz="2800" dirty="0">
                <a:latin typeface="Times New Roman" panose="02020603050405020304" pitchFamily="18" charset="0"/>
                <a:cs typeface="Times New Roman" panose="02020603050405020304" pitchFamily="18" charset="0"/>
              </a:rPr>
              <a:t>", 22); // </a:t>
            </a:r>
            <a:r>
              <a:rPr lang="en-IN" sz="2800" dirty="0" err="1">
                <a:latin typeface="Times New Roman" panose="02020603050405020304" pitchFamily="18" charset="0"/>
                <a:cs typeface="Times New Roman" panose="02020603050405020304" pitchFamily="18" charset="0"/>
              </a:rPr>
              <a:t>hmap.size</a:t>
            </a:r>
            <a:r>
              <a:rPr lang="en-IN" sz="2800" dirty="0">
                <a:latin typeface="Times New Roman" panose="02020603050405020304" pitchFamily="18" charset="0"/>
                <a:cs typeface="Times New Roman" panose="02020603050405020304" pitchFamily="18" charset="0"/>
              </a:rPr>
              <a:t>() is 4. // Adding duplicate value.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hmap.put</a:t>
            </a:r>
            <a:r>
              <a:rPr lang="en-IN" sz="2800" dirty="0">
                <a:latin typeface="Times New Roman" panose="02020603050405020304" pitchFamily="18" charset="0"/>
                <a:cs typeface="Times New Roman" panose="02020603050405020304" pitchFamily="18" charset="0"/>
              </a:rPr>
              <a:t>("Mark", 30); // </a:t>
            </a:r>
            <a:r>
              <a:rPr lang="en-IN" sz="2800" dirty="0" err="1">
                <a:latin typeface="Times New Roman" panose="02020603050405020304" pitchFamily="18" charset="0"/>
                <a:cs typeface="Times New Roman" panose="02020603050405020304" pitchFamily="18" charset="0"/>
              </a:rPr>
              <a:t>hmap.size</a:t>
            </a:r>
            <a:r>
              <a:rPr lang="en-IN" sz="2800" dirty="0">
                <a:latin typeface="Times New Roman" panose="02020603050405020304" pitchFamily="18" charset="0"/>
                <a:cs typeface="Times New Roman" panose="02020603050405020304" pitchFamily="18" charset="0"/>
              </a:rPr>
              <a:t>() is 5.</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System.out.println</a:t>
            </a:r>
            <a:r>
              <a:rPr lang="en-IN" sz="2800" dirty="0">
                <a:latin typeface="Times New Roman" panose="02020603050405020304" pitchFamily="18" charset="0"/>
                <a:cs typeface="Times New Roman" panose="02020603050405020304" pitchFamily="18" charset="0"/>
              </a:rPr>
              <a:t>("Entries in HashMap: " +</a:t>
            </a:r>
            <a:r>
              <a:rPr lang="en-IN" sz="2800" dirty="0" err="1">
                <a:latin typeface="Times New Roman" panose="02020603050405020304" pitchFamily="18" charset="0"/>
                <a:cs typeface="Times New Roman" panose="02020603050405020304" pitchFamily="18" charset="0"/>
              </a:rPr>
              <a:t>hmap</a:t>
            </a: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int size = </a:t>
            </a:r>
            <a:r>
              <a:rPr lang="en-IN" sz="2800" dirty="0" err="1">
                <a:latin typeface="Times New Roman" panose="02020603050405020304" pitchFamily="18" charset="0"/>
                <a:cs typeface="Times New Roman" panose="02020603050405020304" pitchFamily="18" charset="0"/>
              </a:rPr>
              <a:t>hmap.size</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System.out.println</a:t>
            </a:r>
            <a:r>
              <a:rPr lang="en-IN" sz="2800" dirty="0">
                <a:latin typeface="Times New Roman" panose="02020603050405020304" pitchFamily="18" charset="0"/>
                <a:cs typeface="Times New Roman" panose="02020603050405020304" pitchFamily="18" charset="0"/>
              </a:rPr>
              <a:t>("Size of HashMap: " +size);</a:t>
            </a:r>
            <a:br>
              <a:rPr lang="en-IN" sz="2400" dirty="0"/>
            </a:br>
            <a:br>
              <a:rPr lang="en-IN" sz="2400" dirty="0"/>
            </a:br>
            <a:endParaRPr lang="en-IN" sz="2400" dirty="0"/>
          </a:p>
        </p:txBody>
      </p:sp>
    </p:spTree>
    <p:extLst>
      <p:ext uri="{BB962C8B-B14F-4D97-AF65-F5344CB8AC3E}">
        <p14:creationId xmlns:p14="http://schemas.microsoft.com/office/powerpoint/2010/main" val="322335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ACED-1D15-D0EA-B3EC-38DE8BC16EAD}"/>
              </a:ext>
            </a:extLst>
          </p:cNvPr>
          <p:cNvSpPr>
            <a:spLocks noGrp="1"/>
          </p:cNvSpPr>
          <p:nvPr>
            <p:ph type="title"/>
          </p:nvPr>
        </p:nvSpPr>
        <p:spPr>
          <a:xfrm>
            <a:off x="463825" y="365126"/>
            <a:ext cx="11635409" cy="6492874"/>
          </a:xfrm>
        </p:spPr>
        <p:txBody>
          <a:bodyPr>
            <a:normAutofit/>
          </a:bodyPr>
          <a:lstStyle/>
          <a:p>
            <a:r>
              <a:rPr lang="en-IN" sz="3200" dirty="0" err="1">
                <a:latin typeface="Times New Roman" panose="02020603050405020304" pitchFamily="18" charset="0"/>
                <a:cs typeface="Times New Roman" panose="02020603050405020304" pitchFamily="18" charset="0"/>
              </a:rPr>
              <a:t>hmap.put</a:t>
            </a:r>
            <a:r>
              <a:rPr lang="en-IN" sz="3200" dirty="0">
                <a:latin typeface="Times New Roman" panose="02020603050405020304" pitchFamily="18" charset="0"/>
                <a:cs typeface="Times New Roman" panose="02020603050405020304" pitchFamily="18" charset="0"/>
              </a:rPr>
              <a:t>(null, null); // </a:t>
            </a:r>
            <a:r>
              <a:rPr lang="en-IN" sz="3200" dirty="0" err="1">
                <a:latin typeface="Times New Roman" panose="02020603050405020304" pitchFamily="18" charset="0"/>
                <a:cs typeface="Times New Roman" panose="02020603050405020304" pitchFamily="18" charset="0"/>
              </a:rPr>
              <a:t>hmap.size</a:t>
            </a:r>
            <a:r>
              <a:rPr lang="en-IN" sz="3200" dirty="0">
                <a:latin typeface="Times New Roman" panose="02020603050405020304" pitchFamily="18" charset="0"/>
                <a:cs typeface="Times New Roman" panose="02020603050405020304" pitchFamily="18" charset="0"/>
              </a:rPr>
              <a:t>() is 6.</a:t>
            </a:r>
            <a:br>
              <a:rPr lang="en-IN" sz="3200" dirty="0">
                <a:latin typeface="Times New Roman" panose="02020603050405020304" pitchFamily="18" charset="0"/>
                <a:cs typeface="Times New Roman" panose="02020603050405020304" pitchFamily="18" charset="0"/>
              </a:rPr>
            </a:br>
            <a:r>
              <a:rPr lang="en-IN" sz="3200" dirty="0" err="1">
                <a:latin typeface="Times New Roman" panose="02020603050405020304" pitchFamily="18" charset="0"/>
                <a:cs typeface="Times New Roman" panose="02020603050405020304" pitchFamily="18" charset="0"/>
              </a:rPr>
              <a:t>System.out.println</a:t>
            </a:r>
            <a:r>
              <a:rPr lang="en-IN" sz="3200" dirty="0">
                <a:latin typeface="Times New Roman" panose="02020603050405020304" pitchFamily="18" charset="0"/>
                <a:cs typeface="Times New Roman" panose="02020603050405020304" pitchFamily="18" charset="0"/>
              </a:rPr>
              <a:t>("Updated entries in HashMap: " +</a:t>
            </a:r>
            <a:r>
              <a:rPr lang="en-IN" sz="3200" dirty="0" err="1">
                <a:latin typeface="Times New Roman" panose="02020603050405020304" pitchFamily="18" charset="0"/>
                <a:cs typeface="Times New Roman" panose="02020603050405020304" pitchFamily="18" charset="0"/>
              </a:rPr>
              <a:t>hmap</a:t>
            </a:r>
            <a:r>
              <a:rPr lang="en-IN" sz="3200" dirty="0">
                <a:latin typeface="Times New Roman" panose="02020603050405020304" pitchFamily="18" charset="0"/>
                <a:cs typeface="Times New Roman" panose="02020603050405020304" pitchFamily="18" charset="0"/>
              </a:rPr>
              <a:t>);</a:t>
            </a:r>
            <a:br>
              <a:rPr lang="en-IN" sz="3200" dirty="0">
                <a:latin typeface="Times New Roman" panose="02020603050405020304" pitchFamily="18" charset="0"/>
                <a:cs typeface="Times New Roman" panose="02020603050405020304" pitchFamily="18" charset="0"/>
              </a:rPr>
            </a:br>
            <a:r>
              <a:rPr lang="en-IN" sz="3200" dirty="0" err="1">
                <a:latin typeface="Times New Roman" panose="02020603050405020304" pitchFamily="18" charset="0"/>
                <a:cs typeface="Times New Roman" panose="02020603050405020304" pitchFamily="18" charset="0"/>
              </a:rPr>
              <a:t>hmap.put</a:t>
            </a:r>
            <a:r>
              <a:rPr lang="en-IN" sz="3200" dirty="0">
                <a:latin typeface="Times New Roman" panose="02020603050405020304" pitchFamily="18" charset="0"/>
                <a:cs typeface="Times New Roman" panose="02020603050405020304" pitchFamily="18" charset="0"/>
              </a:rPr>
              <a:t>(10, "Guava"); // Still </a:t>
            </a:r>
            <a:r>
              <a:rPr lang="en-IN" sz="3200" dirty="0" err="1">
                <a:latin typeface="Times New Roman" panose="02020603050405020304" pitchFamily="18" charset="0"/>
                <a:cs typeface="Times New Roman" panose="02020603050405020304" pitchFamily="18" charset="0"/>
              </a:rPr>
              <a:t>hmap.size</a:t>
            </a:r>
            <a:r>
              <a:rPr lang="en-IN" sz="3200" dirty="0">
                <a:latin typeface="Times New Roman" panose="02020603050405020304" pitchFamily="18" charset="0"/>
                <a:cs typeface="Times New Roman" panose="02020603050405020304" pitchFamily="18" charset="0"/>
              </a:rPr>
              <a:t> is 3.</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hmap.put</a:t>
            </a:r>
            <a:r>
              <a:rPr lang="en-IN" sz="3200" dirty="0">
                <a:latin typeface="Times New Roman" panose="02020603050405020304" pitchFamily="18" charset="0"/>
                <a:cs typeface="Times New Roman" panose="02020603050405020304" pitchFamily="18" charset="0"/>
              </a:rPr>
              <a:t>(20, "Banana"); // Adding duplicate value.</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//Removing Key-Value pairs for key 'B'.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Object </a:t>
            </a:r>
            <a:r>
              <a:rPr lang="en-IN" sz="3200" dirty="0" err="1">
                <a:latin typeface="Times New Roman" panose="02020603050405020304" pitchFamily="18" charset="0"/>
                <a:cs typeface="Times New Roman" panose="02020603050405020304" pitchFamily="18" charset="0"/>
              </a:rPr>
              <a:t>removeEntry</a:t>
            </a:r>
            <a:r>
              <a:rPr lang="en-IN" sz="3200" dirty="0">
                <a:latin typeface="Times New Roman" panose="02020603050405020304" pitchFamily="18" charset="0"/>
                <a:cs typeface="Times New Roman" panose="02020603050405020304" pitchFamily="18" charset="0"/>
              </a:rPr>
              <a:t> = </a:t>
            </a:r>
            <a:r>
              <a:rPr lang="en-IN" sz="3200" dirty="0" err="1">
                <a:latin typeface="Times New Roman" panose="02020603050405020304" pitchFamily="18" charset="0"/>
                <a:cs typeface="Times New Roman" panose="02020603050405020304" pitchFamily="18" charset="0"/>
              </a:rPr>
              <a:t>hmap.remove</a:t>
            </a:r>
            <a:r>
              <a:rPr lang="en-IN" sz="3200" dirty="0">
                <a:latin typeface="Times New Roman" panose="02020603050405020304" pitchFamily="18" charset="0"/>
                <a:cs typeface="Times New Roman" panose="02020603050405020304" pitchFamily="18" charset="0"/>
              </a:rPr>
              <a:t>('B');</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System.out.println</a:t>
            </a:r>
            <a:r>
              <a:rPr lang="en-IN" sz="3200" dirty="0">
                <a:latin typeface="Times New Roman" panose="02020603050405020304" pitchFamily="18" charset="0"/>
                <a:cs typeface="Times New Roman" panose="02020603050405020304" pitchFamily="18" charset="0"/>
              </a:rPr>
              <a:t>("Removed Entry: " +</a:t>
            </a:r>
            <a:r>
              <a:rPr lang="en-IN" sz="3200" dirty="0" err="1">
                <a:latin typeface="Times New Roman" panose="02020603050405020304" pitchFamily="18" charset="0"/>
                <a:cs typeface="Times New Roman" panose="02020603050405020304" pitchFamily="18" charset="0"/>
              </a:rPr>
              <a:t>removeEntry</a:t>
            </a:r>
            <a:r>
              <a:rPr lang="en-IN" sz="3200" dirty="0">
                <a:latin typeface="Times New Roman" panose="02020603050405020304" pitchFamily="18" charset="0"/>
                <a:cs typeface="Times New Roman" panose="02020603050405020304" pitchFamily="18" charset="0"/>
              </a:rPr>
              <a: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Object </a:t>
            </a:r>
            <a:r>
              <a:rPr lang="en-IN" sz="3200" dirty="0" err="1">
                <a:latin typeface="Times New Roman" panose="02020603050405020304" pitchFamily="18" charset="0"/>
                <a:cs typeface="Times New Roman" panose="02020603050405020304" pitchFamily="18" charset="0"/>
              </a:rPr>
              <a:t>replaceValue</a:t>
            </a:r>
            <a:r>
              <a:rPr lang="en-IN" sz="3200" dirty="0">
                <a:latin typeface="Times New Roman" panose="02020603050405020304" pitchFamily="18" charset="0"/>
                <a:cs typeface="Times New Roman" panose="02020603050405020304" pitchFamily="18" charset="0"/>
              </a:rPr>
              <a:t> = </a:t>
            </a:r>
            <a:r>
              <a:rPr lang="en-IN" sz="3200" dirty="0" err="1">
                <a:latin typeface="Times New Roman" panose="02020603050405020304" pitchFamily="18" charset="0"/>
                <a:cs typeface="Times New Roman" panose="02020603050405020304" pitchFamily="18" charset="0"/>
              </a:rPr>
              <a:t>hmap.replace</a:t>
            </a:r>
            <a:r>
              <a:rPr lang="en-IN" sz="3200" dirty="0">
                <a:latin typeface="Times New Roman" panose="02020603050405020304" pitchFamily="18" charset="0"/>
                <a:cs typeface="Times New Roman" panose="02020603050405020304" pitchFamily="18" charset="0"/>
              </a:rPr>
              <a:t>('B', "Black");</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System.out.println</a:t>
            </a:r>
            <a:r>
              <a:rPr lang="en-IN" sz="3200" dirty="0">
                <a:latin typeface="Times New Roman" panose="02020603050405020304" pitchFamily="18" charset="0"/>
                <a:cs typeface="Times New Roman" panose="02020603050405020304" pitchFamily="18" charset="0"/>
              </a:rPr>
              <a:t>("Replaced value: " +</a:t>
            </a:r>
            <a:r>
              <a:rPr lang="en-IN" sz="3200" dirty="0" err="1">
                <a:latin typeface="Times New Roman" panose="02020603050405020304" pitchFamily="18" charset="0"/>
                <a:cs typeface="Times New Roman" panose="02020603050405020304" pitchFamily="18" charset="0"/>
              </a:rPr>
              <a:t>replaceValue</a:t>
            </a:r>
            <a:r>
              <a:rPr lang="en-IN" sz="3200" dirty="0">
                <a:latin typeface="Times New Roman" panose="02020603050405020304" pitchFamily="18" charset="0"/>
                <a:cs typeface="Times New Roman" panose="02020603050405020304" pitchFamily="18" charset="0"/>
              </a:rPr>
              <a: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int number = </a:t>
            </a:r>
            <a:r>
              <a:rPr lang="en-IN" sz="3200" dirty="0" err="1">
                <a:latin typeface="Times New Roman" panose="02020603050405020304" pitchFamily="18" charset="0"/>
                <a:cs typeface="Times New Roman" panose="02020603050405020304" pitchFamily="18" charset="0"/>
              </a:rPr>
              <a:t>hmap.get</a:t>
            </a:r>
            <a:r>
              <a:rPr lang="en-IN" sz="3200" dirty="0">
                <a:latin typeface="Times New Roman" panose="02020603050405020304" pitchFamily="18" charset="0"/>
                <a:cs typeface="Times New Roman" panose="02020603050405020304" pitchFamily="18" charset="0"/>
              </a:rPr>
              <a:t>("Deep");</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System.out.println</a:t>
            </a:r>
            <a:r>
              <a:rPr lang="en-IN" sz="3200" dirty="0">
                <a:latin typeface="Times New Roman" panose="02020603050405020304" pitchFamily="18" charset="0"/>
                <a:cs typeface="Times New Roman" panose="02020603050405020304" pitchFamily="18" charset="0"/>
              </a:rPr>
              <a:t>("Deep's  number: " +number);</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69349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B6E0-F308-0043-C0F1-B75B4500F5E8}"/>
              </a:ext>
            </a:extLst>
          </p:cNvPr>
          <p:cNvSpPr>
            <a:spLocks noGrp="1"/>
          </p:cNvSpPr>
          <p:nvPr>
            <p:ph type="title"/>
          </p:nvPr>
        </p:nvSpPr>
        <p:spPr>
          <a:xfrm>
            <a:off x="318053" y="132522"/>
            <a:ext cx="11781182" cy="6586330"/>
          </a:xfrm>
        </p:spPr>
        <p:txBody>
          <a:bodyPr>
            <a:noAutofit/>
          </a:bodyPr>
          <a:lstStyle/>
          <a:p>
            <a:r>
              <a:rPr lang="en-GB" sz="3200" b="1" dirty="0" err="1">
                <a:latin typeface="Times New Roman" panose="02020603050405020304" pitchFamily="18" charset="0"/>
                <a:cs typeface="Times New Roman" panose="02020603050405020304" pitchFamily="18" charset="0"/>
              </a:rPr>
              <a:t>TreeMap</a:t>
            </a:r>
            <a:r>
              <a:rPr lang="en-GB" sz="3200" b="1"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t>
            </a:r>
            <a:r>
              <a:rPr lang="en-GB" sz="3200" dirty="0" err="1">
                <a:latin typeface="Times New Roman" panose="02020603050405020304" pitchFamily="18" charset="0"/>
                <a:cs typeface="Times New Roman" panose="02020603050405020304" pitchFamily="18" charset="0"/>
              </a:rPr>
              <a:t>TreeMap</a:t>
            </a:r>
            <a:r>
              <a:rPr lang="en-GB" sz="3200" dirty="0">
                <a:latin typeface="Times New Roman" panose="02020603050405020304" pitchFamily="18" charset="0"/>
                <a:cs typeface="Times New Roman" panose="02020603050405020304" pitchFamily="18" charset="0"/>
              </a:rPr>
              <a:t> in Java is a concrete class that is a red-black tree based implementation of the Map interface.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provides an efficient way of storing key/value pairs in sorted order automatically and allows rapid retrieval.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a:t>
            </a:r>
            <a:r>
              <a:rPr lang="en-GB" sz="3200" dirty="0" err="1">
                <a:latin typeface="Times New Roman" panose="02020603050405020304" pitchFamily="18" charset="0"/>
                <a:cs typeface="Times New Roman" panose="02020603050405020304" pitchFamily="18" charset="0"/>
              </a:rPr>
              <a:t>TreeMap</a:t>
            </a:r>
            <a:r>
              <a:rPr lang="en-GB" sz="3200" dirty="0">
                <a:latin typeface="Times New Roman" panose="02020603050405020304" pitchFamily="18" charset="0"/>
                <a:cs typeface="Times New Roman" panose="02020603050405020304" pitchFamily="18" charset="0"/>
              </a:rPr>
              <a:t> implementation provides guaranteed log(n) time performance for checking, adding, retrieval, and removal operations.</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Main differences between HashMap and </a:t>
            </a:r>
            <a:r>
              <a:rPr lang="en-GB" sz="3200" dirty="0" err="1">
                <a:latin typeface="Times New Roman" panose="02020603050405020304" pitchFamily="18" charset="0"/>
                <a:cs typeface="Times New Roman" panose="02020603050405020304" pitchFamily="18" charset="0"/>
              </a:rPr>
              <a:t>TreeMap</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1.HashMap is an unordered collection of elements while </a:t>
            </a:r>
            <a:r>
              <a:rPr lang="en-GB" sz="3200" dirty="0" err="1">
                <a:latin typeface="Times New Roman" panose="02020603050405020304" pitchFamily="18" charset="0"/>
                <a:cs typeface="Times New Roman" panose="02020603050405020304" pitchFamily="18" charset="0"/>
              </a:rPr>
              <a:t>TreeMap</a:t>
            </a:r>
            <a:r>
              <a:rPr lang="en-GB" sz="3200" dirty="0">
                <a:latin typeface="Times New Roman" panose="02020603050405020304" pitchFamily="18" charset="0"/>
                <a:cs typeface="Times New Roman" panose="02020603050405020304" pitchFamily="18" charset="0"/>
              </a:rPr>
              <a:t> is sorted in the ascending order of its keys.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2.The keys are sorted either using Comparable interface or Comparator interface.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3.HashMap allows only one null key while </a:t>
            </a:r>
            <a:r>
              <a:rPr lang="en-GB" sz="3200" dirty="0" err="1">
                <a:latin typeface="Times New Roman" panose="02020603050405020304" pitchFamily="18" charset="0"/>
                <a:cs typeface="Times New Roman" panose="02020603050405020304" pitchFamily="18" charset="0"/>
              </a:rPr>
              <a:t>TreeMap</a:t>
            </a:r>
            <a:r>
              <a:rPr lang="en-GB" sz="3200" dirty="0">
                <a:latin typeface="Times New Roman" panose="02020603050405020304" pitchFamily="18" charset="0"/>
                <a:cs typeface="Times New Roman" panose="02020603050405020304" pitchFamily="18" charset="0"/>
              </a:rPr>
              <a:t> does not allow any null key.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0513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206B-478B-2DA9-957B-BBD94D364EC4}"/>
              </a:ext>
            </a:extLst>
          </p:cNvPr>
          <p:cNvSpPr>
            <a:spLocks noGrp="1"/>
          </p:cNvSpPr>
          <p:nvPr>
            <p:ph type="title"/>
          </p:nvPr>
        </p:nvSpPr>
        <p:spPr>
          <a:xfrm>
            <a:off x="-2606067" y="-732183"/>
            <a:ext cx="18004517" cy="8049853"/>
          </a:xfrm>
        </p:spPr>
        <p:txBody>
          <a:bodyPr>
            <a:normAutofit/>
          </a:bodyPr>
          <a:lstStyle/>
          <a:p>
            <a:endParaRPr lang="en-IN" dirty="0"/>
          </a:p>
        </p:txBody>
      </p:sp>
      <p:pic>
        <p:nvPicPr>
          <p:cNvPr id="3074" name="Picture 2">
            <a:extLst>
              <a:ext uri="{FF2B5EF4-FFF2-40B4-BE49-F238E27FC236}">
                <a16:creationId xmlns:a16="http://schemas.microsoft.com/office/drawing/2014/main" id="{6325937C-AF9A-C6FD-5AE4-714F5D6D4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18" y="553278"/>
            <a:ext cx="8627165" cy="575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9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A82E-CF41-48ED-3DD0-68537FCA0295}"/>
              </a:ext>
            </a:extLst>
          </p:cNvPr>
          <p:cNvSpPr>
            <a:spLocks noGrp="1"/>
          </p:cNvSpPr>
          <p:nvPr>
            <p:ph type="title"/>
          </p:nvPr>
        </p:nvSpPr>
        <p:spPr>
          <a:xfrm>
            <a:off x="172277" y="365125"/>
            <a:ext cx="11754679" cy="6247710"/>
          </a:xfrm>
        </p:spPr>
        <p:txBody>
          <a:bodyPr>
            <a:normAutofit fontScale="90000"/>
          </a:bodyPr>
          <a:lstStyle/>
          <a:p>
            <a:pPr>
              <a:lnSpc>
                <a:spcPct val="150000"/>
              </a:lnSpc>
            </a:pPr>
            <a:r>
              <a:rPr lang="en-IN" sz="3200" b="1" dirty="0">
                <a:latin typeface="Times New Roman" panose="02020603050405020304" pitchFamily="18" charset="0"/>
                <a:cs typeface="Times New Roman" panose="02020603050405020304" pitchFamily="18" charset="0"/>
              </a:rPr>
              <a:t>Collections Interface Methods</a:t>
            </a:r>
            <a:br>
              <a:rPr lang="en-IN" sz="32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add():		Add objects to collection.</a:t>
            </a:r>
            <a:br>
              <a:rPr lang="en-GB" sz="3300" dirty="0">
                <a:latin typeface="Times New Roman" panose="02020603050405020304" pitchFamily="18" charset="0"/>
                <a:cs typeface="Times New Roman" panose="02020603050405020304" pitchFamily="18" charset="0"/>
              </a:rPr>
            </a:br>
            <a:r>
              <a:rPr lang="en-GB" sz="3300" dirty="0" err="1">
                <a:latin typeface="Times New Roman" panose="02020603050405020304" pitchFamily="18" charset="0"/>
                <a:cs typeface="Times New Roman" panose="02020603050405020304" pitchFamily="18" charset="0"/>
              </a:rPr>
              <a:t>isEmpty</a:t>
            </a:r>
            <a:r>
              <a:rPr lang="en-GB" sz="3300" dirty="0">
                <a:latin typeface="Times New Roman" panose="02020603050405020304" pitchFamily="18" charset="0"/>
                <a:cs typeface="Times New Roman" panose="02020603050405020304" pitchFamily="18" charset="0"/>
              </a:rPr>
              <a:t>():	Returns true if collection is empty</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clear():	Removes all elements from the collection</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remove():	Remove a selected object</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size():	Find the number of elements</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stream():	Return Sequential elements</a:t>
            </a:r>
            <a:br>
              <a:rPr lang="en-GB" sz="3300" dirty="0">
                <a:latin typeface="Times New Roman" panose="02020603050405020304" pitchFamily="18" charset="0"/>
                <a:cs typeface="Times New Roman" panose="02020603050405020304" pitchFamily="18" charset="0"/>
              </a:rPr>
            </a:br>
            <a:r>
              <a:rPr lang="en-GB" sz="3300" dirty="0" err="1">
                <a:latin typeface="Times New Roman" panose="02020603050405020304" pitchFamily="18" charset="0"/>
                <a:cs typeface="Times New Roman" panose="02020603050405020304" pitchFamily="18" charset="0"/>
              </a:rPr>
              <a:t>toArray</a:t>
            </a:r>
            <a:r>
              <a:rPr lang="en-GB" sz="3300" dirty="0">
                <a:latin typeface="Times New Roman" panose="02020603050405020304" pitchFamily="18" charset="0"/>
                <a:cs typeface="Times New Roman" panose="02020603050405020304" pitchFamily="18" charset="0"/>
              </a:rPr>
              <a:t>():	Returns elements in array format</a:t>
            </a:r>
            <a:br>
              <a:rPr lang="en-GB" sz="3300" dirty="0">
                <a:latin typeface="Times New Roman" panose="02020603050405020304" pitchFamily="18" charset="0"/>
                <a:cs typeface="Times New Roman" panose="02020603050405020304" pitchFamily="18" charset="0"/>
              </a:rPr>
            </a:br>
            <a:r>
              <a:rPr lang="en-GB" sz="3300" dirty="0" err="1">
                <a:latin typeface="Times New Roman" panose="02020603050405020304" pitchFamily="18" charset="0"/>
                <a:cs typeface="Times New Roman" panose="02020603050405020304" pitchFamily="18" charset="0"/>
              </a:rPr>
              <a:t>hashCode</a:t>
            </a:r>
            <a:r>
              <a:rPr lang="en-GB" sz="3300" dirty="0">
                <a:latin typeface="Times New Roman" panose="02020603050405020304" pitchFamily="18" charset="0"/>
                <a:cs typeface="Times New Roman" panose="02020603050405020304" pitchFamily="18" charset="0"/>
              </a:rPr>
              <a:t>():Returns </a:t>
            </a:r>
            <a:r>
              <a:rPr lang="en-GB" sz="3300" dirty="0" err="1">
                <a:latin typeface="Times New Roman" panose="02020603050405020304" pitchFamily="18" charset="0"/>
                <a:cs typeface="Times New Roman" panose="02020603050405020304" pitchFamily="18" charset="0"/>
              </a:rPr>
              <a:t>Hashcode</a:t>
            </a:r>
            <a:r>
              <a:rPr lang="en-GB" sz="3300" dirty="0">
                <a:latin typeface="Times New Roman" panose="02020603050405020304" pitchFamily="18" charset="0"/>
                <a:cs typeface="Times New Roman" panose="02020603050405020304" pitchFamily="18" charset="0"/>
              </a:rPr>
              <a:t> of the elements</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0217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0F13-5B2F-9BB8-EF6A-C38BF2369469}"/>
              </a:ext>
            </a:extLst>
          </p:cNvPr>
          <p:cNvSpPr>
            <a:spLocks noGrp="1"/>
          </p:cNvSpPr>
          <p:nvPr>
            <p:ph type="title"/>
          </p:nvPr>
        </p:nvSpPr>
        <p:spPr>
          <a:xfrm>
            <a:off x="463825" y="365126"/>
            <a:ext cx="11635409" cy="6194700"/>
          </a:xfrm>
        </p:spPr>
        <p:txBody>
          <a:bodyPr>
            <a:noAutofit/>
          </a:bodyPr>
          <a:lstStyle/>
          <a:p>
            <a:br>
              <a:rPr lang="en-IN" sz="2200" dirty="0"/>
            </a:br>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java.util.TreeMap</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public class TreeMapEx2{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public static void main(String[] </a:t>
            </a:r>
            <a:r>
              <a:rPr lang="en-IN" sz="2200" dirty="0" err="1">
                <a:latin typeface="Times New Roman" panose="02020603050405020304" pitchFamily="18" charset="0"/>
                <a:cs typeface="Times New Roman" panose="02020603050405020304" pitchFamily="18" charset="0"/>
              </a:rPr>
              <a:t>args</a:t>
            </a:r>
            <a:r>
              <a:rPr lang="en-IN" sz="2200" dirty="0">
                <a:latin typeface="Times New Roman" panose="02020603050405020304" pitchFamily="18" charset="0"/>
                <a:cs typeface="Times New Roman" panose="02020603050405020304" pitchFamily="18" charset="0"/>
              </a:rPr>
              <a:t>)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&lt;String, Integer&gt; </a:t>
            </a:r>
            <a:r>
              <a:rPr lang="en-IN" sz="2200" dirty="0" err="1">
                <a:latin typeface="Times New Roman" panose="02020603050405020304" pitchFamily="18" charset="0"/>
                <a:cs typeface="Times New Roman" panose="02020603050405020304" pitchFamily="18" charset="0"/>
              </a:rPr>
              <a:t>tmap</a:t>
            </a:r>
            <a:r>
              <a:rPr lang="en-IN" sz="2200" dirty="0">
                <a:latin typeface="Times New Roman" panose="02020603050405020304" pitchFamily="18" charset="0"/>
                <a:cs typeface="Times New Roman" panose="02020603050405020304" pitchFamily="18" charset="0"/>
              </a:rPr>
              <a:t> = new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&lt;&gt;();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int size = </a:t>
            </a:r>
            <a:r>
              <a:rPr lang="en-IN" sz="2200" dirty="0" err="1">
                <a:latin typeface="Times New Roman" panose="02020603050405020304" pitchFamily="18" charset="0"/>
                <a:cs typeface="Times New Roman" panose="02020603050405020304" pitchFamily="18" charset="0"/>
              </a:rPr>
              <a:t>tmap.size</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("Size of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 before adding entries: " +size);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boolean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isEmpty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tmap.isEmpty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("Is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 empty: " +</a:t>
            </a:r>
            <a:r>
              <a:rPr lang="en-IN" sz="2200" dirty="0" err="1">
                <a:latin typeface="Times New Roman" panose="02020603050405020304" pitchFamily="18" charset="0"/>
                <a:cs typeface="Times New Roman" panose="02020603050405020304" pitchFamily="18" charset="0"/>
              </a:rPr>
              <a:t>isEmpty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("John", 25);</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("Ricky", 22);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("Deep", 28);</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("Mark", 20);</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("Peter", 30);</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("Entries in ascending order: " +</a:t>
            </a:r>
            <a:r>
              <a:rPr lang="en-IN" sz="2200" dirty="0" err="1">
                <a:latin typeface="Times New Roman" panose="02020603050405020304" pitchFamily="18" charset="0"/>
                <a:cs typeface="Times New Roman" panose="02020603050405020304" pitchFamily="18" charset="0"/>
              </a:rPr>
              <a:t>tmap</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tmap.remove</a:t>
            </a:r>
            <a:r>
              <a:rPr lang="en-IN" sz="2200" dirty="0">
                <a:latin typeface="Times New Roman" panose="02020603050405020304" pitchFamily="18" charset="0"/>
                <a:cs typeface="Times New Roman" panose="02020603050405020304" pitchFamily="18" charset="0"/>
              </a:rPr>
              <a:t>("Mark");</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("Entries of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 after removing: " +</a:t>
            </a:r>
            <a:r>
              <a:rPr lang="en-IN" sz="2200" dirty="0" err="1">
                <a:latin typeface="Times New Roman" panose="02020603050405020304" pitchFamily="18" charset="0"/>
                <a:cs typeface="Times New Roman" panose="02020603050405020304" pitchFamily="18" charset="0"/>
              </a:rPr>
              <a:t>tmap</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tmap.replace</a:t>
            </a:r>
            <a:r>
              <a:rPr lang="en-IN" sz="2200" dirty="0">
                <a:latin typeface="Times New Roman" panose="02020603050405020304" pitchFamily="18" charset="0"/>
                <a:cs typeface="Times New Roman" panose="02020603050405020304" pitchFamily="18" charset="0"/>
              </a:rPr>
              <a:t>("Peter", 18);</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("Updated </a:t>
            </a:r>
            <a:r>
              <a:rPr lang="en-IN" sz="2200" dirty="0" err="1">
                <a:latin typeface="Times New Roman" panose="02020603050405020304" pitchFamily="18" charset="0"/>
                <a:cs typeface="Times New Roman" panose="02020603050405020304" pitchFamily="18" charset="0"/>
              </a:rPr>
              <a:t>enrties</a:t>
            </a:r>
            <a:r>
              <a:rPr lang="en-IN" sz="2200" dirty="0">
                <a:latin typeface="Times New Roman" panose="02020603050405020304" pitchFamily="18" charset="0"/>
                <a:cs typeface="Times New Roman" panose="02020603050405020304" pitchFamily="18" charset="0"/>
              </a:rPr>
              <a:t> of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362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AFD7-8A9C-4904-E03D-B350A97CA083}"/>
              </a:ext>
            </a:extLst>
          </p:cNvPr>
          <p:cNvSpPr>
            <a:spLocks noGrp="1"/>
          </p:cNvSpPr>
          <p:nvPr>
            <p:ph type="title"/>
          </p:nvPr>
        </p:nvSpPr>
        <p:spPr>
          <a:xfrm>
            <a:off x="463825" y="1"/>
            <a:ext cx="11635409" cy="6858000"/>
          </a:xfrm>
        </p:spPr>
        <p:txBody>
          <a:bodyPr numCol="2">
            <a:noAutofit/>
          </a:bodyPr>
          <a:lstStyle/>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java.util.TreeMap</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public class TreeMapEx1{</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public static void main(String[] </a:t>
            </a:r>
            <a:r>
              <a:rPr lang="en-IN" sz="2200" dirty="0" err="1">
                <a:latin typeface="Times New Roman" panose="02020603050405020304" pitchFamily="18" charset="0"/>
                <a:cs typeface="Times New Roman" panose="02020603050405020304" pitchFamily="18" charset="0"/>
              </a:rPr>
              <a:t>args</a:t>
            </a:r>
            <a:r>
              <a:rPr lang="en-IN" sz="2200" dirty="0">
                <a:latin typeface="Times New Roman" panose="02020603050405020304" pitchFamily="18" charset="0"/>
                <a:cs typeface="Times New Roman" panose="02020603050405020304" pitchFamily="18" charset="0"/>
              </a:rPr>
              <a:t>)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Creating a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 object of generic type.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&lt;Character, String&gt; </a:t>
            </a:r>
            <a:r>
              <a:rPr lang="en-IN" sz="2200" dirty="0" err="1">
                <a:latin typeface="Times New Roman" panose="02020603050405020304" pitchFamily="18" charset="0"/>
                <a:cs typeface="Times New Roman" panose="02020603050405020304" pitchFamily="18" charset="0"/>
              </a:rPr>
              <a:t>tmap</a:t>
            </a:r>
            <a:r>
              <a:rPr lang="en-IN" sz="2200" dirty="0">
                <a:latin typeface="Times New Roman" panose="02020603050405020304" pitchFamily="18" charset="0"/>
                <a:cs typeface="Times New Roman" panose="02020603050405020304" pitchFamily="18" charset="0"/>
              </a:rPr>
              <a:t> = new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&lt;&gt;();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Adding entries in tree map.</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('A', "Apple");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('P', "</a:t>
            </a:r>
            <a:r>
              <a:rPr lang="en-IN" sz="2200" dirty="0" err="1">
                <a:latin typeface="Times New Roman" panose="02020603050405020304" pitchFamily="18" charset="0"/>
                <a:cs typeface="Times New Roman" panose="02020603050405020304" pitchFamily="18" charset="0"/>
              </a:rPr>
              <a:t>Parot</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('C', "Cat");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('B', "Boy");</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('D', "Dog");</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Object </a:t>
            </a:r>
            <a:r>
              <a:rPr lang="en-IN" sz="2200" dirty="0" err="1">
                <a:latin typeface="Times New Roman" panose="02020603050405020304" pitchFamily="18" charset="0"/>
                <a:cs typeface="Times New Roman" panose="02020603050405020304" pitchFamily="18" charset="0"/>
              </a:rPr>
              <a:t>entrySet</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tmap.entrySet</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("Entry set: " +</a:t>
            </a:r>
            <a:r>
              <a:rPr lang="en-IN" sz="2200" dirty="0" err="1">
                <a:latin typeface="Times New Roman" panose="02020603050405020304" pitchFamily="18" charset="0"/>
                <a:cs typeface="Times New Roman" panose="02020603050405020304" pitchFamily="18" charset="0"/>
              </a:rPr>
              <a:t>entrySet</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("Key set: " +</a:t>
            </a:r>
            <a:r>
              <a:rPr lang="en-IN" sz="2200" dirty="0" err="1">
                <a:latin typeface="Times New Roman" panose="02020603050405020304" pitchFamily="18" charset="0"/>
                <a:cs typeface="Times New Roman" panose="02020603050405020304" pitchFamily="18" charset="0"/>
              </a:rPr>
              <a:t>tmap.keySet</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("Value set: " +</a:t>
            </a:r>
            <a:r>
              <a:rPr lang="en-IN" sz="2200" dirty="0" err="1">
                <a:latin typeface="Times New Roman" panose="02020603050405020304" pitchFamily="18" charset="0"/>
                <a:cs typeface="Times New Roman" panose="02020603050405020304" pitchFamily="18" charset="0"/>
              </a:rPr>
              <a:t>tmap.values</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Object </a:t>
            </a:r>
            <a:r>
              <a:rPr lang="en-IN" sz="2200" dirty="0" err="1">
                <a:latin typeface="Times New Roman" panose="02020603050405020304" pitchFamily="18" charset="0"/>
                <a:cs typeface="Times New Roman" panose="02020603050405020304" pitchFamily="18" charset="0"/>
              </a:rPr>
              <a:t>vGet</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tmap.get</a:t>
            </a:r>
            <a:r>
              <a:rPr lang="en-IN" sz="2200" dirty="0">
                <a:latin typeface="Times New Roman" panose="02020603050405020304" pitchFamily="18" charset="0"/>
                <a:cs typeface="Times New Roman" panose="02020603050405020304" pitchFamily="18" charset="0"/>
              </a:rPr>
              <a:t>('C');</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("C: " +</a:t>
            </a:r>
            <a:r>
              <a:rPr lang="en-IN" sz="2200" dirty="0" err="1">
                <a:latin typeface="Times New Roman" panose="02020603050405020304" pitchFamily="18" charset="0"/>
                <a:cs typeface="Times New Roman" panose="02020603050405020304" pitchFamily="18" charset="0"/>
              </a:rPr>
              <a:t>vGet</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boolean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containsKey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tmap.containsKey</a:t>
            </a:r>
            <a:r>
              <a:rPr lang="en-IN" sz="2200" dirty="0">
                <a:latin typeface="Times New Roman" panose="02020603050405020304" pitchFamily="18" charset="0"/>
                <a:cs typeface="Times New Roman" panose="02020603050405020304" pitchFamily="18" charset="0"/>
              </a:rPr>
              <a:t>('B');</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("Is key 'B' present in map: " +</a:t>
            </a:r>
            <a:r>
              <a:rPr lang="en-IN" sz="2200" dirty="0" err="1">
                <a:latin typeface="Times New Roman" panose="02020603050405020304" pitchFamily="18" charset="0"/>
                <a:cs typeface="Times New Roman" panose="02020603050405020304" pitchFamily="18" charset="0"/>
              </a:rPr>
              <a:t>containsKey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boolean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containsValue</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tmap.containsValue</a:t>
            </a:r>
            <a:r>
              <a:rPr lang="en-IN" sz="2200" dirty="0">
                <a:latin typeface="Times New Roman" panose="02020603050405020304" pitchFamily="18" charset="0"/>
                <a:cs typeface="Times New Roman" panose="02020603050405020304" pitchFamily="18" charset="0"/>
              </a:rPr>
              <a:t>("Apple");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("Is Apple present in map: " +</a:t>
            </a:r>
            <a:r>
              <a:rPr lang="en-IN" sz="2200" dirty="0" err="1">
                <a:latin typeface="Times New Roman" panose="02020603050405020304" pitchFamily="18" charset="0"/>
                <a:cs typeface="Times New Roman" panose="02020603050405020304" pitchFamily="18" charset="0"/>
              </a:rPr>
              <a:t>containsValue</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br>
              <a:rPr lang="en-IN" sz="2000" dirty="0"/>
            </a:br>
            <a:r>
              <a:rPr lang="en-IN" sz="2000" dirty="0"/>
              <a:t>}</a:t>
            </a:r>
          </a:p>
        </p:txBody>
      </p:sp>
    </p:spTree>
    <p:extLst>
      <p:ext uri="{BB962C8B-B14F-4D97-AF65-F5344CB8AC3E}">
        <p14:creationId xmlns:p14="http://schemas.microsoft.com/office/powerpoint/2010/main" val="3581293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6CC8-BD33-87B1-CAEB-C4177FE9895D}"/>
              </a:ext>
            </a:extLst>
          </p:cNvPr>
          <p:cNvSpPr>
            <a:spLocks noGrp="1"/>
          </p:cNvSpPr>
          <p:nvPr>
            <p:ph type="title"/>
          </p:nvPr>
        </p:nvSpPr>
        <p:spPr>
          <a:xfrm>
            <a:off x="251791" y="365125"/>
            <a:ext cx="11847443" cy="6260961"/>
          </a:xfrm>
        </p:spPr>
        <p:txBody>
          <a:bodyPr>
            <a:noAutofit/>
          </a:bodyPr>
          <a:lstStyle/>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java.util.TreeMap</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public class TreeMapEx1{</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public static void main(String[] </a:t>
            </a:r>
            <a:r>
              <a:rPr lang="en-IN" sz="2200" dirty="0" err="1">
                <a:latin typeface="Times New Roman" panose="02020603050405020304" pitchFamily="18" charset="0"/>
                <a:cs typeface="Times New Roman" panose="02020603050405020304" pitchFamily="18" charset="0"/>
              </a:rPr>
              <a:t>args</a:t>
            </a:r>
            <a:r>
              <a:rPr lang="en-IN" sz="2200" dirty="0">
                <a:latin typeface="Times New Roman" panose="02020603050405020304" pitchFamily="18" charset="0"/>
                <a:cs typeface="Times New Roman" panose="02020603050405020304" pitchFamily="18" charset="0"/>
              </a:rPr>
              <a:t>)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&lt;Integer, String&gt; </a:t>
            </a:r>
            <a:r>
              <a:rPr lang="en-IN" sz="2200" dirty="0" err="1">
                <a:latin typeface="Times New Roman" panose="02020603050405020304" pitchFamily="18" charset="0"/>
                <a:cs typeface="Times New Roman" panose="02020603050405020304" pitchFamily="18" charset="0"/>
              </a:rPr>
              <a:t>tmap</a:t>
            </a:r>
            <a:r>
              <a:rPr lang="en-IN" sz="2200" dirty="0">
                <a:latin typeface="Times New Roman" panose="02020603050405020304" pitchFamily="18" charset="0"/>
                <a:cs typeface="Times New Roman" panose="02020603050405020304" pitchFamily="18" charset="0"/>
              </a:rPr>
              <a:t> = new </a:t>
            </a:r>
            <a:r>
              <a:rPr lang="en-IN" sz="2200" dirty="0" err="1">
                <a:latin typeface="Times New Roman" panose="02020603050405020304" pitchFamily="18" charset="0"/>
                <a:cs typeface="Times New Roman" panose="02020603050405020304" pitchFamily="18" charset="0"/>
              </a:rPr>
              <a:t>TreeMap</a:t>
            </a:r>
            <a:r>
              <a:rPr lang="en-IN" sz="2200" dirty="0">
                <a:latin typeface="Times New Roman" panose="02020603050405020304" pitchFamily="18" charset="0"/>
                <a:cs typeface="Times New Roman" panose="02020603050405020304" pitchFamily="18" charset="0"/>
              </a:rPr>
              <a:t>&lt;&gt;();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(25, "John");</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(22, "</a:t>
            </a:r>
            <a:r>
              <a:rPr lang="en-IN" sz="2200" dirty="0" err="1">
                <a:latin typeface="Times New Roman" panose="02020603050405020304" pitchFamily="18" charset="0"/>
                <a:cs typeface="Times New Roman" panose="02020603050405020304" pitchFamily="18" charset="0"/>
              </a:rPr>
              <a:t>Shubh</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(30, "Ricky");</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(35, "Peter");</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tmap.put</a:t>
            </a:r>
            <a:r>
              <a:rPr lang="en-IN" sz="2200" dirty="0">
                <a:latin typeface="Times New Roman" panose="02020603050405020304" pitchFamily="18" charset="0"/>
                <a:cs typeface="Times New Roman" panose="02020603050405020304" pitchFamily="18" charset="0"/>
              </a:rPr>
              <a:t>(18, "Johnson");</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ceilingEntry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tmap.ceilingEntry</a:t>
            </a:r>
            <a:r>
              <a:rPr lang="en-IN" sz="2200" dirty="0">
                <a:latin typeface="Times New Roman" panose="02020603050405020304" pitchFamily="18" charset="0"/>
                <a:cs typeface="Times New Roman" panose="02020603050405020304" pitchFamily="18" charset="0"/>
              </a:rPr>
              <a:t>(32));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ceilingKey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tmap.ceilingKey</a:t>
            </a:r>
            <a:r>
              <a:rPr lang="en-IN" sz="2200" dirty="0">
                <a:latin typeface="Times New Roman" panose="02020603050405020304" pitchFamily="18" charset="0"/>
                <a:cs typeface="Times New Roman" panose="02020603050405020304" pitchFamily="18" charset="0"/>
              </a:rPr>
              <a:t>(32));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firstEntry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tmap.firstEntry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lastEntry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tmap.lastEntry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floorEntry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tmap.floorEntry</a:t>
            </a:r>
            <a:r>
              <a:rPr lang="en-IN" sz="2200" dirty="0">
                <a:latin typeface="Times New Roman" panose="02020603050405020304" pitchFamily="18" charset="0"/>
                <a:cs typeface="Times New Roman" panose="02020603050405020304" pitchFamily="18" charset="0"/>
              </a:rPr>
              <a:t>(31));</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HigherEntry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tmap.higherEntry</a:t>
            </a:r>
            <a:r>
              <a:rPr lang="en-IN" sz="2200" dirty="0">
                <a:latin typeface="Times New Roman" panose="02020603050405020304" pitchFamily="18" charset="0"/>
                <a:cs typeface="Times New Roman" panose="02020603050405020304" pitchFamily="18" charset="0"/>
              </a:rPr>
              <a:t>(30));</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LowerEntry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tmap.lowerEntry</a:t>
            </a:r>
            <a:r>
              <a:rPr lang="en-IN" sz="2200" dirty="0">
                <a:latin typeface="Times New Roman" panose="02020603050405020304" pitchFamily="18" charset="0"/>
                <a:cs typeface="Times New Roman" panose="02020603050405020304" pitchFamily="18" charset="0"/>
              </a:rPr>
              <a:t>(30));</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pollFirstEntry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tmap.pollFirstEntry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pollLastEntry</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tmap.pollLastEntry</a:t>
            </a:r>
            <a:r>
              <a:rPr lang="en-IN" sz="2200" dirty="0">
                <a:latin typeface="Times New Roman" panose="02020603050405020304" pitchFamily="18" charset="0"/>
                <a:cs typeface="Times New Roman" panose="02020603050405020304" pitchFamily="18" charset="0"/>
              </a:rPr>
              <a: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25454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AAF5-A008-A554-F9F1-BD77C6D2ADC9}"/>
              </a:ext>
            </a:extLst>
          </p:cNvPr>
          <p:cNvSpPr>
            <a:spLocks noGrp="1"/>
          </p:cNvSpPr>
          <p:nvPr>
            <p:ph type="title"/>
          </p:nvPr>
        </p:nvSpPr>
        <p:spPr>
          <a:xfrm>
            <a:off x="463825" y="365125"/>
            <a:ext cx="11635409" cy="6247709"/>
          </a:xfrm>
        </p:spPr>
        <p:txBody>
          <a:bodyPr>
            <a:normAutofit/>
          </a:bodyPr>
          <a:lstStyle/>
          <a:p>
            <a:r>
              <a:rPr lang="en-IN" sz="4000" dirty="0">
                <a:latin typeface="Times New Roman" panose="02020603050405020304" pitchFamily="18" charset="0"/>
                <a:cs typeface="Times New Roman" panose="02020603050405020304" pitchFamily="18" charset="0"/>
              </a:rPr>
              <a:t>Output:</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ceilingEntry</a:t>
            </a:r>
            <a:r>
              <a:rPr lang="en-IN" sz="4000" dirty="0">
                <a:latin typeface="Times New Roman" panose="02020603050405020304" pitchFamily="18" charset="0"/>
                <a:cs typeface="Times New Roman" panose="02020603050405020304" pitchFamily="18" charset="0"/>
              </a:rPr>
              <a:t>: 35=Peter</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ceilingKey</a:t>
            </a:r>
            <a:r>
              <a:rPr lang="en-IN" sz="4000" dirty="0">
                <a:latin typeface="Times New Roman" panose="02020603050405020304" pitchFamily="18" charset="0"/>
                <a:cs typeface="Times New Roman" panose="02020603050405020304" pitchFamily="18" charset="0"/>
              </a:rPr>
              <a:t>: 35</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firstEntry</a:t>
            </a:r>
            <a:r>
              <a:rPr lang="en-IN" sz="4000" dirty="0">
                <a:latin typeface="Times New Roman" panose="02020603050405020304" pitchFamily="18" charset="0"/>
                <a:cs typeface="Times New Roman" panose="02020603050405020304" pitchFamily="18" charset="0"/>
              </a:rPr>
              <a:t>: 18=Johnson</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lastEntry</a:t>
            </a:r>
            <a:r>
              <a:rPr lang="en-IN" sz="4000" dirty="0">
                <a:latin typeface="Times New Roman" panose="02020603050405020304" pitchFamily="18" charset="0"/>
                <a:cs typeface="Times New Roman" panose="02020603050405020304" pitchFamily="18" charset="0"/>
              </a:rPr>
              <a:t>: 35=Peter</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floorEntry</a:t>
            </a:r>
            <a:r>
              <a:rPr lang="en-IN" sz="4000" dirty="0">
                <a:latin typeface="Times New Roman" panose="02020603050405020304" pitchFamily="18" charset="0"/>
                <a:cs typeface="Times New Roman" panose="02020603050405020304" pitchFamily="18" charset="0"/>
              </a:rPr>
              <a:t>: 30=Ricky</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HigherEntry</a:t>
            </a:r>
            <a:r>
              <a:rPr lang="en-IN" sz="4000" dirty="0">
                <a:latin typeface="Times New Roman" panose="02020603050405020304" pitchFamily="18" charset="0"/>
                <a:cs typeface="Times New Roman" panose="02020603050405020304" pitchFamily="18" charset="0"/>
              </a:rPr>
              <a:t>: 35=Peter</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LowerEntry</a:t>
            </a:r>
            <a:r>
              <a:rPr lang="en-IN" sz="4000" dirty="0">
                <a:latin typeface="Times New Roman" panose="02020603050405020304" pitchFamily="18" charset="0"/>
                <a:cs typeface="Times New Roman" panose="02020603050405020304" pitchFamily="18" charset="0"/>
              </a:rPr>
              <a:t>: 25=John</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pollFirstEntry</a:t>
            </a:r>
            <a:r>
              <a:rPr lang="en-IN" sz="4000" dirty="0">
                <a:latin typeface="Times New Roman" panose="02020603050405020304" pitchFamily="18" charset="0"/>
                <a:cs typeface="Times New Roman" panose="02020603050405020304" pitchFamily="18" charset="0"/>
              </a:rPr>
              <a:t>: 18=Johnson</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pollLastEntry</a:t>
            </a:r>
            <a:r>
              <a:rPr lang="en-IN" sz="4000" dirty="0">
                <a:latin typeface="Times New Roman" panose="02020603050405020304" pitchFamily="18" charset="0"/>
                <a:cs typeface="Times New Roman" panose="02020603050405020304" pitchFamily="18" charset="0"/>
              </a:rPr>
              <a:t>: 35=Peter</a:t>
            </a:r>
          </a:p>
        </p:txBody>
      </p:sp>
    </p:spTree>
    <p:extLst>
      <p:ext uri="{BB962C8B-B14F-4D97-AF65-F5344CB8AC3E}">
        <p14:creationId xmlns:p14="http://schemas.microsoft.com/office/powerpoint/2010/main" val="969452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C99D-381C-0B01-AFF5-41B32DD17A89}"/>
              </a:ext>
            </a:extLst>
          </p:cNvPr>
          <p:cNvSpPr>
            <a:spLocks noGrp="1"/>
          </p:cNvSpPr>
          <p:nvPr>
            <p:ph type="title"/>
          </p:nvPr>
        </p:nvSpPr>
        <p:spPr>
          <a:xfrm>
            <a:off x="119271" y="365126"/>
            <a:ext cx="11979964" cy="6340474"/>
          </a:xfrm>
        </p:spPr>
        <p:txBody>
          <a:bodyPr>
            <a:normAutofit/>
          </a:bodyPr>
          <a:lstStyle/>
          <a:p>
            <a:r>
              <a:rPr lang="en-GB" sz="3600" b="1" dirty="0" err="1">
                <a:latin typeface="Times New Roman" panose="02020603050405020304" pitchFamily="18" charset="0"/>
                <a:cs typeface="Times New Roman" panose="02020603050405020304" pitchFamily="18" charset="0"/>
              </a:rPr>
              <a:t>Hashtable</a:t>
            </a:r>
            <a:r>
              <a:rPr lang="en-GB" sz="3600" b="1" dirty="0">
                <a:latin typeface="Times New Roman" panose="02020603050405020304" pitchFamily="18" charset="0"/>
                <a:cs typeface="Times New Roman" panose="02020603050405020304" pitchFamily="18" charset="0"/>
              </a:rPr>
              <a:t> class</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-The underlying data structure for Java </a:t>
            </a:r>
            <a:r>
              <a:rPr lang="en-GB" sz="3600" dirty="0" err="1">
                <a:latin typeface="Times New Roman" panose="02020603050405020304" pitchFamily="18" charset="0"/>
                <a:cs typeface="Times New Roman" panose="02020603050405020304" pitchFamily="18" charset="0"/>
              </a:rPr>
              <a:t>Hashtable</a:t>
            </a:r>
            <a:r>
              <a:rPr lang="en-GB" sz="3600" dirty="0">
                <a:latin typeface="Times New Roman" panose="02020603050405020304" pitchFamily="18" charset="0"/>
                <a:cs typeface="Times New Roman" panose="02020603050405020304" pitchFamily="18" charset="0"/>
              </a:rPr>
              <a:t> is a hash table only.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-Insertion order is not preserved.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-Duplicate keys are not allowed but values can be duplicated.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-Heterogeneous objects are allowed for both keys and values.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-Null is not allowed for both key and values. If we attempt to store null key or value, we will get a </a:t>
            </a:r>
            <a:r>
              <a:rPr lang="en-GB" sz="3600" dirty="0" err="1">
                <a:latin typeface="Times New Roman" panose="02020603050405020304" pitchFamily="18" charset="0"/>
                <a:cs typeface="Times New Roman" panose="02020603050405020304" pitchFamily="18" charset="0"/>
              </a:rPr>
              <a:t>RuntimeException</a:t>
            </a:r>
            <a:r>
              <a:rPr lang="en-GB" sz="3600" dirty="0">
                <a:latin typeface="Times New Roman" panose="02020603050405020304" pitchFamily="18" charset="0"/>
                <a:cs typeface="Times New Roman" panose="02020603050405020304" pitchFamily="18" charset="0"/>
              </a:rPr>
              <a:t> named </a:t>
            </a:r>
            <a:r>
              <a:rPr lang="en-GB" sz="3600" dirty="0" err="1">
                <a:latin typeface="Times New Roman" panose="02020603050405020304" pitchFamily="18" charset="0"/>
                <a:cs typeface="Times New Roman" panose="02020603050405020304" pitchFamily="18" charset="0"/>
              </a:rPr>
              <a:t>NullPointerException</a:t>
            </a:r>
            <a:r>
              <a:rPr lang="en-GB" sz="3200" dirty="0"/>
              <a:t>.</a:t>
            </a:r>
            <a:endParaRPr lang="en-IN" sz="3200" dirty="0"/>
          </a:p>
        </p:txBody>
      </p:sp>
    </p:spTree>
    <p:extLst>
      <p:ext uri="{BB962C8B-B14F-4D97-AF65-F5344CB8AC3E}">
        <p14:creationId xmlns:p14="http://schemas.microsoft.com/office/powerpoint/2010/main" val="3180127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5A45-D8EC-095B-B668-C76420CAEEE3}"/>
              </a:ext>
            </a:extLst>
          </p:cNvPr>
          <p:cNvSpPr>
            <a:spLocks noGrp="1"/>
          </p:cNvSpPr>
          <p:nvPr>
            <p:ph type="title"/>
          </p:nvPr>
        </p:nvSpPr>
        <p:spPr>
          <a:xfrm>
            <a:off x="-1947571" y="-897197"/>
            <a:ext cx="14046805" cy="7629301"/>
          </a:xfrm>
        </p:spPr>
        <p:txBody>
          <a:bodyPr/>
          <a:lstStyle/>
          <a:p>
            <a:endParaRPr lang="en-IN" dirty="0"/>
          </a:p>
        </p:txBody>
      </p:sp>
      <p:pic>
        <p:nvPicPr>
          <p:cNvPr id="5122" name="Picture 2" descr="Java Hashtable hierarchy diagram">
            <a:extLst>
              <a:ext uri="{FF2B5EF4-FFF2-40B4-BE49-F238E27FC236}">
                <a16:creationId xmlns:a16="http://schemas.microsoft.com/office/drawing/2014/main" id="{A515BA5B-FB90-B04A-18F2-28B91E14A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087" y="768626"/>
            <a:ext cx="6899413" cy="45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205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46B3-5826-76C0-F5F0-8424C2CE30E3}"/>
              </a:ext>
            </a:extLst>
          </p:cNvPr>
          <p:cNvSpPr>
            <a:spLocks noGrp="1"/>
          </p:cNvSpPr>
          <p:nvPr>
            <p:ph type="title"/>
          </p:nvPr>
        </p:nvSpPr>
        <p:spPr/>
        <p:txBody>
          <a:bodyPr>
            <a:normAutofit fontScale="90000"/>
          </a:bodyPr>
          <a:lstStyle/>
          <a:p>
            <a:r>
              <a:rPr lang="en-US" dirty="0"/>
              <a:t>Difference between </a:t>
            </a:r>
            <a:r>
              <a:rPr lang="en-US" dirty="0" err="1"/>
              <a:t>hashmap</a:t>
            </a:r>
            <a:r>
              <a:rPr lang="en-US" dirty="0"/>
              <a:t> and </a:t>
            </a:r>
            <a:r>
              <a:rPr lang="en-US" dirty="0" err="1"/>
              <a:t>hashtable</a:t>
            </a:r>
            <a:endParaRPr lang="en-IN" dirty="0"/>
          </a:p>
        </p:txBody>
      </p:sp>
      <p:graphicFrame>
        <p:nvGraphicFramePr>
          <p:cNvPr id="3" name="Table 2">
            <a:extLst>
              <a:ext uri="{FF2B5EF4-FFF2-40B4-BE49-F238E27FC236}">
                <a16:creationId xmlns:a16="http://schemas.microsoft.com/office/drawing/2014/main" id="{80EA3F23-3FE7-4421-9537-AE23670C7DA0}"/>
              </a:ext>
            </a:extLst>
          </p:cNvPr>
          <p:cNvGraphicFramePr>
            <a:graphicFrameLocks noGrp="1"/>
          </p:cNvGraphicFramePr>
          <p:nvPr>
            <p:extLst>
              <p:ext uri="{D42A27DB-BD31-4B8C-83A1-F6EECF244321}">
                <p14:modId xmlns:p14="http://schemas.microsoft.com/office/powerpoint/2010/main" val="2150645002"/>
              </p:ext>
            </p:extLst>
          </p:nvPr>
        </p:nvGraphicFramePr>
        <p:xfrm>
          <a:off x="2175206" y="1434447"/>
          <a:ext cx="8109336" cy="4450160"/>
        </p:xfrm>
        <a:graphic>
          <a:graphicData uri="http://schemas.openxmlformats.org/drawingml/2006/table">
            <a:tbl>
              <a:tblPr/>
              <a:tblGrid>
                <a:gridCol w="4054668">
                  <a:extLst>
                    <a:ext uri="{9D8B030D-6E8A-4147-A177-3AD203B41FA5}">
                      <a16:colId xmlns:a16="http://schemas.microsoft.com/office/drawing/2014/main" val="2233853938"/>
                    </a:ext>
                  </a:extLst>
                </a:gridCol>
                <a:gridCol w="4054668">
                  <a:extLst>
                    <a:ext uri="{9D8B030D-6E8A-4147-A177-3AD203B41FA5}">
                      <a16:colId xmlns:a16="http://schemas.microsoft.com/office/drawing/2014/main" val="1865397402"/>
                    </a:ext>
                  </a:extLst>
                </a:gridCol>
              </a:tblGrid>
              <a:tr h="445494">
                <a:tc>
                  <a:txBody>
                    <a:bodyPr/>
                    <a:lstStyle/>
                    <a:p>
                      <a:pPr algn="l" fontAlgn="t"/>
                      <a:r>
                        <a:rPr lang="en-IN">
                          <a:solidFill>
                            <a:srgbClr val="000000"/>
                          </a:solidFill>
                          <a:effectLst/>
                          <a:latin typeface="times new roman" panose="02020603050405020304" pitchFamily="18" charset="0"/>
                        </a:rPr>
                        <a:t>HashMap</a:t>
                      </a:r>
                    </a:p>
                  </a:txBody>
                  <a:tcPr marL="65314" marR="65314" marT="65314" marB="65314">
                    <a:lnL w="5443" cap="flat" cmpd="sng" algn="ctr">
                      <a:solidFill>
                        <a:srgbClr val="10CE8A"/>
                      </a:solidFill>
                      <a:prstDash val="solid"/>
                      <a:round/>
                      <a:headEnd type="none" w="med" len="med"/>
                      <a:tailEnd type="none" w="med" len="med"/>
                    </a:lnL>
                    <a:lnR w="5443" cap="flat" cmpd="sng" algn="ctr">
                      <a:solidFill>
                        <a:srgbClr val="10CE8A"/>
                      </a:solidFill>
                      <a:prstDash val="solid"/>
                      <a:round/>
                      <a:headEnd type="none" w="med" len="med"/>
                      <a:tailEnd type="none" w="med" len="med"/>
                    </a:lnR>
                    <a:lnT w="5443" cap="flat" cmpd="sng" algn="ctr">
                      <a:solidFill>
                        <a:srgbClr val="10CE8A"/>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Hashtable</a:t>
                      </a:r>
                    </a:p>
                  </a:txBody>
                  <a:tcPr marL="65314" marR="65314" marT="65314" marB="65314">
                    <a:lnL w="5443" cap="flat" cmpd="sng" algn="ctr">
                      <a:solidFill>
                        <a:srgbClr val="10CE8A"/>
                      </a:solidFill>
                      <a:prstDash val="solid"/>
                      <a:round/>
                      <a:headEnd type="none" w="med" len="med"/>
                      <a:tailEnd type="none" w="med" len="med"/>
                    </a:lnL>
                    <a:lnR w="5443" cap="flat" cmpd="sng" algn="ctr">
                      <a:solidFill>
                        <a:srgbClr val="10CE8A"/>
                      </a:solidFill>
                      <a:prstDash val="solid"/>
                      <a:round/>
                      <a:headEnd type="none" w="med" len="med"/>
                      <a:tailEnd type="none" w="med" len="med"/>
                    </a:lnR>
                    <a:lnT w="5443" cap="flat" cmpd="sng" algn="ctr">
                      <a:solidFill>
                        <a:srgbClr val="10CE8A"/>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86141285"/>
                  </a:ext>
                </a:extLst>
              </a:tr>
              <a:tr h="1906527">
                <a:tc>
                  <a:txBody>
                    <a:bodyPr/>
                    <a:lstStyle/>
                    <a:p>
                      <a:pPr algn="just" fontAlgn="t"/>
                      <a:r>
                        <a:rPr lang="en-US">
                          <a:solidFill>
                            <a:srgbClr val="333333"/>
                          </a:solidFill>
                          <a:effectLst/>
                          <a:latin typeface="inter-regular"/>
                        </a:rPr>
                        <a:t>1) HashMap is </a:t>
                      </a:r>
                      <a:r>
                        <a:rPr lang="en-US" b="1">
                          <a:solidFill>
                            <a:srgbClr val="333333"/>
                          </a:solidFill>
                          <a:effectLst/>
                          <a:latin typeface="inter-bold"/>
                        </a:rPr>
                        <a:t>non synchronized</a:t>
                      </a:r>
                      <a:r>
                        <a:rPr lang="en-US">
                          <a:solidFill>
                            <a:srgbClr val="333333"/>
                          </a:solidFill>
                          <a:effectLst/>
                          <a:latin typeface="inter-regular"/>
                        </a:rPr>
                        <a:t>. It is not-thread safe and can't be shared between many threads without proper synchronization code.</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Hashtable is </a:t>
                      </a:r>
                      <a:r>
                        <a:rPr lang="en-US" b="1">
                          <a:solidFill>
                            <a:srgbClr val="333333"/>
                          </a:solidFill>
                          <a:effectLst/>
                          <a:latin typeface="inter-bold"/>
                        </a:rPr>
                        <a:t>synchronized</a:t>
                      </a:r>
                      <a:r>
                        <a:rPr lang="en-US">
                          <a:solidFill>
                            <a:srgbClr val="333333"/>
                          </a:solidFill>
                          <a:effectLst/>
                          <a:latin typeface="inter-regular"/>
                        </a:rPr>
                        <a:t>. It is thread-safe and can be shared with many threads.</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8320493"/>
                  </a:ext>
                </a:extLst>
              </a:tr>
              <a:tr h="1001166">
                <a:tc>
                  <a:txBody>
                    <a:bodyPr/>
                    <a:lstStyle/>
                    <a:p>
                      <a:pPr algn="just" fontAlgn="t"/>
                      <a:r>
                        <a:rPr lang="en-US">
                          <a:solidFill>
                            <a:srgbClr val="333333"/>
                          </a:solidFill>
                          <a:effectLst/>
                          <a:latin typeface="inter-regular"/>
                        </a:rPr>
                        <a:t>2) HashMap </a:t>
                      </a:r>
                      <a:r>
                        <a:rPr lang="en-US" b="1">
                          <a:solidFill>
                            <a:srgbClr val="333333"/>
                          </a:solidFill>
                          <a:effectLst/>
                          <a:latin typeface="inter-bold"/>
                        </a:rPr>
                        <a:t>allows one null key and multiple null values</a:t>
                      </a:r>
                      <a:r>
                        <a:rPr lang="en-US">
                          <a:solidFill>
                            <a:srgbClr val="333333"/>
                          </a:solidFill>
                          <a:effectLst/>
                          <a:latin typeface="inter-regular"/>
                        </a:rPr>
                        <a:t>.</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dirty="0" err="1">
                          <a:solidFill>
                            <a:srgbClr val="333333"/>
                          </a:solidFill>
                          <a:effectLst/>
                          <a:latin typeface="inter-regular"/>
                        </a:rPr>
                        <a:t>Hashtable</a:t>
                      </a:r>
                      <a:r>
                        <a:rPr lang="en-US" dirty="0">
                          <a:solidFill>
                            <a:srgbClr val="333333"/>
                          </a:solidFill>
                          <a:effectLst/>
                          <a:latin typeface="inter-regular"/>
                        </a:rPr>
                        <a:t> </a:t>
                      </a:r>
                      <a:r>
                        <a:rPr lang="en-US" b="1" dirty="0">
                          <a:solidFill>
                            <a:srgbClr val="333333"/>
                          </a:solidFill>
                          <a:effectLst/>
                          <a:latin typeface="inter-bold"/>
                        </a:rPr>
                        <a:t>doesn't allow any null key or value</a:t>
                      </a:r>
                      <a:r>
                        <a:rPr lang="en-US" dirty="0">
                          <a:solidFill>
                            <a:srgbClr val="333333"/>
                          </a:solidFill>
                          <a:effectLst/>
                          <a:latin typeface="inter-regular"/>
                        </a:rPr>
                        <a:t>.</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910775119"/>
                  </a:ext>
                </a:extLst>
              </a:tr>
              <a:tr h="699380">
                <a:tc>
                  <a:txBody>
                    <a:bodyPr/>
                    <a:lstStyle/>
                    <a:p>
                      <a:pPr algn="just" fontAlgn="t"/>
                      <a:r>
                        <a:rPr lang="en-US" dirty="0">
                          <a:solidFill>
                            <a:srgbClr val="333333"/>
                          </a:solidFill>
                          <a:effectLst/>
                          <a:latin typeface="inter-regular"/>
                        </a:rPr>
                        <a:t>3) HashMap is a </a:t>
                      </a:r>
                      <a:r>
                        <a:rPr lang="en-US" b="1" dirty="0">
                          <a:solidFill>
                            <a:srgbClr val="333333"/>
                          </a:solidFill>
                          <a:effectLst/>
                          <a:latin typeface="inter-bold"/>
                        </a:rPr>
                        <a:t>new class introduced in JDK 1.2</a:t>
                      </a:r>
                      <a:r>
                        <a:rPr lang="en-US" dirty="0">
                          <a:solidFill>
                            <a:srgbClr val="333333"/>
                          </a:solidFill>
                          <a:effectLst/>
                          <a:latin typeface="inter-regular"/>
                        </a:rPr>
                        <a:t>.</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Hashtable</a:t>
                      </a:r>
                      <a:r>
                        <a:rPr lang="en-US" dirty="0">
                          <a:solidFill>
                            <a:srgbClr val="333333"/>
                          </a:solidFill>
                          <a:effectLst/>
                          <a:latin typeface="inter-regular"/>
                        </a:rPr>
                        <a:t> is a </a:t>
                      </a:r>
                      <a:r>
                        <a:rPr lang="en-US" b="1" dirty="0">
                          <a:solidFill>
                            <a:srgbClr val="333333"/>
                          </a:solidFill>
                          <a:effectLst/>
                          <a:latin typeface="inter-bold"/>
                        </a:rPr>
                        <a:t>legacy class</a:t>
                      </a:r>
                      <a:r>
                        <a:rPr lang="en-US" dirty="0">
                          <a:solidFill>
                            <a:srgbClr val="333333"/>
                          </a:solidFill>
                          <a:effectLst/>
                          <a:latin typeface="inter-regular"/>
                        </a:rPr>
                        <a:t>.</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75758037"/>
                  </a:ext>
                </a:extLst>
              </a:tr>
              <a:tr h="397593">
                <a:tc>
                  <a:txBody>
                    <a:bodyPr/>
                    <a:lstStyle/>
                    <a:p>
                      <a:pPr algn="just" fontAlgn="t"/>
                      <a:r>
                        <a:rPr lang="en-IN">
                          <a:solidFill>
                            <a:srgbClr val="333333"/>
                          </a:solidFill>
                          <a:effectLst/>
                          <a:latin typeface="inter-regular"/>
                        </a:rPr>
                        <a:t>4) HashMap is </a:t>
                      </a:r>
                      <a:r>
                        <a:rPr lang="en-IN" b="1">
                          <a:solidFill>
                            <a:srgbClr val="333333"/>
                          </a:solidFill>
                          <a:effectLst/>
                          <a:latin typeface="inter-bold"/>
                        </a:rPr>
                        <a:t>fast</a:t>
                      </a:r>
                      <a:r>
                        <a:rPr lang="en-IN">
                          <a:solidFill>
                            <a:srgbClr val="333333"/>
                          </a:solidFill>
                          <a:effectLst/>
                          <a:latin typeface="inter-regular"/>
                        </a:rPr>
                        <a:t>.</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chemeClr val="bg1"/>
                    </a:solidFill>
                  </a:tcPr>
                </a:tc>
                <a:tc>
                  <a:txBody>
                    <a:bodyPr/>
                    <a:lstStyle/>
                    <a:p>
                      <a:pPr algn="just" fontAlgn="t"/>
                      <a:r>
                        <a:rPr lang="en-IN" dirty="0" err="1">
                          <a:solidFill>
                            <a:srgbClr val="333333"/>
                          </a:solidFill>
                          <a:effectLst/>
                          <a:latin typeface="inter-regular"/>
                        </a:rPr>
                        <a:t>Hashtable</a:t>
                      </a:r>
                      <a:r>
                        <a:rPr lang="en-IN" dirty="0">
                          <a:solidFill>
                            <a:srgbClr val="333333"/>
                          </a:solidFill>
                          <a:effectLst/>
                          <a:latin typeface="inter-regular"/>
                        </a:rPr>
                        <a:t> is </a:t>
                      </a:r>
                      <a:r>
                        <a:rPr lang="en-IN" b="1" dirty="0">
                          <a:solidFill>
                            <a:srgbClr val="333333"/>
                          </a:solidFill>
                          <a:effectLst/>
                          <a:latin typeface="inter-bold"/>
                        </a:rPr>
                        <a:t>slow</a:t>
                      </a:r>
                      <a:r>
                        <a:rPr lang="en-IN" dirty="0">
                          <a:solidFill>
                            <a:srgbClr val="333333"/>
                          </a:solidFill>
                          <a:effectLst/>
                          <a:latin typeface="inter-regular"/>
                        </a:rPr>
                        <a:t>.</a:t>
                      </a:r>
                    </a:p>
                  </a:txBody>
                  <a:tcPr marL="43543" marR="43543" marT="43543" marB="43543">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942413813"/>
                  </a:ext>
                </a:extLst>
              </a:tr>
            </a:tbl>
          </a:graphicData>
        </a:graphic>
      </p:graphicFrame>
    </p:spTree>
    <p:extLst>
      <p:ext uri="{BB962C8B-B14F-4D97-AF65-F5344CB8AC3E}">
        <p14:creationId xmlns:p14="http://schemas.microsoft.com/office/powerpoint/2010/main" val="38052791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5AEF-202C-EFFA-4FF7-3E64F331C8F4}"/>
              </a:ext>
            </a:extLst>
          </p:cNvPr>
          <p:cNvSpPr>
            <a:spLocks noGrp="1"/>
          </p:cNvSpPr>
          <p:nvPr>
            <p:ph type="title"/>
          </p:nvPr>
        </p:nvSpPr>
        <p:spPr>
          <a:xfrm>
            <a:off x="463825" y="365125"/>
            <a:ext cx="11635409" cy="6234457"/>
          </a:xfrm>
        </p:spPr>
        <p:txBody>
          <a:bodyPr>
            <a:noAutofit/>
          </a:bodyPr>
          <a:lstStyle/>
          <a:p>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java.util.Hashtable</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java.util.Iterator</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java.util.Map.Entry</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HashtableEx</a:t>
            </a: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Hashtable</a:t>
            </a:r>
            <a:r>
              <a:rPr lang="en-IN" sz="2400" dirty="0">
                <a:latin typeface="Times New Roman" panose="02020603050405020304" pitchFamily="18" charset="0"/>
                <a:cs typeface="Times New Roman" panose="02020603050405020304" pitchFamily="18" charset="0"/>
              </a:rPr>
              <a:t>&lt;String, Integer&gt; </a:t>
            </a:r>
            <a:r>
              <a:rPr lang="en-IN" sz="2400" dirty="0" err="1">
                <a:latin typeface="Times New Roman" panose="02020603050405020304" pitchFamily="18" charset="0"/>
                <a:cs typeface="Times New Roman" panose="02020603050405020304" pitchFamily="18" charset="0"/>
              </a:rPr>
              <a:t>ht</a:t>
            </a:r>
            <a:r>
              <a:rPr lang="en-IN" sz="2400" dirty="0">
                <a:latin typeface="Times New Roman" panose="02020603050405020304" pitchFamily="18" charset="0"/>
                <a:cs typeface="Times New Roman" panose="02020603050405020304" pitchFamily="18" charset="0"/>
              </a:rPr>
              <a:t> = new </a:t>
            </a:r>
            <a:r>
              <a:rPr lang="en-IN" sz="2400" dirty="0" err="1">
                <a:latin typeface="Times New Roman" panose="02020603050405020304" pitchFamily="18" charset="0"/>
                <a:cs typeface="Times New Roman" panose="02020603050405020304" pitchFamily="18" charset="0"/>
              </a:rPr>
              <a:t>Hashtable</a:t>
            </a:r>
            <a:r>
              <a:rPr lang="en-IN" sz="2400" dirty="0">
                <a:latin typeface="Times New Roman" panose="02020603050405020304" pitchFamily="18" charset="0"/>
                <a:cs typeface="Times New Roman" panose="02020603050405020304" pitchFamily="18" charset="0"/>
              </a:rPr>
              <a:t>&lt;&gt;();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ht.put</a:t>
            </a:r>
            <a:r>
              <a:rPr lang="en-IN" sz="2400" dirty="0">
                <a:latin typeface="Times New Roman" panose="02020603050405020304" pitchFamily="18" charset="0"/>
                <a:cs typeface="Times New Roman" panose="02020603050405020304" pitchFamily="18" charset="0"/>
              </a:rPr>
              <a:t>("John", 20);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ht.put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Shubh</a:t>
            </a:r>
            <a:r>
              <a:rPr lang="en-IN" sz="2400" dirty="0">
                <a:latin typeface="Times New Roman" panose="02020603050405020304" pitchFamily="18" charset="0"/>
                <a:cs typeface="Times New Roman" panose="02020603050405020304" pitchFamily="18" charset="0"/>
              </a:rPr>
              <a:t>", 30);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ht.put</a:t>
            </a:r>
            <a:r>
              <a:rPr lang="en-IN" sz="2400" dirty="0">
                <a:latin typeface="Times New Roman" panose="02020603050405020304" pitchFamily="18" charset="0"/>
                <a:cs typeface="Times New Roman" panose="02020603050405020304" pitchFamily="18" charset="0"/>
              </a:rPr>
              <a:t>("Peter", 25);</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ht.put</a:t>
            </a:r>
            <a:r>
              <a:rPr lang="en-IN" sz="2400" dirty="0">
                <a:latin typeface="Times New Roman" panose="02020603050405020304" pitchFamily="18" charset="0"/>
                <a:cs typeface="Times New Roman" panose="02020603050405020304" pitchFamily="18" charset="0"/>
              </a:rPr>
              <a:t>("Deep", 15);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ht.put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Jonshan</a:t>
            </a:r>
            <a:r>
              <a:rPr lang="en-IN" sz="2400" dirty="0">
                <a:latin typeface="Times New Roman" panose="02020603050405020304" pitchFamily="18" charset="0"/>
                <a:cs typeface="Times New Roman" panose="02020603050405020304" pitchFamily="18" charset="0"/>
              </a:rPr>
              <a:t>", 40);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("Original entries of hash table: " +</a:t>
            </a:r>
            <a:r>
              <a:rPr lang="en-IN" sz="2400" dirty="0" err="1">
                <a:latin typeface="Times New Roman" panose="02020603050405020304" pitchFamily="18" charset="0"/>
                <a:cs typeface="Times New Roman" panose="02020603050405020304" pitchFamily="18" charset="0"/>
              </a:rPr>
              <a:t>ht</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4683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C263-FAC3-CA59-4496-43D15E253C6F}"/>
              </a:ext>
            </a:extLst>
          </p:cNvPr>
          <p:cNvSpPr>
            <a:spLocks noGrp="1"/>
          </p:cNvSpPr>
          <p:nvPr>
            <p:ph type="title"/>
          </p:nvPr>
        </p:nvSpPr>
        <p:spPr>
          <a:xfrm>
            <a:off x="225287" y="365125"/>
            <a:ext cx="11873948" cy="6393483"/>
          </a:xfrm>
        </p:spPr>
        <p:txBody>
          <a:bodyPr numCol="2">
            <a:noAutofit/>
          </a:bodyPr>
          <a:lstStyle/>
          <a:p>
            <a:r>
              <a:rPr lang="en-IN" sz="2400" b="1" dirty="0">
                <a:latin typeface="Times New Roman" panose="02020603050405020304" pitchFamily="18" charset="0"/>
                <a:cs typeface="Times New Roman" panose="02020603050405020304" pitchFamily="18" charset="0"/>
              </a:rPr>
              <a:t>// Iterating elements of hash table using iterator() method.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("Iterating keys of hash table:");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Iterator&lt;String&gt; </a:t>
            </a:r>
            <a:r>
              <a:rPr lang="en-IN" sz="2400" dirty="0" err="1">
                <a:latin typeface="Times New Roman" panose="02020603050405020304" pitchFamily="18" charset="0"/>
                <a:cs typeface="Times New Roman" panose="02020603050405020304" pitchFamily="18" charset="0"/>
              </a:rPr>
              <a:t>itr</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ht.keySet</a:t>
            </a:r>
            <a:r>
              <a:rPr lang="en-IN" sz="2400" dirty="0">
                <a:latin typeface="Times New Roman" panose="02020603050405020304" pitchFamily="18" charset="0"/>
                <a:cs typeface="Times New Roman" panose="02020603050405020304" pitchFamily="18" charset="0"/>
              </a:rPr>
              <a:t>().iterator();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while(</a:t>
            </a:r>
            <a:r>
              <a:rPr lang="en-IN" sz="2400" dirty="0" err="1">
                <a:latin typeface="Times New Roman" panose="02020603050405020304" pitchFamily="18" charset="0"/>
                <a:cs typeface="Times New Roman" panose="02020603050405020304" pitchFamily="18" charset="0"/>
              </a:rPr>
              <a:t>itr.hasNext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itr.next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("Iterating values of hash table:");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Iterator&lt;Integer&gt; </a:t>
            </a:r>
            <a:r>
              <a:rPr lang="en-IN" sz="2400" dirty="0" err="1">
                <a:latin typeface="Times New Roman" panose="02020603050405020304" pitchFamily="18" charset="0"/>
                <a:cs typeface="Times New Roman" panose="02020603050405020304" pitchFamily="18" charset="0"/>
              </a:rPr>
              <a:t>itrValue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ht.values</a:t>
            </a:r>
            <a:r>
              <a:rPr lang="en-IN" sz="2400" dirty="0">
                <a:latin typeface="Times New Roman" panose="02020603050405020304" pitchFamily="18" charset="0"/>
                <a:cs typeface="Times New Roman" panose="02020603050405020304" pitchFamily="18" charset="0"/>
              </a:rPr>
              <a:t>().iterator();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while(</a:t>
            </a:r>
            <a:r>
              <a:rPr lang="en-IN" sz="2400" dirty="0" err="1">
                <a:latin typeface="Times New Roman" panose="02020603050405020304" pitchFamily="18" charset="0"/>
                <a:cs typeface="Times New Roman" panose="02020603050405020304" pitchFamily="18" charset="0"/>
              </a:rPr>
              <a:t>itrValue.hasNext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itrValue.next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("Iterating entries of hash table:");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Iterator&lt;Entry&lt;String, Integer&gt;&gt; </a:t>
            </a:r>
            <a:r>
              <a:rPr lang="en-IN" sz="2400" dirty="0" err="1">
                <a:latin typeface="Times New Roman" panose="02020603050405020304" pitchFamily="18" charset="0"/>
                <a:cs typeface="Times New Roman" panose="02020603050405020304" pitchFamily="18" charset="0"/>
              </a:rPr>
              <a:t>itrEntry</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ht.entrySet</a:t>
            </a:r>
            <a:r>
              <a:rPr lang="en-IN" sz="2400" dirty="0">
                <a:latin typeface="Times New Roman" panose="02020603050405020304" pitchFamily="18" charset="0"/>
                <a:cs typeface="Times New Roman" panose="02020603050405020304" pitchFamily="18" charset="0"/>
              </a:rPr>
              <a:t>().iterator();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while(</a:t>
            </a:r>
            <a:r>
              <a:rPr lang="en-IN" sz="2400" dirty="0" err="1">
                <a:latin typeface="Times New Roman" panose="02020603050405020304" pitchFamily="18" charset="0"/>
                <a:cs typeface="Times New Roman" panose="02020603050405020304" pitchFamily="18" charset="0"/>
              </a:rPr>
              <a:t>itrEntry.hasNext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itrEntry.next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t>
            </a:r>
            <a:endParaRPr lang="en-IN" sz="2400" dirty="0"/>
          </a:p>
        </p:txBody>
      </p:sp>
    </p:spTree>
    <p:extLst>
      <p:ext uri="{BB962C8B-B14F-4D97-AF65-F5344CB8AC3E}">
        <p14:creationId xmlns:p14="http://schemas.microsoft.com/office/powerpoint/2010/main" val="14614770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8586-E76B-4C38-FA06-9174BFD33085}"/>
              </a:ext>
            </a:extLst>
          </p:cNvPr>
          <p:cNvSpPr>
            <a:spLocks noGrp="1"/>
          </p:cNvSpPr>
          <p:nvPr>
            <p:ph type="title"/>
          </p:nvPr>
        </p:nvSpPr>
        <p:spPr>
          <a:xfrm>
            <a:off x="463825" y="365125"/>
            <a:ext cx="11635409" cy="6260961"/>
          </a:xfrm>
        </p:spPr>
        <p:txBody>
          <a:bodyPr>
            <a:normAutofit/>
          </a:bodyPr>
          <a:lstStyle/>
          <a:p>
            <a:r>
              <a:rPr lang="en-IN" sz="2000" b="1" dirty="0">
                <a:latin typeface="Times New Roman" panose="02020603050405020304" pitchFamily="18" charset="0"/>
                <a:cs typeface="Times New Roman" panose="02020603050405020304" pitchFamily="18" charset="0"/>
              </a:rPr>
              <a:t>Output: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Original entries of hash table: {John=20, </a:t>
            </a:r>
            <a:r>
              <a:rPr lang="en-IN" sz="2000" dirty="0" err="1">
                <a:latin typeface="Times New Roman" panose="02020603050405020304" pitchFamily="18" charset="0"/>
                <a:cs typeface="Times New Roman" panose="02020603050405020304" pitchFamily="18" charset="0"/>
              </a:rPr>
              <a:t>Jonshan</a:t>
            </a:r>
            <a:r>
              <a:rPr lang="en-IN" sz="2000" dirty="0">
                <a:latin typeface="Times New Roman" panose="02020603050405020304" pitchFamily="18" charset="0"/>
                <a:cs typeface="Times New Roman" panose="02020603050405020304" pitchFamily="18" charset="0"/>
              </a:rPr>
              <a:t>=40, </a:t>
            </a:r>
            <a:r>
              <a:rPr lang="en-IN" sz="2000" dirty="0" err="1">
                <a:latin typeface="Times New Roman" panose="02020603050405020304" pitchFamily="18" charset="0"/>
                <a:cs typeface="Times New Roman" panose="02020603050405020304" pitchFamily="18" charset="0"/>
              </a:rPr>
              <a:t>Shubh</a:t>
            </a:r>
            <a:r>
              <a:rPr lang="en-IN" sz="2000" dirty="0">
                <a:latin typeface="Times New Roman" panose="02020603050405020304" pitchFamily="18" charset="0"/>
                <a:cs typeface="Times New Roman" panose="02020603050405020304" pitchFamily="18" charset="0"/>
              </a:rPr>
              <a:t>=30, Deep=15, Peter=25}</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Iterating keys of hash table: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John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Jonshan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Shubh</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Deep</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Peter</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Iterating values of hash table: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20</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40</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30</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15</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25</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Iterating entries of hash table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John=20</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Jonshan</a:t>
            </a:r>
            <a:r>
              <a:rPr lang="en-IN" sz="2000" dirty="0">
                <a:latin typeface="Times New Roman" panose="02020603050405020304" pitchFamily="18" charset="0"/>
                <a:cs typeface="Times New Roman" panose="02020603050405020304" pitchFamily="18" charset="0"/>
              </a:rPr>
              <a:t>=40</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Shubh</a:t>
            </a:r>
            <a:r>
              <a:rPr lang="en-IN" sz="2000" dirty="0">
                <a:latin typeface="Times New Roman" panose="02020603050405020304" pitchFamily="18" charset="0"/>
                <a:cs typeface="Times New Roman" panose="02020603050405020304" pitchFamily="18" charset="0"/>
              </a:rPr>
              <a:t>=30</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Deep=15</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Peter=25</a:t>
            </a:r>
          </a:p>
        </p:txBody>
      </p:sp>
    </p:spTree>
    <p:extLst>
      <p:ext uri="{BB962C8B-B14F-4D97-AF65-F5344CB8AC3E}">
        <p14:creationId xmlns:p14="http://schemas.microsoft.com/office/powerpoint/2010/main" val="1321238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10832</Words>
  <Application>Microsoft Office PowerPoint</Application>
  <PresentationFormat>Widescreen</PresentationFormat>
  <Paragraphs>667</Paragraphs>
  <Slides>105</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105</vt:i4>
      </vt:variant>
    </vt:vector>
  </HeadingPairs>
  <TitlesOfParts>
    <vt:vector size="119" baseType="lpstr">
      <vt:lpstr>-apple-system</vt:lpstr>
      <vt:lpstr>Arial</vt:lpstr>
      <vt:lpstr>Calibri</vt:lpstr>
      <vt:lpstr>Calibri Light</vt:lpstr>
      <vt:lpstr>Cambria</vt:lpstr>
      <vt:lpstr>Georgia</vt:lpstr>
      <vt:lpstr>Georgia </vt:lpstr>
      <vt:lpstr>inter-bold</vt:lpstr>
      <vt:lpstr>inter-regular</vt:lpstr>
      <vt:lpstr>Roboto</vt:lpstr>
      <vt:lpstr>times new roman</vt:lpstr>
      <vt:lpstr>times new roman</vt:lpstr>
      <vt:lpstr>Wingdings</vt:lpstr>
      <vt:lpstr>Office Theme</vt:lpstr>
      <vt:lpstr>Collections framework  --java.util  “Without using collection concepts, you cannot develop any production level software application in Java”  “Java collections framework is the most important concept for developing the project and crack interviews”</vt:lpstr>
      <vt:lpstr>   Collections Framework  -A collection is a group of objects. -A collection in java is a container object that is used for storing multiple homogeneous and heterogeneous, duplicate, and unique elements without any size limitation. -A framework in java is a set of several classes and interfaces which provide a ready-made architecture. - A collections framework is a class library to handle groups of objects.  -It allows to store, retrieve, and update a group of objects.   </vt:lpstr>
      <vt:lpstr> -Collections framework in Java supports two types of containers:  =&gt;collection :For storing a collection of elements (objects).  =&gt; map :For storing key/value pairs. -Java collections framework provides an API to work with data structures such as lists, trees, sets, and maps. -It offers a set of reusable data structures, algorithms, and utilities for managing collections of objects in Java programming. -It saves developers time and effort by providing efficient implementations of common data structures. </vt:lpstr>
      <vt:lpstr>PowerPoint Presentation</vt:lpstr>
      <vt:lpstr>Key Interfaces in Collections Framework  -Java programming language built the collections framework around four core interfaces:  -Collection -List -Set -Map </vt:lpstr>
      <vt:lpstr>  -The basic interface of the collections framework is the Collection interface which is the root interface of all collections in the API .  -It is placed at the top of the collection hierarchy in java. It provides the basic operations for adding and removing elements in the collection.  -Collection interface extends the Iterable interface. The iterable interface has only one method called iterator(). The function of the iterator method is to return the iterator object. Using this iterator object, we can iterate over the elements of the collection.  -List, Queue, and Set have three components which extends the Collection interface. A map is not inherited by Collection interface.  </vt:lpstr>
      <vt:lpstr>List of Interfaces defined in java.util package  Collection  List    Queue Comparator  ListIterator  RandomAccess Deque   Map   Set Enumeration Map.Entry  SortedMap EventListener NavigableMap SortedSet Formattable  NavigableSet Iterator   Observer</vt:lpstr>
      <vt:lpstr>List of classes defined in java.util package  AbstractCollection EventObject   Random AbstractList  FormattableFlags  ResourceBundle AbstractMap  Formatter    Scanner AbstractQueue AbstractSequentialList HashMap AbstractSet  HashSet     Stack ArrayDeque  Hashtable   StringTokenizer ArrayList  LinkedList    Vector Collections  EnumMap    EnumSet Calender  LinkedHashMap   TreeMap</vt:lpstr>
      <vt:lpstr>Collections Interface Methods add():  Add objects to collection. isEmpty(): Returns true if collection is empty clear(): Removes all elements from the collection remove(): Remove a selected object size(): Find the number of elements stream(): Return Sequential elements toArray(): Returns elements in array format hashCode():Returns Hashcode of the elements </vt:lpstr>
      <vt:lpstr>Collections Interface Methods   equals(obj X): Compare an element with the collection iterator():  Return an iterator over collection  max():  Return max value in the collection contains(): Returns true is a particular value is present spliterator(): Creates splietarator over the elements in the collection retainAll(): Retains elements in the collection</vt:lpstr>
      <vt:lpstr>List Interface  1. This interface represents a collection of elements whose elements are arranged sequentially ordered. 2. List maintains an order of elements means the order is retained in which we add elements, and the same sequence we will get while retrieving elements. 3. We can insert elements into the list at any location. The list allows storing duplicate elements in Java. 4. ArrayList, vector, and LinkedList are three concrete subclasses that implement the list interface.</vt:lpstr>
      <vt:lpstr>Java ArrayList class</vt:lpstr>
      <vt:lpstr>Java Non-generic Vs. Generic Collection</vt:lpstr>
      <vt:lpstr>Java ArrayList  ArrayList can also be created using the interfaces it is implemented from List&lt;String&gt; list=new ArrayList&lt;String&gt;();    AbstractList&lt;int&gt; list1 = new ArrayList&lt;int&gt;();  </vt:lpstr>
      <vt:lpstr>Java ArrayList Example</vt:lpstr>
      <vt:lpstr>Some important methods available in ArrayList class</vt:lpstr>
      <vt:lpstr>Some important methods available in ArrayList class</vt:lpstr>
      <vt:lpstr>Some important methods available in ArrayList class</vt:lpstr>
      <vt:lpstr>Array List Methods Example - Add</vt:lpstr>
      <vt:lpstr>PowerPoint Presentation</vt:lpstr>
      <vt:lpstr>Java ArrayList example to remove elements</vt:lpstr>
      <vt:lpstr>PowerPoint Presentation</vt:lpstr>
      <vt:lpstr>Java ArrayList example of isEmpty(),retainAll(),get(),set()</vt:lpstr>
      <vt:lpstr>Difference between Arrays and ArrayList</vt:lpstr>
      <vt:lpstr>Java LinkedList class</vt:lpstr>
      <vt:lpstr>Java LinkedList Example</vt:lpstr>
      <vt:lpstr>LinkedList example – addfirst(), addlast(),removeFirst(),removelast() etc…</vt:lpstr>
      <vt:lpstr>PowerPoint Presentation</vt:lpstr>
      <vt:lpstr>Vector Class</vt:lpstr>
      <vt:lpstr>Vector Class</vt:lpstr>
      <vt:lpstr>PowerPoint Presentation</vt:lpstr>
      <vt:lpstr>PowerPoint Presentation</vt:lpstr>
      <vt:lpstr>PowerPoint Presentation</vt:lpstr>
      <vt:lpstr>PowerPoint Presentation</vt:lpstr>
      <vt:lpstr>PowerPoint Presentation</vt:lpstr>
      <vt:lpstr>Queue Interface  1. A queue is an ordered of the homogeneous group of elements in which new elements are added at one end(rear) and elements are removed from the other end(front). 2. This interface represents a special type of list whose elements are removed only from the head. 3. LinkedList, Priority queue, ArrayQueue, Priority Blocking Queue, and Linked Blocking Queue are the concrete subclasses that implement the queue interface.  </vt:lpstr>
      <vt:lpstr>PowerPoint Presentation</vt:lpstr>
      <vt:lpstr>PowerPoint Presentation</vt:lpstr>
      <vt:lpstr>PowerPoint Presentation</vt:lpstr>
      <vt:lpstr>Set Interface  1. This interface represents a collection of elements that contains unique elements. i.e, It is used to store the collection of unique elements. 2. Set interface does not maintain any order while storing elements and while retrieving, we may not get the same order as we put elements.  All the elements in a set can be in any order. 3. Set does not allow any duplicate elements. 4. HashSet, LinkedHashSet, TreeSet classes implements the set interface and sorted interface extends a set interface. 5. It can be iterated by using Iterator but cannot be iterated using ListIterator.</vt:lpstr>
      <vt:lpstr>Java HashSet class</vt:lpstr>
      <vt:lpstr>PowerPoint Presentation</vt:lpstr>
      <vt:lpstr>PowerPoint Presentation</vt:lpstr>
      <vt:lpstr>PowerPoint Presentation</vt:lpstr>
      <vt:lpstr>PowerPoint Presentation</vt:lpstr>
      <vt:lpstr>PowerPoint Presentation</vt:lpstr>
      <vt:lpstr>Basic operations on the Set - Union, Intersection and Difference.</vt:lpstr>
      <vt:lpstr>PowerPoint Presentation</vt:lpstr>
      <vt:lpstr>LinkedHashSet</vt:lpstr>
      <vt:lpstr>PowerPoint Presentation</vt:lpstr>
      <vt:lpstr>PowerPoint Presentation</vt:lpstr>
      <vt:lpstr>Removing an Element from the LinkedHashSet</vt:lpstr>
      <vt:lpstr>PowerPoint Presentation</vt:lpstr>
      <vt:lpstr>SortedSet Interface  1. This interface extends a set whose iterator transverse its elements according to their natural ordering. 2. TreeSet implements the sorted interface.</vt:lpstr>
      <vt:lpstr>Sorted Set Methods</vt:lpstr>
      <vt:lpstr> TreeSet Class </vt:lpstr>
      <vt:lpstr>PowerPoint Presentation</vt:lpstr>
      <vt:lpstr>Tree Set Constructors</vt:lpstr>
      <vt:lpstr>TreeSet Methods</vt:lpstr>
      <vt:lpstr>Methods Defined by SortedSet Interface</vt:lpstr>
      <vt:lpstr>              Methods Defined by NavigableSet Interface  1. Object ceiling(Object o): It returns the lowest element from the set equal to or greater than the specified element. If no such element is found, it returns null. 2. Object floor(Object o): It returns the greatest element from the set equal to or less than the specified element. If no such element is found, it returns null element. 3. Object lower(Object o): This method returns the largest element from the set strictly less than the specified element. If no such element is found, it will return null element. 4. Object higher(Object o): This method returns the smallest element from the set strictly greater than the specified element. If no such element is found, it will return null element. 5. Object pollFirst(): It is used to remove and retrieve the first element in the tree set.</vt:lpstr>
      <vt:lpstr>            Methods Defined by NavigableSet Interface 6. Object pollLast(): It is used to remove and retrieve the last element in the tree set. 7. NavigableSet descendingSet(): This method returns elements in reverse order. 8. NavigableSet headSet(Object toObject, boolean inclusive): This method returns the collection of elements that are less than or equal to (if, inclusive is true) the specified element. 9. NavigableSet subSet(Object fromElement, boolean fromInclusive, Object toElement, boolean toInclusive): This method returns elements from the set that lie between the specified range. 10. NavigableSet tailSet(Object fromElement, boolean inclusive): It returns elements from the set that is greater than or equal to (if, inclusive is true) the specified element.</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Output:</vt:lpstr>
      <vt:lpstr>MAP Interface -Map interface in Java is defined in java.util.Map package.  -It is a part of the Java collections framework but it does not extend the collection interface. -A map in Java is a container object that stores elements in the form of key and value pairs.  -A key is a unique element (object) that serves as an “index” in the map.     </vt:lpstr>
      <vt:lpstr>MAP Interface  -The element that is associated with a key is called value.  -A map stores the values associated with keys. -In a map, both keys and values must be objects and cannot be primitive types. -A map cannot have duplicate keys.  -Each key maps to only one value. -This type of mapping is called one-to-one mapping in java. -All keys must be unique, but values may be duplicate.    </vt:lpstr>
      <vt:lpstr> map interface is defined as:   public interface Map&lt;K, V&gt; // K defines the type of keys and V defines the type of values.  Example:  mapping of Integer keys and String values can be represented with a Map&lt;Integer,String&gt;   The Map interface provides the methods for fast retrieval, deletion, and updating of the pair through the key. </vt:lpstr>
      <vt:lpstr>PowerPoint Presentation</vt:lpstr>
      <vt:lpstr>Map Implementation Classes  1. AbstractMap: It is an abstract class that implements map interface. It is the parent class of all concrete map implementation classes such as HashMap, TreeMap, and LinkedHashMap. It implements all methods in Map interface except entrySet() method.  2. EnumMap: The EnumMap class extends AbstractMap and implements Map interface. It is especially for use with keys of Enum type.  3. HashMap: It is a concrete class that extends AbstractMap. It uses a hash table to store elements. It is mainly used for locating a value, inserting, and deleting an entry.  4. TreeMap: It is a concrete class that extends AbstractMap and implements NavigableMap interface. It used a tree for storing elements. It is used for traversing keys in sorted order. The keys can be sorted using the Comparable interface or Comparator interface. </vt:lpstr>
      <vt:lpstr>5. LinkedHashMap: It is a concrete class that provides implementation of Java map interface. It extends HashMap class with a linked-list implementation that supports the insertion order of entries in the map.  The entries in a HashMap are not ordered, but entries in a LinkedHashMap can be retrieved in the order in which they were inserted into the map.  6. WeakHashMap: The WeakHashMap class extends AbstractMap interface to use a hash table with keys of weak type. Weak keys allow an element in a map to be garbage collected when its key is no longer used anywhere in the program.  7. IdentityHashMap: This class extends AbstractMap and uses reference equality for comparing entries. This class is not used for general purposes.</vt:lpstr>
      <vt:lpstr>SYNTAX:  a) Map&lt;K, V&gt; map = new HashMap&lt;&gt;(); // It create an empty map.  b) Map&lt;K, V&gt; map = new HashMap&lt;&gt;(Map m); // It creates a map with initializing elements of m.  c) Map&lt;K, V&gt; map = new HashMap&lt;&gt;(int initialCapacity); // It creates a map with initialization of initial capacity of HashMap.  d) Map&lt;K, V&gt; map = new HashMap&lt;&gt;(int initialCapacity, float fillRatio); // It creates a map object with initializing both initial capacity and fill ratio of HashMap.</vt:lpstr>
      <vt:lpstr>Map Methods  1. V put(K key, V value): It is used to add an entry with specified key and value in the map.  2. void putAll(Map m): It is used to add all entries from into this map.  3. V putIfAbsent(K key, V value): It is used to add specified value with specified key in the map only if it is not already specified.  4. V remove(Object key): This method is used to delete an entry for the specified key. It will return null if the key is not in the map.  5. boolean remove(Object key, Object value): This method is used to remove the specified value associated with specified key from the map.  6. Set&lt;K&gt; keySet(): This method returns a set consisting of the keys in the invoking map. It provides a set-view of the keys.</vt:lpstr>
      <vt:lpstr>Map Methods 7. void clear(): This method is used to remove all entries from the map.  8. V get(Object key): This method returns the value for the specified key in this map.  9. int hashCode(): It returns the hash code value for the invoking map.  10. boolean isEmpty(): This method is used to check whether the map contains any entries. It returns true if the invoking map is empty, otherwise returns false if it contains at least one key.  11. int size(): The size() method returns the number of entries (number of key/value pairs) in the map.  12. V replace(K key, V value): This method is used to replace the specified value for a specified key.</vt:lpstr>
      <vt:lpstr>Map Methods 13. boolean replace(K key, V oldValue, V newValue): This method is used to replace old value with new value for a specified key.  14. Collection&lt;V&gt; values(): This method returns a collection view of the values in the map.  15. boolean containsKey(Object key): This method is used to check whether the map contains an entry for the specified key. It returns true if the invoking map contains an entry for the specified key. Otherwise, returns false.  16. boolean containsValue(Object value): This method is used to check whether the map contains an entry for the specified value. It returns true if the map contains specified value. Otherwise, returns false.  17. boolean equals(Object obj): This method is used to compare the specified Object with map. If obj is a map and contains the same entries, it returns true otherwise, false.</vt:lpstr>
      <vt:lpstr>HashMap  -An unordered collection that stores elements (objects) in the form of key-value pairs (called entries). -It is expressed as HashMap&lt;Key, Value&gt;, or HashMap&lt;K, V&gt;, where K stands for key and V for value.  -Both Key and value are objects.  -If the key is provided, its associated value can be easily retrieved from the HashMap.  -Keys in the map must be unique which means we cannot use duplicate data for keys in the HashMap. -If we try to insert an entry that has a duplicate key, the map replaces the old entry with a new entry. -It is efficient for locating a value, adding an entry, and deleting an entry.</vt:lpstr>
      <vt:lpstr>PowerPoint Presentation</vt:lpstr>
      <vt:lpstr>1. HashMap(): It is used to construct an empty HashMap object with the default initial capacity of 16 and the default fill ratio (load factor) is 0.75. The syntax to create a hash map object is as follows:  HashMap hmap = new HashMap(); HashMap&lt;K, V&gt; hmap = new HashMap&lt;K,V&gt;(); // Generic form.  2. HashMap(int initialCapacity): It is used to create an empty hash map object with a specified initial capacity under the default load factor 0.75. The general syntax is as follows:  HashMap&lt;K,V&gt; hmap = new HashMap&lt;K,V&gt;(int initialCapacity);  3. HashMap(Map m): This constructor is used to create hash map object by initializing the elements of the given Map object m.  4. HashMap(int initialCapacity, float loadFactor): This constructor is used to create hash map object with specified initial capacity and load factor. </vt:lpstr>
      <vt:lpstr> EXAMPLE: HashMap&lt;String, Integer&gt; hmap = new HashMap&lt;&gt;(30, 0.7f);</vt:lpstr>
      <vt:lpstr>import java.util.HashMap; public class HashMapEx1 { public static void main(String[] args)  {    HashMap&lt;String,Integer&gt; hmap = new HashMap&lt;&gt;();    boolean empty = hmap.isEmpty();    System.out.println("Is HashMap empty: " +empty);    hmap.put("John", 24); // hmap.size() is 1.    hmap.put("Deep", 22); // hmap.size() is 2.    hmap.put("Shubh", 15); // hmap.size() is 3.    hmap.put("Riky", 22); // hmap.size() is 4. // Adding duplicate value.    hmap.put("Mark", 30); // hmap.size() is 5.    System.out.println("Entries in HashMap: " +hmap);      int size = hmap.size();    System.out.println("Size of HashMap: " +size);  </vt:lpstr>
      <vt:lpstr>hmap.put(null, null); // hmap.size() is 6. System.out.println("Updated entries in HashMap: " +hmap); hmap.put(10, "Guava"); // Still hmap.size is 3.  hmap.put(20, "Banana"); // Adding duplicate value. //Removing Key-Value pairs for key 'B'.     Object removeEntry = hmap.remove('B');    System.out.println("Removed Entry: " +removeEntry);  Object replaceValue = hmap.replace('B', "Black");    System.out.println("Replaced value: " +replaceValue); int number = hmap.get("Deep");    System.out.println("Deep's  number: " +number); } }</vt:lpstr>
      <vt:lpstr>TreeMap  -TreeMap in Java is a concrete class that is a red-black tree based implementation of the Map interface. -It provides an efficient way of storing key/value pairs in sorted order automatically and allows rapid retrieval.  -A TreeMap implementation provides guaranteed log(n) time performance for checking, adding, retrieval, and removal operations.  Main differences between HashMap and TreeMap  1.HashMap is an unordered collection of elements while TreeMap is sorted in the ascending order of its keys.  2.The keys are sorted either using Comparable interface or Comparator interface. 3.HashMap allows only one null key while TreeMap does not allow any null key.</vt:lpstr>
      <vt:lpstr>PowerPoint Presentation</vt:lpstr>
      <vt:lpstr> import java.util.TreeMap; public class TreeMapEx2{ public static void main(String[] args)  {   TreeMap&lt;String, Integer&gt; tmap = new TreeMap&lt;&gt;();   int size = tmap.size();   System.out.println("Size of TreeMap before adding entries: " +size);   boolean isEmpty = tmap.isEmpty();   System.out.println("Is TreeMap empty: " +isEmpty);    tmap.put("John", 25);    tmap.put("Ricky", 22);    tmap.put("Deep", 28);    tmap.put("Mark", 20);    tmap.put("Peter", 30);    System.out.println("Entries in ascending order: " +tmap);    tmap.remove("Mark");    System.out.println("Entries of TreeMap after removing: " +tmap);    tmap.replace("Peter", 18);    System.out.println("Updated enrties of TreeMap: " +tmap);  } } </vt:lpstr>
      <vt:lpstr>import java.util.TreeMap; public class TreeMapEx1{ public static void main(String[] args)  { // Creating a TreeMap object of generic type.    TreeMap&lt;Character, String&gt; tmap = new TreeMap&lt;&gt;(); // Adding entries in tree map.    tmap.put('A', "Apple");    tmap.put('P', "Parot");    tmap.put('C', "Cat");    tmap.put('B', "Boy");    tmap.put('D', "Dog");    Object entrySet = tmap.entrySet();    System.out.println("Entry set: " +entrySet);    System.out.println("Key set: " +tmap.keySet());    System.out.println("Value set: " +tmap.values());    Object vGet = tmap.get('C');    System.out.println("C: " +vGet);    boolean containsKey = tmap.containsKey('B');    System.out.println("Is key 'B' present in map: " +containsKey);    boolean containsValue = tmap.containsValue("Apple");    System.out.println("Is Apple present in map: " +containsValue);  } }</vt:lpstr>
      <vt:lpstr>import java.util.TreeMap; public class TreeMapEx1{ public static void main(String[] args)  {   TreeMap&lt;Integer, String&gt; tmap = new TreeMap&lt;&gt;();   tmap.put(25, "John");   tmap.put(22, "Shubh");   tmap.put(30, "Ricky");   tmap.put(35, "Peter");   tmap.put(18, "Johnson");   System.out.println("ceilingEntry: " +tmap.ceilingEntry(32));    System.out.println("ceilingKey: " +tmap.ceilingKey(32));   System.out.println("firstEntry: " +tmap.firstEntry());   System.out.println("lastEntry: " +tmap.lastEntry());   System.out.println("floorEntry: " +tmap.floorEntry(31));   System.out.println("HigherEntry: " +tmap.higherEntry(30));   System.out.println("LowerEntry: " +tmap.lowerEntry(30));   System.out.println("pollFirstEntry: " +tmap.pollFirstEntry());   System.out.println("pollLastEntry: " +tmap.pollLastEntry());  } }</vt:lpstr>
      <vt:lpstr>Output:      ceilingEntry: 35=Peter      ceilingKey: 35      firstEntry: 18=Johnson      lastEntry: 35=Peter      floorEntry: 30=Ricky      HigherEntry: 35=Peter      LowerEntry: 25=John      pollFirstEntry: 18=Johnson      pollLastEntry: 35=Peter</vt:lpstr>
      <vt:lpstr>Hashtable class  -The underlying data structure for Java Hashtable is a hash table only. -Insertion order is not preserved. -Duplicate keys are not allowed but values can be duplicated. -Heterogeneous objects are allowed for both keys and values. -Null is not allowed for both key and values. If we attempt to store null key or value, we will get a RuntimeException named NullPointerException.</vt:lpstr>
      <vt:lpstr>PowerPoint Presentation</vt:lpstr>
      <vt:lpstr>Difference between hashmap and hashtable</vt:lpstr>
      <vt:lpstr>import java.util.Hashtable; import java.util.Iterator; import java.util.Map.Entry; class HashtableEx {  public static void main(String[] args)  {    Hashtable&lt;String, Integer&gt; ht = new Hashtable&lt;&gt;();   ht.put("John", 20);    ht.put("Shubh", 30);    ht.put("Peter", 25);   ht.put("Deep", 15);    ht.put("Jonshan", 40);    System.out.println("Original entries of hash table: " +ht);   </vt:lpstr>
      <vt:lpstr>// Iterating elements of hash table using iterator() method.    System.out.println("Iterating keys of hash table:");     Iterator&lt;String&gt; itr = ht.keySet().iterator();     while(itr.hasNext())      {       System.out.println(itr.next());      }  System.out.println("Iterating values of hash table:");     Iterator&lt;Integer&gt; itrValue = ht.values().iterator();     while(itrValue.hasNext())      {        System.out.println(itrValue.next());      }     System.out.println("\n");    System.out.println("Iterating entries of hash table:");    Iterator&lt;Entry&lt;String, Integer&gt;&gt; itrEntry = ht.entrySet().iterator();     while(itrEntry.hasNext())      {        System.out.println(itrEntry.next());      }   } }</vt:lpstr>
      <vt:lpstr>Output:       Original entries of hash table: {John=20, Jonshan=40, Shubh=30, Deep=15, Peter=25}       Iterating keys of hash table:       John       Jonshan       Shubh       Deep       Peter        Iterating values of hash table:       20       40       30       15       25        Iterating entries of hash table       John=20       Jonshan=40       Shubh=30       Deep=15       Peter=25</vt:lpstr>
      <vt:lpstr>Iterator Interface</vt:lpstr>
      <vt:lpstr>Iterator Interface</vt:lpstr>
      <vt:lpstr> Iterator Methods </vt:lpstr>
      <vt:lpstr>EXAMPLE</vt:lpstr>
      <vt:lpstr>Iterator Methods</vt:lpstr>
      <vt:lpstr>Iterator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framework  --java.util  “Without using collection concepts, you cannot develop any production level software application in Java”  “Java collections framework is the most important concept for developing the project and crack interviews”</dc:title>
  <dc:creator>Karthika Ramachandran</dc:creator>
  <cp:lastModifiedBy>MOHANRAJ M</cp:lastModifiedBy>
  <cp:revision>26</cp:revision>
  <dcterms:created xsi:type="dcterms:W3CDTF">2023-11-26T18:37:06Z</dcterms:created>
  <dcterms:modified xsi:type="dcterms:W3CDTF">2023-11-28T05:19:26Z</dcterms:modified>
</cp:coreProperties>
</file>