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76" r:id="rId4"/>
    <p:sldId id="258" r:id="rId5"/>
    <p:sldId id="259" r:id="rId6"/>
    <p:sldId id="277" r:id="rId7"/>
    <p:sldId id="260" r:id="rId8"/>
    <p:sldId id="261" r:id="rId9"/>
    <p:sldId id="280" r:id="rId10"/>
    <p:sldId id="281" r:id="rId11"/>
    <p:sldId id="262" r:id="rId12"/>
    <p:sldId id="904" r:id="rId13"/>
    <p:sldId id="905" r:id="rId14"/>
    <p:sldId id="907" r:id="rId15"/>
    <p:sldId id="908" r:id="rId16"/>
    <p:sldId id="909" r:id="rId17"/>
    <p:sldId id="910" r:id="rId18"/>
    <p:sldId id="911" r:id="rId19"/>
    <p:sldId id="912" r:id="rId20"/>
    <p:sldId id="1067" r:id="rId21"/>
    <p:sldId id="914" r:id="rId22"/>
    <p:sldId id="915" r:id="rId23"/>
    <p:sldId id="916" r:id="rId24"/>
    <p:sldId id="917" r:id="rId25"/>
    <p:sldId id="918" r:id="rId26"/>
    <p:sldId id="929" r:id="rId27"/>
    <p:sldId id="931" r:id="rId28"/>
    <p:sldId id="932" r:id="rId29"/>
    <p:sldId id="933" r:id="rId30"/>
    <p:sldId id="265" r:id="rId31"/>
    <p:sldId id="969" r:id="rId32"/>
    <p:sldId id="970" r:id="rId33"/>
    <p:sldId id="971" r:id="rId34"/>
    <p:sldId id="263" r:id="rId35"/>
    <p:sldId id="995" r:id="rId36"/>
    <p:sldId id="996" r:id="rId37"/>
    <p:sldId id="998" r:id="rId38"/>
    <p:sldId id="999" r:id="rId39"/>
    <p:sldId id="1000" r:id="rId40"/>
    <p:sldId id="1001" r:id="rId41"/>
    <p:sldId id="1002" r:id="rId42"/>
    <p:sldId id="1003" r:id="rId43"/>
    <p:sldId id="1008" r:id="rId44"/>
    <p:sldId id="1009" r:id="rId45"/>
    <p:sldId id="1010" r:id="rId46"/>
    <p:sldId id="1011" r:id="rId47"/>
    <p:sldId id="1012" r:id="rId48"/>
    <p:sldId id="279" r:id="rId49"/>
    <p:sldId id="1014" r:id="rId50"/>
    <p:sldId id="1070" r:id="rId51"/>
    <p:sldId id="1015" r:id="rId52"/>
    <p:sldId id="1069" r:id="rId53"/>
    <p:sldId id="101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62" y="6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EE733-C01C-4AB3-80E6-689358E7D509}" type="datetimeFigureOut">
              <a:rPr lang="en-IN" smtClean="0"/>
              <a:t>27-11-2023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2F10A-36B5-4D2B-B6A8-F83AC44338F9}" type="slidenum">
              <a:rPr lang="en-IN" smtClean="0"/>
              <a:t>‹#›</a:t>
            </a:fld>
            <a:endParaRPr lang="en-IN"/>
          </a:p>
        </p:txBody>
      </p:sp>
    </p:spTree>
    <p:extLst>
      <p:ext uri="{BB962C8B-B14F-4D97-AF65-F5344CB8AC3E}">
        <p14:creationId xmlns:p14="http://schemas.microsoft.com/office/powerpoint/2010/main" val="427746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0CBD190-46BB-4222-BDB6-F86D764AE3A3}" type="slidenum">
              <a:rPr lang="en-IN" smtClean="0"/>
              <a:t>20</a:t>
            </a:fld>
            <a:endParaRPr lang="en-IN"/>
          </a:p>
        </p:txBody>
      </p:sp>
    </p:spTree>
    <p:extLst>
      <p:ext uri="{BB962C8B-B14F-4D97-AF65-F5344CB8AC3E}">
        <p14:creationId xmlns:p14="http://schemas.microsoft.com/office/powerpoint/2010/main" val="356691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333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498F-A448-988B-99E0-1457941AD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C41C15-DB14-3B18-C839-7AA122396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7E1D40-0EB3-C035-F6BC-9FD8F53D7A68}"/>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5" name="Footer Placeholder 4">
            <a:extLst>
              <a:ext uri="{FF2B5EF4-FFF2-40B4-BE49-F238E27FC236}">
                <a16:creationId xmlns:a16="http://schemas.microsoft.com/office/drawing/2014/main" id="{24BE0B47-A90B-929F-1BB9-5A8098235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C3C851-DBD2-7D5A-2519-042CC4D49288}"/>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163154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FA8A-A6B7-80AE-8085-2C771DD213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6DEF9-BF26-EBA7-6A0C-64CBCDE23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2877B-70D1-3372-5B60-2840F83B117B}"/>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5" name="Footer Placeholder 4">
            <a:extLst>
              <a:ext uri="{FF2B5EF4-FFF2-40B4-BE49-F238E27FC236}">
                <a16:creationId xmlns:a16="http://schemas.microsoft.com/office/drawing/2014/main" id="{2A41EE31-1294-1C6C-E848-5268853AC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5528E-EB7C-1C5B-0136-C5BDF1D3A8A0}"/>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115749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A73A0-D4CE-90CE-04B6-848169F1A7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64C730-5800-4CC9-346E-0E67A19EC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62E13-6118-5767-B0F3-E0F7BDB57992}"/>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5" name="Footer Placeholder 4">
            <a:extLst>
              <a:ext uri="{FF2B5EF4-FFF2-40B4-BE49-F238E27FC236}">
                <a16:creationId xmlns:a16="http://schemas.microsoft.com/office/drawing/2014/main" id="{C9BC3D26-39EA-C208-966E-CCBD5062B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9A041-A77D-1D8B-2CF2-F645735C3A48}"/>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412777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E220-AA72-1EF4-4091-39CD64DE1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DDDA14-72AB-3253-99AC-B9BFEB4AAC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2DE3A-0314-7B14-F904-F288CBC96525}"/>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5" name="Footer Placeholder 4">
            <a:extLst>
              <a:ext uri="{FF2B5EF4-FFF2-40B4-BE49-F238E27FC236}">
                <a16:creationId xmlns:a16="http://schemas.microsoft.com/office/drawing/2014/main" id="{169213C5-1653-9CC3-C558-C1550E9BE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C8089-6543-20E9-629E-AFDC09D5D179}"/>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125732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9B7C-9A80-1382-FCC2-20541C79DF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6026D6-F45F-8B9A-D33B-905317601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CB3992-8FF9-E5C4-CC93-C26A87F3F5A9}"/>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5" name="Footer Placeholder 4">
            <a:extLst>
              <a:ext uri="{FF2B5EF4-FFF2-40B4-BE49-F238E27FC236}">
                <a16:creationId xmlns:a16="http://schemas.microsoft.com/office/drawing/2014/main" id="{A6248E40-FA0F-430C-A126-4705076C3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FCB2B-2D67-5AEB-BA96-7CE521E01028}"/>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416099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4DC4-FCD6-DCF1-2C49-0DFAA2917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AAAD76-C614-2838-2276-76C2EC739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44BD72-6366-5794-E2DC-E3A916AFD8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A706EF-6877-B917-DEEC-086D9A42C6E9}"/>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6" name="Footer Placeholder 5">
            <a:extLst>
              <a:ext uri="{FF2B5EF4-FFF2-40B4-BE49-F238E27FC236}">
                <a16:creationId xmlns:a16="http://schemas.microsoft.com/office/drawing/2014/main" id="{C6525643-13DF-0682-2014-BAAC13F5F9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7A0513-DCB4-C1D3-2E85-4C1A22FF276C}"/>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368014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08C4-4B5F-1828-E851-22C6875311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6A941A-DB09-D661-33BF-B35BA6308C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A9F73-2AE9-240E-0D54-28BD987901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445E01-0F36-AE4B-830B-403A5DB9A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AF0C63-8B33-C5DA-3319-6B47B3EBB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659C08-63E5-A469-4EA7-3989F25C0D1A}"/>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8" name="Footer Placeholder 7">
            <a:extLst>
              <a:ext uri="{FF2B5EF4-FFF2-40B4-BE49-F238E27FC236}">
                <a16:creationId xmlns:a16="http://schemas.microsoft.com/office/drawing/2014/main" id="{55B2FEFA-0179-7636-5563-44C21209F8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15EAE0-79F1-5E2E-8429-9A4D2875ABA6}"/>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35713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7F44-89E4-E96E-12AF-6D994104A9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FE2D44-2749-C447-981D-FC576D6E13E9}"/>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4" name="Footer Placeholder 3">
            <a:extLst>
              <a:ext uri="{FF2B5EF4-FFF2-40B4-BE49-F238E27FC236}">
                <a16:creationId xmlns:a16="http://schemas.microsoft.com/office/drawing/2014/main" id="{E61BFE09-546B-2587-AED1-200C59ECB3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75C9C0-C538-4AAD-DBAF-862CCBD97545}"/>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290841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61BAF-8572-DA8F-4CCF-48B9E36A5CC0}"/>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3" name="Footer Placeholder 2">
            <a:extLst>
              <a:ext uri="{FF2B5EF4-FFF2-40B4-BE49-F238E27FC236}">
                <a16:creationId xmlns:a16="http://schemas.microsoft.com/office/drawing/2014/main" id="{B117791E-E040-068B-980F-779E690DCB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CE53C5-5E62-DC7C-268C-0C07E3B89092}"/>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338832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238C-CD00-3D5E-ACD6-C229C721B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A5EFB6-2A6D-3BC3-FF1E-4BC89EE95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9EC93A-258B-55E0-92E5-FA761BA84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8E11E-11DA-2931-70D3-5D922E4FAC29}"/>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6" name="Footer Placeholder 5">
            <a:extLst>
              <a:ext uri="{FF2B5EF4-FFF2-40B4-BE49-F238E27FC236}">
                <a16:creationId xmlns:a16="http://schemas.microsoft.com/office/drawing/2014/main" id="{95B5985D-2FAB-2E64-C926-62580B7F4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461B2-A82E-087E-ADC7-53C81A340665}"/>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395994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8363-47D5-B849-9DE4-9D5C1BC5E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D3ADB2-967D-5BE4-C0C6-9F0D45208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AD31A7-BC2C-DABD-B556-F847D0B52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A41B2-D1D1-DD39-B096-7D5EB2122FE6}"/>
              </a:ext>
            </a:extLst>
          </p:cNvPr>
          <p:cNvSpPr>
            <a:spLocks noGrp="1"/>
          </p:cNvSpPr>
          <p:nvPr>
            <p:ph type="dt" sz="half" idx="10"/>
          </p:nvPr>
        </p:nvSpPr>
        <p:spPr/>
        <p:txBody>
          <a:bodyPr/>
          <a:lstStyle/>
          <a:p>
            <a:fld id="{F7B5F279-4830-4A40-ABD2-BD2CA9821561}" type="datetimeFigureOut">
              <a:rPr lang="en-IN" smtClean="0"/>
              <a:t>27-11-2023</a:t>
            </a:fld>
            <a:endParaRPr lang="en-IN"/>
          </a:p>
        </p:txBody>
      </p:sp>
      <p:sp>
        <p:nvSpPr>
          <p:cNvPr id="6" name="Footer Placeholder 5">
            <a:extLst>
              <a:ext uri="{FF2B5EF4-FFF2-40B4-BE49-F238E27FC236}">
                <a16:creationId xmlns:a16="http://schemas.microsoft.com/office/drawing/2014/main" id="{7690C0A9-277A-19F7-7DE5-F602760DD6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E37228-7826-C627-2FF6-BB6E56183F7A}"/>
              </a:ext>
            </a:extLst>
          </p:cNvPr>
          <p:cNvSpPr>
            <a:spLocks noGrp="1"/>
          </p:cNvSpPr>
          <p:nvPr>
            <p:ph type="sldNum" sz="quarter" idx="12"/>
          </p:nvPr>
        </p:nvSpPr>
        <p:spPr/>
        <p:txBody>
          <a:bodyPr/>
          <a:lstStyle/>
          <a:p>
            <a:fld id="{8DDE0447-575D-40E5-AF01-B3CEEA81D8D0}" type="slidenum">
              <a:rPr lang="en-IN" smtClean="0"/>
              <a:t>‹#›</a:t>
            </a:fld>
            <a:endParaRPr lang="en-IN"/>
          </a:p>
        </p:txBody>
      </p:sp>
    </p:spTree>
    <p:extLst>
      <p:ext uri="{BB962C8B-B14F-4D97-AF65-F5344CB8AC3E}">
        <p14:creationId xmlns:p14="http://schemas.microsoft.com/office/powerpoint/2010/main" val="210752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E6976-F937-4C54-8F1E-930DD9DAD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3667E3-8C1C-E989-5528-B267F3C6AF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28788E-075D-945D-B4FE-D4DD445F2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5F279-4830-4A40-ABD2-BD2CA9821561}" type="datetimeFigureOut">
              <a:rPr lang="en-IN" smtClean="0"/>
              <a:t>27-11-2023</a:t>
            </a:fld>
            <a:endParaRPr lang="en-IN"/>
          </a:p>
        </p:txBody>
      </p:sp>
      <p:sp>
        <p:nvSpPr>
          <p:cNvPr id="5" name="Footer Placeholder 4">
            <a:extLst>
              <a:ext uri="{FF2B5EF4-FFF2-40B4-BE49-F238E27FC236}">
                <a16:creationId xmlns:a16="http://schemas.microsoft.com/office/drawing/2014/main" id="{1808CC5E-C0BF-DA8C-C096-24AC7367B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F11FE7-7500-46B4-D875-B2256CBE2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E0447-575D-40E5-AF01-B3CEEA81D8D0}" type="slidenum">
              <a:rPr lang="en-IN" smtClean="0"/>
              <a:t>‹#›</a:t>
            </a:fld>
            <a:endParaRPr lang="en-IN"/>
          </a:p>
        </p:txBody>
      </p:sp>
    </p:spTree>
    <p:extLst>
      <p:ext uri="{BB962C8B-B14F-4D97-AF65-F5344CB8AC3E}">
        <p14:creationId xmlns:p14="http://schemas.microsoft.com/office/powerpoint/2010/main" val="203847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CBD26B-8032-FFBE-120A-22EABBD4D44B}"/>
              </a:ext>
            </a:extLst>
          </p:cNvPr>
          <p:cNvSpPr>
            <a:spLocks noGrp="1"/>
          </p:cNvSpPr>
          <p:nvPr>
            <p:ph type="title"/>
          </p:nvPr>
        </p:nvSpPr>
        <p:spPr>
          <a:xfrm>
            <a:off x="384313" y="265043"/>
            <a:ext cx="11476383" cy="6387548"/>
          </a:xfrm>
        </p:spPr>
        <p:txBody>
          <a:bodyPr>
            <a:normAutofit fontScale="90000"/>
          </a:bodyPr>
          <a:lstStyle/>
          <a:p>
            <a:pPr algn="ctr"/>
            <a:r>
              <a:rPr lang="en-IN" sz="5400" b="1" i="0" dirty="0">
                <a:solidFill>
                  <a:srgbClr val="000000"/>
                </a:solidFill>
                <a:effectLst/>
                <a:latin typeface="Times New Roman" panose="02020603050405020304" pitchFamily="18" charset="0"/>
                <a:cs typeface="Times New Roman" panose="02020603050405020304" pitchFamily="18" charset="0"/>
              </a:rPr>
              <a:t>Collections framework</a:t>
            </a:r>
            <a:br>
              <a:rPr lang="en-IN" sz="5400" b="1" i="0" dirty="0">
                <a:solidFill>
                  <a:srgbClr val="000000"/>
                </a:solidFill>
                <a:effectLst/>
                <a:latin typeface="Times New Roman" panose="02020603050405020304" pitchFamily="18" charset="0"/>
                <a:cs typeface="Times New Roman" panose="02020603050405020304" pitchFamily="18" charset="0"/>
              </a:rPr>
            </a:br>
            <a:r>
              <a:rPr lang="en-IN" sz="5400" b="1" i="0" dirty="0">
                <a:solidFill>
                  <a:srgbClr val="000000"/>
                </a:solidFill>
                <a:effectLst/>
                <a:latin typeface="Times New Roman" panose="02020603050405020304" pitchFamily="18" charset="0"/>
                <a:cs typeface="Times New Roman" panose="02020603050405020304" pitchFamily="18" charset="0"/>
              </a:rPr>
              <a:t>	--</a:t>
            </a:r>
            <a:r>
              <a:rPr lang="en-IN" sz="5400" b="1" i="0" dirty="0" err="1">
                <a:solidFill>
                  <a:srgbClr val="000000"/>
                </a:solidFill>
                <a:effectLst/>
                <a:latin typeface="Times New Roman" panose="02020603050405020304" pitchFamily="18" charset="0"/>
                <a:cs typeface="Times New Roman" panose="02020603050405020304" pitchFamily="18" charset="0"/>
              </a:rPr>
              <a:t>java.util</a:t>
            </a:r>
            <a:br>
              <a:rPr lang="en-IN" b="1" i="0" dirty="0">
                <a:solidFill>
                  <a:srgbClr val="000000"/>
                </a:solidFill>
                <a:effectLst/>
                <a:latin typeface="-apple-system"/>
              </a:rPr>
            </a:br>
            <a:br>
              <a:rPr lang="en-IN" b="1" i="0" dirty="0">
                <a:solidFill>
                  <a:srgbClr val="000000"/>
                </a:solidFill>
                <a:effectLst/>
                <a:latin typeface="-apple-system"/>
              </a:rPr>
            </a:br>
            <a:r>
              <a:rPr lang="en-IN" b="1" i="1" dirty="0">
                <a:solidFill>
                  <a:srgbClr val="FF0000"/>
                </a:solidFill>
                <a:effectLst/>
                <a:latin typeface="Times New Roman" panose="02020603050405020304" pitchFamily="18" charset="0"/>
                <a:cs typeface="Times New Roman" panose="02020603050405020304" pitchFamily="18" charset="0"/>
              </a:rPr>
              <a:t>“</a:t>
            </a:r>
            <a:r>
              <a:rPr lang="en-GB" b="1" i="1" dirty="0">
                <a:solidFill>
                  <a:srgbClr val="FF0000"/>
                </a:solidFill>
                <a:effectLst/>
                <a:latin typeface="Times New Roman" panose="02020603050405020304" pitchFamily="18" charset="0"/>
                <a:cs typeface="Times New Roman" panose="02020603050405020304" pitchFamily="18" charset="0"/>
              </a:rPr>
              <a:t>Without using collection concepts, you cannot develop any production level software application in Java”</a:t>
            </a:r>
            <a:br>
              <a:rPr lang="en-GB" b="1" i="1" dirty="0">
                <a:solidFill>
                  <a:srgbClr val="FF0000"/>
                </a:solidFill>
                <a:effectLst/>
                <a:latin typeface="Times New Roman" panose="02020603050405020304" pitchFamily="18" charset="0"/>
                <a:cs typeface="Times New Roman" panose="02020603050405020304" pitchFamily="18" charset="0"/>
              </a:rPr>
            </a:br>
            <a:br>
              <a:rPr lang="en-GB" b="1" i="1" dirty="0">
                <a:solidFill>
                  <a:srgbClr val="000000"/>
                </a:solidFill>
                <a:effectLst/>
                <a:latin typeface="Times New Roman" panose="02020603050405020304" pitchFamily="18" charset="0"/>
                <a:cs typeface="Times New Roman" panose="02020603050405020304" pitchFamily="18" charset="0"/>
              </a:rPr>
            </a:br>
            <a:r>
              <a:rPr lang="en-GB" b="1" i="1" dirty="0">
                <a:solidFill>
                  <a:srgbClr val="FF0000"/>
                </a:solidFill>
                <a:effectLst/>
                <a:latin typeface="Times New Roman" panose="02020603050405020304" pitchFamily="18" charset="0"/>
                <a:cs typeface="Times New Roman" panose="02020603050405020304" pitchFamily="18" charset="0"/>
              </a:rPr>
              <a:t>“Java collections framework is the most important concept for developing the project and crack interviews”</a:t>
            </a:r>
            <a:endParaRPr lang="en-IN"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50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970D-C7B8-AFFC-158A-A905B3E92D8F}"/>
              </a:ext>
            </a:extLst>
          </p:cNvPr>
          <p:cNvSpPr>
            <a:spLocks noGrp="1"/>
          </p:cNvSpPr>
          <p:nvPr>
            <p:ph type="title"/>
          </p:nvPr>
        </p:nvSpPr>
        <p:spPr>
          <a:xfrm>
            <a:off x="106017" y="365125"/>
            <a:ext cx="11940209" cy="6300718"/>
          </a:xfrm>
        </p:spPr>
        <p:txBody>
          <a:bodyPr>
            <a:normAutofit/>
          </a:bodyPr>
          <a:lstStyle/>
          <a:p>
            <a:pPr>
              <a:lnSpc>
                <a:spcPct val="100000"/>
              </a:lnSpc>
            </a:pPr>
            <a:r>
              <a:rPr lang="en-IN" sz="3600" b="1" dirty="0">
                <a:latin typeface="Times New Roman" panose="02020603050405020304" pitchFamily="18" charset="0"/>
                <a:cs typeface="Times New Roman" panose="02020603050405020304" pitchFamily="18" charset="0"/>
              </a:rPr>
              <a:t>Collections Interface Methods</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a:t>
            </a:r>
            <a:br>
              <a:rPr lang="en-IN" sz="3600" b="1"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e</a:t>
            </a:r>
            <a:r>
              <a:rPr lang="en-GB" sz="3600" dirty="0">
                <a:latin typeface="Times New Roman" panose="02020603050405020304" pitchFamily="18" charset="0"/>
                <a:cs typeface="Times New Roman" panose="02020603050405020304" pitchFamily="18" charset="0"/>
              </a:rPr>
              <a:t>quals(</a:t>
            </a:r>
            <a:r>
              <a:rPr lang="en-GB" sz="3600" dirty="0" err="1">
                <a:latin typeface="Times New Roman" panose="02020603050405020304" pitchFamily="18" charset="0"/>
                <a:cs typeface="Times New Roman" panose="02020603050405020304" pitchFamily="18" charset="0"/>
              </a:rPr>
              <a:t>obj</a:t>
            </a:r>
            <a:r>
              <a:rPr lang="en-GB" sz="3600" dirty="0">
                <a:latin typeface="Times New Roman" panose="02020603050405020304" pitchFamily="18" charset="0"/>
                <a:cs typeface="Times New Roman" panose="02020603050405020304" pitchFamily="18" charset="0"/>
              </a:rPr>
              <a:t> X):	Compare an element with the collection</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iterator():		Return an iterator over collection </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max():		Return max value in the collection</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contains():	Returns true is a particular value is present</a:t>
            </a:r>
            <a:br>
              <a:rPr lang="en-GB" sz="3600" dirty="0">
                <a:latin typeface="Times New Roman" panose="02020603050405020304" pitchFamily="18" charset="0"/>
                <a:cs typeface="Times New Roman" panose="02020603050405020304" pitchFamily="18" charset="0"/>
              </a:rPr>
            </a:br>
            <a:r>
              <a:rPr lang="en-GB" sz="3600" dirty="0" err="1">
                <a:latin typeface="Times New Roman" panose="02020603050405020304" pitchFamily="18" charset="0"/>
                <a:cs typeface="Times New Roman" panose="02020603050405020304" pitchFamily="18" charset="0"/>
              </a:rPr>
              <a:t>spliterator</a:t>
            </a:r>
            <a:r>
              <a:rPr lang="en-GB" sz="3600" dirty="0">
                <a:latin typeface="Times New Roman" panose="02020603050405020304" pitchFamily="18" charset="0"/>
                <a:cs typeface="Times New Roman" panose="02020603050405020304" pitchFamily="18" charset="0"/>
              </a:rPr>
              <a:t>():	Creates </a:t>
            </a:r>
            <a:r>
              <a:rPr lang="en-GB" sz="3600" dirty="0" err="1">
                <a:latin typeface="Times New Roman" panose="02020603050405020304" pitchFamily="18" charset="0"/>
                <a:cs typeface="Times New Roman" panose="02020603050405020304" pitchFamily="18" charset="0"/>
              </a:rPr>
              <a:t>splietarator</a:t>
            </a:r>
            <a:r>
              <a:rPr lang="en-GB" sz="3600" dirty="0">
                <a:latin typeface="Times New Roman" panose="02020603050405020304" pitchFamily="18" charset="0"/>
                <a:cs typeface="Times New Roman" panose="02020603050405020304" pitchFamily="18" charset="0"/>
              </a:rPr>
              <a:t> over the elements in the collection</a:t>
            </a:r>
            <a:br>
              <a:rPr lang="en-GB" sz="3600" dirty="0">
                <a:latin typeface="Times New Roman" panose="02020603050405020304" pitchFamily="18" charset="0"/>
                <a:cs typeface="Times New Roman" panose="02020603050405020304" pitchFamily="18" charset="0"/>
              </a:rPr>
            </a:br>
            <a:r>
              <a:rPr lang="en-GB" sz="3600" dirty="0" err="1">
                <a:latin typeface="Times New Roman" panose="02020603050405020304" pitchFamily="18" charset="0"/>
                <a:cs typeface="Times New Roman" panose="02020603050405020304" pitchFamily="18" charset="0"/>
              </a:rPr>
              <a:t>retainAll</a:t>
            </a:r>
            <a:r>
              <a:rPr lang="en-GB" sz="3600" dirty="0">
                <a:latin typeface="Times New Roman" panose="02020603050405020304" pitchFamily="18" charset="0"/>
                <a:cs typeface="Times New Roman" panose="02020603050405020304" pitchFamily="18" charset="0"/>
              </a:rPr>
              <a:t>():	Retains elements in the collection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6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BEE8-CE3F-E158-593C-12517EB2A457}"/>
              </a:ext>
            </a:extLst>
          </p:cNvPr>
          <p:cNvSpPr>
            <a:spLocks noGrp="1"/>
          </p:cNvSpPr>
          <p:nvPr>
            <p:ph type="title"/>
          </p:nvPr>
        </p:nvSpPr>
        <p:spPr>
          <a:xfrm>
            <a:off x="145773" y="159027"/>
            <a:ext cx="11953461" cy="6440556"/>
          </a:xfrm>
        </p:spPr>
        <p:txBody>
          <a:bodyPr>
            <a:normAutofit/>
          </a:bodyPr>
          <a:lstStyle/>
          <a:p>
            <a:pPr>
              <a:lnSpc>
                <a:spcPct val="100000"/>
              </a:lnSpc>
            </a:pPr>
            <a:r>
              <a:rPr lang="en-GB" b="1" dirty="0">
                <a:latin typeface="Times New Roman" panose="02020603050405020304" pitchFamily="18" charset="0"/>
                <a:cs typeface="Times New Roman" panose="02020603050405020304" pitchFamily="18" charset="0"/>
              </a:rPr>
              <a:t>List Interface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 This interface represents a collection of elements whose elements are arranged sequentially ordered.</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2. List maintains an order of elements means the order is retained in which we add elements, and the same sequence we will get while retrieving elements.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3. We can insert elements into the list at any location. The list allows storing duplicate elements in Java.</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4. </a:t>
            </a:r>
            <a:r>
              <a:rPr lang="en-GB" sz="3600" dirty="0" err="1">
                <a:latin typeface="Times New Roman" panose="02020603050405020304" pitchFamily="18" charset="0"/>
                <a:cs typeface="Times New Roman" panose="02020603050405020304" pitchFamily="18" charset="0"/>
              </a:rPr>
              <a:t>ArrayList</a:t>
            </a:r>
            <a:r>
              <a:rPr lang="en-GB" sz="3600" dirty="0">
                <a:latin typeface="Times New Roman" panose="02020603050405020304" pitchFamily="18" charset="0"/>
                <a:cs typeface="Times New Roman" panose="02020603050405020304" pitchFamily="18" charset="0"/>
              </a:rPr>
              <a:t>, vector, and LinkedList are three concrete subclasses that implement the list interface.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49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078" y="365381"/>
            <a:ext cx="5338936" cy="576064"/>
          </a:xfrm>
        </p:spPr>
        <p:txBody>
          <a:bodyPr>
            <a:normAutofit/>
          </a:bodyPr>
          <a:lstStyle/>
          <a:p>
            <a:r>
              <a:rPr lang="en-IN" sz="2800" b="1" dirty="0"/>
              <a:t>Java </a:t>
            </a:r>
            <a:r>
              <a:rPr lang="en-IN" sz="2800" b="1" dirty="0" err="1"/>
              <a:t>ArrayList</a:t>
            </a:r>
            <a:r>
              <a:rPr lang="en-IN" sz="2800" b="1" dirty="0"/>
              <a:t> class</a:t>
            </a:r>
          </a:p>
        </p:txBody>
      </p:sp>
      <p:sp>
        <p:nvSpPr>
          <p:cNvPr id="3" name="Content Placeholder 2"/>
          <p:cNvSpPr>
            <a:spLocks noGrp="1"/>
          </p:cNvSpPr>
          <p:nvPr>
            <p:ph idx="1"/>
          </p:nvPr>
        </p:nvSpPr>
        <p:spPr>
          <a:xfrm>
            <a:off x="450574" y="1484784"/>
            <a:ext cx="8165706" cy="5112568"/>
          </a:xfrm>
        </p:spPr>
        <p:txBody>
          <a:bodyPr>
            <a:normAutofit/>
          </a:bodyPr>
          <a:lstStyle/>
          <a:p>
            <a:pPr marL="360000" indent="-360000" algn="just">
              <a:lnSpc>
                <a:spcPct val="130000"/>
              </a:lnSpc>
              <a:spcBef>
                <a:spcPts val="300"/>
              </a:spcBef>
              <a:spcAft>
                <a:spcPts val="300"/>
              </a:spcAft>
              <a:buFont typeface="Wingdings" pitchFamily="2" charset="2"/>
              <a:buChar char="Ø"/>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class uses a dynamic array for storing the elements. It inherits </a:t>
            </a:r>
            <a:r>
              <a:rPr lang="en-IN" sz="2000" dirty="0" err="1">
                <a:latin typeface="Cambria" pitchFamily="18" charset="0"/>
              </a:rPr>
              <a:t>AbstractList</a:t>
            </a:r>
            <a:r>
              <a:rPr lang="en-IN" sz="2000" dirty="0">
                <a:latin typeface="Cambria" pitchFamily="18" charset="0"/>
              </a:rPr>
              <a:t> class and implements List interface.</a:t>
            </a:r>
          </a:p>
          <a:p>
            <a:pPr marL="360000" indent="-360000" algn="just">
              <a:lnSpc>
                <a:spcPct val="130000"/>
              </a:lnSpc>
              <a:spcBef>
                <a:spcPts val="300"/>
              </a:spcBef>
              <a:spcAft>
                <a:spcPts val="300"/>
              </a:spcAft>
              <a:buFont typeface="Wingdings" pitchFamily="2" charset="2"/>
              <a:buChar char="Ø"/>
            </a:pPr>
            <a:r>
              <a:rPr lang="en-IN" sz="2000" dirty="0">
                <a:latin typeface="Cambria" pitchFamily="18" charset="0"/>
              </a:rPr>
              <a:t>The important points about Java </a:t>
            </a:r>
            <a:r>
              <a:rPr lang="en-IN" sz="2000" dirty="0" err="1">
                <a:latin typeface="Cambria" pitchFamily="18" charset="0"/>
              </a:rPr>
              <a:t>ArrayList</a:t>
            </a:r>
            <a:r>
              <a:rPr lang="en-IN" sz="2000" dirty="0">
                <a:latin typeface="Cambria" pitchFamily="18" charset="0"/>
              </a:rPr>
              <a:t> class are:</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class can contain duplicate elements.</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class maintains insertion order.</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class is non synchronized.</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Java </a:t>
            </a:r>
            <a:r>
              <a:rPr lang="en-IN" sz="2000" dirty="0" err="1">
                <a:latin typeface="Cambria" pitchFamily="18" charset="0"/>
              </a:rPr>
              <a:t>ArrayList</a:t>
            </a:r>
            <a:r>
              <a:rPr lang="en-IN" sz="2000" dirty="0">
                <a:latin typeface="Cambria" pitchFamily="18" charset="0"/>
              </a:rPr>
              <a:t> allows random access because array works at the index basis.</a:t>
            </a:r>
          </a:p>
          <a:p>
            <a:pPr marL="817200" lvl="3" indent="-360000" algn="just">
              <a:lnSpc>
                <a:spcPct val="130000"/>
              </a:lnSpc>
              <a:spcBef>
                <a:spcPts val="300"/>
              </a:spcBef>
              <a:spcAft>
                <a:spcPts val="300"/>
              </a:spcAft>
              <a:buFont typeface="Wingdings" pitchFamily="2" charset="2"/>
              <a:buChar char="ü"/>
              <a:tabLst>
                <a:tab pos="180000" algn="l"/>
                <a:tab pos="360000" algn="l"/>
              </a:tabLst>
            </a:pPr>
            <a:r>
              <a:rPr lang="en-IN" sz="2000" dirty="0">
                <a:latin typeface="Cambria" pitchFamily="18" charset="0"/>
              </a:rPr>
              <a:t>In Java </a:t>
            </a:r>
            <a:r>
              <a:rPr lang="en-IN" sz="2000" dirty="0" err="1">
                <a:latin typeface="Cambria" pitchFamily="18" charset="0"/>
              </a:rPr>
              <a:t>ArrayList</a:t>
            </a:r>
            <a:r>
              <a:rPr lang="en-IN" sz="2000" dirty="0">
                <a:latin typeface="Cambria" pitchFamily="18" charset="0"/>
              </a:rPr>
              <a:t> class, manipulation is slow because a lot of shifting needs to occur if any element is removed from the array list.</a:t>
            </a:r>
          </a:p>
          <a:p>
            <a:endParaRPr lang="en-IN" sz="1800" dirty="0">
              <a:latin typeface="Cambria"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2304" y="1484784"/>
            <a:ext cx="1404156" cy="4392488"/>
          </a:xfrm>
          <a:prstGeom prst="rect">
            <a:avLst/>
          </a:prstGeom>
        </p:spPr>
      </p:pic>
    </p:spTree>
    <p:extLst>
      <p:ext uri="{BB962C8B-B14F-4D97-AF65-F5344CB8AC3E}">
        <p14:creationId xmlns:p14="http://schemas.microsoft.com/office/powerpoint/2010/main" val="16356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1E37-E8BB-46E6-B138-136E9D0CAD3D}"/>
              </a:ext>
            </a:extLst>
          </p:cNvPr>
          <p:cNvSpPr>
            <a:spLocks noGrp="1"/>
          </p:cNvSpPr>
          <p:nvPr>
            <p:ph type="title"/>
          </p:nvPr>
        </p:nvSpPr>
        <p:spPr>
          <a:xfrm>
            <a:off x="1981200" y="908720"/>
            <a:ext cx="7859216" cy="576064"/>
          </a:xfrm>
        </p:spPr>
        <p:txBody>
          <a:bodyPr>
            <a:normAutofit/>
          </a:bodyPr>
          <a:lstStyle/>
          <a:p>
            <a:r>
              <a:rPr lang="en-US" sz="2400" b="1" dirty="0">
                <a:latin typeface="Times New Roman" panose="02020603050405020304" pitchFamily="18" charset="0"/>
                <a:cs typeface="Times New Roman" panose="02020603050405020304" pitchFamily="18" charset="0"/>
              </a:rPr>
              <a:t>ARRAYLIST OR LIST DECLARATION IN JAVA</a:t>
            </a:r>
          </a:p>
        </p:txBody>
      </p:sp>
      <p:sp>
        <p:nvSpPr>
          <p:cNvPr id="3" name="Content Placeholder 2">
            <a:extLst>
              <a:ext uri="{FF2B5EF4-FFF2-40B4-BE49-F238E27FC236}">
                <a16:creationId xmlns:a16="http://schemas.microsoft.com/office/drawing/2014/main" id="{2EEEC674-0EF8-4B56-B03F-EABC4434975D}"/>
              </a:ext>
            </a:extLst>
          </p:cNvPr>
          <p:cNvSpPr>
            <a:spLocks noGrp="1"/>
          </p:cNvSpPr>
          <p:nvPr>
            <p:ph idx="1"/>
          </p:nvPr>
        </p:nvSpPr>
        <p:spPr>
          <a:xfrm>
            <a:off x="1325217" y="1412776"/>
            <a:ext cx="8885583" cy="5184576"/>
          </a:xfrm>
        </p:spPr>
        <p:txBody>
          <a:bodyPr>
            <a:noAutofit/>
          </a:bodyPr>
          <a:lstStyle/>
          <a:p>
            <a:pPr marL="0" indent="0">
              <a:lnSpc>
                <a:spcPct val="120000"/>
              </a:lnSpc>
              <a:spcBef>
                <a:spcPts val="200"/>
              </a:spcBef>
              <a:spcAft>
                <a:spcPts val="200"/>
              </a:spcAft>
              <a:buNone/>
            </a:pPr>
            <a:r>
              <a:rPr lang="en-US" sz="2400" b="1" dirty="0">
                <a:latin typeface="Times New Roman" panose="02020603050405020304" pitchFamily="18" charset="0"/>
                <a:cs typeface="Times New Roman" panose="02020603050405020304" pitchFamily="18" charset="0"/>
              </a:rPr>
              <a:t>Declaration 1:</a:t>
            </a:r>
          </a:p>
          <a:p>
            <a:pPr marL="0" indent="0">
              <a:lnSpc>
                <a:spcPct val="120000"/>
              </a:lnSpc>
              <a:spcBef>
                <a:spcPts val="200"/>
              </a:spcBef>
              <a:spcAft>
                <a:spcPts val="200"/>
              </a:spcAft>
              <a:buNone/>
            </a:pPr>
            <a:r>
              <a:rPr lang="en-US" sz="2400" i="1" dirty="0">
                <a:latin typeface="Times New Roman" panose="02020603050405020304" pitchFamily="18" charset="0"/>
                <a:cs typeface="Times New Roman" panose="02020603050405020304" pitchFamily="18" charset="0"/>
              </a:rPr>
              <a:t>List&lt;String&gt; </a:t>
            </a:r>
            <a:r>
              <a:rPr lang="en-US" sz="2400" i="1" dirty="0" err="1">
                <a:latin typeface="Times New Roman" panose="02020603050405020304" pitchFamily="18" charset="0"/>
                <a:cs typeface="Times New Roman" panose="02020603050405020304" pitchFamily="18" charset="0"/>
              </a:rPr>
              <a:t>arrayList</a:t>
            </a:r>
            <a:r>
              <a:rPr lang="en-US" sz="2400" i="1" dirty="0">
                <a:latin typeface="Times New Roman" panose="02020603050405020304" pitchFamily="18" charset="0"/>
                <a:cs typeface="Times New Roman" panose="02020603050405020304" pitchFamily="18" charset="0"/>
              </a:rPr>
              <a:t> =new </a:t>
            </a:r>
            <a:r>
              <a:rPr lang="en-US" sz="2400" i="1" dirty="0" err="1">
                <a:latin typeface="Times New Roman" panose="02020603050405020304" pitchFamily="18" charset="0"/>
                <a:cs typeface="Times New Roman" panose="02020603050405020304" pitchFamily="18" charset="0"/>
              </a:rPr>
              <a:t>ArrayList</a:t>
            </a:r>
            <a:r>
              <a:rPr lang="en-US" sz="2400" i="1" dirty="0">
                <a:latin typeface="Times New Roman" panose="02020603050405020304" pitchFamily="18" charset="0"/>
                <a:cs typeface="Times New Roman" panose="02020603050405020304" pitchFamily="18" charset="0"/>
              </a:rPr>
              <a:t>&lt;String&gt;();</a:t>
            </a:r>
          </a:p>
          <a:p>
            <a:pPr marL="0" indent="0">
              <a:lnSpc>
                <a:spcPct val="120000"/>
              </a:lnSpc>
              <a:spcBef>
                <a:spcPts val="1500"/>
              </a:spcBef>
              <a:spcAft>
                <a:spcPts val="200"/>
              </a:spcAft>
              <a:buNone/>
            </a:pPr>
            <a:r>
              <a:rPr lang="en-US" sz="2400" b="1" dirty="0">
                <a:latin typeface="Times New Roman" panose="02020603050405020304" pitchFamily="18" charset="0"/>
                <a:cs typeface="Times New Roman" panose="02020603050405020304" pitchFamily="18" charset="0"/>
              </a:rPr>
              <a:t>Declaration 2:</a:t>
            </a:r>
          </a:p>
          <a:p>
            <a:pPr marL="0" indent="0">
              <a:lnSpc>
                <a:spcPct val="120000"/>
              </a:lnSpc>
              <a:spcBef>
                <a:spcPts val="200"/>
              </a:spcBef>
              <a:spcAft>
                <a:spcPts val="200"/>
              </a:spcAft>
              <a:buNone/>
            </a:pPr>
            <a:r>
              <a:rPr lang="en-US" sz="2400" i="1" dirty="0" err="1">
                <a:latin typeface="Times New Roman" panose="02020603050405020304" pitchFamily="18" charset="0"/>
                <a:cs typeface="Times New Roman" panose="02020603050405020304" pitchFamily="18" charset="0"/>
              </a:rPr>
              <a:t>ArrayList</a:t>
            </a:r>
            <a:r>
              <a:rPr lang="en-US" sz="2400" i="1" dirty="0">
                <a:latin typeface="Times New Roman" panose="02020603050405020304" pitchFamily="18" charset="0"/>
                <a:cs typeface="Times New Roman" panose="02020603050405020304" pitchFamily="18" charset="0"/>
              </a:rPr>
              <a:t>&lt;String&gt; </a:t>
            </a:r>
            <a:r>
              <a:rPr lang="en-US" sz="2400" i="1" dirty="0" err="1">
                <a:latin typeface="Times New Roman" panose="02020603050405020304" pitchFamily="18" charset="0"/>
                <a:cs typeface="Times New Roman" panose="02020603050405020304" pitchFamily="18" charset="0"/>
              </a:rPr>
              <a:t>arrayList</a:t>
            </a:r>
            <a:r>
              <a:rPr lang="en-US" sz="2400" i="1" dirty="0">
                <a:latin typeface="Times New Roman" panose="02020603050405020304" pitchFamily="18" charset="0"/>
                <a:cs typeface="Times New Roman" panose="02020603050405020304" pitchFamily="18" charset="0"/>
              </a:rPr>
              <a:t> =new </a:t>
            </a:r>
            <a:r>
              <a:rPr lang="en-US" sz="2400" i="1" dirty="0" err="1">
                <a:latin typeface="Times New Roman" panose="02020603050405020304" pitchFamily="18" charset="0"/>
                <a:cs typeface="Times New Roman" panose="02020603050405020304" pitchFamily="18" charset="0"/>
              </a:rPr>
              <a:t>ArrayList</a:t>
            </a:r>
            <a:r>
              <a:rPr lang="en-US" sz="2400" i="1" dirty="0">
                <a:latin typeface="Times New Roman" panose="02020603050405020304" pitchFamily="18" charset="0"/>
                <a:cs typeface="Times New Roman" panose="02020603050405020304" pitchFamily="18" charset="0"/>
              </a:rPr>
              <a:t>&lt;String&gt;();</a:t>
            </a:r>
          </a:p>
          <a:p>
            <a:pPr marL="0" indent="0">
              <a:lnSpc>
                <a:spcPct val="120000"/>
              </a:lnSpc>
              <a:spcBef>
                <a:spcPts val="200"/>
              </a:spcBef>
              <a:spcAft>
                <a:spcPts val="200"/>
              </a:spcAft>
              <a:buNone/>
            </a:pPr>
            <a:endParaRPr lang="en-US" sz="2400" dirty="0"/>
          </a:p>
          <a:p>
            <a:pPr marL="571500" indent="-571500">
              <a:lnSpc>
                <a:spcPct val="120000"/>
              </a:lnSpc>
              <a:spcBef>
                <a:spcPts val="200"/>
              </a:spcBef>
              <a:spcAft>
                <a:spcPts val="200"/>
              </a:spcAft>
              <a:buFont typeface="+mj-lt"/>
              <a:buAutoNum type="romanUcPeriod"/>
            </a:pPr>
            <a:endParaRPr lang="en-US" sz="2400" dirty="0"/>
          </a:p>
          <a:p>
            <a:pPr>
              <a:lnSpc>
                <a:spcPct val="120000"/>
              </a:lnSpc>
              <a:spcBef>
                <a:spcPts val="200"/>
              </a:spcBef>
              <a:spcAft>
                <a:spcPts val="200"/>
              </a:spcAft>
            </a:pPr>
            <a:endParaRPr lang="en-US" sz="2400" dirty="0"/>
          </a:p>
        </p:txBody>
      </p:sp>
    </p:spTree>
    <p:extLst>
      <p:ext uri="{BB962C8B-B14F-4D97-AF65-F5344CB8AC3E}">
        <p14:creationId xmlns:p14="http://schemas.microsoft.com/office/powerpoint/2010/main" val="276723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956" y="44624"/>
            <a:ext cx="6563072" cy="576064"/>
          </a:xfrm>
        </p:spPr>
        <p:txBody>
          <a:bodyPr>
            <a:normAutofit/>
          </a:bodyPr>
          <a:lstStyle/>
          <a:p>
            <a:r>
              <a:rPr lang="en-IN" sz="2400" b="1" dirty="0"/>
              <a:t>Java Non-generic Vs. Generic Collection</a:t>
            </a:r>
          </a:p>
        </p:txBody>
      </p:sp>
      <p:sp>
        <p:nvSpPr>
          <p:cNvPr id="3" name="Content Placeholder 2"/>
          <p:cNvSpPr>
            <a:spLocks noGrp="1"/>
          </p:cNvSpPr>
          <p:nvPr>
            <p:ph idx="1"/>
          </p:nvPr>
        </p:nvSpPr>
        <p:spPr>
          <a:xfrm>
            <a:off x="185530" y="1449296"/>
            <a:ext cx="11873948" cy="5076048"/>
          </a:xfrm>
        </p:spPr>
        <p:txBody>
          <a:bodyPr>
            <a:noAutofit/>
          </a:bodyPr>
          <a:lstStyle/>
          <a:p>
            <a:pPr marL="360000" indent="-360000">
              <a:lnSpc>
                <a:spcPct val="130000"/>
              </a:lnSpc>
              <a:spcBef>
                <a:spcPts val="200"/>
              </a:spcBef>
              <a:spcAft>
                <a:spcPts val="200"/>
              </a:spcAft>
            </a:pPr>
            <a:r>
              <a:rPr lang="en-IN" sz="3200" dirty="0">
                <a:latin typeface="Times New Roman" panose="02020603050405020304" pitchFamily="18" charset="0"/>
                <a:cs typeface="Times New Roman" panose="02020603050405020304" pitchFamily="18" charset="0"/>
              </a:rPr>
              <a:t>Java new generic collection allows you to have only one type of object in a collection. Now it is type safe so typecasting is not required at runtime.</a:t>
            </a:r>
          </a:p>
          <a:p>
            <a:pPr marL="360000" indent="-360000">
              <a:lnSpc>
                <a:spcPct val="130000"/>
              </a:lnSpc>
              <a:spcBef>
                <a:spcPts val="200"/>
              </a:spcBef>
              <a:spcAft>
                <a:spcPts val="200"/>
              </a:spcAft>
            </a:pPr>
            <a:r>
              <a:rPr lang="en-US" sz="3200" dirty="0">
                <a:latin typeface="Times New Roman" panose="02020603050405020304" pitchFamily="18" charset="0"/>
                <a:cs typeface="Times New Roman" panose="02020603050405020304" pitchFamily="18" charset="0"/>
              </a:rPr>
              <a:t>Creating Array List</a:t>
            </a:r>
          </a:p>
          <a:p>
            <a:pPr marL="457200" lvl="3" indent="0">
              <a:lnSpc>
                <a:spcPct val="130000"/>
              </a:lnSpc>
              <a:spcBef>
                <a:spcPts val="200"/>
              </a:spcBef>
              <a:spcAft>
                <a:spcPts val="200"/>
              </a:spcAft>
              <a:buFont typeface="Wingdings" pitchFamily="2" charset="2"/>
              <a:buChar char="Ø"/>
            </a:pP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&lt;String&gt; al=</a:t>
            </a:r>
            <a:r>
              <a:rPr lang="en-IN" sz="3200" b="1" dirty="0">
                <a:latin typeface="Times New Roman" panose="02020603050405020304" pitchFamily="18" charset="0"/>
                <a:cs typeface="Times New Roman" panose="02020603050405020304" pitchFamily="18" charset="0"/>
              </a:rPr>
              <a:t>new</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&lt;String&gt;();</a:t>
            </a:r>
          </a:p>
        </p:txBody>
      </p:sp>
    </p:spTree>
    <p:extLst>
      <p:ext uri="{BB962C8B-B14F-4D97-AF65-F5344CB8AC3E}">
        <p14:creationId xmlns:p14="http://schemas.microsoft.com/office/powerpoint/2010/main" val="420371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4114800" cy="576064"/>
          </a:xfrm>
        </p:spPr>
        <p:txBody>
          <a:bodyPr>
            <a:normAutofit/>
          </a:bodyPr>
          <a:lstStyle/>
          <a:p>
            <a:r>
              <a:rPr lang="en-IN" sz="2400" b="1" dirty="0"/>
              <a:t>Java </a:t>
            </a:r>
            <a:r>
              <a:rPr lang="en-IN" sz="2400" b="1" dirty="0" err="1"/>
              <a:t>ArrayList</a:t>
            </a:r>
            <a:r>
              <a:rPr lang="en-IN" sz="2400" b="1" dirty="0"/>
              <a:t> Example</a:t>
            </a:r>
          </a:p>
        </p:txBody>
      </p:sp>
      <p:sp>
        <p:nvSpPr>
          <p:cNvPr id="3" name="Content Placeholder 2"/>
          <p:cNvSpPr>
            <a:spLocks noGrp="1"/>
          </p:cNvSpPr>
          <p:nvPr>
            <p:ph idx="1"/>
          </p:nvPr>
        </p:nvSpPr>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public</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static</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void</a:t>
            </a:r>
            <a:r>
              <a:rPr lang="en-IN" dirty="0">
                <a:latin typeface="Times New Roman" panose="02020603050405020304" pitchFamily="18" charset="0"/>
                <a:cs typeface="Times New Roman" panose="02020603050405020304" pitchFamily="18" charset="0"/>
              </a:rPr>
              <a:t>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&lt;String&gt; list=</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&lt;String&gt;();//Creating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("Ravi");//Adding object in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("Vijay");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("Ravi");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list.add</a:t>
            </a:r>
            <a:r>
              <a:rPr lang="en-IN" dirty="0">
                <a:latin typeface="Times New Roman" panose="02020603050405020304" pitchFamily="18" charset="0"/>
                <a:cs typeface="Times New Roman" panose="02020603050405020304" pitchFamily="18" charset="0"/>
              </a:rPr>
              <a:t>("Ajay");    </a:t>
            </a:r>
          </a:p>
          <a:p>
            <a:pPr marL="0" indent="0">
              <a:buNone/>
            </a:pPr>
            <a:r>
              <a:rPr lang="en-IN" dirty="0">
                <a:latin typeface="Times New Roman" panose="02020603050405020304" pitchFamily="18" charset="0"/>
                <a:cs typeface="Times New Roman" panose="02020603050405020304" pitchFamily="18" charset="0"/>
              </a:rPr>
              <a:t>      //Invoking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object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(list);  </a:t>
            </a:r>
          </a:p>
          <a:p>
            <a:pPr marL="0" indent="0">
              <a:buNone/>
            </a:pPr>
            <a:r>
              <a:rPr lang="en-IN" dirty="0">
                <a:latin typeface="Times New Roman" panose="02020603050405020304" pitchFamily="18" charset="0"/>
                <a:cs typeface="Times New Roman" panose="02020603050405020304" pitchFamily="18" charset="0"/>
              </a:rPr>
              <a:t>  }  </a:t>
            </a:r>
          </a:p>
          <a:p>
            <a:endParaRPr lang="en-IN" dirty="0"/>
          </a:p>
        </p:txBody>
      </p:sp>
      <p:sp>
        <p:nvSpPr>
          <p:cNvPr id="4" name="Content Placeholder 2"/>
          <p:cNvSpPr txBox="1">
            <a:spLocks/>
          </p:cNvSpPr>
          <p:nvPr/>
        </p:nvSpPr>
        <p:spPr bwMode="auto">
          <a:xfrm>
            <a:off x="6960096" y="4473116"/>
            <a:ext cx="2214246" cy="1116124"/>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ambria" pitchFamily="18" charset="0"/>
              </a:rPr>
              <a:t>Output :</a:t>
            </a:r>
          </a:p>
          <a:p>
            <a:pPr marL="0" indent="0">
              <a:buNone/>
            </a:pPr>
            <a:r>
              <a:rPr lang="en-IN" sz="1800" dirty="0"/>
              <a:t>[Ravi, Vijay, Ravi, Ajay]</a:t>
            </a:r>
            <a:endParaRPr lang="en-IN" sz="1800" b="1" dirty="0">
              <a:latin typeface="Cambria" pitchFamily="18" charset="0"/>
            </a:endParaRPr>
          </a:p>
        </p:txBody>
      </p:sp>
    </p:spTree>
    <p:extLst>
      <p:ext uri="{BB962C8B-B14F-4D97-AF65-F5344CB8AC3E}">
        <p14:creationId xmlns:p14="http://schemas.microsoft.com/office/powerpoint/2010/main" val="414457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22" y="-331304"/>
            <a:ext cx="11622156" cy="5776528"/>
          </a:xfrm>
        </p:spPr>
        <p:txBody>
          <a:bodyPr>
            <a:normAutofit/>
          </a:bodyPr>
          <a:lstStyle/>
          <a:p>
            <a:pPr>
              <a:lnSpc>
                <a:spcPct val="130000"/>
              </a:lnSpc>
              <a:spcBef>
                <a:spcPts val="1500"/>
              </a:spcBef>
              <a:spcAft>
                <a:spcPts val="300"/>
              </a:spcAft>
            </a:pPr>
            <a:r>
              <a:rPr lang="en-IN" sz="3200" b="1" dirty="0">
                <a:latin typeface="Times New Roman" panose="02020603050405020304" pitchFamily="18" charset="0"/>
                <a:cs typeface="Times New Roman" panose="02020603050405020304" pitchFamily="18" charset="0"/>
              </a:rPr>
              <a:t>Java </a:t>
            </a:r>
            <a:r>
              <a:rPr lang="en-IN" sz="3200" b="1" dirty="0" err="1">
                <a:latin typeface="Times New Roman" panose="02020603050405020304" pitchFamily="18" charset="0"/>
                <a:cs typeface="Times New Roman" panose="02020603050405020304" pitchFamily="18" charset="0"/>
              </a:rPr>
              <a:t>ArrayList</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 can also be created using the interfaces it is implemented from</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List&lt;String&gt; list=</a:t>
            </a:r>
            <a:r>
              <a:rPr lang="en-IN" sz="3200" b="1" dirty="0">
                <a:latin typeface="Times New Roman" panose="02020603050405020304" pitchFamily="18" charset="0"/>
                <a:cs typeface="Times New Roman" panose="02020603050405020304" pitchFamily="18" charset="0"/>
              </a:rPr>
              <a:t>new</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&lt;String&gt;();   </a:t>
            </a:r>
            <a:br>
              <a:rPr lang="en-IN" sz="3200" dirty="0">
                <a:latin typeface="Times New Roman" panose="02020603050405020304" pitchFamily="18" charset="0"/>
                <a:cs typeface="Times New Roman" panose="02020603050405020304" pitchFamily="18" charset="0"/>
              </a:rPr>
            </a:br>
            <a:r>
              <a:rPr lang="en-IN" sz="3200" dirty="0" err="1">
                <a:latin typeface="Times New Roman" panose="02020603050405020304" pitchFamily="18" charset="0"/>
                <a:cs typeface="Times New Roman" panose="02020603050405020304" pitchFamily="18" charset="0"/>
              </a:rPr>
              <a:t>AbstractList</a:t>
            </a:r>
            <a:r>
              <a:rPr lang="en-IN" sz="3200" dirty="0">
                <a:latin typeface="Times New Roman" panose="02020603050405020304" pitchFamily="18" charset="0"/>
                <a:cs typeface="Times New Roman" panose="02020603050405020304" pitchFamily="18" charset="0"/>
              </a:rPr>
              <a:t>&lt;int&gt; list1 = new </a:t>
            </a:r>
            <a:r>
              <a:rPr lang="en-IN" sz="3200" dirty="0" err="1">
                <a:latin typeface="Times New Roman" panose="02020603050405020304" pitchFamily="18" charset="0"/>
                <a:cs typeface="Times New Roman" panose="02020603050405020304" pitchFamily="18" charset="0"/>
              </a:rPr>
              <a:t>ArrayList</a:t>
            </a:r>
            <a:r>
              <a:rPr lang="en-IN" sz="3200" dirty="0">
                <a:latin typeface="Times New Roman" panose="02020603050405020304" pitchFamily="18" charset="0"/>
                <a:cs typeface="Times New Roman" panose="02020603050405020304" pitchFamily="18" charset="0"/>
              </a:rPr>
              <a:t>&lt;int&gt;();  </a:t>
            </a:r>
          </a:p>
        </p:txBody>
      </p:sp>
    </p:spTree>
    <p:extLst>
      <p:ext uri="{BB962C8B-B14F-4D97-AF65-F5344CB8AC3E}">
        <p14:creationId xmlns:p14="http://schemas.microsoft.com/office/powerpoint/2010/main" val="763013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996" y="179851"/>
            <a:ext cx="8352928" cy="504056"/>
          </a:xfrm>
        </p:spPr>
        <p:txBody>
          <a:bodyPr>
            <a:normAutofit/>
          </a:bodyPr>
          <a:lstStyle/>
          <a:p>
            <a:r>
              <a:rPr lang="en-IN" sz="2400" b="1" dirty="0"/>
              <a:t>Some important methods available in </a:t>
            </a:r>
            <a:r>
              <a:rPr lang="en-IN" sz="2400" b="1" dirty="0" err="1"/>
              <a:t>ArrayList</a:t>
            </a:r>
            <a:r>
              <a:rPr lang="en-IN" sz="2400" b="1" dirty="0"/>
              <a:t> class</a:t>
            </a:r>
          </a:p>
        </p:txBody>
      </p:sp>
      <p:sp>
        <p:nvSpPr>
          <p:cNvPr id="3" name="Content Placeholder 2"/>
          <p:cNvSpPr>
            <a:spLocks noGrp="1"/>
          </p:cNvSpPr>
          <p:nvPr>
            <p:ph idx="1"/>
          </p:nvPr>
        </p:nvSpPr>
        <p:spPr>
          <a:xfrm>
            <a:off x="357809" y="683908"/>
            <a:ext cx="9852991" cy="5597622"/>
          </a:xfrm>
        </p:spPr>
        <p:txBody>
          <a:bodyPr>
            <a:noAutofit/>
          </a:bodyPr>
          <a:lstStyle/>
          <a:p>
            <a:pPr marL="360000" indent="-360000" algn="just">
              <a:lnSpc>
                <a:spcPct val="140000"/>
              </a:lnSpc>
              <a:spcBef>
                <a:spcPts val="700"/>
              </a:spcBef>
              <a:spcAft>
                <a:spcPts val="200"/>
              </a:spcAft>
            </a:pP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addAll</a:t>
            </a:r>
            <a:r>
              <a:rPr lang="en-US" sz="2400" dirty="0">
                <a:latin typeface="Times New Roman" panose="02020603050405020304" pitchFamily="18" charset="0"/>
                <a:cs typeface="Times New Roman" panose="02020603050405020304" pitchFamily="18" charset="0"/>
              </a:rPr>
              <a:t>(Collection C): This method is used to append all the elements from a specific collection to the end of the mentioned list, in such a order that the values are returned by the specified collection’s iterator.</a:t>
            </a:r>
          </a:p>
          <a:p>
            <a:pPr marL="360000" indent="-360000" algn="just">
              <a:lnSpc>
                <a:spcPct val="140000"/>
              </a:lnSpc>
              <a:spcBef>
                <a:spcPts val="700"/>
              </a:spcBef>
              <a:spcAft>
                <a:spcPts val="200"/>
              </a:spcAft>
            </a:pP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add(Object o): This method is used to append a </a:t>
            </a:r>
            <a:r>
              <a:rPr lang="en-US" sz="2400" dirty="0" err="1">
                <a:latin typeface="Times New Roman" panose="02020603050405020304" pitchFamily="18" charset="0"/>
                <a:cs typeface="Times New Roman" panose="02020603050405020304" pitchFamily="18" charset="0"/>
              </a:rPr>
              <a:t>specificd</a:t>
            </a:r>
            <a:r>
              <a:rPr lang="en-US" sz="2400" dirty="0">
                <a:latin typeface="Times New Roman" panose="02020603050405020304" pitchFamily="18" charset="0"/>
                <a:cs typeface="Times New Roman" panose="02020603050405020304" pitchFamily="18" charset="0"/>
              </a:rPr>
              <a:t> element to the end of a list.</a:t>
            </a:r>
          </a:p>
          <a:p>
            <a:pPr marL="360000" indent="-360000" algn="just">
              <a:lnSpc>
                <a:spcPct val="140000"/>
              </a:lnSpc>
              <a:spcBef>
                <a:spcPts val="700"/>
              </a:spcBef>
              <a:spcAft>
                <a:spcPts val="200"/>
              </a:spcAft>
            </a:pP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addAll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index, Collection C): Used to insert all of the elements starting at the specified position from a specific collection into the mentioned list.</a:t>
            </a:r>
          </a:p>
          <a:p>
            <a:pPr marL="360000" indent="-360000" algn="just">
              <a:lnSpc>
                <a:spcPct val="140000"/>
              </a:lnSpc>
              <a:spcBef>
                <a:spcPts val="700"/>
              </a:spcBef>
              <a:spcAft>
                <a:spcPts val="200"/>
              </a:spcAft>
            </a:pPr>
            <a:r>
              <a:rPr lang="en-US" sz="2400" dirty="0">
                <a:latin typeface="Times New Roman" panose="02020603050405020304" pitchFamily="18" charset="0"/>
                <a:cs typeface="Times New Roman" panose="02020603050405020304" pitchFamily="18" charset="0"/>
              </a:rPr>
              <a:t>void add(</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index, Object element): This method is used to insert a specific element at a specific position index in a list.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49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429009"/>
            <a:ext cx="8496944" cy="504056"/>
          </a:xfrm>
        </p:spPr>
        <p:txBody>
          <a:bodyPr>
            <a:normAutofit/>
          </a:bodyPr>
          <a:lstStyle/>
          <a:p>
            <a:r>
              <a:rPr lang="en-IN" sz="2400" b="1" dirty="0"/>
              <a:t>Some important methods available in </a:t>
            </a:r>
            <a:r>
              <a:rPr lang="en-IN" sz="2400" b="1" dirty="0" err="1"/>
              <a:t>ArrayList</a:t>
            </a:r>
            <a:r>
              <a:rPr lang="en-IN" sz="2400" b="1" dirty="0"/>
              <a:t> class</a:t>
            </a:r>
          </a:p>
        </p:txBody>
      </p:sp>
      <p:sp>
        <p:nvSpPr>
          <p:cNvPr id="3" name="Content Placeholder 2"/>
          <p:cNvSpPr>
            <a:spLocks noGrp="1"/>
          </p:cNvSpPr>
          <p:nvPr>
            <p:ph idx="1"/>
          </p:nvPr>
        </p:nvSpPr>
        <p:spPr/>
        <p:txBody>
          <a:bodyPr>
            <a:normAutofit fontScale="92500"/>
          </a:bodyPr>
          <a:lstStyle/>
          <a:p>
            <a:pPr marL="360000" indent="-360000">
              <a:lnSpc>
                <a:spcPct val="120000"/>
              </a:lnSpc>
              <a:spcBef>
                <a:spcPts val="1500"/>
              </a:spcBef>
              <a:spcAft>
                <a:spcPts val="200"/>
              </a:spcAft>
            </a:pPr>
            <a:r>
              <a:rPr lang="en-US" dirty="0">
                <a:latin typeface="Times New Roman" panose="02020603050405020304" pitchFamily="18" charset="0"/>
                <a:cs typeface="Times New Roman" panose="02020603050405020304" pitchFamily="18" charset="0"/>
              </a:rPr>
              <a:t>void clear(): This method is used to remove all the elements from any list.</a:t>
            </a:r>
          </a:p>
          <a:p>
            <a:pPr marL="360000" indent="-360000">
              <a:lnSpc>
                <a:spcPct val="120000"/>
              </a:lnSpc>
              <a:spcBef>
                <a:spcPts val="1500"/>
              </a:spcBef>
              <a:spcAft>
                <a:spcPts val="200"/>
              </a:spcAft>
            </a:pPr>
            <a:r>
              <a:rPr lang="en-US" dirty="0">
                <a:latin typeface="Times New Roman" panose="02020603050405020304" pitchFamily="18" charset="0"/>
                <a:cs typeface="Times New Roman" panose="02020603050405020304" pitchFamily="18" charset="0"/>
              </a:rPr>
              <a:t>remove​(</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index): Removes the element at the specified position in this list.</a:t>
            </a:r>
          </a:p>
          <a:p>
            <a:pPr marL="360000" indent="-360000">
              <a:lnSpc>
                <a:spcPct val="120000"/>
              </a:lnSpc>
              <a:spcBef>
                <a:spcPts val="1500"/>
              </a:spcBef>
              <a:spcAft>
                <a:spcPts val="200"/>
              </a:spcAft>
            </a:pPr>
            <a:r>
              <a:rPr lang="en-US" dirty="0">
                <a:latin typeface="Times New Roman" panose="02020603050405020304" pitchFamily="18" charset="0"/>
                <a:cs typeface="Times New Roman" panose="02020603050405020304" pitchFamily="18" charset="0"/>
              </a:rPr>
              <a:t>remove​(Object o): Removes the first occurrence of the specified element from this list, if it is present.</a:t>
            </a:r>
          </a:p>
          <a:p>
            <a:pPr marL="360000" indent="-360000">
              <a:lnSpc>
                <a:spcPct val="120000"/>
              </a:lnSpc>
              <a:spcBef>
                <a:spcPts val="1500"/>
              </a:spcBef>
              <a:spcAft>
                <a:spcPts val="200"/>
              </a:spcAft>
            </a:pPr>
            <a:r>
              <a:rPr lang="en-US" dirty="0" err="1">
                <a:latin typeface="Times New Roman" panose="02020603050405020304" pitchFamily="18" charset="0"/>
                <a:cs typeface="Times New Roman" panose="02020603050405020304" pitchFamily="18" charset="0"/>
              </a:rPr>
              <a:t>removeAll</a:t>
            </a:r>
            <a:r>
              <a:rPr lang="en-US" dirty="0">
                <a:latin typeface="Times New Roman" panose="02020603050405020304" pitchFamily="18" charset="0"/>
                <a:cs typeface="Times New Roman" panose="02020603050405020304" pitchFamily="18" charset="0"/>
              </a:rPr>
              <a:t>​(Collection c): Removes from this list all of its elements that are contained in the specified collection.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79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540" y="79276"/>
            <a:ext cx="8280920" cy="506760"/>
          </a:xfrm>
        </p:spPr>
        <p:txBody>
          <a:bodyPr>
            <a:noAutofit/>
          </a:bodyPr>
          <a:lstStyle/>
          <a:p>
            <a:r>
              <a:rPr lang="en-IN" sz="2400" b="1" dirty="0"/>
              <a:t>Some important methods available in </a:t>
            </a:r>
            <a:r>
              <a:rPr lang="en-IN" sz="2400" b="1" dirty="0" err="1"/>
              <a:t>ArrayList</a:t>
            </a:r>
            <a:r>
              <a:rPr lang="en-IN" sz="2400" b="1" dirty="0"/>
              <a:t> class</a:t>
            </a:r>
          </a:p>
        </p:txBody>
      </p:sp>
      <p:sp>
        <p:nvSpPr>
          <p:cNvPr id="3" name="Content Placeholder 2"/>
          <p:cNvSpPr>
            <a:spLocks noGrp="1"/>
          </p:cNvSpPr>
          <p:nvPr>
            <p:ph idx="1"/>
          </p:nvPr>
        </p:nvSpPr>
        <p:spPr>
          <a:xfrm>
            <a:off x="212035" y="781878"/>
            <a:ext cx="11582400" cy="5743466"/>
          </a:xfrm>
        </p:spPr>
        <p:txBody>
          <a:bodyPr>
            <a:noAutofit/>
          </a:bodyPr>
          <a:lstStyle/>
          <a:p>
            <a:pPr marL="360000" indent="-360000">
              <a:lnSpc>
                <a:spcPct val="120000"/>
              </a:lnSpc>
              <a:spcBef>
                <a:spcPts val="1500"/>
              </a:spcBef>
              <a:spcAft>
                <a:spcPts val="200"/>
              </a:spcAft>
            </a:pPr>
            <a:r>
              <a:rPr lang="en-US" sz="2400" dirty="0">
                <a:latin typeface="Times New Roman" panose="02020603050405020304" pitchFamily="18" charset="0"/>
                <a:cs typeface="Times New Roman" panose="02020603050405020304" pitchFamily="18" charset="0"/>
              </a:rPr>
              <a:t>set(</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index, E element): Replaces the element at the specified position in this list with the specified element.</a:t>
            </a:r>
          </a:p>
          <a:p>
            <a:pPr marL="360000" indent="-360000">
              <a:lnSpc>
                <a:spcPct val="120000"/>
              </a:lnSpc>
              <a:spcBef>
                <a:spcPts val="1500"/>
              </a:spcBef>
              <a:spcAft>
                <a:spcPts val="200"/>
              </a:spcAft>
            </a:pPr>
            <a:r>
              <a:rPr lang="en-US" sz="2400" dirty="0">
                <a:latin typeface="Times New Roman" panose="02020603050405020304" pitchFamily="18" charset="0"/>
                <a:cs typeface="Times New Roman" panose="02020603050405020304" pitchFamily="18" charset="0"/>
              </a:rPr>
              <a:t>get​(</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index): Returns the element at the specified position in this list</a:t>
            </a:r>
          </a:p>
          <a:p>
            <a:pPr marL="360000" indent="-360000">
              <a:lnSpc>
                <a:spcPct val="120000"/>
              </a:lnSpc>
              <a:spcBef>
                <a:spcPts val="1500"/>
              </a:spcBef>
              <a:spcAft>
                <a:spcPts val="200"/>
              </a:spcAft>
            </a:pPr>
            <a:r>
              <a:rPr lang="en-US" sz="2400" dirty="0">
                <a:latin typeface="Times New Roman" panose="02020603050405020304" pitchFamily="18" charset="0"/>
                <a:cs typeface="Times New Roman" panose="02020603050405020304" pitchFamily="18" charset="0"/>
              </a:rPr>
              <a:t>size​(): Returns the number of elements in this list.</a:t>
            </a:r>
          </a:p>
          <a:p>
            <a:pPr marL="360000" indent="-360000">
              <a:lnSpc>
                <a:spcPct val="120000"/>
              </a:lnSpc>
              <a:spcBef>
                <a:spcPts val="1500"/>
              </a:spcBef>
              <a:spcAft>
                <a:spcPts val="200"/>
              </a:spcAft>
            </a:pPr>
            <a:r>
              <a:rPr lang="en-US" sz="2400" dirty="0" err="1">
                <a:latin typeface="Times New Roman" panose="02020603050405020304" pitchFamily="18" charset="0"/>
                <a:cs typeface="Times New Roman" panose="02020603050405020304" pitchFamily="18" charset="0"/>
              </a:rPr>
              <a:t>isEmpty</a:t>
            </a:r>
            <a:r>
              <a:rPr lang="en-US" sz="2400" dirty="0">
                <a:latin typeface="Times New Roman" panose="02020603050405020304" pitchFamily="18" charset="0"/>
                <a:cs typeface="Times New Roman" panose="02020603050405020304" pitchFamily="18" charset="0"/>
              </a:rPr>
              <a:t>​(): Returns true if this list contains no elements.</a:t>
            </a:r>
          </a:p>
          <a:p>
            <a:pPr marL="360000" indent="-360000">
              <a:lnSpc>
                <a:spcPct val="120000"/>
              </a:lnSpc>
              <a:spcBef>
                <a:spcPts val="1500"/>
              </a:spcBef>
              <a:spcAft>
                <a:spcPts val="200"/>
              </a:spcAft>
            </a:pPr>
            <a:r>
              <a:rPr lang="en-US" sz="2400" dirty="0" err="1">
                <a:latin typeface="Times New Roman" panose="02020603050405020304" pitchFamily="18" charset="0"/>
                <a:cs typeface="Times New Roman" panose="02020603050405020304" pitchFamily="18" charset="0"/>
              </a:rPr>
              <a:t>listIterator</a:t>
            </a:r>
            <a:r>
              <a:rPr lang="en-US" sz="2400" dirty="0">
                <a:latin typeface="Times New Roman" panose="02020603050405020304" pitchFamily="18" charset="0"/>
                <a:cs typeface="Times New Roman" panose="02020603050405020304" pitchFamily="18" charset="0"/>
              </a:rPr>
              <a:t>​(): Returns a list iterator over the elements in this list (in proper sequence).</a:t>
            </a:r>
          </a:p>
          <a:p>
            <a:pPr marL="360000" indent="-360000">
              <a:lnSpc>
                <a:spcPct val="120000"/>
              </a:lnSpc>
              <a:spcBef>
                <a:spcPts val="1500"/>
              </a:spcBef>
              <a:spcAft>
                <a:spcPts val="200"/>
              </a:spcAft>
            </a:pPr>
            <a:r>
              <a:rPr lang="en-US" sz="2400" dirty="0" err="1">
                <a:latin typeface="Times New Roman" panose="02020603050405020304" pitchFamily="18" charset="0"/>
                <a:cs typeface="Times New Roman" panose="02020603050405020304" pitchFamily="18" charset="0"/>
              </a:rPr>
              <a:t>forEach</a:t>
            </a:r>
            <a:r>
              <a:rPr lang="en-US" sz="2400" dirty="0">
                <a:latin typeface="Times New Roman" panose="02020603050405020304" pitchFamily="18" charset="0"/>
                <a:cs typeface="Times New Roman" panose="02020603050405020304" pitchFamily="18" charset="0"/>
              </a:rPr>
              <a:t>​(Consumer action): Performs the given action for each element of the </a:t>
            </a:r>
            <a:r>
              <a:rPr lang="en-US" sz="2400" dirty="0" err="1">
                <a:latin typeface="Times New Roman" panose="02020603050405020304" pitchFamily="18" charset="0"/>
                <a:cs typeface="Times New Roman" panose="02020603050405020304" pitchFamily="18" charset="0"/>
              </a:rPr>
              <a:t>Iterable</a:t>
            </a:r>
            <a:r>
              <a:rPr lang="en-US" sz="2400" dirty="0">
                <a:latin typeface="Times New Roman" panose="02020603050405020304" pitchFamily="18" charset="0"/>
                <a:cs typeface="Times New Roman" panose="02020603050405020304" pitchFamily="18" charset="0"/>
              </a:rPr>
              <a:t> until all elements have been processed or the action throws an exception.</a:t>
            </a:r>
          </a:p>
          <a:p>
            <a:pPr marL="360000" indent="-360000">
              <a:lnSpc>
                <a:spcPct val="120000"/>
              </a:lnSpc>
              <a:spcBef>
                <a:spcPts val="1500"/>
              </a:spcBef>
              <a:spcAft>
                <a:spcPts val="200"/>
              </a:spcAft>
            </a:pPr>
            <a:r>
              <a:rPr lang="en-US" sz="2400" dirty="0">
                <a:latin typeface="Times New Roman" panose="02020603050405020304" pitchFamily="18" charset="0"/>
                <a:cs typeface="Times New Roman" panose="02020603050405020304" pitchFamily="18" charset="0"/>
              </a:rPr>
              <a:t>contains​(Object o): Returns true if this list contains the specified element.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23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D286-7882-8171-E548-44FABF99A1D1}"/>
              </a:ext>
            </a:extLst>
          </p:cNvPr>
          <p:cNvSpPr>
            <a:spLocks noGrp="1"/>
          </p:cNvSpPr>
          <p:nvPr>
            <p:ph type="title"/>
          </p:nvPr>
        </p:nvSpPr>
        <p:spPr>
          <a:xfrm>
            <a:off x="132522" y="251791"/>
            <a:ext cx="11887200" cy="6440557"/>
          </a:xfrm>
        </p:spPr>
        <p:txBody>
          <a:bodyPr>
            <a:normAutofit fontScale="90000"/>
          </a:bodyPr>
          <a:lstStyle/>
          <a:p>
            <a:pPr>
              <a:lnSpc>
                <a:spcPct val="150000"/>
              </a:lnSpc>
            </a:pPr>
            <a:br>
              <a:rPr lang="en-GB" sz="3100" dirty="0">
                <a:solidFill>
                  <a:srgbClr val="000000"/>
                </a:solidFill>
                <a:latin typeface="Times New Roman" panose="02020603050405020304" pitchFamily="18" charset="0"/>
                <a:cs typeface="Times New Roman" panose="02020603050405020304" pitchFamily="18" charset="0"/>
              </a:rPr>
            </a:br>
            <a:br>
              <a:rPr lang="en-GB" sz="3100" dirty="0">
                <a:solidFill>
                  <a:srgbClr val="000000"/>
                </a:solidFill>
                <a:latin typeface="Times New Roman" panose="02020603050405020304" pitchFamily="18" charset="0"/>
                <a:cs typeface="Times New Roman" panose="02020603050405020304" pitchFamily="18" charset="0"/>
              </a:rPr>
            </a:br>
            <a:br>
              <a:rPr lang="en-GB" sz="3100" dirty="0">
                <a:solidFill>
                  <a:srgbClr val="000000"/>
                </a:solidFill>
                <a:latin typeface="Times New Roman" panose="02020603050405020304" pitchFamily="18" charset="0"/>
                <a:cs typeface="Times New Roman" panose="02020603050405020304" pitchFamily="18" charset="0"/>
              </a:rPr>
            </a:br>
            <a:r>
              <a:rPr lang="en-GB" sz="3100" b="1" dirty="0">
                <a:solidFill>
                  <a:srgbClr val="000000"/>
                </a:solidFill>
                <a:latin typeface="Times New Roman" panose="02020603050405020304" pitchFamily="18" charset="0"/>
                <a:cs typeface="Times New Roman" panose="02020603050405020304" pitchFamily="18" charset="0"/>
              </a:rPr>
              <a:t>Collections Framework </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-A collection is a group of objects.</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-A collection in java is a container object that is used for storing multiple homogeneous and heterogeneous, duplicate, and unique elements without any size limitation.</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-A framework in java is a set of several classes and interfaces which provide a ready-made architecture.</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 A collections framework is a class library to handle groups of objects. </a:t>
            </a:r>
            <a:br>
              <a:rPr lang="en-GB" sz="3100" dirty="0">
                <a:solidFill>
                  <a:srgbClr val="000000"/>
                </a:solidFill>
                <a:latin typeface="Times New Roman" panose="02020603050405020304" pitchFamily="18" charset="0"/>
                <a:cs typeface="Times New Roman" panose="02020603050405020304" pitchFamily="18" charset="0"/>
              </a:rPr>
            </a:br>
            <a:r>
              <a:rPr lang="en-GB" sz="3100" dirty="0">
                <a:solidFill>
                  <a:srgbClr val="000000"/>
                </a:solidFill>
                <a:latin typeface="Times New Roman" panose="02020603050405020304" pitchFamily="18" charset="0"/>
                <a:cs typeface="Times New Roman" panose="02020603050405020304" pitchFamily="18" charset="0"/>
              </a:rPr>
              <a:t>-It allows to store, retrieve, and update a group of objects.</a:t>
            </a:r>
            <a:br>
              <a:rPr lang="en-GB" b="0" i="0" dirty="0">
                <a:solidFill>
                  <a:srgbClr val="000000"/>
                </a:solidFill>
                <a:effectLst/>
                <a:latin typeface="-apple-system"/>
              </a:rPr>
            </a:br>
            <a:br>
              <a:rPr lang="en-GB" b="0" i="0" dirty="0">
                <a:solidFill>
                  <a:srgbClr val="000000"/>
                </a:solidFill>
                <a:effectLst/>
                <a:latin typeface="-apple-system"/>
              </a:rPr>
            </a:br>
            <a:br>
              <a:rPr lang="en-GB" b="0" i="0" dirty="0">
                <a:solidFill>
                  <a:srgbClr val="000000"/>
                </a:solidFill>
                <a:effectLst/>
                <a:latin typeface="-apple-system"/>
              </a:rPr>
            </a:br>
            <a:endParaRPr lang="en-IN" dirty="0"/>
          </a:p>
        </p:txBody>
      </p:sp>
    </p:spTree>
    <p:extLst>
      <p:ext uri="{BB962C8B-B14F-4D97-AF65-F5344CB8AC3E}">
        <p14:creationId xmlns:p14="http://schemas.microsoft.com/office/powerpoint/2010/main" val="2065816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805" y="332656"/>
            <a:ext cx="6172200" cy="432048"/>
          </a:xfrm>
        </p:spPr>
        <p:txBody>
          <a:bodyPr>
            <a:normAutofit/>
          </a:bodyPr>
          <a:lstStyle/>
          <a:p>
            <a:r>
              <a:rPr lang="en-US" sz="2400" b="1" dirty="0"/>
              <a:t>Array List Methods Example - Add</a:t>
            </a:r>
            <a:endParaRPr lang="en-IN" sz="2400" b="1" dirty="0"/>
          </a:p>
        </p:txBody>
      </p:sp>
      <p:sp>
        <p:nvSpPr>
          <p:cNvPr id="5" name="Content Placeholder 2"/>
          <p:cNvSpPr>
            <a:spLocks noGrp="1"/>
          </p:cNvSpPr>
          <p:nvPr>
            <p:ph idx="1"/>
          </p:nvPr>
        </p:nvSpPr>
        <p:spPr>
          <a:xfrm>
            <a:off x="132521" y="980661"/>
            <a:ext cx="11794435" cy="5544683"/>
          </a:xfrm>
        </p:spPr>
        <p:txBody>
          <a:bodyPr numCol="2">
            <a:noAutofit/>
          </a:bodyPr>
          <a:lstStyle/>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    </a:t>
            </a:r>
          </a:p>
          <a:p>
            <a:pPr marL="0" indent="0">
              <a:lnSpc>
                <a:spcPct val="100000"/>
              </a:lnSpc>
              <a:spcBef>
                <a:spcPts val="300"/>
              </a:spcBef>
              <a:spcAft>
                <a:spcPts val="300"/>
              </a:spcAft>
              <a:buNone/>
            </a:pP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 al=new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t>
            </a:r>
            <a:r>
              <a:rPr lang="en-IN" sz="1800" dirty="0">
                <a:latin typeface="Times New Roman" panose="02020603050405020304" pitchFamily="18" charset="0"/>
                <a:cs typeface="Times New Roman" panose="02020603050405020304" pitchFamily="18" charset="0"/>
              </a:rPr>
              <a:t>("Ajay");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("Initial list of elements: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//Adding elements to the end of the list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t>
            </a:r>
            <a:r>
              <a:rPr lang="en-IN" sz="1800" dirty="0">
                <a:latin typeface="Times New Roman" panose="02020603050405020304" pitchFamily="18" charset="0"/>
                <a:cs typeface="Times New Roman" panose="02020603050405020304" pitchFamily="18" charset="0"/>
              </a:rPr>
              <a:t>("Rahul");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("add(E e) method: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a:t>
            </a:r>
          </a:p>
          <a:p>
            <a:pPr marL="0" indent="0">
              <a:lnSpc>
                <a:spcPct val="100000"/>
              </a:lnSpc>
              <a:spcBef>
                <a:spcPts val="300"/>
              </a:spcBef>
              <a:spcAft>
                <a:spcPts val="300"/>
              </a:spcAft>
              <a:buNone/>
            </a:pPr>
            <a:r>
              <a:rPr lang="en-IN" sz="1800" b="1" dirty="0">
                <a:latin typeface="Times New Roman" panose="02020603050405020304" pitchFamily="18" charset="0"/>
                <a:cs typeface="Times New Roman" panose="02020603050405020304" pitchFamily="18" charset="0"/>
              </a:rPr>
              <a:t>//Adding an element at the specific position</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t>
            </a:r>
            <a:r>
              <a:rPr lang="en-IN" sz="1800" dirty="0">
                <a:latin typeface="Times New Roman" panose="02020603050405020304" pitchFamily="18" charset="0"/>
                <a:cs typeface="Times New Roman" panose="02020603050405020304" pitchFamily="18" charset="0"/>
              </a:rPr>
              <a:t>(1, "Gaurav");</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("add(int index, E element) method: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 al2=new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al2.add("</a:t>
            </a:r>
            <a:r>
              <a:rPr lang="en-IN" sz="1800" dirty="0" err="1">
                <a:latin typeface="Times New Roman" panose="02020603050405020304" pitchFamily="18" charset="0"/>
                <a:cs typeface="Times New Roman" panose="02020603050405020304" pitchFamily="18" charset="0"/>
              </a:rPr>
              <a:t>Sonoo</a:t>
            </a:r>
            <a:r>
              <a:rPr lang="en-IN" sz="1800" dirty="0">
                <a:latin typeface="Times New Roman" panose="02020603050405020304" pitchFamily="18" charset="0"/>
                <a:cs typeface="Times New Roman" panose="02020603050405020304" pitchFamily="18" charset="0"/>
              </a:rPr>
              <a: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al2.add("</a:t>
            </a:r>
            <a:r>
              <a:rPr lang="en-IN" sz="1800" dirty="0" err="1">
                <a:latin typeface="Times New Roman" panose="02020603050405020304" pitchFamily="18" charset="0"/>
                <a:cs typeface="Times New Roman" panose="02020603050405020304" pitchFamily="18" charset="0"/>
              </a:rPr>
              <a:t>Hanumat</a:t>
            </a:r>
            <a:r>
              <a:rPr lang="en-IN" sz="1800" dirty="0">
                <a:latin typeface="Times New Roman" panose="02020603050405020304" pitchFamily="18" charset="0"/>
                <a:cs typeface="Times New Roman" panose="02020603050405020304" pitchFamily="18" charset="0"/>
              </a:rPr>
              <a:t>") ;</a:t>
            </a:r>
          </a:p>
          <a:p>
            <a:pPr marL="0" indent="0">
              <a:lnSpc>
                <a:spcPct val="100000"/>
              </a:lnSpc>
              <a:spcBef>
                <a:spcPts val="300"/>
              </a:spcBef>
              <a:spcAft>
                <a:spcPts val="300"/>
              </a:spcAft>
              <a:buNone/>
            </a:pPr>
            <a:endParaRPr lang="en-IN" sz="1800" dirty="0">
              <a:latin typeface="Times New Roman" panose="02020603050405020304" pitchFamily="18" charset="0"/>
              <a:cs typeface="Times New Roman" panose="02020603050405020304" pitchFamily="18" charset="0"/>
            </a:endParaRPr>
          </a:p>
          <a:p>
            <a:pPr marL="0" indent="0">
              <a:lnSpc>
                <a:spcPct val="100000"/>
              </a:lnSpc>
              <a:spcBef>
                <a:spcPts val="300"/>
              </a:spcBef>
              <a:spcAft>
                <a:spcPts val="300"/>
              </a:spcAft>
              <a:buNone/>
            </a:pPr>
            <a:r>
              <a:rPr lang="en-IN" sz="1800" b="1" dirty="0">
                <a:latin typeface="Times New Roman" panose="02020603050405020304" pitchFamily="18" charset="0"/>
                <a:cs typeface="Times New Roman" panose="02020603050405020304" pitchFamily="18" charset="0"/>
              </a:rPr>
              <a:t>//Adding second list elements to the first list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al.addAll</a:t>
            </a:r>
            <a:r>
              <a:rPr lang="en-IN" sz="1800" dirty="0">
                <a:latin typeface="Times New Roman" panose="02020603050405020304" pitchFamily="18" charset="0"/>
                <a:cs typeface="Times New Roman" panose="02020603050405020304" pitchFamily="18" charset="0"/>
              </a:rPr>
              <a:t>(al2);</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addAll</a:t>
            </a:r>
            <a:r>
              <a:rPr lang="en-IN" sz="1800" dirty="0">
                <a:latin typeface="Times New Roman" panose="02020603050405020304" pitchFamily="18" charset="0"/>
                <a:cs typeface="Times New Roman" panose="02020603050405020304" pitchFamily="18" charset="0"/>
              </a:rPr>
              <a:t>(Collection&lt;? extends E&gt; c) method: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 al3=new </a:t>
            </a:r>
            <a:r>
              <a:rPr lang="en-IN" sz="1800" dirty="0" err="1">
                <a:latin typeface="Times New Roman" panose="02020603050405020304" pitchFamily="18" charset="0"/>
                <a:cs typeface="Times New Roman" panose="02020603050405020304" pitchFamily="18" charset="0"/>
              </a:rPr>
              <a:t>ArrayList</a:t>
            </a:r>
            <a:r>
              <a:rPr lang="en-IN" sz="1800" dirty="0">
                <a:latin typeface="Times New Roman" panose="02020603050405020304" pitchFamily="18" charset="0"/>
                <a:cs typeface="Times New Roman" panose="02020603050405020304" pitchFamily="18" charset="0"/>
              </a:rPr>
              <a:t>&lt;String&gt;(al2); </a:t>
            </a:r>
          </a:p>
          <a:p>
            <a:pPr marL="0" indent="0">
              <a:lnSpc>
                <a:spcPct val="100000"/>
              </a:lnSpc>
              <a:spcBef>
                <a:spcPts val="300"/>
              </a:spcBef>
              <a:spcAft>
                <a:spcPts val="300"/>
              </a:spcAft>
              <a:buNone/>
            </a:pPr>
            <a:r>
              <a:rPr lang="en-IN" sz="1800" b="1" dirty="0">
                <a:latin typeface="Times New Roman" panose="02020603050405020304" pitchFamily="18" charset="0"/>
                <a:cs typeface="Times New Roman" panose="02020603050405020304" pitchFamily="18" charset="0"/>
              </a:rPr>
              <a:t>//Adding second list elements to the first list at specific position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al.addAll</a:t>
            </a:r>
            <a:r>
              <a:rPr lang="en-IN" sz="1800" dirty="0">
                <a:latin typeface="Times New Roman" panose="02020603050405020304" pitchFamily="18" charset="0"/>
                <a:cs typeface="Times New Roman" panose="02020603050405020304" pitchFamily="18" charset="0"/>
              </a:rPr>
              <a:t>(1, al3);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addAll</a:t>
            </a:r>
            <a:r>
              <a:rPr lang="en-IN" sz="1800" dirty="0">
                <a:latin typeface="Times New Roman" panose="02020603050405020304" pitchFamily="18" charset="0"/>
                <a:cs typeface="Times New Roman" panose="02020603050405020304" pitchFamily="18" charset="0"/>
              </a:rPr>
              <a:t>(int index, Collection&lt;? extends E&gt; c) method: \</a:t>
            </a:r>
            <a:r>
              <a:rPr lang="en-IN" sz="1800" dirty="0" err="1">
                <a:latin typeface="Times New Roman" panose="02020603050405020304" pitchFamily="18" charset="0"/>
                <a:cs typeface="Times New Roman" panose="02020603050405020304" pitchFamily="18" charset="0"/>
              </a:rPr>
              <a:t>n"+al</a:t>
            </a:r>
            <a:r>
              <a:rPr lang="en-IN" sz="1800" dirty="0">
                <a:latin typeface="Times New Roman" panose="02020603050405020304" pitchFamily="18" charset="0"/>
                <a:cs typeface="Times New Roman" panose="02020603050405020304" pitchFamily="18" charset="0"/>
              </a:rPr>
              <a:t>); </a:t>
            </a:r>
          </a:p>
          <a:p>
            <a:pPr marL="0" indent="0">
              <a:lnSpc>
                <a:spcPct val="100000"/>
              </a:lnSpc>
              <a:spcBef>
                <a:spcPts val="300"/>
              </a:spcBef>
              <a:spcAft>
                <a:spcPts val="300"/>
              </a:spcAft>
              <a:buNone/>
            </a:pPr>
            <a:r>
              <a:rPr lang="en-IN" sz="18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10665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991544" y="908720"/>
            <a:ext cx="7848872" cy="5616624"/>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900" b="1" dirty="0">
                <a:latin typeface="Cambria" pitchFamily="18" charset="0"/>
              </a:rPr>
              <a:t>Output :</a:t>
            </a:r>
            <a:endParaRPr lang="en-IN" sz="1900" b="1" dirty="0">
              <a:latin typeface="Cambria" pitchFamily="18" charset="0"/>
            </a:endParaRPr>
          </a:p>
          <a:p>
            <a:pPr marL="0" indent="0">
              <a:buNone/>
            </a:pPr>
            <a:r>
              <a:rPr lang="en-IN" sz="1900" dirty="0">
                <a:latin typeface="Cambria" pitchFamily="18" charset="0"/>
              </a:rPr>
              <a:t>Initial list of elements: </a:t>
            </a:r>
          </a:p>
          <a:p>
            <a:pPr marL="0" indent="0">
              <a:buNone/>
            </a:pPr>
            <a:r>
              <a:rPr lang="en-IN" sz="1900" dirty="0">
                <a:latin typeface="Cambria" pitchFamily="18" charset="0"/>
              </a:rPr>
              <a:t>[Ajay] </a:t>
            </a:r>
          </a:p>
          <a:p>
            <a:pPr marL="0" indent="0">
              <a:buNone/>
            </a:pPr>
            <a:r>
              <a:rPr lang="en-IN" sz="1900" dirty="0">
                <a:latin typeface="Cambria" pitchFamily="18" charset="0"/>
              </a:rPr>
              <a:t>After invoking add(E e) method: </a:t>
            </a:r>
          </a:p>
          <a:p>
            <a:pPr marL="0" indent="0">
              <a:buNone/>
            </a:pPr>
            <a:r>
              <a:rPr lang="en-IN" sz="1900" dirty="0">
                <a:latin typeface="Cambria" pitchFamily="18" charset="0"/>
              </a:rPr>
              <a:t>[Ajay, Rahul] </a:t>
            </a:r>
          </a:p>
          <a:p>
            <a:pPr marL="0" indent="0">
              <a:buNone/>
            </a:pPr>
            <a:r>
              <a:rPr lang="en-IN" sz="1900" dirty="0">
                <a:latin typeface="Cambria" pitchFamily="18" charset="0"/>
              </a:rPr>
              <a:t>After invoking add(</a:t>
            </a:r>
            <a:r>
              <a:rPr lang="en-IN" sz="1900" dirty="0" err="1">
                <a:latin typeface="Cambria" pitchFamily="18" charset="0"/>
              </a:rPr>
              <a:t>int</a:t>
            </a:r>
            <a:r>
              <a:rPr lang="en-IN" sz="1900" dirty="0">
                <a:latin typeface="Cambria" pitchFamily="18" charset="0"/>
              </a:rPr>
              <a:t> index, E element) method:</a:t>
            </a:r>
          </a:p>
          <a:p>
            <a:pPr marL="0" indent="0">
              <a:buNone/>
            </a:pPr>
            <a:r>
              <a:rPr lang="en-IN" sz="1900" dirty="0">
                <a:latin typeface="Cambria" pitchFamily="18" charset="0"/>
              </a:rPr>
              <a:t>[Ajay, </a:t>
            </a:r>
            <a:r>
              <a:rPr lang="en-IN" sz="1900" dirty="0" err="1">
                <a:latin typeface="Cambria" pitchFamily="18" charset="0"/>
              </a:rPr>
              <a:t>Gaurav</a:t>
            </a:r>
            <a:r>
              <a:rPr lang="en-IN" sz="1900" dirty="0">
                <a:latin typeface="Cambria" pitchFamily="18" charset="0"/>
              </a:rPr>
              <a:t>, Rahul] </a:t>
            </a:r>
          </a:p>
          <a:p>
            <a:pPr marL="0" indent="0">
              <a:buNone/>
            </a:pPr>
            <a:r>
              <a:rPr lang="en-IN" sz="1900" dirty="0">
                <a:latin typeface="Cambria" pitchFamily="18" charset="0"/>
              </a:rPr>
              <a:t>After invoking </a:t>
            </a:r>
            <a:r>
              <a:rPr lang="en-IN" sz="1900" dirty="0" err="1">
                <a:latin typeface="Cambria" pitchFamily="18" charset="0"/>
              </a:rPr>
              <a:t>addAll</a:t>
            </a:r>
            <a:r>
              <a:rPr lang="en-IN" sz="1900" dirty="0">
                <a:latin typeface="Cambria" pitchFamily="18" charset="0"/>
              </a:rPr>
              <a:t>(Collection&lt;? extends E&gt; c) method: </a:t>
            </a:r>
          </a:p>
          <a:p>
            <a:pPr marL="0" indent="0">
              <a:buNone/>
            </a:pPr>
            <a:r>
              <a:rPr lang="en-IN" sz="1900" dirty="0">
                <a:latin typeface="Cambria" pitchFamily="18" charset="0"/>
              </a:rPr>
              <a:t>[Ajay, </a:t>
            </a:r>
            <a:r>
              <a:rPr lang="en-IN" sz="1900" dirty="0" err="1">
                <a:latin typeface="Cambria" pitchFamily="18" charset="0"/>
              </a:rPr>
              <a:t>Gaurav</a:t>
            </a:r>
            <a:r>
              <a:rPr lang="en-IN" sz="1900" dirty="0">
                <a:latin typeface="Cambria" pitchFamily="18" charset="0"/>
              </a:rPr>
              <a:t>, Rahul, </a:t>
            </a:r>
            <a:r>
              <a:rPr lang="en-IN" sz="1900" dirty="0" err="1">
                <a:latin typeface="Cambria" pitchFamily="18" charset="0"/>
              </a:rPr>
              <a:t>Sonoo</a:t>
            </a:r>
            <a:r>
              <a:rPr lang="en-IN" sz="1900" dirty="0">
                <a:latin typeface="Cambria" pitchFamily="18" charset="0"/>
              </a:rPr>
              <a:t>, </a:t>
            </a:r>
            <a:r>
              <a:rPr lang="en-IN" sz="1900" dirty="0" err="1">
                <a:latin typeface="Cambria" pitchFamily="18" charset="0"/>
              </a:rPr>
              <a:t>Hanumat</a:t>
            </a:r>
            <a:r>
              <a:rPr lang="en-IN" sz="1900" dirty="0">
                <a:latin typeface="Cambria" pitchFamily="18" charset="0"/>
              </a:rPr>
              <a:t>]</a:t>
            </a:r>
          </a:p>
          <a:p>
            <a:pPr marL="0" indent="0">
              <a:buNone/>
            </a:pPr>
            <a:r>
              <a:rPr lang="en-IN" sz="1900" dirty="0">
                <a:latin typeface="Cambria" pitchFamily="18" charset="0"/>
              </a:rPr>
              <a:t>After invoking </a:t>
            </a:r>
            <a:r>
              <a:rPr lang="en-IN" sz="1900" dirty="0" err="1">
                <a:latin typeface="Cambria" pitchFamily="18" charset="0"/>
              </a:rPr>
              <a:t>addAll</a:t>
            </a:r>
            <a:r>
              <a:rPr lang="en-IN" sz="1900" dirty="0">
                <a:latin typeface="Cambria" pitchFamily="18" charset="0"/>
              </a:rPr>
              <a:t>(</a:t>
            </a:r>
            <a:r>
              <a:rPr lang="en-IN" sz="1900" dirty="0" err="1">
                <a:latin typeface="Cambria" pitchFamily="18" charset="0"/>
              </a:rPr>
              <a:t>int</a:t>
            </a:r>
            <a:r>
              <a:rPr lang="en-IN" sz="1900" dirty="0">
                <a:latin typeface="Cambria" pitchFamily="18" charset="0"/>
              </a:rPr>
              <a:t> index, Collection&lt;? extends E&gt; c) method: [Ajay, </a:t>
            </a:r>
            <a:r>
              <a:rPr lang="en-IN" sz="1900" dirty="0" err="1">
                <a:latin typeface="Cambria" pitchFamily="18" charset="0"/>
              </a:rPr>
              <a:t>Sonoo</a:t>
            </a:r>
            <a:r>
              <a:rPr lang="en-IN" sz="1900" dirty="0">
                <a:latin typeface="Cambria" pitchFamily="18" charset="0"/>
              </a:rPr>
              <a:t>, </a:t>
            </a:r>
            <a:r>
              <a:rPr lang="en-IN" sz="1900" dirty="0" err="1">
                <a:latin typeface="Cambria" pitchFamily="18" charset="0"/>
              </a:rPr>
              <a:t>Hanumat</a:t>
            </a:r>
            <a:r>
              <a:rPr lang="en-IN" sz="1900" dirty="0">
                <a:latin typeface="Cambria" pitchFamily="18" charset="0"/>
              </a:rPr>
              <a:t>, </a:t>
            </a:r>
            <a:r>
              <a:rPr lang="en-IN" sz="1900" dirty="0" err="1">
                <a:latin typeface="Cambria" pitchFamily="18" charset="0"/>
              </a:rPr>
              <a:t>Gaurav</a:t>
            </a:r>
            <a:r>
              <a:rPr lang="en-IN" sz="1900" dirty="0">
                <a:latin typeface="Cambria" pitchFamily="18" charset="0"/>
              </a:rPr>
              <a:t>, Rahul, </a:t>
            </a:r>
            <a:r>
              <a:rPr lang="en-IN" sz="1900" dirty="0" err="1">
                <a:latin typeface="Cambria" pitchFamily="18" charset="0"/>
              </a:rPr>
              <a:t>Sonoo</a:t>
            </a:r>
            <a:r>
              <a:rPr lang="en-IN" sz="1900" dirty="0">
                <a:latin typeface="Cambria" pitchFamily="18" charset="0"/>
              </a:rPr>
              <a:t>, </a:t>
            </a:r>
            <a:r>
              <a:rPr lang="en-IN" sz="1900" dirty="0" err="1">
                <a:latin typeface="Cambria" pitchFamily="18" charset="0"/>
              </a:rPr>
              <a:t>Hanumat</a:t>
            </a:r>
            <a:r>
              <a:rPr lang="en-IN" sz="1900" dirty="0">
                <a:latin typeface="Cambria" pitchFamily="18" charset="0"/>
              </a:rPr>
              <a:t>]</a:t>
            </a:r>
          </a:p>
        </p:txBody>
      </p:sp>
    </p:spTree>
    <p:extLst>
      <p:ext uri="{BB962C8B-B14F-4D97-AF65-F5344CB8AC3E}">
        <p14:creationId xmlns:p14="http://schemas.microsoft.com/office/powerpoint/2010/main" val="108905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563" y="0"/>
            <a:ext cx="6868017" cy="482352"/>
          </a:xfrm>
        </p:spPr>
        <p:txBody>
          <a:bodyPr>
            <a:normAutofit/>
          </a:bodyPr>
          <a:lstStyle/>
          <a:p>
            <a:r>
              <a:rPr lang="en-IN" sz="2200" dirty="0"/>
              <a:t>Java </a:t>
            </a:r>
            <a:r>
              <a:rPr lang="en-IN" sz="2200" dirty="0" err="1"/>
              <a:t>ArrayList</a:t>
            </a:r>
            <a:r>
              <a:rPr lang="en-IN" sz="2200" dirty="0"/>
              <a:t> example to remove elements</a:t>
            </a:r>
          </a:p>
        </p:txBody>
      </p:sp>
      <p:sp>
        <p:nvSpPr>
          <p:cNvPr id="3" name="Content Placeholder 2"/>
          <p:cNvSpPr>
            <a:spLocks noGrp="1"/>
          </p:cNvSpPr>
          <p:nvPr>
            <p:ph idx="1"/>
          </p:nvPr>
        </p:nvSpPr>
        <p:spPr>
          <a:xfrm>
            <a:off x="516835" y="482352"/>
            <a:ext cx="11887200" cy="6187008"/>
          </a:xfrm>
        </p:spPr>
        <p:txBody>
          <a:bodyPr numCol="2">
            <a:noAutofit/>
          </a:bodyPr>
          <a:lstStyle/>
          <a:p>
            <a:pPr marL="0" indent="0">
              <a:buNone/>
            </a:pPr>
            <a:r>
              <a:rPr lang="en-IN" sz="1600" dirty="0">
                <a:latin typeface="Times New Roman" panose="02020603050405020304" pitchFamily="18" charset="0"/>
                <a:cs typeface="Times New Roman" panose="02020603050405020304" pitchFamily="18" charset="0"/>
              </a:rPr>
              <a:t>public static void main(String []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&lt;String&gt; al=new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&lt;String&gt;();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t>
            </a:r>
            <a:r>
              <a:rPr lang="en-IN" sz="1600" dirty="0">
                <a:latin typeface="Times New Roman" panose="02020603050405020304" pitchFamily="18" charset="0"/>
                <a:cs typeface="Times New Roman" panose="02020603050405020304" pitchFamily="18" charset="0"/>
              </a:rPr>
              <a:t>("Ravi");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t>
            </a:r>
            <a:r>
              <a:rPr lang="en-IN" sz="1600" dirty="0">
                <a:latin typeface="Times New Roman" panose="02020603050405020304" pitchFamily="18" charset="0"/>
                <a:cs typeface="Times New Roman" panose="02020603050405020304" pitchFamily="18" charset="0"/>
              </a:rPr>
              <a:t>("Vijay");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t>
            </a:r>
            <a:r>
              <a:rPr lang="en-IN" sz="1600" dirty="0">
                <a:latin typeface="Times New Roman" panose="02020603050405020304" pitchFamily="18" charset="0"/>
                <a:cs typeface="Times New Roman" panose="02020603050405020304" pitchFamily="18" charset="0"/>
              </a:rPr>
              <a:t>("Ajay");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t>
            </a:r>
            <a:r>
              <a:rPr lang="en-IN" sz="1600" dirty="0">
                <a:latin typeface="Times New Roman" panose="02020603050405020304" pitchFamily="18" charset="0"/>
                <a:cs typeface="Times New Roman" panose="02020603050405020304" pitchFamily="18" charset="0"/>
              </a:rPr>
              <a:t>("Jason");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("An initial list of elements: "+al);   </a:t>
            </a:r>
          </a:p>
          <a:p>
            <a:pPr marL="0" indent="0">
              <a:buNone/>
            </a:pPr>
            <a:r>
              <a:rPr lang="en-IN" sz="1600" b="1" dirty="0">
                <a:latin typeface="Times New Roman" panose="02020603050405020304" pitchFamily="18" charset="0"/>
                <a:cs typeface="Times New Roman" panose="02020603050405020304" pitchFamily="18" charset="0"/>
              </a:rPr>
              <a:t>          //Removing specific element from </a:t>
            </a:r>
            <a:r>
              <a:rPr lang="en-IN" sz="1600" b="1" dirty="0" err="1">
                <a:latin typeface="Times New Roman" panose="02020603050405020304" pitchFamily="18" charset="0"/>
                <a:cs typeface="Times New Roman" panose="02020603050405020304" pitchFamily="18" charset="0"/>
              </a:rPr>
              <a:t>arraylist</a:t>
            </a:r>
            <a:r>
              <a:rPr lang="en-IN" sz="1600" b="1"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al.remove</a:t>
            </a:r>
            <a:r>
              <a:rPr lang="en-IN" sz="1600" dirty="0">
                <a:latin typeface="Times New Roman" panose="02020603050405020304" pitchFamily="18" charset="0"/>
                <a:cs typeface="Times New Roman" panose="02020603050405020304" pitchFamily="18" charset="0"/>
              </a:rPr>
              <a:t>("Vijay");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remove(object) method: "+al);   </a:t>
            </a:r>
          </a:p>
          <a:p>
            <a:pPr marL="0" indent="0">
              <a:buNone/>
            </a:pPr>
            <a:r>
              <a:rPr lang="en-IN" sz="1600" b="1" dirty="0">
                <a:latin typeface="Times New Roman" panose="02020603050405020304" pitchFamily="18" charset="0"/>
                <a:cs typeface="Times New Roman" panose="02020603050405020304" pitchFamily="18" charset="0"/>
              </a:rPr>
              <a:t>          //Removing element on the basis of specific position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al.remove</a:t>
            </a:r>
            <a:r>
              <a:rPr lang="en-IN" sz="1600" dirty="0">
                <a:latin typeface="Times New Roman" panose="02020603050405020304" pitchFamily="18" charset="0"/>
                <a:cs typeface="Times New Roman" panose="02020603050405020304" pitchFamily="18" charset="0"/>
              </a:rPr>
              <a:t>(0);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remove(index) method: "+al);   </a:t>
            </a:r>
          </a:p>
          <a:p>
            <a:pPr marL="0" indent="0">
              <a:buNone/>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//Creating another </a:t>
            </a:r>
            <a:r>
              <a:rPr lang="en-IN" sz="1600" b="1" dirty="0" err="1">
                <a:latin typeface="Times New Roman" panose="02020603050405020304" pitchFamily="18" charset="0"/>
                <a:cs typeface="Times New Roman" panose="02020603050405020304" pitchFamily="18" charset="0"/>
              </a:rPr>
              <a:t>arraylist</a:t>
            </a:r>
            <a:r>
              <a:rPr lang="en-IN" sz="1600" b="1"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&lt;String&gt; al2=new </a:t>
            </a:r>
            <a:r>
              <a:rPr lang="en-IN" sz="1600" dirty="0" err="1">
                <a:latin typeface="Times New Roman" panose="02020603050405020304" pitchFamily="18" charset="0"/>
                <a:cs typeface="Times New Roman" panose="02020603050405020304" pitchFamily="18" charset="0"/>
              </a:rPr>
              <a:t>ArrayList</a:t>
            </a:r>
            <a:r>
              <a:rPr lang="en-IN" sz="1600" dirty="0">
                <a:latin typeface="Times New Roman" panose="02020603050405020304" pitchFamily="18" charset="0"/>
                <a:cs typeface="Times New Roman" panose="02020603050405020304" pitchFamily="18" charset="0"/>
              </a:rPr>
              <a:t>&lt;String&gt;();    </a:t>
            </a:r>
          </a:p>
          <a:p>
            <a:pPr marL="0" indent="0">
              <a:buNone/>
            </a:pPr>
            <a:r>
              <a:rPr lang="en-IN" sz="1600" dirty="0">
                <a:latin typeface="Times New Roman" panose="02020603050405020304" pitchFamily="18" charset="0"/>
                <a:cs typeface="Times New Roman" panose="02020603050405020304" pitchFamily="18" charset="0"/>
              </a:rPr>
              <a:t>          al2.add("Ravi");    </a:t>
            </a:r>
          </a:p>
          <a:p>
            <a:pPr marL="0" indent="0">
              <a:buNone/>
            </a:pPr>
            <a:r>
              <a:rPr lang="en-IN" sz="1600" dirty="0">
                <a:latin typeface="Times New Roman" panose="02020603050405020304" pitchFamily="18" charset="0"/>
                <a:cs typeface="Times New Roman" panose="02020603050405020304" pitchFamily="18" charset="0"/>
              </a:rPr>
              <a:t>          al2.add("</a:t>
            </a:r>
            <a:r>
              <a:rPr lang="en-IN" sz="1600" dirty="0" err="1">
                <a:latin typeface="Times New Roman" panose="02020603050405020304" pitchFamily="18" charset="0"/>
                <a:cs typeface="Times New Roman" panose="02020603050405020304" pitchFamily="18" charset="0"/>
              </a:rPr>
              <a:t>Hanumat</a:t>
            </a:r>
            <a:r>
              <a:rPr lang="en-IN" sz="1600" dirty="0">
                <a:latin typeface="Times New Roman" panose="02020603050405020304" pitchFamily="18" charset="0"/>
                <a:cs typeface="Times New Roman" panose="02020603050405020304" pitchFamily="18" charset="0"/>
              </a:rPr>
              <a:t>");    </a:t>
            </a:r>
          </a:p>
          <a:p>
            <a:pPr marL="0" indent="0">
              <a:buNone/>
            </a:pPr>
            <a:r>
              <a:rPr lang="en-IN" sz="1600" b="1" dirty="0">
                <a:latin typeface="Times New Roman" panose="02020603050405020304" pitchFamily="18" charset="0"/>
                <a:cs typeface="Times New Roman" panose="02020603050405020304" pitchFamily="18" charset="0"/>
              </a:rPr>
              <a:t>          //Adding new elements to </a:t>
            </a:r>
            <a:r>
              <a:rPr lang="en-IN" sz="1600" b="1" dirty="0" err="1">
                <a:latin typeface="Times New Roman" panose="02020603050405020304" pitchFamily="18" charset="0"/>
                <a:cs typeface="Times New Roman" panose="02020603050405020304" pitchFamily="18" charset="0"/>
              </a:rPr>
              <a:t>arraylist</a:t>
            </a:r>
            <a:r>
              <a:rPr lang="en-IN" sz="1600" b="1"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al.addAll</a:t>
            </a:r>
            <a:r>
              <a:rPr lang="en-IN" sz="1600" dirty="0">
                <a:latin typeface="Times New Roman" panose="02020603050405020304" pitchFamily="18" charset="0"/>
                <a:cs typeface="Times New Roman" panose="02020603050405020304" pitchFamily="18" charset="0"/>
              </a:rPr>
              <a:t>(al2);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("Updated list : "+al);   </a:t>
            </a:r>
          </a:p>
          <a:p>
            <a:pPr marL="0" indent="0">
              <a:buNone/>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  //Removing all the new elements from </a:t>
            </a:r>
            <a:r>
              <a:rPr lang="en-IN" sz="1600" b="1" dirty="0" err="1">
                <a:latin typeface="Times New Roman" panose="02020603050405020304" pitchFamily="18" charset="0"/>
                <a:cs typeface="Times New Roman" panose="02020603050405020304" pitchFamily="18" charset="0"/>
              </a:rPr>
              <a:t>arraylist</a:t>
            </a:r>
            <a:r>
              <a:rPr lang="en-IN" sz="1600" b="1"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al.removeAll</a:t>
            </a:r>
            <a:r>
              <a:rPr lang="en-IN" sz="1600" dirty="0">
                <a:latin typeface="Times New Roman" panose="02020603050405020304" pitchFamily="18" charset="0"/>
                <a:cs typeface="Times New Roman" panose="02020603050405020304" pitchFamily="18" charset="0"/>
              </a:rPr>
              <a:t>(al2);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a:t>
            </a:r>
            <a:r>
              <a:rPr lang="en-IN" sz="1600" dirty="0" err="1">
                <a:latin typeface="Times New Roman" panose="02020603050405020304" pitchFamily="18" charset="0"/>
                <a:cs typeface="Times New Roman" panose="02020603050405020304" pitchFamily="18" charset="0"/>
              </a:rPr>
              <a:t>removeAll</a:t>
            </a:r>
            <a:r>
              <a:rPr lang="en-IN" sz="1600" dirty="0">
                <a:latin typeface="Times New Roman" panose="02020603050405020304" pitchFamily="18" charset="0"/>
                <a:cs typeface="Times New Roman" panose="02020603050405020304" pitchFamily="18" charset="0"/>
              </a:rPr>
              <a:t>() method: "+al);   </a:t>
            </a:r>
          </a:p>
          <a:p>
            <a:pPr marL="0" indent="0">
              <a:buNone/>
            </a:pPr>
            <a:r>
              <a:rPr lang="en-IN" sz="1600" b="1" dirty="0">
                <a:latin typeface="Times New Roman" panose="02020603050405020304" pitchFamily="18" charset="0"/>
                <a:cs typeface="Times New Roman" panose="02020603050405020304" pitchFamily="18" charset="0"/>
              </a:rPr>
              <a:t>          //Removing elements on the basis of specified condition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al.removeIf</a:t>
            </a:r>
            <a:r>
              <a:rPr lang="en-IN" sz="1600" dirty="0">
                <a:latin typeface="Times New Roman" panose="02020603050405020304" pitchFamily="18" charset="0"/>
                <a:cs typeface="Times New Roman" panose="02020603050405020304" pitchFamily="18" charset="0"/>
              </a:rPr>
              <a:t>(str -&gt; </a:t>
            </a:r>
            <a:r>
              <a:rPr lang="en-IN" sz="1600" dirty="0" err="1">
                <a:latin typeface="Times New Roman" panose="02020603050405020304" pitchFamily="18" charset="0"/>
                <a:cs typeface="Times New Roman" panose="02020603050405020304" pitchFamily="18" charset="0"/>
              </a:rPr>
              <a:t>str.contains</a:t>
            </a:r>
            <a:r>
              <a:rPr lang="en-IN" sz="1600" dirty="0">
                <a:latin typeface="Times New Roman" panose="02020603050405020304" pitchFamily="18" charset="0"/>
                <a:cs typeface="Times New Roman" panose="02020603050405020304" pitchFamily="18" charset="0"/>
              </a:rPr>
              <a:t>("Ajay"));   </a:t>
            </a:r>
          </a:p>
          <a:p>
            <a:pPr marL="0" indent="0">
              <a:buNone/>
            </a:pPr>
            <a:r>
              <a:rPr lang="en-IN" sz="1600" b="1" dirty="0">
                <a:latin typeface="Times New Roman" panose="02020603050405020304" pitchFamily="18" charset="0"/>
                <a:cs typeface="Times New Roman" panose="02020603050405020304" pitchFamily="18" charset="0"/>
              </a:rPr>
              <a:t>          //Here, we are using Lambda expression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a:t>
            </a:r>
            <a:r>
              <a:rPr lang="en-IN" sz="1600" dirty="0" err="1">
                <a:latin typeface="Times New Roman" panose="02020603050405020304" pitchFamily="18" charset="0"/>
                <a:cs typeface="Times New Roman" panose="02020603050405020304" pitchFamily="18" charset="0"/>
              </a:rPr>
              <a:t>removeIf</a:t>
            </a:r>
            <a:r>
              <a:rPr lang="en-IN" sz="1600" dirty="0">
                <a:latin typeface="Times New Roman" panose="02020603050405020304" pitchFamily="18" charset="0"/>
                <a:cs typeface="Times New Roman" panose="02020603050405020304" pitchFamily="18" charset="0"/>
              </a:rPr>
              <a:t>() method: "+al);  </a:t>
            </a:r>
          </a:p>
          <a:p>
            <a:pPr marL="0" indent="0">
              <a:buNone/>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//Removing all the elements available in the list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al.clear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("After invoking clear() method: "+al);   </a:t>
            </a:r>
          </a:p>
          <a:p>
            <a:pPr marL="0" indent="0">
              <a:buNone/>
            </a:pPr>
            <a:r>
              <a:rPr lang="en-IN" sz="16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178161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991544" y="908720"/>
            <a:ext cx="5400600" cy="5112568"/>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ambria" pitchFamily="18" charset="0"/>
              </a:rPr>
              <a:t>Output :</a:t>
            </a:r>
          </a:p>
          <a:p>
            <a:pPr marL="0" indent="0">
              <a:lnSpc>
                <a:spcPct val="200000"/>
              </a:lnSpc>
              <a:buNone/>
            </a:pPr>
            <a:r>
              <a:rPr lang="en-IN" sz="1800" dirty="0">
                <a:latin typeface="Cambria" pitchFamily="18" charset="0"/>
              </a:rPr>
              <a:t>An initial list of elements: [Ravi, Vijay, Ajay, Jason] </a:t>
            </a:r>
          </a:p>
          <a:p>
            <a:pPr marL="0" indent="0">
              <a:lnSpc>
                <a:spcPct val="200000"/>
              </a:lnSpc>
              <a:buNone/>
            </a:pPr>
            <a:r>
              <a:rPr lang="en-IN" sz="1800" dirty="0">
                <a:latin typeface="Cambria" pitchFamily="18" charset="0"/>
              </a:rPr>
              <a:t>After invoking remove(object) method: [Ravi, Ajay, Jason]</a:t>
            </a:r>
          </a:p>
          <a:p>
            <a:pPr marL="0" indent="0">
              <a:lnSpc>
                <a:spcPct val="200000"/>
              </a:lnSpc>
              <a:buNone/>
            </a:pPr>
            <a:r>
              <a:rPr lang="en-IN" sz="1800" dirty="0">
                <a:latin typeface="Cambria" pitchFamily="18" charset="0"/>
              </a:rPr>
              <a:t>After invoking remove(index) method: [Ajay, Jason] </a:t>
            </a:r>
          </a:p>
          <a:p>
            <a:pPr marL="0" indent="0">
              <a:lnSpc>
                <a:spcPct val="200000"/>
              </a:lnSpc>
              <a:buNone/>
            </a:pPr>
            <a:r>
              <a:rPr lang="en-IN" sz="1800" dirty="0">
                <a:latin typeface="Cambria" pitchFamily="18" charset="0"/>
              </a:rPr>
              <a:t>Updated list : [Ajay, Jason, Ravi, </a:t>
            </a:r>
            <a:r>
              <a:rPr lang="en-IN" sz="1800" dirty="0" err="1">
                <a:latin typeface="Cambria" pitchFamily="18" charset="0"/>
              </a:rPr>
              <a:t>Hanumat</a:t>
            </a:r>
            <a:r>
              <a:rPr lang="en-IN" sz="1800" dirty="0">
                <a:latin typeface="Cambria" pitchFamily="18" charset="0"/>
              </a:rPr>
              <a:t>] </a:t>
            </a:r>
          </a:p>
          <a:p>
            <a:pPr marL="0" indent="0">
              <a:lnSpc>
                <a:spcPct val="200000"/>
              </a:lnSpc>
              <a:buNone/>
            </a:pPr>
            <a:r>
              <a:rPr lang="en-IN" sz="1800" dirty="0">
                <a:latin typeface="Cambria" pitchFamily="18" charset="0"/>
              </a:rPr>
              <a:t>After invoking </a:t>
            </a:r>
            <a:r>
              <a:rPr lang="en-IN" sz="1800" dirty="0" err="1">
                <a:latin typeface="Cambria" pitchFamily="18" charset="0"/>
              </a:rPr>
              <a:t>removeAll</a:t>
            </a:r>
            <a:r>
              <a:rPr lang="en-IN" sz="1800" dirty="0">
                <a:latin typeface="Cambria" pitchFamily="18" charset="0"/>
              </a:rPr>
              <a:t>() method: [Ajay, Jason]</a:t>
            </a:r>
          </a:p>
          <a:p>
            <a:pPr marL="0" indent="0">
              <a:lnSpc>
                <a:spcPct val="200000"/>
              </a:lnSpc>
              <a:buNone/>
            </a:pPr>
            <a:r>
              <a:rPr lang="en-IN" sz="1800" dirty="0">
                <a:latin typeface="Cambria" pitchFamily="18" charset="0"/>
              </a:rPr>
              <a:t>After invoking </a:t>
            </a:r>
            <a:r>
              <a:rPr lang="en-IN" sz="1800" dirty="0" err="1">
                <a:latin typeface="Cambria" pitchFamily="18" charset="0"/>
              </a:rPr>
              <a:t>removeIf</a:t>
            </a:r>
            <a:r>
              <a:rPr lang="en-IN" sz="1800" dirty="0">
                <a:latin typeface="Cambria" pitchFamily="18" charset="0"/>
              </a:rPr>
              <a:t>() method: [Jason] </a:t>
            </a:r>
          </a:p>
          <a:p>
            <a:pPr marL="0" indent="0">
              <a:lnSpc>
                <a:spcPct val="200000"/>
              </a:lnSpc>
              <a:buNone/>
            </a:pPr>
            <a:r>
              <a:rPr lang="en-IN" sz="1800" dirty="0">
                <a:latin typeface="Cambria" pitchFamily="18" charset="0"/>
              </a:rPr>
              <a:t>After invoking clear() method: []</a:t>
            </a:r>
            <a:endParaRPr lang="en-IN" sz="1800" b="1" dirty="0">
              <a:latin typeface="Cambria" pitchFamily="18" charset="0"/>
            </a:endParaRPr>
          </a:p>
        </p:txBody>
      </p:sp>
    </p:spTree>
    <p:extLst>
      <p:ext uri="{BB962C8B-B14F-4D97-AF65-F5344CB8AC3E}">
        <p14:creationId xmlns:p14="http://schemas.microsoft.com/office/powerpoint/2010/main" val="2760635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908720"/>
            <a:ext cx="8136904" cy="504056"/>
          </a:xfrm>
        </p:spPr>
        <p:txBody>
          <a:bodyPr>
            <a:normAutofit/>
          </a:bodyPr>
          <a:lstStyle/>
          <a:p>
            <a:r>
              <a:rPr lang="en-IN" sz="2000" b="1" dirty="0">
                <a:latin typeface="Cambria" pitchFamily="18" charset="0"/>
              </a:rPr>
              <a:t>Java </a:t>
            </a:r>
            <a:r>
              <a:rPr lang="en-IN" sz="2000" b="1" dirty="0" err="1">
                <a:latin typeface="Cambria" pitchFamily="18" charset="0"/>
              </a:rPr>
              <a:t>ArrayList</a:t>
            </a:r>
            <a:r>
              <a:rPr lang="en-IN" sz="2000" b="1" dirty="0">
                <a:latin typeface="Cambria" pitchFamily="18" charset="0"/>
              </a:rPr>
              <a:t> example of </a:t>
            </a:r>
            <a:r>
              <a:rPr lang="en-IN" sz="2000" b="1" dirty="0" err="1">
                <a:latin typeface="Cambria" pitchFamily="18" charset="0"/>
              </a:rPr>
              <a:t>isEmpty</a:t>
            </a:r>
            <a:r>
              <a:rPr lang="en-IN" sz="2000" b="1" dirty="0">
                <a:latin typeface="Cambria" pitchFamily="18" charset="0"/>
              </a:rPr>
              <a:t>(),</a:t>
            </a:r>
            <a:r>
              <a:rPr lang="en-IN" sz="2000" b="1" dirty="0" err="1">
                <a:latin typeface="Cambria" pitchFamily="18" charset="0"/>
              </a:rPr>
              <a:t>retainAll</a:t>
            </a:r>
            <a:r>
              <a:rPr lang="en-IN" sz="2000" b="1" dirty="0">
                <a:latin typeface="Cambria" pitchFamily="18" charset="0"/>
              </a:rPr>
              <a:t>(),get(),set()</a:t>
            </a:r>
          </a:p>
        </p:txBody>
      </p:sp>
      <p:sp>
        <p:nvSpPr>
          <p:cNvPr id="3" name="Content Placeholder 2"/>
          <p:cNvSpPr>
            <a:spLocks noGrp="1"/>
          </p:cNvSpPr>
          <p:nvPr>
            <p:ph idx="1"/>
          </p:nvPr>
        </p:nvSpPr>
        <p:spPr>
          <a:xfrm>
            <a:off x="1991544" y="1340768"/>
            <a:ext cx="5760640" cy="5256584"/>
          </a:xfrm>
        </p:spPr>
        <p:txBody>
          <a:bodyPr>
            <a:noAutofit/>
          </a:bodyPr>
          <a:lstStyle/>
          <a:p>
            <a:pPr marL="0" indent="0">
              <a:buNone/>
            </a:pPr>
            <a:r>
              <a:rPr lang="en-IN" sz="1400" dirty="0">
                <a:latin typeface="Cambria" pitchFamily="18" charset="0"/>
              </a:rPr>
              <a:t>public static void main(String </a:t>
            </a:r>
            <a:r>
              <a:rPr lang="en-IN" sz="1400" dirty="0" err="1">
                <a:latin typeface="Cambria" pitchFamily="18" charset="0"/>
              </a:rPr>
              <a:t>args</a:t>
            </a:r>
            <a:r>
              <a:rPr lang="en-IN" sz="1400" dirty="0">
                <a:latin typeface="Cambria" pitchFamily="18" charset="0"/>
              </a:rPr>
              <a:t>[]){  </a:t>
            </a:r>
          </a:p>
          <a:p>
            <a:pPr marL="0" indent="0">
              <a:buNone/>
            </a:pPr>
            <a:r>
              <a:rPr lang="en-IN" sz="1400" dirty="0">
                <a:latin typeface="Cambria" pitchFamily="18" charset="0"/>
              </a:rPr>
              <a:t>  </a:t>
            </a:r>
            <a:r>
              <a:rPr lang="en-IN" sz="1400" dirty="0" err="1">
                <a:latin typeface="Cambria" pitchFamily="18" charset="0"/>
              </a:rPr>
              <a:t>ArrayList</a:t>
            </a:r>
            <a:r>
              <a:rPr lang="en-IN" sz="1400" dirty="0">
                <a:latin typeface="Cambria" pitchFamily="18" charset="0"/>
              </a:rPr>
              <a:t>&lt;String&gt; al=new </a:t>
            </a:r>
            <a:r>
              <a:rPr lang="en-IN" sz="1400" dirty="0" err="1">
                <a:latin typeface="Cambria" pitchFamily="18" charset="0"/>
              </a:rPr>
              <a:t>ArrayList</a:t>
            </a:r>
            <a:r>
              <a:rPr lang="en-IN" sz="1400" dirty="0">
                <a:latin typeface="Cambria" pitchFamily="18" charset="0"/>
              </a:rPr>
              <a:t>&lt;String&gt;();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("Is </a:t>
            </a:r>
            <a:r>
              <a:rPr lang="en-IN" sz="1400" dirty="0" err="1">
                <a:latin typeface="Cambria" pitchFamily="18" charset="0"/>
              </a:rPr>
              <a:t>ArrayList</a:t>
            </a:r>
            <a:r>
              <a:rPr lang="en-IN" sz="1400" dirty="0">
                <a:latin typeface="Cambria" pitchFamily="18" charset="0"/>
              </a:rPr>
              <a:t> Empty: "+</a:t>
            </a:r>
            <a:r>
              <a:rPr lang="en-IN" sz="1400" dirty="0" err="1">
                <a:latin typeface="Cambria" pitchFamily="18" charset="0"/>
              </a:rPr>
              <a:t>al.isEmpty</a:t>
            </a:r>
            <a:r>
              <a:rPr lang="en-IN" sz="1400" dirty="0">
                <a:latin typeface="Cambria" pitchFamily="18" charset="0"/>
              </a:rPr>
              <a:t>());  </a:t>
            </a:r>
          </a:p>
          <a:p>
            <a:pPr marL="0" indent="0">
              <a:buNone/>
            </a:pPr>
            <a:r>
              <a:rPr lang="en-IN" sz="1400" dirty="0">
                <a:latin typeface="Cambria" pitchFamily="18" charset="0"/>
              </a:rPr>
              <a:t>  </a:t>
            </a:r>
            <a:r>
              <a:rPr lang="en-IN" sz="1400" dirty="0" err="1">
                <a:latin typeface="Cambria" pitchFamily="18" charset="0"/>
              </a:rPr>
              <a:t>al.add</a:t>
            </a:r>
            <a:r>
              <a:rPr lang="en-IN" sz="1400" dirty="0">
                <a:latin typeface="Cambria" pitchFamily="18" charset="0"/>
              </a:rPr>
              <a:t>("Ravi");  </a:t>
            </a:r>
          </a:p>
          <a:p>
            <a:pPr marL="0" indent="0">
              <a:buNone/>
            </a:pPr>
            <a:r>
              <a:rPr lang="en-IN" sz="1400" dirty="0">
                <a:latin typeface="Cambria" pitchFamily="18" charset="0"/>
              </a:rPr>
              <a:t>  </a:t>
            </a:r>
            <a:r>
              <a:rPr lang="en-IN" sz="1400" dirty="0" err="1">
                <a:latin typeface="Cambria" pitchFamily="18" charset="0"/>
              </a:rPr>
              <a:t>al.add</a:t>
            </a:r>
            <a:r>
              <a:rPr lang="en-IN" sz="1400" dirty="0">
                <a:latin typeface="Cambria" pitchFamily="18" charset="0"/>
              </a:rPr>
              <a:t>("Vijay");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("Is </a:t>
            </a:r>
            <a:r>
              <a:rPr lang="en-IN" sz="1400" dirty="0" err="1">
                <a:latin typeface="Cambria" pitchFamily="18" charset="0"/>
              </a:rPr>
              <a:t>ArrayList</a:t>
            </a:r>
            <a:r>
              <a:rPr lang="en-IN" sz="1400" dirty="0">
                <a:latin typeface="Cambria" pitchFamily="18" charset="0"/>
              </a:rPr>
              <a:t> Empty: "+</a:t>
            </a:r>
            <a:r>
              <a:rPr lang="en-IN" sz="1400" dirty="0" err="1">
                <a:latin typeface="Cambria" pitchFamily="18" charset="0"/>
              </a:rPr>
              <a:t>al.isEmpty</a:t>
            </a:r>
            <a:r>
              <a:rPr lang="en-IN" sz="1400" dirty="0">
                <a:latin typeface="Cambria" pitchFamily="18" charset="0"/>
              </a:rPr>
              <a:t>());</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("Before update: "+</a:t>
            </a:r>
            <a:r>
              <a:rPr lang="en-IN" sz="1400" dirty="0" err="1">
                <a:latin typeface="Cambria" pitchFamily="18" charset="0"/>
              </a:rPr>
              <a:t>al.get</a:t>
            </a:r>
            <a:r>
              <a:rPr lang="en-IN" sz="1400" dirty="0">
                <a:latin typeface="Cambria" pitchFamily="18" charset="0"/>
              </a:rPr>
              <a:t>(1));</a:t>
            </a:r>
          </a:p>
          <a:p>
            <a:pPr marL="0" indent="0">
              <a:buNone/>
            </a:pPr>
            <a:r>
              <a:rPr lang="en-IN" sz="1400" dirty="0">
                <a:latin typeface="Cambria" pitchFamily="18" charset="0"/>
              </a:rPr>
              <a:t>   </a:t>
            </a:r>
            <a:r>
              <a:rPr lang="en-IN" sz="1400" dirty="0" err="1">
                <a:latin typeface="Cambria" pitchFamily="18" charset="0"/>
              </a:rPr>
              <a:t>al.set</a:t>
            </a:r>
            <a:r>
              <a:rPr lang="en-IN" sz="1400" dirty="0">
                <a:latin typeface="Cambria" pitchFamily="18" charset="0"/>
              </a:rPr>
              <a:t>(1,"Gaurav");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("After update: "+</a:t>
            </a:r>
            <a:r>
              <a:rPr lang="en-IN" sz="1400" dirty="0" err="1">
                <a:latin typeface="Cambria" pitchFamily="18" charset="0"/>
              </a:rPr>
              <a:t>al.get</a:t>
            </a:r>
            <a:r>
              <a:rPr lang="en-IN" sz="1400" dirty="0">
                <a:latin typeface="Cambria" pitchFamily="18" charset="0"/>
              </a:rPr>
              <a:t>(1));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("After updating the list: "+al);</a:t>
            </a:r>
          </a:p>
          <a:p>
            <a:pPr marL="0" indent="0">
              <a:buNone/>
            </a:pPr>
            <a:r>
              <a:rPr lang="en-IN" sz="1400" dirty="0">
                <a:latin typeface="Cambria" pitchFamily="18" charset="0"/>
              </a:rPr>
              <a:t>  </a:t>
            </a:r>
            <a:r>
              <a:rPr lang="en-IN" sz="1400" dirty="0" err="1">
                <a:latin typeface="Cambria" pitchFamily="18" charset="0"/>
              </a:rPr>
              <a:t>ArrayList</a:t>
            </a:r>
            <a:r>
              <a:rPr lang="en-IN" sz="1400" dirty="0">
                <a:latin typeface="Cambria" pitchFamily="18" charset="0"/>
              </a:rPr>
              <a:t>&lt;String&gt; al2=new </a:t>
            </a:r>
            <a:r>
              <a:rPr lang="en-IN" sz="1400" dirty="0" err="1">
                <a:latin typeface="Cambria" pitchFamily="18" charset="0"/>
              </a:rPr>
              <a:t>ArrayList</a:t>
            </a:r>
            <a:r>
              <a:rPr lang="en-IN" sz="1400" dirty="0">
                <a:latin typeface="Cambria" pitchFamily="18" charset="0"/>
              </a:rPr>
              <a:t>&lt;String&gt;();  </a:t>
            </a:r>
          </a:p>
          <a:p>
            <a:pPr marL="0" indent="0">
              <a:buNone/>
            </a:pPr>
            <a:r>
              <a:rPr lang="en-IN" sz="1400" dirty="0">
                <a:latin typeface="Cambria" pitchFamily="18" charset="0"/>
              </a:rPr>
              <a:t>  al2.add("Ravi");  </a:t>
            </a:r>
          </a:p>
          <a:p>
            <a:pPr marL="0" indent="0">
              <a:buNone/>
            </a:pPr>
            <a:r>
              <a:rPr lang="en-IN" sz="1400" dirty="0">
                <a:latin typeface="Cambria" pitchFamily="18" charset="0"/>
              </a:rPr>
              <a:t>  al2.add("</a:t>
            </a:r>
            <a:r>
              <a:rPr lang="en-IN" sz="1400" dirty="0" err="1">
                <a:latin typeface="Cambria" pitchFamily="18" charset="0"/>
              </a:rPr>
              <a:t>Hanumat</a:t>
            </a:r>
            <a:r>
              <a:rPr lang="en-IN" sz="1400" dirty="0">
                <a:latin typeface="Cambria" pitchFamily="18" charset="0"/>
              </a:rPr>
              <a:t>");  </a:t>
            </a:r>
          </a:p>
          <a:p>
            <a:pPr marL="0" indent="0">
              <a:buNone/>
            </a:pPr>
            <a:r>
              <a:rPr lang="en-IN" sz="1400" dirty="0">
                <a:latin typeface="Cambria" pitchFamily="18" charset="0"/>
              </a:rPr>
              <a:t>  </a:t>
            </a:r>
            <a:r>
              <a:rPr lang="en-IN" sz="1400" dirty="0" err="1">
                <a:latin typeface="Cambria" pitchFamily="18" charset="0"/>
              </a:rPr>
              <a:t>al.retainAll</a:t>
            </a:r>
            <a:r>
              <a:rPr lang="en-IN" sz="1400" dirty="0">
                <a:latin typeface="Cambria" pitchFamily="18" charset="0"/>
              </a:rPr>
              <a:t>(al2);  </a:t>
            </a:r>
          </a:p>
          <a:p>
            <a:pPr marL="0" indent="0">
              <a:buNone/>
            </a:pPr>
            <a:r>
              <a:rPr lang="en-IN" sz="1400" dirty="0">
                <a:latin typeface="Cambria" pitchFamily="18" charset="0"/>
              </a:rPr>
              <a:t>  </a:t>
            </a:r>
            <a:r>
              <a:rPr lang="en-IN" sz="1400" dirty="0" err="1">
                <a:latin typeface="Cambria" pitchFamily="18" charset="0"/>
              </a:rPr>
              <a:t>System.out.println</a:t>
            </a:r>
            <a:r>
              <a:rPr lang="en-IN" sz="1400" dirty="0">
                <a:latin typeface="Cambria" pitchFamily="18" charset="0"/>
              </a:rPr>
              <a:t>("After </a:t>
            </a:r>
            <a:r>
              <a:rPr lang="en-IN" sz="1400" dirty="0" err="1">
                <a:latin typeface="Cambria" pitchFamily="18" charset="0"/>
              </a:rPr>
              <a:t>retainAll</a:t>
            </a:r>
            <a:r>
              <a:rPr lang="en-IN" sz="1400" dirty="0">
                <a:latin typeface="Cambria" pitchFamily="18" charset="0"/>
              </a:rPr>
              <a:t>() : "+al);</a:t>
            </a:r>
          </a:p>
          <a:p>
            <a:pPr marL="0" indent="0">
              <a:buNone/>
            </a:pPr>
            <a:r>
              <a:rPr lang="en-IN" sz="1400" dirty="0">
                <a:latin typeface="Cambria" pitchFamily="18" charset="0"/>
              </a:rPr>
              <a:t> } </a:t>
            </a:r>
          </a:p>
        </p:txBody>
      </p:sp>
      <p:sp>
        <p:nvSpPr>
          <p:cNvPr id="4" name="Content Placeholder 2"/>
          <p:cNvSpPr txBox="1">
            <a:spLocks/>
          </p:cNvSpPr>
          <p:nvPr/>
        </p:nvSpPr>
        <p:spPr bwMode="auto">
          <a:xfrm>
            <a:off x="7884694" y="3284984"/>
            <a:ext cx="2603795" cy="3168352"/>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ambria" pitchFamily="18" charset="0"/>
              </a:rPr>
              <a:t>Output :</a:t>
            </a:r>
          </a:p>
          <a:p>
            <a:pPr marL="0" indent="0">
              <a:lnSpc>
                <a:spcPct val="200000"/>
              </a:lnSpc>
              <a:buNone/>
            </a:pPr>
            <a:r>
              <a:rPr lang="en-IN" sz="1600" dirty="0">
                <a:latin typeface="Cambria" pitchFamily="18" charset="0"/>
              </a:rPr>
              <a:t>Is </a:t>
            </a:r>
            <a:r>
              <a:rPr lang="en-IN" sz="1600" dirty="0" err="1">
                <a:latin typeface="Cambria" pitchFamily="18" charset="0"/>
              </a:rPr>
              <a:t>ArrayList</a:t>
            </a:r>
            <a:r>
              <a:rPr lang="en-IN" sz="1600" dirty="0">
                <a:latin typeface="Cambria" pitchFamily="18" charset="0"/>
              </a:rPr>
              <a:t> Empty: true</a:t>
            </a:r>
          </a:p>
          <a:p>
            <a:pPr marL="0" indent="0">
              <a:lnSpc>
                <a:spcPct val="200000"/>
              </a:lnSpc>
              <a:buNone/>
            </a:pPr>
            <a:r>
              <a:rPr lang="en-IN" sz="1600" dirty="0">
                <a:latin typeface="Cambria" pitchFamily="18" charset="0"/>
              </a:rPr>
              <a:t>Is </a:t>
            </a:r>
            <a:r>
              <a:rPr lang="en-IN" sz="1600" dirty="0" err="1">
                <a:latin typeface="Cambria" pitchFamily="18" charset="0"/>
              </a:rPr>
              <a:t>ArrayList</a:t>
            </a:r>
            <a:r>
              <a:rPr lang="en-IN" sz="1600" dirty="0">
                <a:latin typeface="Cambria" pitchFamily="18" charset="0"/>
              </a:rPr>
              <a:t> Empty: false </a:t>
            </a:r>
          </a:p>
          <a:p>
            <a:pPr marL="0" indent="0">
              <a:lnSpc>
                <a:spcPct val="200000"/>
              </a:lnSpc>
              <a:buNone/>
            </a:pPr>
            <a:r>
              <a:rPr lang="en-IN" sz="1600" dirty="0">
                <a:latin typeface="Cambria" pitchFamily="18" charset="0"/>
              </a:rPr>
              <a:t>Before update: Vijay</a:t>
            </a:r>
          </a:p>
          <a:p>
            <a:pPr marL="0" indent="0">
              <a:lnSpc>
                <a:spcPct val="200000"/>
              </a:lnSpc>
              <a:buNone/>
            </a:pPr>
            <a:r>
              <a:rPr lang="en-IN" sz="1600" dirty="0">
                <a:latin typeface="Cambria" pitchFamily="18" charset="0"/>
              </a:rPr>
              <a:t>After update: </a:t>
            </a:r>
            <a:r>
              <a:rPr lang="en-IN" sz="1600" dirty="0" err="1">
                <a:latin typeface="Cambria" pitchFamily="18" charset="0"/>
              </a:rPr>
              <a:t>Gaurav</a:t>
            </a:r>
            <a:endParaRPr lang="en-IN" sz="1600" dirty="0">
              <a:latin typeface="Cambria" pitchFamily="18" charset="0"/>
            </a:endParaRPr>
          </a:p>
          <a:p>
            <a:pPr marL="0" indent="0">
              <a:lnSpc>
                <a:spcPct val="200000"/>
              </a:lnSpc>
              <a:buNone/>
            </a:pPr>
            <a:r>
              <a:rPr lang="en-IN" sz="1600" dirty="0">
                <a:latin typeface="Cambria" pitchFamily="18" charset="0"/>
              </a:rPr>
              <a:t>After updating the list: [Ravi, </a:t>
            </a:r>
            <a:r>
              <a:rPr lang="en-IN" sz="1600" dirty="0" err="1">
                <a:latin typeface="Cambria" pitchFamily="18" charset="0"/>
              </a:rPr>
              <a:t>Gaurav</a:t>
            </a:r>
            <a:r>
              <a:rPr lang="en-IN" sz="1600" dirty="0">
                <a:latin typeface="Cambria" pitchFamily="18" charset="0"/>
              </a:rPr>
              <a:t>]</a:t>
            </a:r>
          </a:p>
          <a:p>
            <a:pPr marL="0" indent="0">
              <a:lnSpc>
                <a:spcPct val="200000"/>
              </a:lnSpc>
              <a:buNone/>
            </a:pPr>
            <a:r>
              <a:rPr lang="en-IN" sz="1600" dirty="0">
                <a:latin typeface="Cambria" pitchFamily="18" charset="0"/>
              </a:rPr>
              <a:t>After </a:t>
            </a:r>
            <a:r>
              <a:rPr lang="en-IN" sz="1600" dirty="0" err="1">
                <a:latin typeface="Cambria" pitchFamily="18" charset="0"/>
              </a:rPr>
              <a:t>retainAll</a:t>
            </a:r>
            <a:r>
              <a:rPr lang="en-IN" sz="1600" dirty="0">
                <a:latin typeface="Cambria" pitchFamily="18" charset="0"/>
              </a:rPr>
              <a:t>() : [Ravi]</a:t>
            </a:r>
            <a:endParaRPr lang="en-US" sz="1600" b="1" dirty="0">
              <a:latin typeface="Cambria" pitchFamily="18" charset="0"/>
            </a:endParaRPr>
          </a:p>
        </p:txBody>
      </p:sp>
    </p:spTree>
    <p:extLst>
      <p:ext uri="{BB962C8B-B14F-4D97-AF65-F5344CB8AC3E}">
        <p14:creationId xmlns:p14="http://schemas.microsoft.com/office/powerpoint/2010/main" val="994485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908720"/>
            <a:ext cx="6172200" cy="578768"/>
          </a:xfrm>
        </p:spPr>
        <p:txBody>
          <a:bodyPr>
            <a:normAutofit/>
          </a:bodyPr>
          <a:lstStyle/>
          <a:p>
            <a:r>
              <a:rPr lang="en-IN" sz="2200" b="1" dirty="0"/>
              <a:t>Difference between Arrays and </a:t>
            </a:r>
            <a:r>
              <a:rPr lang="en-IN" sz="2200" b="1" dirty="0" err="1"/>
              <a:t>ArrayList</a:t>
            </a:r>
            <a:endParaRPr lang="en-IN" sz="2200" b="1" dirty="0"/>
          </a:p>
        </p:txBody>
      </p:sp>
      <p:graphicFrame>
        <p:nvGraphicFramePr>
          <p:cNvPr id="4" name="Content Placeholder 3"/>
          <p:cNvGraphicFramePr>
            <a:graphicFrameLocks noGrp="1"/>
          </p:cNvGraphicFramePr>
          <p:nvPr>
            <p:ph idx="1"/>
          </p:nvPr>
        </p:nvGraphicFramePr>
        <p:xfrm>
          <a:off x="1981200" y="1827076"/>
          <a:ext cx="8342684" cy="4554252"/>
        </p:xfrm>
        <a:graphic>
          <a:graphicData uri="http://schemas.openxmlformats.org/drawingml/2006/table">
            <a:tbl>
              <a:tblPr firstRow="1" bandRow="1">
                <a:tableStyleId>{5C22544A-7EE6-4342-B048-85BDC9FD1C3A}</a:tableStyleId>
              </a:tblPr>
              <a:tblGrid>
                <a:gridCol w="722406">
                  <a:extLst>
                    <a:ext uri="{9D8B030D-6E8A-4147-A177-3AD203B41FA5}">
                      <a16:colId xmlns:a16="http://schemas.microsoft.com/office/drawing/2014/main" val="20000"/>
                    </a:ext>
                  </a:extLst>
                </a:gridCol>
                <a:gridCol w="3740926">
                  <a:extLst>
                    <a:ext uri="{9D8B030D-6E8A-4147-A177-3AD203B41FA5}">
                      <a16:colId xmlns:a16="http://schemas.microsoft.com/office/drawing/2014/main" val="20001"/>
                    </a:ext>
                  </a:extLst>
                </a:gridCol>
                <a:gridCol w="3879352">
                  <a:extLst>
                    <a:ext uri="{9D8B030D-6E8A-4147-A177-3AD203B41FA5}">
                      <a16:colId xmlns:a16="http://schemas.microsoft.com/office/drawing/2014/main" val="20002"/>
                    </a:ext>
                  </a:extLst>
                </a:gridCol>
              </a:tblGrid>
              <a:tr h="606784">
                <a:tc>
                  <a:txBody>
                    <a:bodyPr/>
                    <a:lstStyle/>
                    <a:p>
                      <a:pPr algn="ctr"/>
                      <a:r>
                        <a:rPr lang="en-US" sz="1700" dirty="0" err="1">
                          <a:solidFill>
                            <a:schemeClr val="bg1"/>
                          </a:solidFill>
                          <a:latin typeface="Cambria" pitchFamily="18" charset="0"/>
                        </a:rPr>
                        <a:t>Sl.No</a:t>
                      </a:r>
                      <a:endParaRPr lang="en-IN" sz="1700" dirty="0">
                        <a:solidFill>
                          <a:schemeClr val="bg1"/>
                        </a:solidFill>
                        <a:latin typeface="Cambria" pitchFamily="18" charset="0"/>
                      </a:endParaRPr>
                    </a:p>
                  </a:txBody>
                  <a:tcPr marL="68580" marR="68580" anchor="ctr"/>
                </a:tc>
                <a:tc>
                  <a:txBody>
                    <a:bodyPr/>
                    <a:lstStyle/>
                    <a:p>
                      <a:pPr algn="ctr" fontAlgn="t"/>
                      <a:r>
                        <a:rPr lang="en-IN" sz="1700" dirty="0">
                          <a:solidFill>
                            <a:schemeClr val="bg1"/>
                          </a:solidFill>
                          <a:effectLst/>
                          <a:latin typeface="Cambria" pitchFamily="18" charset="0"/>
                        </a:rPr>
                        <a:t>Array</a:t>
                      </a:r>
                    </a:p>
                  </a:txBody>
                  <a:tcPr marL="85725" marR="85725" marT="114300" marB="114300"/>
                </a:tc>
                <a:tc>
                  <a:txBody>
                    <a:bodyPr/>
                    <a:lstStyle/>
                    <a:p>
                      <a:pPr algn="ctr" fontAlgn="t"/>
                      <a:r>
                        <a:rPr lang="en-IN" sz="1700" dirty="0" err="1">
                          <a:solidFill>
                            <a:schemeClr val="bg1"/>
                          </a:solidFill>
                          <a:effectLst/>
                          <a:latin typeface="Cambria" pitchFamily="18" charset="0"/>
                        </a:rPr>
                        <a:t>ArrayList</a:t>
                      </a:r>
                      <a:endParaRPr lang="en-IN" sz="1700" dirty="0">
                        <a:solidFill>
                          <a:schemeClr val="bg1"/>
                        </a:solidFill>
                        <a:effectLst/>
                        <a:latin typeface="Cambria" pitchFamily="18" charset="0"/>
                      </a:endParaRPr>
                    </a:p>
                  </a:txBody>
                  <a:tcPr marL="85725" marR="85725" marT="114300" marB="114300"/>
                </a:tc>
                <a:extLst>
                  <a:ext uri="{0D108BD9-81ED-4DB2-BD59-A6C34878D82A}">
                    <a16:rowId xmlns:a16="http://schemas.microsoft.com/office/drawing/2014/main" val="10000"/>
                  </a:ext>
                </a:extLst>
              </a:tr>
              <a:tr h="977392">
                <a:tc>
                  <a:txBody>
                    <a:bodyPr/>
                    <a:lstStyle/>
                    <a:p>
                      <a:pPr algn="ctr"/>
                      <a:r>
                        <a:rPr lang="en-US" dirty="0"/>
                        <a:t>1</a:t>
                      </a:r>
                      <a:endParaRPr lang="en-IN" dirty="0"/>
                    </a:p>
                  </a:txBody>
                  <a:tcPr marL="68580" marR="68580"/>
                </a:tc>
                <a:tc>
                  <a:txBody>
                    <a:bodyPr/>
                    <a:lstStyle/>
                    <a:p>
                      <a:pPr algn="l" fontAlgn="t"/>
                      <a:r>
                        <a:rPr lang="en-IN" sz="1700" dirty="0">
                          <a:solidFill>
                            <a:srgbClr val="000000"/>
                          </a:solidFill>
                          <a:effectLst/>
                          <a:latin typeface="Cambria" pitchFamily="18" charset="0"/>
                        </a:rPr>
                        <a:t>Fixed size arrays</a:t>
                      </a:r>
                    </a:p>
                  </a:txBody>
                  <a:tcPr marL="57150" marR="57150" marT="76200" marB="76200"/>
                </a:tc>
                <a:tc>
                  <a:txBody>
                    <a:bodyPr/>
                    <a:lstStyle/>
                    <a:p>
                      <a:pPr algn="l" fontAlgn="t"/>
                      <a:r>
                        <a:rPr lang="en-IN" sz="1700" dirty="0">
                          <a:solidFill>
                            <a:srgbClr val="000000"/>
                          </a:solidFill>
                          <a:effectLst/>
                          <a:latin typeface="Cambria" pitchFamily="18" charset="0"/>
                        </a:rPr>
                        <a:t>Size need not</a:t>
                      </a:r>
                      <a:r>
                        <a:rPr lang="en-IN" sz="1700" baseline="0" dirty="0">
                          <a:solidFill>
                            <a:srgbClr val="000000"/>
                          </a:solidFill>
                          <a:effectLst/>
                          <a:latin typeface="Cambria" pitchFamily="18" charset="0"/>
                        </a:rPr>
                        <a:t> be specified. Even if specify a capacity, we can add elements later</a:t>
                      </a:r>
                      <a:endParaRPr lang="en-IN" sz="1700" dirty="0">
                        <a:solidFill>
                          <a:srgbClr val="000000"/>
                        </a:solidFill>
                        <a:effectLst/>
                        <a:latin typeface="Cambria" pitchFamily="18" charset="0"/>
                      </a:endParaRPr>
                    </a:p>
                  </a:txBody>
                  <a:tcPr marL="57150" marR="57150" marT="76200" marB="76200"/>
                </a:tc>
                <a:extLst>
                  <a:ext uri="{0D108BD9-81ED-4DB2-BD59-A6C34878D82A}">
                    <a16:rowId xmlns:a16="http://schemas.microsoft.com/office/drawing/2014/main" val="10001"/>
                  </a:ext>
                </a:extLst>
              </a:tr>
              <a:tr h="720080">
                <a:tc>
                  <a:txBody>
                    <a:bodyPr/>
                    <a:lstStyle/>
                    <a:p>
                      <a:pPr algn="ctr"/>
                      <a:r>
                        <a:rPr lang="en-US" dirty="0"/>
                        <a:t>2</a:t>
                      </a:r>
                      <a:endParaRPr lang="en-IN" dirty="0"/>
                    </a:p>
                  </a:txBody>
                  <a:tcPr marL="68580" marR="68580"/>
                </a:tc>
                <a:tc>
                  <a:txBody>
                    <a:bodyPr/>
                    <a:lstStyle/>
                    <a:p>
                      <a:pPr algn="l" fontAlgn="t"/>
                      <a:r>
                        <a:rPr lang="en-US" sz="1700" dirty="0">
                          <a:solidFill>
                            <a:srgbClr val="000000"/>
                          </a:solidFill>
                          <a:effectLst/>
                          <a:latin typeface="Cambria" pitchFamily="18" charset="0"/>
                        </a:rPr>
                        <a:t>Accessed</a:t>
                      </a:r>
                      <a:r>
                        <a:rPr lang="en-US" sz="1700" baseline="0" dirty="0">
                          <a:solidFill>
                            <a:srgbClr val="000000"/>
                          </a:solidFill>
                          <a:effectLst/>
                          <a:latin typeface="Cambria" pitchFamily="18" charset="0"/>
                        </a:rPr>
                        <a:t> using index in []</a:t>
                      </a:r>
                      <a:endParaRPr lang="en-IN" sz="1700" dirty="0">
                        <a:solidFill>
                          <a:srgbClr val="000000"/>
                        </a:solidFill>
                        <a:effectLst/>
                        <a:latin typeface="Cambria" pitchFamily="18" charset="0"/>
                      </a:endParaRPr>
                    </a:p>
                  </a:txBody>
                  <a:tcPr marL="57150" marR="57150" marT="76200" marB="76200"/>
                </a:tc>
                <a:tc>
                  <a:txBody>
                    <a:bodyPr/>
                    <a:lstStyle/>
                    <a:p>
                      <a:pPr algn="l" fontAlgn="t"/>
                      <a:r>
                        <a:rPr lang="en-US" sz="1700" dirty="0" err="1">
                          <a:solidFill>
                            <a:srgbClr val="000000"/>
                          </a:solidFill>
                          <a:effectLst/>
                          <a:latin typeface="Cambria" pitchFamily="18" charset="0"/>
                        </a:rPr>
                        <a:t>ArrayList</a:t>
                      </a:r>
                      <a:r>
                        <a:rPr lang="en-US" sz="1700" baseline="0" dirty="0">
                          <a:solidFill>
                            <a:srgbClr val="000000"/>
                          </a:solidFill>
                          <a:effectLst/>
                          <a:latin typeface="Cambria" pitchFamily="18" charset="0"/>
                        </a:rPr>
                        <a:t> has methods to access it’s  elements</a:t>
                      </a:r>
                      <a:endParaRPr lang="en-IN" sz="1700" dirty="0">
                        <a:solidFill>
                          <a:srgbClr val="000000"/>
                        </a:solidFill>
                        <a:effectLst/>
                        <a:latin typeface="Cambria" pitchFamily="18" charset="0"/>
                      </a:endParaRPr>
                    </a:p>
                  </a:txBody>
                  <a:tcPr marL="57150" marR="57150" marT="76200" marB="76200"/>
                </a:tc>
                <a:extLst>
                  <a:ext uri="{0D108BD9-81ED-4DB2-BD59-A6C34878D82A}">
                    <a16:rowId xmlns:a16="http://schemas.microsoft.com/office/drawing/2014/main" val="10002"/>
                  </a:ext>
                </a:extLst>
              </a:tr>
              <a:tr h="864096">
                <a:tc>
                  <a:txBody>
                    <a:bodyPr/>
                    <a:lstStyle/>
                    <a:p>
                      <a:pPr algn="ctr"/>
                      <a:r>
                        <a:rPr lang="en-US" dirty="0"/>
                        <a:t>3</a:t>
                      </a:r>
                      <a:endParaRPr lang="en-IN" dirty="0"/>
                    </a:p>
                  </a:txBody>
                  <a:tcPr marL="68580" marR="68580"/>
                </a:tc>
                <a:tc>
                  <a:txBody>
                    <a:bodyPr/>
                    <a:lstStyle/>
                    <a:p>
                      <a:pPr algn="l" fontAlgn="t"/>
                      <a:r>
                        <a:rPr lang="en-IN" sz="1700" dirty="0">
                          <a:solidFill>
                            <a:srgbClr val="000000"/>
                          </a:solidFill>
                          <a:effectLst/>
                          <a:latin typeface="Cambria" pitchFamily="18" charset="0"/>
                        </a:rPr>
                        <a:t>Array</a:t>
                      </a:r>
                      <a:r>
                        <a:rPr lang="en-IN" sz="1700" baseline="0" dirty="0">
                          <a:solidFill>
                            <a:srgbClr val="000000"/>
                          </a:solidFill>
                          <a:effectLst/>
                          <a:latin typeface="Cambria" pitchFamily="18" charset="0"/>
                        </a:rPr>
                        <a:t> can contain primitive and non-primitive data types</a:t>
                      </a:r>
                      <a:endParaRPr lang="en-IN" sz="1700" dirty="0">
                        <a:solidFill>
                          <a:srgbClr val="000000"/>
                        </a:solidFill>
                        <a:effectLst/>
                        <a:latin typeface="Cambria" pitchFamily="18" charset="0"/>
                      </a:endParaRPr>
                    </a:p>
                  </a:txBody>
                  <a:tcPr marL="57150" marR="57150" marT="76200" marB="76200"/>
                </a:tc>
                <a:tc>
                  <a:txBody>
                    <a:bodyPr/>
                    <a:lstStyle/>
                    <a:p>
                      <a:pPr algn="l" fontAlgn="t"/>
                      <a:r>
                        <a:rPr lang="en-IN" sz="1700" dirty="0" err="1">
                          <a:solidFill>
                            <a:srgbClr val="000000"/>
                          </a:solidFill>
                          <a:effectLst/>
                          <a:latin typeface="Cambria" pitchFamily="18" charset="0"/>
                        </a:rPr>
                        <a:t>ArrayList</a:t>
                      </a:r>
                      <a:r>
                        <a:rPr lang="en-IN" sz="1700" dirty="0">
                          <a:solidFill>
                            <a:srgbClr val="000000"/>
                          </a:solidFill>
                          <a:effectLst/>
                          <a:latin typeface="Cambria" pitchFamily="18" charset="0"/>
                        </a:rPr>
                        <a:t> supports only objects</a:t>
                      </a:r>
                    </a:p>
                  </a:txBody>
                  <a:tcPr marL="57150" marR="57150" marT="76200" marB="76200"/>
                </a:tc>
                <a:extLst>
                  <a:ext uri="{0D108BD9-81ED-4DB2-BD59-A6C34878D82A}">
                    <a16:rowId xmlns:a16="http://schemas.microsoft.com/office/drawing/2014/main" val="10003"/>
                  </a:ext>
                </a:extLst>
              </a:tr>
              <a:tr h="1385900">
                <a:tc>
                  <a:txBody>
                    <a:bodyPr/>
                    <a:lstStyle/>
                    <a:p>
                      <a:pPr algn="ctr"/>
                      <a:r>
                        <a:rPr lang="en-US" dirty="0"/>
                        <a:t>4</a:t>
                      </a:r>
                      <a:endParaRPr lang="en-IN" dirty="0"/>
                    </a:p>
                  </a:txBody>
                  <a:tcPr marL="68580" marR="68580"/>
                </a:tc>
                <a:tc>
                  <a:txBody>
                    <a:bodyPr/>
                    <a:lstStyle/>
                    <a:p>
                      <a:pPr algn="l" fontAlgn="t"/>
                      <a:r>
                        <a:rPr lang="en-IN" sz="1700" dirty="0">
                          <a:solidFill>
                            <a:srgbClr val="000000"/>
                          </a:solidFill>
                          <a:effectLst/>
                          <a:latin typeface="Cambria" pitchFamily="18" charset="0"/>
                        </a:rPr>
                        <a:t>Primitive </a:t>
                      </a:r>
                      <a:r>
                        <a:rPr lang="en-IN" sz="1700" dirty="0" err="1">
                          <a:solidFill>
                            <a:srgbClr val="000000"/>
                          </a:solidFill>
                          <a:effectLst/>
                          <a:latin typeface="Cambria" pitchFamily="18" charset="0"/>
                        </a:rPr>
                        <a:t>datatypes</a:t>
                      </a:r>
                      <a:r>
                        <a:rPr lang="en-IN" sz="1700" dirty="0">
                          <a:solidFill>
                            <a:srgbClr val="000000"/>
                          </a:solidFill>
                          <a:effectLst/>
                          <a:latin typeface="Cambria" pitchFamily="18" charset="0"/>
                        </a:rPr>
                        <a:t> are stored in contiguous locations. In case of objects, allocation is similar to </a:t>
                      </a:r>
                      <a:r>
                        <a:rPr lang="en-IN" sz="1700" dirty="0" err="1">
                          <a:solidFill>
                            <a:srgbClr val="000000"/>
                          </a:solidFill>
                          <a:effectLst/>
                          <a:latin typeface="Cambria" pitchFamily="18" charset="0"/>
                        </a:rPr>
                        <a:t>ArrayList</a:t>
                      </a:r>
                      <a:endParaRPr lang="en-IN" sz="1700" dirty="0">
                        <a:solidFill>
                          <a:srgbClr val="000000"/>
                        </a:solidFill>
                        <a:effectLst/>
                        <a:latin typeface="Cambria" pitchFamily="18" charset="0"/>
                      </a:endParaRPr>
                    </a:p>
                  </a:txBody>
                  <a:tcPr marL="57150" marR="57150" marT="76200" marB="76200"/>
                </a:tc>
                <a:tc>
                  <a:txBody>
                    <a:bodyPr/>
                    <a:lstStyle/>
                    <a:p>
                      <a:pPr algn="l" fontAlgn="t"/>
                      <a:r>
                        <a:rPr lang="en-IN" sz="1700" dirty="0">
                          <a:solidFill>
                            <a:srgbClr val="000000"/>
                          </a:solidFill>
                          <a:effectLst/>
                          <a:latin typeface="Cambria" pitchFamily="18" charset="0"/>
                        </a:rPr>
                        <a:t>Members are always references to objects</a:t>
                      </a:r>
                      <a:r>
                        <a:rPr lang="en-IN" sz="1700" baseline="0" dirty="0">
                          <a:solidFill>
                            <a:srgbClr val="000000"/>
                          </a:solidFill>
                          <a:effectLst/>
                          <a:latin typeface="Cambria" pitchFamily="18" charset="0"/>
                        </a:rPr>
                        <a:t> at different memory locations. References are stored at contiguous locations</a:t>
                      </a:r>
                      <a:endParaRPr lang="en-IN" sz="1700" dirty="0">
                        <a:solidFill>
                          <a:srgbClr val="000000"/>
                        </a:solidFill>
                        <a:effectLst/>
                        <a:latin typeface="Cambria" pitchFamily="18" charset="0"/>
                      </a:endParaRPr>
                    </a:p>
                  </a:txBody>
                  <a:tcPr marL="57150" marR="5715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5291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1"/>
            <a:ext cx="4114800" cy="577157"/>
          </a:xfrm>
        </p:spPr>
        <p:txBody>
          <a:bodyPr>
            <a:normAutofit/>
          </a:bodyPr>
          <a:lstStyle/>
          <a:p>
            <a:r>
              <a:rPr lang="en-IN" sz="2400" b="1" dirty="0"/>
              <a:t>Java </a:t>
            </a:r>
            <a:r>
              <a:rPr lang="en-IN" sz="2400" b="1" dirty="0" err="1"/>
              <a:t>LinkedList</a:t>
            </a:r>
            <a:r>
              <a:rPr lang="en-IN" sz="2400" b="1" dirty="0"/>
              <a:t> class</a:t>
            </a:r>
          </a:p>
        </p:txBody>
      </p:sp>
      <p:sp>
        <p:nvSpPr>
          <p:cNvPr id="3" name="Content Placeholder 2"/>
          <p:cNvSpPr>
            <a:spLocks noGrp="1"/>
          </p:cNvSpPr>
          <p:nvPr>
            <p:ph idx="1"/>
          </p:nvPr>
        </p:nvSpPr>
        <p:spPr>
          <a:xfrm>
            <a:off x="636104" y="1340770"/>
            <a:ext cx="7116081" cy="4632995"/>
          </a:xfrm>
        </p:spPr>
        <p:txBody>
          <a:bodyPr>
            <a:noAutofit/>
          </a:bodyPr>
          <a:lstStyle/>
          <a:p>
            <a:r>
              <a:rPr lang="en-IN" dirty="0">
                <a:latin typeface="Cambria" pitchFamily="18" charset="0"/>
              </a:rPr>
              <a:t>Java </a:t>
            </a:r>
            <a:r>
              <a:rPr lang="en-IN" dirty="0" err="1">
                <a:latin typeface="Cambria" pitchFamily="18" charset="0"/>
              </a:rPr>
              <a:t>LinkedList</a:t>
            </a:r>
            <a:r>
              <a:rPr lang="en-IN" dirty="0">
                <a:latin typeface="Cambria" pitchFamily="18" charset="0"/>
              </a:rPr>
              <a:t> are:</a:t>
            </a:r>
          </a:p>
          <a:p>
            <a:pPr lvl="1"/>
            <a:r>
              <a:rPr lang="en-IN" sz="2000" dirty="0">
                <a:latin typeface="Cambria" pitchFamily="18" charset="0"/>
              </a:rPr>
              <a:t>Java </a:t>
            </a:r>
            <a:r>
              <a:rPr lang="en-IN" sz="2000" dirty="0" err="1">
                <a:latin typeface="Cambria" pitchFamily="18" charset="0"/>
              </a:rPr>
              <a:t>LinkedList</a:t>
            </a:r>
            <a:r>
              <a:rPr lang="en-IN" sz="2000" dirty="0">
                <a:latin typeface="Cambria" pitchFamily="18" charset="0"/>
              </a:rPr>
              <a:t> class can contain duplicate elements.</a:t>
            </a:r>
          </a:p>
          <a:p>
            <a:pPr lvl="1"/>
            <a:r>
              <a:rPr lang="en-IN" sz="2000" dirty="0">
                <a:latin typeface="Cambria" pitchFamily="18" charset="0"/>
              </a:rPr>
              <a:t>Java </a:t>
            </a:r>
            <a:r>
              <a:rPr lang="en-IN" sz="2000" dirty="0" err="1">
                <a:latin typeface="Cambria" pitchFamily="18" charset="0"/>
              </a:rPr>
              <a:t>LinkedList</a:t>
            </a:r>
            <a:r>
              <a:rPr lang="en-IN" sz="2000" dirty="0">
                <a:latin typeface="Cambria" pitchFamily="18" charset="0"/>
              </a:rPr>
              <a:t> class maintains insertion order.</a:t>
            </a:r>
          </a:p>
          <a:p>
            <a:pPr lvl="1"/>
            <a:r>
              <a:rPr lang="en-IN" sz="2000" dirty="0">
                <a:latin typeface="Cambria" pitchFamily="18" charset="0"/>
              </a:rPr>
              <a:t>Java </a:t>
            </a:r>
            <a:r>
              <a:rPr lang="en-IN" sz="2000" dirty="0" err="1">
                <a:latin typeface="Cambria" pitchFamily="18" charset="0"/>
              </a:rPr>
              <a:t>LinkedList</a:t>
            </a:r>
            <a:r>
              <a:rPr lang="en-IN" sz="2000" dirty="0">
                <a:latin typeface="Cambria" pitchFamily="18" charset="0"/>
              </a:rPr>
              <a:t> class is non synchronized.</a:t>
            </a:r>
          </a:p>
          <a:p>
            <a:pPr lvl="1"/>
            <a:r>
              <a:rPr lang="en-IN" sz="2000" dirty="0">
                <a:latin typeface="Cambria" pitchFamily="18" charset="0"/>
              </a:rPr>
              <a:t>In Java </a:t>
            </a:r>
            <a:r>
              <a:rPr lang="en-IN" sz="2000" dirty="0" err="1">
                <a:latin typeface="Cambria" pitchFamily="18" charset="0"/>
              </a:rPr>
              <a:t>LinkedList</a:t>
            </a:r>
            <a:r>
              <a:rPr lang="en-IN" sz="2000" dirty="0">
                <a:latin typeface="Cambria" pitchFamily="18" charset="0"/>
              </a:rPr>
              <a:t> class, manipulation is fast because no shifting needs to occur.</a:t>
            </a:r>
          </a:p>
          <a:p>
            <a:pPr lvl="1"/>
            <a:r>
              <a:rPr lang="en-IN" sz="2000" dirty="0">
                <a:latin typeface="Cambria" pitchFamily="18" charset="0"/>
              </a:rPr>
              <a:t>Java </a:t>
            </a:r>
            <a:r>
              <a:rPr lang="en-IN" sz="2000" dirty="0" err="1">
                <a:latin typeface="Cambria" pitchFamily="18" charset="0"/>
              </a:rPr>
              <a:t>LinkedList</a:t>
            </a:r>
            <a:r>
              <a:rPr lang="en-IN" sz="2000" dirty="0">
                <a:latin typeface="Cambria" pitchFamily="18" charset="0"/>
              </a:rPr>
              <a:t> class can be used as a list, stack or queue.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806" y="1485878"/>
            <a:ext cx="2514168" cy="4751435"/>
          </a:xfrm>
          <a:prstGeom prst="rect">
            <a:avLst/>
          </a:prstGeom>
        </p:spPr>
      </p:pic>
    </p:spTree>
    <p:extLst>
      <p:ext uri="{BB962C8B-B14F-4D97-AF65-F5344CB8AC3E}">
        <p14:creationId xmlns:p14="http://schemas.microsoft.com/office/powerpoint/2010/main" val="1216963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4546848" cy="504056"/>
          </a:xfrm>
        </p:spPr>
        <p:txBody>
          <a:bodyPr>
            <a:normAutofit/>
          </a:bodyPr>
          <a:lstStyle/>
          <a:p>
            <a:r>
              <a:rPr lang="en-IN" sz="2400" b="1" dirty="0"/>
              <a:t>Java </a:t>
            </a:r>
            <a:r>
              <a:rPr lang="en-IN" sz="2400" b="1" dirty="0" err="1"/>
              <a:t>LinkedList</a:t>
            </a:r>
            <a:r>
              <a:rPr lang="en-IN" sz="2400" b="1" dirty="0"/>
              <a:t> Example</a:t>
            </a:r>
          </a:p>
        </p:txBody>
      </p:sp>
      <p:sp>
        <p:nvSpPr>
          <p:cNvPr id="3" name="Content Placeholder 2"/>
          <p:cNvSpPr>
            <a:spLocks noGrp="1"/>
          </p:cNvSpPr>
          <p:nvPr>
            <p:ph idx="1"/>
          </p:nvPr>
        </p:nvSpPr>
        <p:spPr>
          <a:xfrm>
            <a:off x="662609" y="1435894"/>
            <a:ext cx="7501135" cy="5017442"/>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public</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static</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void</a:t>
            </a:r>
            <a:r>
              <a:rPr lang="en-IN" sz="2400" dirty="0">
                <a:latin typeface="Times New Roman" panose="02020603050405020304" pitchFamily="18" charset="0"/>
                <a:cs typeface="Times New Roman" panose="02020603050405020304" pitchFamily="18" charset="0"/>
              </a:rPr>
              <a:t>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LinkedList</a:t>
            </a:r>
            <a:r>
              <a:rPr lang="en-IN" sz="2400" dirty="0">
                <a:latin typeface="Times New Roman" panose="02020603050405020304" pitchFamily="18" charset="0"/>
                <a:cs typeface="Times New Roman" panose="02020603050405020304" pitchFamily="18" charset="0"/>
              </a:rPr>
              <a:t>&lt;String&gt; al=</a:t>
            </a:r>
            <a:r>
              <a:rPr lang="en-IN" sz="2400" b="1" dirty="0">
                <a:latin typeface="Times New Roman" panose="02020603050405020304" pitchFamily="18" charset="0"/>
                <a:cs typeface="Times New Roman" panose="02020603050405020304" pitchFamily="18" charset="0"/>
              </a:rPr>
              <a:t>new</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LinkedList</a:t>
            </a:r>
            <a:r>
              <a:rPr lang="en-IN" sz="2400" dirty="0">
                <a:latin typeface="Times New Roman" panose="02020603050405020304" pitchFamily="18" charset="0"/>
                <a:cs typeface="Times New Roman" panose="02020603050405020304" pitchFamily="18" charset="0"/>
              </a:rPr>
              <a:t>&lt;String&gt;();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al.add</a:t>
            </a:r>
            <a:r>
              <a:rPr lang="en-IN" sz="2400" dirty="0">
                <a:latin typeface="Times New Roman" panose="02020603050405020304" pitchFamily="18" charset="0"/>
                <a:cs typeface="Times New Roman" panose="02020603050405020304" pitchFamily="18" charset="0"/>
              </a:rPr>
              <a:t>("Ravi");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al.add</a:t>
            </a:r>
            <a:r>
              <a:rPr lang="en-IN" sz="2400" dirty="0">
                <a:latin typeface="Times New Roman" panose="02020603050405020304" pitchFamily="18" charset="0"/>
                <a:cs typeface="Times New Roman" panose="02020603050405020304" pitchFamily="18" charset="0"/>
              </a:rPr>
              <a:t>("Vijay");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al.add</a:t>
            </a:r>
            <a:r>
              <a:rPr lang="en-IN" sz="2400" dirty="0">
                <a:latin typeface="Times New Roman" panose="02020603050405020304" pitchFamily="18" charset="0"/>
                <a:cs typeface="Times New Roman" panose="02020603050405020304" pitchFamily="18" charset="0"/>
              </a:rPr>
              <a:t>("Ravi");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al.add</a:t>
            </a:r>
            <a:r>
              <a:rPr lang="en-IN" sz="2400" dirty="0">
                <a:latin typeface="Times New Roman" panose="02020603050405020304" pitchFamily="18" charset="0"/>
                <a:cs typeface="Times New Roman" panose="02020603050405020304" pitchFamily="18" charset="0"/>
              </a:rPr>
              <a:t>("Ajay");  </a:t>
            </a:r>
          </a:p>
          <a:p>
            <a:pPr marL="0" indent="0">
              <a:buNone/>
            </a:pPr>
            <a:r>
              <a:rPr lang="en-IN" sz="2400" dirty="0">
                <a:latin typeface="Times New Roman" panose="02020603050405020304" pitchFamily="18" charset="0"/>
                <a:cs typeface="Times New Roman" panose="02020603050405020304" pitchFamily="18" charset="0"/>
              </a:rPr>
              <a:t>    Iterator&lt;String&gt; </a:t>
            </a:r>
            <a:r>
              <a:rPr lang="en-IN" sz="2400" dirty="0" err="1">
                <a:latin typeface="Times New Roman" panose="02020603050405020304" pitchFamily="18" charset="0"/>
                <a:cs typeface="Times New Roman" panose="02020603050405020304" pitchFamily="18" charset="0"/>
              </a:rPr>
              <a:t>itr</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al.iterator</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while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itr.hasNext</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itr.next</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  </a:t>
            </a:r>
          </a:p>
          <a:p>
            <a:pPr marL="0" indent="0">
              <a:buNone/>
            </a:pPr>
            <a:r>
              <a:rPr lang="en-IN" sz="2400" dirty="0">
                <a:latin typeface="Times New Roman" panose="02020603050405020304" pitchFamily="18" charset="0"/>
                <a:cs typeface="Times New Roman" panose="02020603050405020304" pitchFamily="18" charset="0"/>
              </a:rPr>
              <a:t> } </a:t>
            </a:r>
          </a:p>
          <a:p>
            <a:endParaRPr lang="en-IN" sz="1900" dirty="0"/>
          </a:p>
        </p:txBody>
      </p:sp>
      <p:sp>
        <p:nvSpPr>
          <p:cNvPr id="4" name="Content Placeholder 2"/>
          <p:cNvSpPr txBox="1">
            <a:spLocks/>
          </p:cNvSpPr>
          <p:nvPr/>
        </p:nvSpPr>
        <p:spPr bwMode="auto">
          <a:xfrm>
            <a:off x="8868308" y="4005064"/>
            <a:ext cx="1188132" cy="2232248"/>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latin typeface="Cambria" pitchFamily="18" charset="0"/>
              </a:rPr>
              <a:t>Output :</a:t>
            </a:r>
            <a:endParaRPr lang="en-IN" sz="1800" b="1" dirty="0">
              <a:latin typeface="Cambria" pitchFamily="18" charset="0"/>
            </a:endParaRPr>
          </a:p>
          <a:p>
            <a:pPr marL="0" indent="0">
              <a:buNone/>
            </a:pPr>
            <a:r>
              <a:rPr lang="en-IN" sz="1600" dirty="0"/>
              <a:t>Ravi </a:t>
            </a:r>
          </a:p>
          <a:p>
            <a:pPr marL="0" indent="0">
              <a:buNone/>
            </a:pPr>
            <a:r>
              <a:rPr lang="en-IN" sz="1600" dirty="0"/>
              <a:t>Vijay</a:t>
            </a:r>
          </a:p>
          <a:p>
            <a:pPr marL="0" indent="0">
              <a:buNone/>
            </a:pPr>
            <a:r>
              <a:rPr lang="en-IN" sz="1600" dirty="0"/>
              <a:t>Ravi </a:t>
            </a:r>
          </a:p>
          <a:p>
            <a:pPr marL="0" indent="0">
              <a:buNone/>
            </a:pPr>
            <a:r>
              <a:rPr lang="en-IN" sz="1600" dirty="0"/>
              <a:t>Ajay</a:t>
            </a:r>
            <a:endParaRPr lang="en-IN" sz="1600" dirty="0">
              <a:latin typeface="Cambria" pitchFamily="18" charset="0"/>
            </a:endParaRPr>
          </a:p>
        </p:txBody>
      </p:sp>
    </p:spTree>
    <p:extLst>
      <p:ext uri="{BB962C8B-B14F-4D97-AF65-F5344CB8AC3E}">
        <p14:creationId xmlns:p14="http://schemas.microsoft.com/office/powerpoint/2010/main" val="288548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948" y="0"/>
            <a:ext cx="7787208" cy="432048"/>
          </a:xfrm>
        </p:spPr>
        <p:txBody>
          <a:bodyPr>
            <a:normAutofit fontScale="90000"/>
          </a:bodyPr>
          <a:lstStyle/>
          <a:p>
            <a:r>
              <a:rPr lang="en-IN" sz="1800" b="1" dirty="0" err="1">
                <a:latin typeface="Cambria" pitchFamily="18" charset="0"/>
              </a:rPr>
              <a:t>LinkedList</a:t>
            </a:r>
            <a:r>
              <a:rPr lang="en-IN" sz="1800" b="1" dirty="0">
                <a:latin typeface="Cambria" pitchFamily="18" charset="0"/>
              </a:rPr>
              <a:t> example – </a:t>
            </a:r>
            <a:r>
              <a:rPr lang="en-IN" sz="1800" b="1" dirty="0" err="1">
                <a:latin typeface="Cambria" pitchFamily="18" charset="0"/>
              </a:rPr>
              <a:t>addfirst</a:t>
            </a:r>
            <a:r>
              <a:rPr lang="en-IN" sz="1800" b="1" dirty="0">
                <a:latin typeface="Cambria" pitchFamily="18" charset="0"/>
              </a:rPr>
              <a:t>(), </a:t>
            </a:r>
            <a:r>
              <a:rPr lang="en-IN" sz="1800" b="1" dirty="0" err="1">
                <a:latin typeface="Cambria" pitchFamily="18" charset="0"/>
              </a:rPr>
              <a:t>addlast</a:t>
            </a:r>
            <a:r>
              <a:rPr lang="en-IN" sz="1800" b="1" dirty="0">
                <a:latin typeface="Cambria" pitchFamily="18" charset="0"/>
              </a:rPr>
              <a:t>(),</a:t>
            </a:r>
            <a:r>
              <a:rPr lang="en-IN" sz="1800" b="1" dirty="0" err="1">
                <a:latin typeface="Cambria" pitchFamily="18" charset="0"/>
              </a:rPr>
              <a:t>removeFirst</a:t>
            </a:r>
            <a:r>
              <a:rPr lang="en-IN" sz="1800" b="1" dirty="0">
                <a:latin typeface="Cambria" pitchFamily="18" charset="0"/>
              </a:rPr>
              <a:t>(),</a:t>
            </a:r>
            <a:r>
              <a:rPr lang="en-IN" sz="1800" b="1" dirty="0" err="1">
                <a:latin typeface="Cambria" pitchFamily="18" charset="0"/>
              </a:rPr>
              <a:t>removelast</a:t>
            </a:r>
            <a:r>
              <a:rPr lang="en-IN" sz="1800" b="1" dirty="0">
                <a:latin typeface="Cambria" pitchFamily="18" charset="0"/>
              </a:rPr>
              <a:t>() etc…</a:t>
            </a:r>
          </a:p>
        </p:txBody>
      </p:sp>
      <p:sp>
        <p:nvSpPr>
          <p:cNvPr id="3" name="Content Placeholder 2"/>
          <p:cNvSpPr>
            <a:spLocks noGrp="1"/>
          </p:cNvSpPr>
          <p:nvPr>
            <p:ph idx="1"/>
          </p:nvPr>
        </p:nvSpPr>
        <p:spPr>
          <a:xfrm>
            <a:off x="689113" y="432048"/>
            <a:ext cx="9727367" cy="5949280"/>
          </a:xfrm>
        </p:spPr>
        <p:txBody>
          <a:bodyPr numCol="2">
            <a:noAutofit/>
          </a:bodyPr>
          <a:lstStyle/>
          <a:p>
            <a:pPr marL="0" indent="0">
              <a:buNone/>
            </a:pPr>
            <a:r>
              <a:rPr lang="en-IN" sz="1800" dirty="0">
                <a:latin typeface="Cambria" pitchFamily="18" charset="0"/>
              </a:rPr>
              <a:t>public static void main(String [] </a:t>
            </a:r>
            <a:r>
              <a:rPr lang="en-IN" sz="1800" dirty="0" err="1">
                <a:latin typeface="Cambria" pitchFamily="18" charset="0"/>
              </a:rPr>
              <a:t>args</a:t>
            </a:r>
            <a:r>
              <a:rPr lang="en-IN" sz="1800" dirty="0">
                <a:latin typeface="Cambria" pitchFamily="18" charset="0"/>
              </a:rPr>
              <a:t>)          {             LinkedList&lt;String&gt; </a:t>
            </a:r>
            <a:r>
              <a:rPr lang="en-IN" sz="1800" dirty="0" err="1">
                <a:latin typeface="Cambria" pitchFamily="18" charset="0"/>
              </a:rPr>
              <a:t>ll</a:t>
            </a:r>
            <a:r>
              <a:rPr lang="en-IN" sz="1800" dirty="0">
                <a:latin typeface="Cambria" pitchFamily="18" charset="0"/>
              </a:rPr>
              <a:t>=new LinkedList&lt;String&gt;();   </a:t>
            </a:r>
          </a:p>
          <a:p>
            <a:pPr marL="0" indent="0">
              <a:buNone/>
            </a:pPr>
            <a:r>
              <a:rPr lang="en-IN" sz="1800" dirty="0" err="1">
                <a:latin typeface="Cambria" pitchFamily="18" charset="0"/>
              </a:rPr>
              <a:t>ll.add</a:t>
            </a:r>
            <a:r>
              <a:rPr lang="en-IN" sz="1800" dirty="0">
                <a:latin typeface="Cambria" pitchFamily="18" charset="0"/>
              </a:rPr>
              <a:t>("Ravi"); </a:t>
            </a:r>
          </a:p>
          <a:p>
            <a:pPr marL="0" indent="0">
              <a:buNone/>
            </a:pPr>
            <a:r>
              <a:rPr lang="en-IN" sz="1800" dirty="0" err="1">
                <a:latin typeface="Cambria" pitchFamily="18" charset="0"/>
              </a:rPr>
              <a:t>ll.add</a:t>
            </a:r>
            <a:r>
              <a:rPr lang="en-IN" sz="1800" dirty="0">
                <a:latin typeface="Cambria" pitchFamily="18" charset="0"/>
              </a:rPr>
              <a:t>("Ravi");</a:t>
            </a:r>
          </a:p>
          <a:p>
            <a:pPr marL="0" indent="0">
              <a:buNone/>
            </a:pPr>
            <a:r>
              <a:rPr lang="en-IN" sz="1800" dirty="0" err="1">
                <a:latin typeface="Cambria" pitchFamily="18" charset="0"/>
              </a:rPr>
              <a:t>ll.add</a:t>
            </a:r>
            <a:r>
              <a:rPr lang="en-IN" sz="1800" dirty="0">
                <a:latin typeface="Cambria" pitchFamily="18" charset="0"/>
              </a:rPr>
              <a:t>("Vijay"); </a:t>
            </a:r>
          </a:p>
          <a:p>
            <a:pPr marL="0" indent="0">
              <a:buNone/>
            </a:pPr>
            <a:r>
              <a:rPr lang="en-IN" sz="1800" dirty="0" err="1">
                <a:latin typeface="Cambria" pitchFamily="18" charset="0"/>
              </a:rPr>
              <a:t>ll.add</a:t>
            </a:r>
            <a:r>
              <a:rPr lang="en-IN" sz="1800" dirty="0">
                <a:latin typeface="Cambria" pitchFamily="18" charset="0"/>
              </a:rPr>
              <a:t>("Ajay"); </a:t>
            </a:r>
          </a:p>
          <a:p>
            <a:pPr marL="0" indent="0">
              <a:buNone/>
            </a:pPr>
            <a:r>
              <a:rPr lang="en-IN" sz="1800" dirty="0" err="1">
                <a:latin typeface="Cambria" pitchFamily="18" charset="0"/>
              </a:rPr>
              <a:t>System.out.println</a:t>
            </a:r>
            <a:r>
              <a:rPr lang="en-IN" sz="1800" dirty="0">
                <a:latin typeface="Cambria" pitchFamily="18" charset="0"/>
              </a:rPr>
              <a:t>("Initial list of elements: "+</a:t>
            </a:r>
            <a:r>
              <a:rPr lang="en-IN" sz="1800" dirty="0" err="1">
                <a:latin typeface="Cambria" pitchFamily="18" charset="0"/>
              </a:rPr>
              <a:t>ll</a:t>
            </a:r>
            <a:r>
              <a:rPr lang="en-IN" sz="1800" dirty="0">
                <a:latin typeface="Cambria" pitchFamily="18" charset="0"/>
              </a:rPr>
              <a:t>); </a:t>
            </a:r>
          </a:p>
          <a:p>
            <a:pPr marL="0" indent="0">
              <a:buNone/>
            </a:pPr>
            <a:r>
              <a:rPr lang="en-IN" sz="1800" b="1" dirty="0">
                <a:latin typeface="Cambria" pitchFamily="18" charset="0"/>
              </a:rPr>
              <a:t>           //Removing first element from the list                </a:t>
            </a:r>
            <a:r>
              <a:rPr lang="en-IN" sz="1800" dirty="0" err="1">
                <a:latin typeface="Cambria" pitchFamily="18" charset="0"/>
              </a:rPr>
              <a:t>ll.removeFirst</a:t>
            </a:r>
            <a:r>
              <a:rPr lang="en-IN" sz="1800" dirty="0">
                <a:latin typeface="Cambria" pitchFamily="18" charset="0"/>
              </a:rPr>
              <a:t>(); </a:t>
            </a:r>
          </a:p>
          <a:p>
            <a:pPr marL="0" indent="0">
              <a:buNone/>
            </a:pPr>
            <a:r>
              <a:rPr lang="en-IN" sz="1800" dirty="0">
                <a:latin typeface="Cambria" pitchFamily="18" charset="0"/>
              </a:rPr>
              <a:t> </a:t>
            </a:r>
            <a:r>
              <a:rPr lang="en-IN" sz="1800" dirty="0" err="1">
                <a:latin typeface="Cambria" pitchFamily="18" charset="0"/>
              </a:rPr>
              <a:t>System.out.println</a:t>
            </a:r>
            <a:r>
              <a:rPr lang="en-IN" sz="1800" dirty="0">
                <a:latin typeface="Cambria" pitchFamily="18" charset="0"/>
              </a:rPr>
              <a:t>("</a:t>
            </a:r>
            <a:r>
              <a:rPr lang="en-IN" sz="1800" dirty="0" err="1">
                <a:latin typeface="Cambria" pitchFamily="18" charset="0"/>
              </a:rPr>
              <a:t>removeFirst</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a:t>
            </a:r>
          </a:p>
          <a:p>
            <a:pPr marL="0" indent="0">
              <a:buNone/>
            </a:pPr>
            <a:r>
              <a:rPr lang="en-IN" sz="1800" b="1" dirty="0">
                <a:latin typeface="Cambria" pitchFamily="18" charset="0"/>
              </a:rPr>
              <a:t>            //Removing </a:t>
            </a:r>
            <a:r>
              <a:rPr lang="en-IN" sz="1800" b="1" dirty="0" err="1">
                <a:latin typeface="Cambria" pitchFamily="18" charset="0"/>
              </a:rPr>
              <a:t>lastt</a:t>
            </a:r>
            <a:r>
              <a:rPr lang="en-IN" sz="1800" b="1" dirty="0">
                <a:latin typeface="Cambria" pitchFamily="18" charset="0"/>
              </a:rPr>
              <a:t> element from the list                </a:t>
            </a:r>
            <a:r>
              <a:rPr lang="en-IN" sz="1800" dirty="0" err="1">
                <a:latin typeface="Cambria" pitchFamily="18" charset="0"/>
              </a:rPr>
              <a:t>ll.removeLast</a:t>
            </a:r>
            <a:r>
              <a:rPr lang="en-IN" sz="1800" dirty="0">
                <a:latin typeface="Cambria" pitchFamily="18" charset="0"/>
              </a:rPr>
              <a:t>();</a:t>
            </a:r>
          </a:p>
          <a:p>
            <a:pPr marL="0" indent="0">
              <a:buNone/>
            </a:pPr>
            <a:r>
              <a:rPr lang="en-IN" sz="1800" dirty="0" err="1">
                <a:latin typeface="Cambria" pitchFamily="18" charset="0"/>
              </a:rPr>
              <a:t>System.out.println</a:t>
            </a:r>
            <a:r>
              <a:rPr lang="en-IN" sz="1800" dirty="0">
                <a:latin typeface="Cambria" pitchFamily="18" charset="0"/>
              </a:rPr>
              <a:t>("</a:t>
            </a:r>
            <a:r>
              <a:rPr lang="en-IN" sz="1800" dirty="0" err="1">
                <a:latin typeface="Cambria" pitchFamily="18" charset="0"/>
              </a:rPr>
              <a:t>removeLast</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                                                     </a:t>
            </a:r>
          </a:p>
          <a:p>
            <a:pPr marL="0" indent="0">
              <a:buNone/>
            </a:pPr>
            <a:r>
              <a:rPr lang="en-IN" sz="1800" dirty="0">
                <a:latin typeface="Cambria" pitchFamily="18" charset="0"/>
              </a:rPr>
              <a:t>              </a:t>
            </a:r>
            <a:r>
              <a:rPr lang="en-IN" sz="1800" dirty="0" err="1">
                <a:latin typeface="Cambria" pitchFamily="18" charset="0"/>
              </a:rPr>
              <a:t>ll.addFirst</a:t>
            </a:r>
            <a:r>
              <a:rPr lang="en-IN" sz="1800" dirty="0">
                <a:latin typeface="Cambria" pitchFamily="18" charset="0"/>
              </a:rPr>
              <a:t>("Vijay"); </a:t>
            </a:r>
          </a:p>
          <a:p>
            <a:pPr marL="0" indent="0">
              <a:buNone/>
            </a:pPr>
            <a:r>
              <a:rPr lang="en-IN" sz="1800" dirty="0">
                <a:latin typeface="Cambria" pitchFamily="18" charset="0"/>
              </a:rPr>
              <a:t>              </a:t>
            </a:r>
            <a:r>
              <a:rPr lang="en-IN" sz="1800" dirty="0" err="1">
                <a:latin typeface="Cambria" pitchFamily="18" charset="0"/>
              </a:rPr>
              <a:t>ll.addLast</a:t>
            </a:r>
            <a:r>
              <a:rPr lang="en-IN" sz="1800" dirty="0">
                <a:latin typeface="Cambria" pitchFamily="18" charset="0"/>
              </a:rPr>
              <a:t>("Ravi");                </a:t>
            </a:r>
            <a:r>
              <a:rPr lang="en-IN" sz="1800" dirty="0" err="1">
                <a:latin typeface="Cambria" pitchFamily="18" charset="0"/>
              </a:rPr>
              <a:t>System.out.println</a:t>
            </a:r>
            <a:r>
              <a:rPr lang="en-IN" sz="1800" dirty="0">
                <a:latin typeface="Cambria" pitchFamily="18" charset="0"/>
              </a:rPr>
              <a:t>("Updated list : "+</a:t>
            </a:r>
            <a:r>
              <a:rPr lang="en-IN" sz="1800" dirty="0" err="1">
                <a:latin typeface="Cambria" pitchFamily="18" charset="0"/>
              </a:rPr>
              <a:t>ll</a:t>
            </a:r>
            <a:r>
              <a:rPr lang="en-IN" sz="1800" dirty="0">
                <a:latin typeface="Cambria" pitchFamily="18" charset="0"/>
              </a:rPr>
              <a:t>); </a:t>
            </a:r>
          </a:p>
          <a:p>
            <a:pPr marL="0" indent="0">
              <a:buNone/>
            </a:pPr>
            <a:endParaRPr lang="en-IN" sz="1800" dirty="0">
              <a:latin typeface="Cambria" pitchFamily="18" charset="0"/>
            </a:endParaRPr>
          </a:p>
          <a:p>
            <a:pPr marL="0" indent="0">
              <a:buNone/>
            </a:pPr>
            <a:r>
              <a:rPr lang="en-IN" sz="1800" b="1" dirty="0">
                <a:latin typeface="Cambria" pitchFamily="18" charset="0"/>
              </a:rPr>
              <a:t>//Removing first occurrence of element from the list </a:t>
            </a:r>
          </a:p>
          <a:p>
            <a:pPr marL="0" indent="0">
              <a:buNone/>
            </a:pPr>
            <a:r>
              <a:rPr lang="en-IN" sz="1800" dirty="0">
                <a:latin typeface="Cambria" pitchFamily="18" charset="0"/>
              </a:rPr>
              <a:t>          </a:t>
            </a:r>
            <a:r>
              <a:rPr lang="en-IN" sz="1800" dirty="0" err="1">
                <a:latin typeface="Cambria" pitchFamily="18" charset="0"/>
              </a:rPr>
              <a:t>ll.removeFirstOccurrence</a:t>
            </a:r>
            <a:r>
              <a:rPr lang="en-IN" sz="1800" dirty="0">
                <a:latin typeface="Cambria" pitchFamily="18" charset="0"/>
              </a:rPr>
              <a:t>("Vijay");                </a:t>
            </a:r>
            <a:r>
              <a:rPr lang="en-IN" sz="1800" dirty="0" err="1">
                <a:latin typeface="Cambria" pitchFamily="18" charset="0"/>
              </a:rPr>
              <a:t>System.out.println</a:t>
            </a:r>
            <a:r>
              <a:rPr lang="en-IN" sz="1800" dirty="0">
                <a:latin typeface="Cambria" pitchFamily="18" charset="0"/>
              </a:rPr>
              <a:t>("</a:t>
            </a:r>
            <a:r>
              <a:rPr lang="en-IN" sz="1800" dirty="0" err="1">
                <a:latin typeface="Cambria" pitchFamily="18" charset="0"/>
              </a:rPr>
              <a:t>removeFirstOccurrence</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a:t>
            </a:r>
          </a:p>
          <a:p>
            <a:pPr marL="0" indent="0">
              <a:buNone/>
            </a:pPr>
            <a:r>
              <a:rPr lang="en-IN" sz="1800" dirty="0">
                <a:latin typeface="Cambria" pitchFamily="18" charset="0"/>
              </a:rPr>
              <a:t>/</a:t>
            </a:r>
            <a:r>
              <a:rPr lang="en-IN" sz="1800" b="1" dirty="0">
                <a:latin typeface="Cambria" pitchFamily="18" charset="0"/>
              </a:rPr>
              <a:t>/Removing last occurrence of element from the list </a:t>
            </a:r>
            <a:r>
              <a:rPr lang="en-IN" sz="1800" dirty="0">
                <a:latin typeface="Cambria" pitchFamily="18" charset="0"/>
              </a:rPr>
              <a:t>               </a:t>
            </a:r>
          </a:p>
          <a:p>
            <a:pPr marL="0" indent="0">
              <a:buNone/>
            </a:pPr>
            <a:r>
              <a:rPr lang="en-IN" sz="1800" dirty="0" err="1">
                <a:latin typeface="Cambria" pitchFamily="18" charset="0"/>
              </a:rPr>
              <a:t>ll.removeLastOccurrence</a:t>
            </a:r>
            <a:r>
              <a:rPr lang="en-IN" sz="1800" dirty="0">
                <a:latin typeface="Cambria" pitchFamily="18" charset="0"/>
              </a:rPr>
              <a:t>("Ravi");                </a:t>
            </a:r>
            <a:r>
              <a:rPr lang="en-IN" sz="1800" dirty="0" err="1">
                <a:latin typeface="Cambria" pitchFamily="18" charset="0"/>
              </a:rPr>
              <a:t>System.out.println</a:t>
            </a:r>
            <a:r>
              <a:rPr lang="en-IN" sz="1800" dirty="0">
                <a:latin typeface="Cambria" pitchFamily="18" charset="0"/>
              </a:rPr>
              <a:t>("</a:t>
            </a:r>
            <a:r>
              <a:rPr lang="en-IN" sz="1800" dirty="0" err="1">
                <a:latin typeface="Cambria" pitchFamily="18" charset="0"/>
              </a:rPr>
              <a:t>removeLastOccurrence</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a:t>
            </a:r>
          </a:p>
          <a:p>
            <a:pPr marL="0" indent="0">
              <a:buNone/>
            </a:pPr>
            <a:r>
              <a:rPr lang="en-IN" sz="1800" dirty="0">
                <a:latin typeface="Cambria" pitchFamily="18" charset="0"/>
              </a:rPr>
              <a:t>/</a:t>
            </a:r>
            <a:r>
              <a:rPr lang="en-IN" sz="1800" b="1" dirty="0">
                <a:latin typeface="Cambria" pitchFamily="18" charset="0"/>
              </a:rPr>
              <a:t>/Removing of element on condition from list</a:t>
            </a:r>
            <a:endParaRPr lang="en-IN" sz="1800" dirty="0">
              <a:latin typeface="Cambria" pitchFamily="18" charset="0"/>
            </a:endParaRPr>
          </a:p>
          <a:p>
            <a:pPr marL="0" indent="0">
              <a:buNone/>
            </a:pPr>
            <a:r>
              <a:rPr lang="en-IN" sz="1800" dirty="0">
                <a:latin typeface="Cambria" pitchFamily="18" charset="0"/>
              </a:rPr>
              <a:t> </a:t>
            </a:r>
            <a:r>
              <a:rPr lang="en-IN" sz="1800" dirty="0" err="1">
                <a:latin typeface="Cambria" pitchFamily="18" charset="0"/>
              </a:rPr>
              <a:t>ll.removeIf</a:t>
            </a:r>
            <a:r>
              <a:rPr lang="en-IN" sz="1800" dirty="0">
                <a:latin typeface="Cambria" pitchFamily="18" charset="0"/>
              </a:rPr>
              <a:t>(str-&gt;</a:t>
            </a:r>
            <a:r>
              <a:rPr lang="en-IN" sz="1800" dirty="0" err="1">
                <a:latin typeface="Cambria" pitchFamily="18" charset="0"/>
              </a:rPr>
              <a:t>str.contains</a:t>
            </a:r>
            <a:r>
              <a:rPr lang="en-IN" sz="1800" dirty="0">
                <a:latin typeface="Cambria" pitchFamily="18" charset="0"/>
              </a:rPr>
              <a:t>("Vijay"));      </a:t>
            </a:r>
            <a:r>
              <a:rPr lang="en-IN" sz="1800" dirty="0" err="1">
                <a:latin typeface="Cambria" pitchFamily="18" charset="0"/>
              </a:rPr>
              <a:t>System.out.println</a:t>
            </a:r>
            <a:r>
              <a:rPr lang="en-IN" sz="1800" dirty="0">
                <a:latin typeface="Cambria" pitchFamily="18" charset="0"/>
              </a:rPr>
              <a:t>("After invoking </a:t>
            </a:r>
            <a:r>
              <a:rPr lang="en-IN" sz="1800" dirty="0" err="1">
                <a:latin typeface="Cambria" pitchFamily="18" charset="0"/>
              </a:rPr>
              <a:t>removeIf</a:t>
            </a:r>
            <a:r>
              <a:rPr lang="en-IN" sz="1800" dirty="0">
                <a:latin typeface="Cambria" pitchFamily="18" charset="0"/>
              </a:rPr>
              <a:t>() method: "+</a:t>
            </a:r>
            <a:r>
              <a:rPr lang="en-IN" sz="1800" dirty="0" err="1">
                <a:latin typeface="Cambria" pitchFamily="18" charset="0"/>
              </a:rPr>
              <a:t>ll</a:t>
            </a:r>
            <a:r>
              <a:rPr lang="en-IN" sz="1800" dirty="0">
                <a:latin typeface="Cambria" pitchFamily="18" charset="0"/>
              </a:rPr>
              <a:t>); </a:t>
            </a:r>
          </a:p>
          <a:p>
            <a:pPr marL="0" indent="0">
              <a:buNone/>
            </a:pPr>
            <a:r>
              <a:rPr lang="en-IN" sz="1800" b="1" dirty="0">
                <a:latin typeface="Cambria" pitchFamily="18" charset="0"/>
              </a:rPr>
              <a:t>//Removing all the elements available in the list</a:t>
            </a:r>
            <a:r>
              <a:rPr lang="en-IN" sz="1800" dirty="0">
                <a:latin typeface="Cambria" pitchFamily="18" charset="0"/>
              </a:rPr>
              <a:t> </a:t>
            </a:r>
          </a:p>
          <a:p>
            <a:pPr marL="0" indent="0">
              <a:buNone/>
            </a:pPr>
            <a:r>
              <a:rPr lang="en-IN" sz="1800" dirty="0">
                <a:latin typeface="Cambria" pitchFamily="18" charset="0"/>
              </a:rPr>
              <a:t> </a:t>
            </a:r>
            <a:r>
              <a:rPr lang="en-IN" sz="1800" dirty="0" err="1">
                <a:latin typeface="Cambria" pitchFamily="18" charset="0"/>
              </a:rPr>
              <a:t>ll.clear</a:t>
            </a:r>
            <a:r>
              <a:rPr lang="en-IN" sz="1800" dirty="0">
                <a:latin typeface="Cambria" pitchFamily="18" charset="0"/>
              </a:rPr>
              <a:t>();</a:t>
            </a:r>
          </a:p>
          <a:p>
            <a:pPr marL="0" indent="0">
              <a:buNone/>
            </a:pPr>
            <a:r>
              <a:rPr lang="en-IN" sz="1800" dirty="0" err="1">
                <a:latin typeface="Cambria" pitchFamily="18" charset="0"/>
              </a:rPr>
              <a:t>System.out.println</a:t>
            </a:r>
            <a:r>
              <a:rPr lang="en-IN" sz="1800" dirty="0">
                <a:latin typeface="Cambria" pitchFamily="18" charset="0"/>
              </a:rPr>
              <a:t>("clear() method: "+</a:t>
            </a:r>
            <a:r>
              <a:rPr lang="en-IN" sz="1800" dirty="0" err="1">
                <a:latin typeface="Cambria" pitchFamily="18" charset="0"/>
              </a:rPr>
              <a:t>ll</a:t>
            </a:r>
            <a:r>
              <a:rPr lang="en-IN" sz="1800" dirty="0">
                <a:latin typeface="Cambria" pitchFamily="18" charset="0"/>
              </a:rPr>
              <a:t>);     </a:t>
            </a:r>
          </a:p>
          <a:p>
            <a:pPr marL="0" indent="0">
              <a:buNone/>
            </a:pPr>
            <a:r>
              <a:rPr lang="en-IN" sz="1800" dirty="0">
                <a:latin typeface="Cambria" pitchFamily="18" charset="0"/>
              </a:rPr>
              <a:t>     } </a:t>
            </a:r>
          </a:p>
        </p:txBody>
      </p:sp>
    </p:spTree>
    <p:extLst>
      <p:ext uri="{BB962C8B-B14F-4D97-AF65-F5344CB8AC3E}">
        <p14:creationId xmlns:p14="http://schemas.microsoft.com/office/powerpoint/2010/main" val="3915141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2034044" y="908720"/>
            <a:ext cx="7374325" cy="4824536"/>
          </a:xfrm>
          <a:prstGeom prst="rect">
            <a:avLst/>
          </a:prstGeom>
          <a:solidFill>
            <a:schemeClr val="bg1">
              <a:lumMod val="75000"/>
            </a:schemeClr>
          </a:solidFill>
          <a:ln>
            <a:noFill/>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Cambria" pitchFamily="18" charset="0"/>
              </a:rPr>
              <a:t>Output :</a:t>
            </a:r>
          </a:p>
          <a:p>
            <a:pPr marL="0" indent="0">
              <a:buNone/>
            </a:pPr>
            <a:r>
              <a:rPr lang="en-US" dirty="0">
                <a:latin typeface="Cambria" pitchFamily="18" charset="0"/>
              </a:rPr>
              <a:t>Initial list of elements: [Ravi, Ravi, Vijay, Ajay]</a:t>
            </a:r>
          </a:p>
          <a:p>
            <a:pPr marL="0" indent="0">
              <a:buNone/>
            </a:pPr>
            <a:r>
              <a:rPr lang="en-US" dirty="0" err="1">
                <a:latin typeface="Cambria" pitchFamily="18" charset="0"/>
              </a:rPr>
              <a:t>removeFirst</a:t>
            </a:r>
            <a:r>
              <a:rPr lang="en-US" dirty="0">
                <a:latin typeface="Cambria" pitchFamily="18" charset="0"/>
              </a:rPr>
              <a:t>() method: [Ravi, Vijay, Ajay]</a:t>
            </a:r>
          </a:p>
          <a:p>
            <a:pPr marL="0" indent="0">
              <a:buNone/>
            </a:pPr>
            <a:r>
              <a:rPr lang="en-US" dirty="0" err="1">
                <a:latin typeface="Cambria" pitchFamily="18" charset="0"/>
              </a:rPr>
              <a:t>removeLast</a:t>
            </a:r>
            <a:r>
              <a:rPr lang="en-US" dirty="0">
                <a:latin typeface="Cambria" pitchFamily="18" charset="0"/>
              </a:rPr>
              <a:t>() method: [Ravi, Vijay]</a:t>
            </a:r>
          </a:p>
          <a:p>
            <a:pPr marL="0" indent="0">
              <a:buNone/>
            </a:pPr>
            <a:r>
              <a:rPr lang="en-US" dirty="0">
                <a:latin typeface="Cambria" pitchFamily="18" charset="0"/>
              </a:rPr>
              <a:t>Updated list : [Vijay, Ravi, Vijay, Ravi]</a:t>
            </a:r>
          </a:p>
          <a:p>
            <a:pPr marL="0" indent="0">
              <a:buNone/>
            </a:pPr>
            <a:r>
              <a:rPr lang="en-US" dirty="0" err="1">
                <a:latin typeface="Cambria" pitchFamily="18" charset="0"/>
              </a:rPr>
              <a:t>removeFirstOccurrence</a:t>
            </a:r>
            <a:r>
              <a:rPr lang="en-US" dirty="0">
                <a:latin typeface="Cambria" pitchFamily="18" charset="0"/>
              </a:rPr>
              <a:t>() method: [Ravi, Vijay, Ravi]</a:t>
            </a:r>
          </a:p>
          <a:p>
            <a:pPr marL="0" indent="0">
              <a:buNone/>
            </a:pPr>
            <a:r>
              <a:rPr lang="en-US" dirty="0" err="1">
                <a:latin typeface="Cambria" pitchFamily="18" charset="0"/>
              </a:rPr>
              <a:t>removeLastOccurrence</a:t>
            </a:r>
            <a:r>
              <a:rPr lang="en-US" dirty="0">
                <a:latin typeface="Cambria" pitchFamily="18" charset="0"/>
              </a:rPr>
              <a:t>() method: [Ravi, Vijay]</a:t>
            </a:r>
          </a:p>
          <a:p>
            <a:pPr marL="0" indent="0">
              <a:buNone/>
            </a:pPr>
            <a:r>
              <a:rPr lang="en-IN" dirty="0">
                <a:latin typeface="Cambria" pitchFamily="18" charset="0"/>
              </a:rPr>
              <a:t>After invoking </a:t>
            </a:r>
            <a:r>
              <a:rPr lang="en-IN" dirty="0" err="1">
                <a:latin typeface="Cambria" pitchFamily="18" charset="0"/>
              </a:rPr>
              <a:t>removeIf</a:t>
            </a:r>
            <a:r>
              <a:rPr lang="en-IN" dirty="0">
                <a:latin typeface="Cambria" pitchFamily="18" charset="0"/>
              </a:rPr>
              <a:t>() method: [Ravi]</a:t>
            </a:r>
            <a:endParaRPr lang="en-US" dirty="0">
              <a:latin typeface="Cambria" pitchFamily="18" charset="0"/>
            </a:endParaRPr>
          </a:p>
          <a:p>
            <a:pPr marL="0" indent="0">
              <a:buNone/>
            </a:pPr>
            <a:r>
              <a:rPr lang="en-US" dirty="0">
                <a:latin typeface="Cambria" pitchFamily="18" charset="0"/>
              </a:rPr>
              <a:t>clear() method: []</a:t>
            </a:r>
          </a:p>
        </p:txBody>
      </p:sp>
    </p:spTree>
    <p:extLst>
      <p:ext uri="{BB962C8B-B14F-4D97-AF65-F5344CB8AC3E}">
        <p14:creationId xmlns:p14="http://schemas.microsoft.com/office/powerpoint/2010/main" val="190794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E58B-4A34-EBB9-D89C-1B8DAEE17D7A}"/>
              </a:ext>
            </a:extLst>
          </p:cNvPr>
          <p:cNvSpPr>
            <a:spLocks noGrp="1"/>
          </p:cNvSpPr>
          <p:nvPr>
            <p:ph type="title"/>
          </p:nvPr>
        </p:nvSpPr>
        <p:spPr>
          <a:xfrm>
            <a:off x="331304" y="225287"/>
            <a:ext cx="11701670" cy="6506817"/>
          </a:xfrm>
        </p:spPr>
        <p:txBody>
          <a:bodyPr>
            <a:normAutofit fontScale="90000"/>
          </a:bodyPr>
          <a:lstStyle/>
          <a:p>
            <a:pPr>
              <a:lnSpc>
                <a:spcPct val="150000"/>
              </a:lnSpc>
            </a:pPr>
            <a:br>
              <a:rPr lang="en-GB" sz="3600" dirty="0"/>
            </a:br>
            <a:r>
              <a:rPr lang="en-GB" sz="3600" dirty="0">
                <a:latin typeface="Times New Roman" panose="02020603050405020304" pitchFamily="18" charset="0"/>
                <a:cs typeface="Times New Roman" panose="02020603050405020304" pitchFamily="18" charset="0"/>
              </a:rPr>
              <a:t>-Collections framework in Java supports two types of containers: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=&gt;</a:t>
            </a:r>
            <a:r>
              <a:rPr lang="en-GB" sz="3600" b="1" dirty="0">
                <a:latin typeface="Times New Roman" panose="02020603050405020304" pitchFamily="18" charset="0"/>
                <a:cs typeface="Times New Roman" panose="02020603050405020304" pitchFamily="18" charset="0"/>
              </a:rPr>
              <a:t>collection </a:t>
            </a:r>
            <a:r>
              <a:rPr lang="en-GB" sz="3600" dirty="0">
                <a:latin typeface="Times New Roman" panose="02020603050405020304" pitchFamily="18" charset="0"/>
                <a:cs typeface="Times New Roman" panose="02020603050405020304" pitchFamily="18" charset="0"/>
              </a:rPr>
              <a:t>:For storing a collection of elements (objects).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	=&gt;</a:t>
            </a:r>
            <a:r>
              <a:rPr lang="en-GB" sz="3600" b="1" dirty="0">
                <a:latin typeface="Times New Roman" panose="02020603050405020304" pitchFamily="18" charset="0"/>
                <a:cs typeface="Times New Roman" panose="02020603050405020304" pitchFamily="18" charset="0"/>
              </a:rPr>
              <a:t> map </a:t>
            </a:r>
            <a:r>
              <a:rPr lang="en-GB" sz="3600" dirty="0">
                <a:latin typeface="Times New Roman" panose="02020603050405020304" pitchFamily="18" charset="0"/>
                <a:cs typeface="Times New Roman" panose="02020603050405020304" pitchFamily="18" charset="0"/>
              </a:rPr>
              <a:t>:For storing key/value pairs.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-Java collections framework provides an API to work with data structures such as lists, trees, sets, and maps.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offers a set of reusable data structures, algorithms, and utilities for managing collections of objects in Java programming.</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saves developers time and effort by providing efficient implementations of common data structures.</a:t>
            </a:r>
            <a:br>
              <a:rPr lang="en-GB" dirty="0"/>
            </a:br>
            <a:endParaRPr lang="en-IN" dirty="0"/>
          </a:p>
        </p:txBody>
      </p:sp>
    </p:spTree>
    <p:extLst>
      <p:ext uri="{BB962C8B-B14F-4D97-AF65-F5344CB8AC3E}">
        <p14:creationId xmlns:p14="http://schemas.microsoft.com/office/powerpoint/2010/main" val="3298073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1D00-F083-9650-3736-864647A3F063}"/>
              </a:ext>
            </a:extLst>
          </p:cNvPr>
          <p:cNvSpPr>
            <a:spLocks noGrp="1"/>
          </p:cNvSpPr>
          <p:nvPr>
            <p:ph type="title"/>
          </p:nvPr>
        </p:nvSpPr>
        <p:spPr>
          <a:xfrm>
            <a:off x="172277" y="365125"/>
            <a:ext cx="11913705" cy="6353727"/>
          </a:xfrm>
        </p:spPr>
        <p:txBody>
          <a:bodyPr>
            <a:normAutofit/>
          </a:bodyPr>
          <a:lstStyle/>
          <a:p>
            <a:r>
              <a:rPr lang="en-GB" sz="3200" b="1" dirty="0">
                <a:latin typeface="Times New Roman" panose="02020603050405020304" pitchFamily="18" charset="0"/>
                <a:cs typeface="Times New Roman" panose="02020603050405020304" pitchFamily="18" charset="0"/>
              </a:rPr>
              <a:t>Queue Interface</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1. A queue is an ordered of the homogeneous group of elements in which new elements are added at one end(rear) and elements are removed from the other end(front).</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2. This interface represents a special type of list whose elements are removed only from the head.</a:t>
            </a:r>
            <a:br>
              <a:rPr lang="en-GB" sz="3200"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3. LinkedList, Priority queue, </a:t>
            </a:r>
            <a:r>
              <a:rPr lang="en-GB" sz="3200" dirty="0" err="1">
                <a:latin typeface="Times New Roman" panose="02020603050405020304" pitchFamily="18" charset="0"/>
                <a:cs typeface="Times New Roman" panose="02020603050405020304" pitchFamily="18" charset="0"/>
              </a:rPr>
              <a:t>ArrayQueue</a:t>
            </a:r>
            <a:r>
              <a:rPr lang="en-GB" sz="3200" dirty="0">
                <a:latin typeface="Times New Roman" panose="02020603050405020304" pitchFamily="18" charset="0"/>
                <a:cs typeface="Times New Roman" panose="02020603050405020304" pitchFamily="18" charset="0"/>
              </a:rPr>
              <a:t>, Priority Blocking Queue, and Linked Blocking Queue are the concrete subclasses that implement the queue interface.</a:t>
            </a:r>
            <a:br>
              <a:rPr lang="en-GB" sz="3200" dirty="0">
                <a:latin typeface="Times New Roman" panose="02020603050405020304" pitchFamily="18" charset="0"/>
                <a:cs typeface="Times New Roman" panose="02020603050405020304" pitchFamily="18" charset="0"/>
              </a:rPr>
            </a:b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405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948" y="0"/>
            <a:ext cx="11304104" cy="6639340"/>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Methods in Queue:</a:t>
            </a:r>
            <a:endParaRPr lang="en-US" sz="2400" dirty="0">
              <a:latin typeface="Times New Roman" panose="02020603050405020304" pitchFamily="18" charset="0"/>
              <a:cs typeface="Times New Roman" panose="02020603050405020304" pitchFamily="18" charset="0"/>
            </a:endParaRP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add()-</a:t>
            </a:r>
            <a:r>
              <a:rPr lang="en-US" sz="2400" dirty="0">
                <a:latin typeface="Times New Roman" panose="02020603050405020304" pitchFamily="18" charset="0"/>
                <a:cs typeface="Times New Roman" panose="02020603050405020304" pitchFamily="18" charset="0"/>
              </a:rPr>
              <a:t> This method is used to add elements at the tail of queue. More specifically, at the last of linked-list if it is used, or according to the priority in case of priority queue implementation.</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peek()-</a:t>
            </a:r>
            <a:r>
              <a:rPr lang="en-US" sz="2400" dirty="0">
                <a:latin typeface="Times New Roman" panose="02020603050405020304" pitchFamily="18" charset="0"/>
                <a:cs typeface="Times New Roman" panose="02020603050405020304" pitchFamily="18" charset="0"/>
              </a:rPr>
              <a:t> This method is used to view the head of queue without removing it. It returns Null if the queue is empty.</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element()-</a:t>
            </a:r>
            <a:r>
              <a:rPr lang="en-US" sz="2400" dirty="0">
                <a:latin typeface="Times New Roman" panose="02020603050405020304" pitchFamily="18" charset="0"/>
                <a:cs typeface="Times New Roman" panose="02020603050405020304" pitchFamily="18" charset="0"/>
              </a:rPr>
              <a:t> This method is similar to peek(). It throws </a:t>
            </a:r>
            <a:r>
              <a:rPr lang="en-US" sz="2400" i="1" dirty="0" err="1">
                <a:latin typeface="Times New Roman" panose="02020603050405020304" pitchFamily="18" charset="0"/>
                <a:cs typeface="Times New Roman" panose="02020603050405020304" pitchFamily="18" charset="0"/>
              </a:rPr>
              <a:t>NoSuchElementException</a:t>
            </a:r>
            <a:r>
              <a:rPr lang="en-US" sz="2400" dirty="0">
                <a:latin typeface="Times New Roman" panose="02020603050405020304" pitchFamily="18" charset="0"/>
                <a:cs typeface="Times New Roman" panose="02020603050405020304" pitchFamily="18" charset="0"/>
              </a:rPr>
              <a:t> when the queue is empty.</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remove()-</a:t>
            </a:r>
            <a:r>
              <a:rPr lang="en-US" sz="2400" dirty="0">
                <a:latin typeface="Times New Roman" panose="02020603050405020304" pitchFamily="18" charset="0"/>
                <a:cs typeface="Times New Roman" panose="02020603050405020304" pitchFamily="18" charset="0"/>
              </a:rPr>
              <a:t> This method removes and returns the head of the queue. It throws </a:t>
            </a:r>
            <a:r>
              <a:rPr lang="en-US" sz="2400" i="1" dirty="0" err="1">
                <a:latin typeface="Times New Roman" panose="02020603050405020304" pitchFamily="18" charset="0"/>
                <a:cs typeface="Times New Roman" panose="02020603050405020304" pitchFamily="18" charset="0"/>
              </a:rPr>
              <a:t>NoSuchElementException</a:t>
            </a:r>
            <a:r>
              <a:rPr lang="en-US" sz="2400" dirty="0">
                <a:latin typeface="Times New Roman" panose="02020603050405020304" pitchFamily="18" charset="0"/>
                <a:cs typeface="Times New Roman" panose="02020603050405020304" pitchFamily="18" charset="0"/>
              </a:rPr>
              <a:t> when the queue is empty.</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poll()-</a:t>
            </a:r>
            <a:r>
              <a:rPr lang="en-US" sz="2400" dirty="0">
                <a:latin typeface="Times New Roman" panose="02020603050405020304" pitchFamily="18" charset="0"/>
                <a:cs typeface="Times New Roman" panose="02020603050405020304" pitchFamily="18" charset="0"/>
              </a:rPr>
              <a:t> This method removes and returns the head of the queue. It returns null if the queue is empty.</a:t>
            </a:r>
          </a:p>
          <a:p>
            <a:pPr>
              <a:lnSpc>
                <a:spcPct val="130000"/>
              </a:lnSpc>
              <a:spcBef>
                <a:spcPts val="700"/>
              </a:spcBef>
              <a:spcAft>
                <a:spcPts val="200"/>
              </a:spcAft>
            </a:pPr>
            <a:r>
              <a:rPr lang="en-US" sz="2400" b="1" dirty="0">
                <a:latin typeface="Times New Roman" panose="02020603050405020304" pitchFamily="18" charset="0"/>
                <a:cs typeface="Times New Roman" panose="02020603050405020304" pitchFamily="18" charset="0"/>
              </a:rPr>
              <a:t>size()-</a:t>
            </a:r>
            <a:r>
              <a:rPr lang="en-US" sz="2400" dirty="0">
                <a:latin typeface="Times New Roman" panose="02020603050405020304" pitchFamily="18" charset="0"/>
                <a:cs typeface="Times New Roman" panose="02020603050405020304" pitchFamily="18" charset="0"/>
              </a:rPr>
              <a:t> This method return the no. of elements in the queue.</a:t>
            </a:r>
          </a:p>
        </p:txBody>
      </p:sp>
    </p:spTree>
    <p:extLst>
      <p:ext uri="{BB962C8B-B14F-4D97-AF65-F5344CB8AC3E}">
        <p14:creationId xmlns:p14="http://schemas.microsoft.com/office/powerpoint/2010/main" val="3657101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556" y="285597"/>
            <a:ext cx="10086934" cy="6286805"/>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java.util.LinkedList</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java.util.Queue</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public class </a:t>
            </a:r>
            <a:r>
              <a:rPr lang="en-US" sz="1800" dirty="0" err="1">
                <a:latin typeface="Times New Roman" panose="02020603050405020304" pitchFamily="18" charset="0"/>
                <a:cs typeface="Times New Roman" panose="02020603050405020304" pitchFamily="18" charset="0"/>
              </a:rPr>
              <a:t>QueueExample</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public static void main(String[] </a:t>
            </a:r>
            <a:r>
              <a:rPr lang="en-US" sz="1800" dirty="0" err="1">
                <a:latin typeface="Times New Roman" panose="02020603050405020304" pitchFamily="18" charset="0"/>
                <a:cs typeface="Times New Roman" panose="02020603050405020304" pitchFamily="18" charset="0"/>
              </a:rPr>
              <a:t>args</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 </a:t>
            </a:r>
          </a:p>
          <a:p>
            <a:pPr marL="0" indent="0">
              <a:lnSpc>
                <a:spcPct val="100000"/>
              </a:lnSpc>
              <a:buNone/>
            </a:pPr>
            <a:r>
              <a:rPr lang="en-US" sz="1800" dirty="0">
                <a:latin typeface="Times New Roman" panose="02020603050405020304" pitchFamily="18" charset="0"/>
                <a:cs typeface="Times New Roman" panose="02020603050405020304" pitchFamily="18" charset="0"/>
              </a:rPr>
              <a:t>    Queue&lt;Integer&gt; q = new LinkedList&lt;&gt;(); </a:t>
            </a:r>
          </a:p>
          <a:p>
            <a:pPr marL="0" indent="0">
              <a:lnSpc>
                <a:spcPct val="100000"/>
              </a:lnSpc>
              <a:buNone/>
            </a:pPr>
            <a:r>
              <a:rPr lang="en-US" sz="1800" dirty="0">
                <a:latin typeface="Times New Roman" panose="02020603050405020304" pitchFamily="18" charset="0"/>
                <a:cs typeface="Times New Roman" panose="02020603050405020304" pitchFamily="18" charset="0"/>
              </a:rPr>
              <a:t>    // Adds elements {0, 1, 2, 3, 4} to queue </a:t>
            </a:r>
          </a:p>
          <a:p>
            <a:pPr marL="0" indent="0">
              <a:lnSpc>
                <a:spcPct val="100000"/>
              </a:lnSpc>
              <a:buNone/>
            </a:pPr>
            <a:r>
              <a:rPr lang="en-US" sz="1800" dirty="0">
                <a:latin typeface="Times New Roman" panose="02020603050405020304" pitchFamily="18" charset="0"/>
                <a:cs typeface="Times New Roman" panose="02020603050405020304" pitchFamily="18" charset="0"/>
              </a:rPr>
              <a:t>    for (int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=0;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&lt;5;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q.add</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 Display contents of the queue.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("Elements of queue-"+q); </a:t>
            </a:r>
          </a:p>
          <a:p>
            <a:pPr marL="0" indent="0">
              <a:lnSpc>
                <a:spcPct val="100000"/>
              </a:lnSpc>
              <a:buNone/>
            </a:pPr>
            <a:r>
              <a:rPr lang="en-US" sz="1800" dirty="0">
                <a:latin typeface="Times New Roman" panose="02020603050405020304" pitchFamily="18" charset="0"/>
                <a:cs typeface="Times New Roman" panose="02020603050405020304" pitchFamily="18" charset="0"/>
              </a:rPr>
              <a:t>    // To remove the head of queue. </a:t>
            </a:r>
          </a:p>
          <a:p>
            <a:pPr marL="0" indent="0">
              <a:lnSpc>
                <a:spcPct val="100000"/>
              </a:lnSpc>
              <a:buNone/>
            </a:pPr>
            <a:r>
              <a:rPr lang="en-US" sz="1800" dirty="0">
                <a:latin typeface="Times New Roman" panose="02020603050405020304" pitchFamily="18" charset="0"/>
                <a:cs typeface="Times New Roman" panose="02020603050405020304" pitchFamily="18" charset="0"/>
              </a:rPr>
              <a:t>    int </a:t>
            </a:r>
            <a:r>
              <a:rPr lang="en-US" sz="1800" dirty="0" err="1">
                <a:latin typeface="Times New Roman" panose="02020603050405020304" pitchFamily="18" charset="0"/>
                <a:cs typeface="Times New Roman" panose="02020603050405020304" pitchFamily="18" charset="0"/>
              </a:rPr>
              <a:t>removedele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q.remove</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("removed element-" + </a:t>
            </a:r>
            <a:r>
              <a:rPr lang="en-US" sz="1800" dirty="0" err="1">
                <a:latin typeface="Times New Roman" panose="02020603050405020304" pitchFamily="18" charset="0"/>
                <a:cs typeface="Times New Roman" panose="02020603050405020304" pitchFamily="18" charset="0"/>
              </a:rPr>
              <a:t>removedele</a:t>
            </a:r>
            <a:r>
              <a:rPr lang="en-US" sz="1800" dirty="0">
                <a:latin typeface="Times New Roman" panose="02020603050405020304" pitchFamily="18" charset="0"/>
                <a:cs typeface="Times New Roman" panose="02020603050405020304" pitchFamily="18" charset="0"/>
              </a:rPr>
              <a:t>); </a:t>
            </a:r>
          </a:p>
          <a:p>
            <a:pPr marL="0" indent="0">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(q); </a:t>
            </a:r>
          </a:p>
        </p:txBody>
      </p:sp>
    </p:spTree>
    <p:extLst>
      <p:ext uri="{BB962C8B-B14F-4D97-AF65-F5344CB8AC3E}">
        <p14:creationId xmlns:p14="http://schemas.microsoft.com/office/powerpoint/2010/main" val="134595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51791"/>
            <a:ext cx="10880035" cy="6057529"/>
          </a:xfrm>
        </p:spPr>
        <p:txBody>
          <a:bodyPr numCol="2">
            <a:no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      // To view the head of queue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head = </a:t>
            </a:r>
            <a:r>
              <a:rPr lang="en-US" sz="2400" dirty="0" err="1">
                <a:latin typeface="Times New Roman" panose="02020603050405020304" pitchFamily="18" charset="0"/>
                <a:cs typeface="Times New Roman" panose="02020603050405020304" pitchFamily="18" charset="0"/>
              </a:rPr>
              <a:t>q.peek</a:t>
            </a:r>
            <a:r>
              <a:rPr lang="en-US" sz="2400" dirty="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("head of queue-" + head);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    int size = </a:t>
            </a:r>
            <a:r>
              <a:rPr lang="en-US" sz="2400" dirty="0" err="1">
                <a:latin typeface="Times New Roman" panose="02020603050405020304" pitchFamily="18" charset="0"/>
                <a:cs typeface="Times New Roman" panose="02020603050405020304" pitchFamily="18" charset="0"/>
              </a:rPr>
              <a:t>q.size</a:t>
            </a:r>
            <a:r>
              <a:rPr lang="en-US" sz="2400" dirty="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("Size of queue-" + size); </a:t>
            </a:r>
          </a:p>
          <a:p>
            <a:pPr marL="0" indent="0">
              <a:lnSpc>
                <a:spcPct val="100000"/>
              </a:lnSpc>
              <a:buNone/>
            </a:pPr>
            <a:r>
              <a:rPr lang="en-US" sz="2400" dirty="0">
                <a:latin typeface="Times New Roman" panose="02020603050405020304" pitchFamily="18" charset="0"/>
                <a:cs typeface="Times New Roman" panose="02020603050405020304" pitchFamily="18" charset="0"/>
              </a:rPr>
              <a:t>  }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p>
          <a:p>
            <a:pPr marL="0" indent="0">
              <a:lnSpc>
                <a:spcPct val="100000"/>
              </a:lnSpc>
              <a:buNone/>
            </a:pPr>
            <a:r>
              <a:rPr lang="en-US" sz="2400" dirty="0">
                <a:latin typeface="Times New Roman" panose="02020603050405020304" pitchFamily="18" charset="0"/>
                <a:cs typeface="Times New Roman" panose="02020603050405020304" pitchFamily="18" charset="0"/>
              </a:rPr>
              <a:t>Output:</a:t>
            </a:r>
          </a:p>
          <a:p>
            <a:pPr marL="0" indent="0">
              <a:lnSpc>
                <a:spcPct val="100000"/>
              </a:lnSpc>
              <a:buNone/>
            </a:pPr>
            <a:r>
              <a:rPr lang="en-US" sz="2400" dirty="0">
                <a:latin typeface="Times New Roman" panose="02020603050405020304" pitchFamily="18" charset="0"/>
                <a:cs typeface="Times New Roman" panose="02020603050405020304" pitchFamily="18" charset="0"/>
              </a:rPr>
              <a:t>Elements of queue-[0, 1, 2, 3, 4]</a:t>
            </a:r>
          </a:p>
          <a:p>
            <a:pPr marL="0" indent="0">
              <a:lnSpc>
                <a:spcPct val="100000"/>
              </a:lnSpc>
              <a:buNone/>
            </a:pPr>
            <a:r>
              <a:rPr lang="en-US" sz="2400" dirty="0">
                <a:latin typeface="Times New Roman" panose="02020603050405020304" pitchFamily="18" charset="0"/>
                <a:cs typeface="Times New Roman" panose="02020603050405020304" pitchFamily="18" charset="0"/>
              </a:rPr>
              <a:t>removed element-0</a:t>
            </a:r>
          </a:p>
          <a:p>
            <a:pPr marL="0" indent="0">
              <a:lnSpc>
                <a:spcPct val="100000"/>
              </a:lnSpc>
              <a:buNone/>
            </a:pPr>
            <a:r>
              <a:rPr lang="en-US" sz="2400" dirty="0">
                <a:latin typeface="Times New Roman" panose="02020603050405020304" pitchFamily="18" charset="0"/>
                <a:cs typeface="Times New Roman" panose="02020603050405020304" pitchFamily="18" charset="0"/>
              </a:rPr>
              <a:t>[1, 2, 3, 4]</a:t>
            </a:r>
          </a:p>
          <a:p>
            <a:pPr marL="0" indent="0">
              <a:lnSpc>
                <a:spcPct val="100000"/>
              </a:lnSpc>
              <a:buNone/>
            </a:pPr>
            <a:r>
              <a:rPr lang="en-US" sz="2400" dirty="0">
                <a:latin typeface="Times New Roman" panose="02020603050405020304" pitchFamily="18" charset="0"/>
                <a:cs typeface="Times New Roman" panose="02020603050405020304" pitchFamily="18" charset="0"/>
              </a:rPr>
              <a:t>head of queue-1 </a:t>
            </a:r>
          </a:p>
          <a:p>
            <a:pPr marL="0" indent="0">
              <a:lnSpc>
                <a:spcPct val="100000"/>
              </a:lnSpc>
              <a:buNone/>
            </a:pPr>
            <a:r>
              <a:rPr lang="en-US" sz="2400" dirty="0">
                <a:latin typeface="Times New Roman" panose="02020603050405020304" pitchFamily="18" charset="0"/>
                <a:cs typeface="Times New Roman" panose="02020603050405020304" pitchFamily="18" charset="0"/>
              </a:rPr>
              <a:t>Size of queue-4</a:t>
            </a:r>
          </a:p>
        </p:txBody>
      </p:sp>
    </p:spTree>
    <p:extLst>
      <p:ext uri="{BB962C8B-B14F-4D97-AF65-F5344CB8AC3E}">
        <p14:creationId xmlns:p14="http://schemas.microsoft.com/office/powerpoint/2010/main" val="1659135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8BFD-6C34-B034-48FD-91A84B4D4D1D}"/>
              </a:ext>
            </a:extLst>
          </p:cNvPr>
          <p:cNvSpPr>
            <a:spLocks noGrp="1"/>
          </p:cNvSpPr>
          <p:nvPr>
            <p:ph type="title"/>
          </p:nvPr>
        </p:nvSpPr>
        <p:spPr>
          <a:xfrm>
            <a:off x="172278" y="106017"/>
            <a:ext cx="12019722" cy="6453809"/>
          </a:xfrm>
        </p:spPr>
        <p:txBody>
          <a:bodyPr>
            <a:noAutofit/>
          </a:bodyPr>
          <a:lstStyle/>
          <a:p>
            <a:r>
              <a:rPr lang="en-GB" sz="3600" b="1" dirty="0">
                <a:latin typeface="Times New Roman" panose="02020603050405020304" pitchFamily="18" charset="0"/>
                <a:cs typeface="Times New Roman" panose="02020603050405020304" pitchFamily="18" charset="0"/>
              </a:rPr>
              <a:t>Set Interface</a:t>
            </a:r>
            <a:br>
              <a:rPr lang="en-GB" sz="3600" b="1"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1. This interface represents a collection of elements that contains unique elements. </a:t>
            </a:r>
            <a:r>
              <a:rPr lang="en-GB" sz="3600" dirty="0" err="1">
                <a:latin typeface="Times New Roman" panose="02020603050405020304" pitchFamily="18" charset="0"/>
                <a:cs typeface="Times New Roman" panose="02020603050405020304" pitchFamily="18" charset="0"/>
              </a:rPr>
              <a:t>i.e</a:t>
            </a:r>
            <a:r>
              <a:rPr lang="en-GB" sz="3600" dirty="0">
                <a:latin typeface="Times New Roman" panose="02020603050405020304" pitchFamily="18" charset="0"/>
                <a:cs typeface="Times New Roman" panose="02020603050405020304" pitchFamily="18" charset="0"/>
              </a:rPr>
              <a:t>, It is used to store the collection of unique elements.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2. Set interface does not maintain any order while storing elements and while retrieving, we may not get the same order as we put elements.  All the elements in a set can be in any order.</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3. Set does not allow any duplicate elements.</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4. HashSet, </a:t>
            </a:r>
            <a:r>
              <a:rPr lang="en-GB" sz="3600" dirty="0" err="1">
                <a:latin typeface="Times New Roman" panose="02020603050405020304" pitchFamily="18" charset="0"/>
                <a:cs typeface="Times New Roman" panose="02020603050405020304" pitchFamily="18" charset="0"/>
              </a:rPr>
              <a:t>LinkedHashSet</a:t>
            </a:r>
            <a:r>
              <a:rPr lang="en-GB" sz="3600" dirty="0">
                <a:latin typeface="Times New Roman" panose="02020603050405020304" pitchFamily="18" charset="0"/>
                <a:cs typeface="Times New Roman" panose="02020603050405020304" pitchFamily="18" charset="0"/>
              </a:rPr>
              <a:t>, </a:t>
            </a:r>
            <a:r>
              <a:rPr lang="en-GB" sz="3600" dirty="0" err="1">
                <a:latin typeface="Times New Roman" panose="02020603050405020304" pitchFamily="18" charset="0"/>
                <a:cs typeface="Times New Roman" panose="02020603050405020304" pitchFamily="18" charset="0"/>
              </a:rPr>
              <a:t>TreeSet</a:t>
            </a:r>
            <a:r>
              <a:rPr lang="en-GB" sz="3600" dirty="0">
                <a:latin typeface="Times New Roman" panose="02020603050405020304" pitchFamily="18" charset="0"/>
                <a:cs typeface="Times New Roman" panose="02020603050405020304" pitchFamily="18" charset="0"/>
              </a:rPr>
              <a:t> classes implements the set interface and sorted interface extends a set interface.</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5. It can be iterated by using Iterator but cannot be iterated using </a:t>
            </a:r>
            <a:r>
              <a:rPr lang="en-GB" sz="3600" dirty="0" err="1">
                <a:latin typeface="Times New Roman" panose="02020603050405020304" pitchFamily="18" charset="0"/>
                <a:cs typeface="Times New Roman" panose="02020603050405020304" pitchFamily="18" charset="0"/>
              </a:rPr>
              <a:t>ListIterator</a:t>
            </a:r>
            <a:r>
              <a:rPr lang="en-GB"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319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6"/>
          <p:cNvSpPr txBox="1">
            <a:spLocks noGrp="1"/>
          </p:cNvSpPr>
          <p:nvPr>
            <p:ph type="title"/>
          </p:nvPr>
        </p:nvSpPr>
        <p:spPr>
          <a:xfrm>
            <a:off x="477078" y="404664"/>
            <a:ext cx="5332648" cy="576064"/>
          </a:xfrm>
          <a:prstGeom prst="rect">
            <a:avLst/>
          </a:prstGeom>
          <a:noFill/>
          <a:ln>
            <a:noFill/>
          </a:ln>
        </p:spPr>
        <p:txBody>
          <a:bodyPr spcFirstLastPara="1" vert="horz" wrap="square" lIns="91425" tIns="45700" rIns="91425" bIns="45700" rtlCol="0" anchor="t" anchorCtr="0">
            <a:noAutofit/>
          </a:bodyPr>
          <a:lstStyle/>
          <a:p>
            <a:pPr>
              <a:spcBef>
                <a:spcPts val="0"/>
              </a:spcBef>
            </a:pPr>
            <a:r>
              <a:rPr lang="en-IN" sz="2400" b="1" dirty="0">
                <a:latin typeface="Times New Roman" panose="02020603050405020304" pitchFamily="18" charset="0"/>
                <a:cs typeface="Times New Roman" panose="02020603050405020304" pitchFamily="18" charset="0"/>
              </a:rPr>
              <a:t>Java </a:t>
            </a:r>
            <a:r>
              <a:rPr lang="en-IN" sz="2400" b="1" dirty="0" err="1">
                <a:latin typeface="Times New Roman" panose="02020603050405020304" pitchFamily="18" charset="0"/>
                <a:cs typeface="Times New Roman" panose="02020603050405020304" pitchFamily="18" charset="0"/>
              </a:rPr>
              <a:t>HashSet</a:t>
            </a:r>
            <a:r>
              <a:rPr lang="en-IN" sz="2400" b="1" dirty="0">
                <a:latin typeface="Times New Roman" panose="02020603050405020304" pitchFamily="18" charset="0"/>
                <a:cs typeface="Times New Roman" panose="02020603050405020304" pitchFamily="18" charset="0"/>
              </a:rPr>
              <a:t> class</a:t>
            </a:r>
            <a:endParaRPr sz="2400" b="1" dirty="0">
              <a:latin typeface="Times New Roman" panose="02020603050405020304" pitchFamily="18" charset="0"/>
              <a:cs typeface="Times New Roman" panose="02020603050405020304" pitchFamily="18" charset="0"/>
            </a:endParaRPr>
          </a:p>
        </p:txBody>
      </p:sp>
      <p:sp>
        <p:nvSpPr>
          <p:cNvPr id="266" name="Google Shape;266;p46"/>
          <p:cNvSpPr txBox="1">
            <a:spLocks noGrp="1"/>
          </p:cNvSpPr>
          <p:nvPr>
            <p:ph type="body" idx="1"/>
          </p:nvPr>
        </p:nvSpPr>
        <p:spPr>
          <a:xfrm>
            <a:off x="636104" y="781878"/>
            <a:ext cx="11555896" cy="5671458"/>
          </a:xfrm>
          <a:prstGeom prst="rect">
            <a:avLst/>
          </a:prstGeom>
          <a:noFill/>
          <a:ln>
            <a:noFill/>
          </a:ln>
        </p:spPr>
        <p:txBody>
          <a:bodyPr spcFirstLastPara="1" vert="horz" wrap="square" lIns="91425" tIns="45700" rIns="91425" bIns="45700" rtlCol="0" anchor="t" anchorCtr="0">
            <a:noAutofit/>
          </a:bodyPr>
          <a:lstStyle/>
          <a:p>
            <a:pPr marL="0" indent="0">
              <a:lnSpc>
                <a:spcPct val="150000"/>
              </a:lnSpc>
              <a:spcBef>
                <a:spcPts val="0"/>
              </a:spcBef>
              <a:buClr>
                <a:schemeClr val="dk1"/>
              </a:buClr>
              <a:buSzPts val="2340"/>
              <a:buNone/>
            </a:pPr>
            <a:r>
              <a:rPr lang="en-IN" dirty="0">
                <a:latin typeface="Times New Roman" panose="02020603050405020304" pitchFamily="18" charset="0"/>
                <a:ea typeface="Cambria"/>
                <a:cs typeface="Times New Roman" panose="02020603050405020304" pitchFamily="18" charset="0"/>
                <a:sym typeface="Cambria"/>
              </a:rPr>
              <a:t>Java HashSet class is used to create a collection that uses a hash table for storage. </a:t>
            </a:r>
          </a:p>
          <a:p>
            <a:pPr marL="0" indent="0">
              <a:lnSpc>
                <a:spcPct val="150000"/>
              </a:lnSpc>
              <a:spcBef>
                <a:spcPts val="0"/>
              </a:spcBef>
              <a:buClr>
                <a:schemeClr val="dk1"/>
              </a:buClr>
              <a:buSzPts val="2340"/>
              <a:buNone/>
            </a:pPr>
            <a:r>
              <a:rPr lang="en-IN" dirty="0">
                <a:latin typeface="Times New Roman" panose="02020603050405020304" pitchFamily="18" charset="0"/>
                <a:ea typeface="Cambria"/>
                <a:cs typeface="Times New Roman" panose="02020603050405020304" pitchFamily="18" charset="0"/>
                <a:sym typeface="Cambria"/>
              </a:rPr>
              <a:t>It inherits the </a:t>
            </a:r>
            <a:r>
              <a:rPr lang="en-IN" dirty="0" err="1">
                <a:latin typeface="Times New Roman" panose="02020603050405020304" pitchFamily="18" charset="0"/>
                <a:ea typeface="Cambria"/>
                <a:cs typeface="Times New Roman" panose="02020603050405020304" pitchFamily="18" charset="0"/>
                <a:sym typeface="Cambria"/>
              </a:rPr>
              <a:t>AbstractSet</a:t>
            </a:r>
            <a:r>
              <a:rPr lang="en-IN" dirty="0">
                <a:latin typeface="Times New Roman" panose="02020603050405020304" pitchFamily="18" charset="0"/>
                <a:ea typeface="Cambria"/>
                <a:cs typeface="Times New Roman" panose="02020603050405020304" pitchFamily="18" charset="0"/>
                <a:sym typeface="Cambria"/>
              </a:rPr>
              <a:t> class and implements Set interface.</a:t>
            </a:r>
            <a:endParaRPr dirty="0">
              <a:latin typeface="Times New Roman" panose="02020603050405020304" pitchFamily="18" charset="0"/>
              <a:cs typeface="Times New Roman" panose="02020603050405020304" pitchFamily="18" charset="0"/>
            </a:endParaRPr>
          </a:p>
          <a:p>
            <a:pPr marL="342900" indent="-342900">
              <a:lnSpc>
                <a:spcPct val="150000"/>
              </a:lnSpc>
              <a:spcBef>
                <a:spcPts val="0"/>
              </a:spcBef>
              <a:buClr>
                <a:schemeClr val="dk1"/>
              </a:buClr>
              <a:buSzPts val="2600"/>
              <a:buFont typeface="Arial"/>
              <a:buChar char="•"/>
            </a:pPr>
            <a:r>
              <a:rPr lang="en-US" dirty="0">
                <a:latin typeface="Times New Roman" panose="02020603050405020304" pitchFamily="18" charset="0"/>
                <a:ea typeface="Cambria"/>
                <a:cs typeface="Times New Roman" panose="02020603050405020304" pitchFamily="18" charset="0"/>
                <a:sym typeface="Cambria"/>
              </a:rPr>
              <a:t>It has a following properties:</a:t>
            </a:r>
          </a:p>
          <a:p>
            <a:pPr marL="0" lvl="1" indent="0">
              <a:buSzPts val="2600"/>
              <a:buNone/>
              <a:tabLst>
                <a:tab pos="358775" algn="l"/>
                <a:tab pos="723900" algn="l"/>
              </a:tabLst>
            </a:pPr>
            <a:r>
              <a:rPr lang="en-US" sz="2800" dirty="0">
                <a:latin typeface="Times New Roman" panose="02020603050405020304" pitchFamily="18" charset="0"/>
                <a:ea typeface="Cambria"/>
                <a:cs typeface="Times New Roman" panose="02020603050405020304" pitchFamily="18" charset="0"/>
                <a:sym typeface="Cambria"/>
              </a:rPr>
              <a:t>	1.		</a:t>
            </a:r>
            <a:r>
              <a:rPr lang="en-US" sz="2800" dirty="0" err="1">
                <a:latin typeface="Times New Roman" panose="02020603050405020304" pitchFamily="18" charset="0"/>
                <a:ea typeface="Cambria"/>
                <a:cs typeface="Times New Roman" panose="02020603050405020304" pitchFamily="18" charset="0"/>
                <a:sym typeface="Cambria"/>
              </a:rPr>
              <a:t>HashSet</a:t>
            </a:r>
            <a:r>
              <a:rPr lang="en-US" sz="2800" dirty="0">
                <a:latin typeface="Times New Roman" panose="02020603050405020304" pitchFamily="18" charset="0"/>
                <a:ea typeface="Cambria"/>
                <a:cs typeface="Times New Roman" panose="02020603050405020304" pitchFamily="18" charset="0"/>
                <a:sym typeface="Cambria"/>
              </a:rPr>
              <a:t> does not allow duplicate elements.</a:t>
            </a:r>
          </a:p>
          <a:p>
            <a:pPr marL="0" lvl="1" indent="0">
              <a:buSzPts val="2600"/>
              <a:buNone/>
              <a:tabLst>
                <a:tab pos="358775" algn="l"/>
                <a:tab pos="723900" algn="l"/>
              </a:tabLst>
            </a:pPr>
            <a:r>
              <a:rPr lang="en-US" sz="2800" dirty="0">
                <a:latin typeface="Times New Roman" panose="02020603050405020304" pitchFamily="18" charset="0"/>
                <a:ea typeface="Cambria"/>
                <a:cs typeface="Times New Roman" panose="02020603050405020304" pitchFamily="18" charset="0"/>
                <a:sym typeface="Cambria"/>
              </a:rPr>
              <a:t>	2.		It doesn’t guarantee that the order will remain over time</a:t>
            </a:r>
          </a:p>
          <a:p>
            <a:pPr marL="0" lvl="1" indent="0">
              <a:buSzPts val="2600"/>
              <a:buNone/>
              <a:tabLst>
                <a:tab pos="358775" algn="l"/>
                <a:tab pos="723900" algn="l"/>
              </a:tabLst>
            </a:pPr>
            <a:r>
              <a:rPr lang="en-US" sz="2800" dirty="0">
                <a:latin typeface="Times New Roman" panose="02020603050405020304" pitchFamily="18" charset="0"/>
                <a:ea typeface="Cambria"/>
                <a:cs typeface="Times New Roman" panose="02020603050405020304" pitchFamily="18" charset="0"/>
                <a:sym typeface="Cambria"/>
              </a:rPr>
              <a:t>	3.		It is backed by Hash table(actually a </a:t>
            </a:r>
            <a:r>
              <a:rPr lang="en-US" sz="2800" dirty="0" err="1">
                <a:latin typeface="Times New Roman" panose="02020603050405020304" pitchFamily="18" charset="0"/>
                <a:ea typeface="Cambria"/>
                <a:cs typeface="Times New Roman" panose="02020603050405020304" pitchFamily="18" charset="0"/>
                <a:sym typeface="Cambria"/>
              </a:rPr>
              <a:t>HashMap</a:t>
            </a:r>
            <a:r>
              <a:rPr lang="en-US" sz="2800" dirty="0">
                <a:latin typeface="Times New Roman" panose="02020603050405020304" pitchFamily="18" charset="0"/>
                <a:ea typeface="Cambria"/>
                <a:cs typeface="Times New Roman" panose="02020603050405020304" pitchFamily="18" charset="0"/>
                <a:sym typeface="Cambria"/>
              </a:rPr>
              <a:t> instance)</a:t>
            </a:r>
          </a:p>
          <a:p>
            <a:pPr marL="0" lvl="1" indent="0">
              <a:buSzPts val="2600"/>
              <a:buNone/>
              <a:tabLst>
                <a:tab pos="358775" algn="l"/>
                <a:tab pos="723900" algn="l"/>
              </a:tabLst>
            </a:pPr>
            <a:r>
              <a:rPr lang="en-US" sz="2800" dirty="0">
                <a:latin typeface="Times New Roman" panose="02020603050405020304" pitchFamily="18" charset="0"/>
                <a:ea typeface="Cambria"/>
                <a:cs typeface="Times New Roman" panose="02020603050405020304" pitchFamily="18" charset="0"/>
                <a:sym typeface="Cambria"/>
              </a:rPr>
              <a:t>	4.		It permits the Null elements</a:t>
            </a:r>
          </a:p>
          <a:p>
            <a:pPr marL="1028700" lvl="2" indent="-160019">
              <a:lnSpc>
                <a:spcPct val="150000"/>
              </a:lnSpc>
              <a:spcBef>
                <a:spcPts val="0"/>
              </a:spcBef>
              <a:buSzPts val="1080"/>
              <a:buNone/>
            </a:pPr>
            <a:endParaRPr sz="1800" dirty="0">
              <a:latin typeface="Cambria"/>
              <a:ea typeface="Cambria"/>
              <a:cs typeface="Cambria"/>
              <a:sym typeface="Cambria"/>
            </a:endParaRPr>
          </a:p>
        </p:txBody>
      </p:sp>
    </p:spTree>
    <p:extLst>
      <p:ext uri="{BB962C8B-B14F-4D97-AF65-F5344CB8AC3E}">
        <p14:creationId xmlns:p14="http://schemas.microsoft.com/office/powerpoint/2010/main" val="3379704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a:spLocks noGrp="1"/>
          </p:cNvSpPr>
          <p:nvPr>
            <p:ph type="body" idx="1"/>
          </p:nvPr>
        </p:nvSpPr>
        <p:spPr>
          <a:xfrm>
            <a:off x="821635" y="908721"/>
            <a:ext cx="8226693" cy="4945431"/>
          </a:xfrm>
          <a:prstGeom prst="rect">
            <a:avLst/>
          </a:prstGeom>
          <a:noFill/>
          <a:ln>
            <a:noFill/>
          </a:ln>
        </p:spPr>
        <p:txBody>
          <a:bodyPr spcFirstLastPara="1" vert="horz" wrap="square" lIns="91425" tIns="45700" rIns="91425" bIns="45700" rtlCol="0" anchor="t" anchorCtr="0">
            <a:noAutofit/>
          </a:bodyPr>
          <a:lstStyle/>
          <a:p>
            <a:pPr marL="0" indent="0">
              <a:buClr>
                <a:schemeClr val="dk1"/>
              </a:buClr>
              <a:buSzPts val="2600"/>
              <a:buNone/>
            </a:pPr>
            <a:r>
              <a:rPr lang="en-IN" sz="2400" b="1" dirty="0">
                <a:latin typeface="Times New Roman" panose="02020603050405020304" pitchFamily="18" charset="0"/>
                <a:cs typeface="Times New Roman" panose="02020603050405020304" pitchFamily="18" charset="0"/>
              </a:rPr>
              <a:t>Difference between List and Set</a:t>
            </a:r>
            <a:endParaRPr lang="en-IN" sz="2400" dirty="0">
              <a:latin typeface="Times New Roman" panose="02020603050405020304" pitchFamily="18" charset="0"/>
              <a:cs typeface="Times New Roman" panose="02020603050405020304" pitchFamily="18" charset="0"/>
            </a:endParaRPr>
          </a:p>
          <a:p>
            <a:pPr marL="342900" indent="-342900">
              <a:lnSpc>
                <a:spcPct val="150000"/>
              </a:lnSpc>
              <a:spcBef>
                <a:spcPts val="0"/>
              </a:spcBef>
              <a:buClr>
                <a:schemeClr val="dk1"/>
              </a:buClr>
              <a:buSzPts val="2600"/>
              <a:buFont typeface="Arial"/>
              <a:buChar char="•"/>
            </a:pPr>
            <a:r>
              <a:rPr lang="en-IN" dirty="0">
                <a:latin typeface="Times New Roman" panose="02020603050405020304" pitchFamily="18" charset="0"/>
                <a:cs typeface="Times New Roman" panose="02020603050405020304" pitchFamily="18" charset="0"/>
              </a:rPr>
              <a:t>A list can contain duplicate elements whereas Set contains unique elements only.</a:t>
            </a:r>
          </a:p>
          <a:p>
            <a:pPr marL="0" indent="0">
              <a:buClr>
                <a:schemeClr val="dk1"/>
              </a:buClr>
              <a:buSzPts val="2600"/>
              <a:buNone/>
            </a:pPr>
            <a:r>
              <a:rPr lang="en-IN" sz="2400" b="1" dirty="0">
                <a:solidFill>
                  <a:schemeClr val="dk1"/>
                </a:solidFill>
                <a:latin typeface="Times New Roman" panose="02020603050405020304" pitchFamily="18" charset="0"/>
                <a:ea typeface="Georgia"/>
                <a:cs typeface="Times New Roman" panose="02020603050405020304" pitchFamily="18" charset="0"/>
                <a:sym typeface="Georgia"/>
              </a:rPr>
              <a:t>Hierarchy of </a:t>
            </a:r>
            <a:r>
              <a:rPr lang="en-IN" sz="2400" b="1" dirty="0" err="1">
                <a:solidFill>
                  <a:schemeClr val="dk1"/>
                </a:solidFill>
                <a:latin typeface="Times New Roman" panose="02020603050405020304" pitchFamily="18" charset="0"/>
                <a:ea typeface="Georgia"/>
                <a:cs typeface="Times New Roman" panose="02020603050405020304" pitchFamily="18" charset="0"/>
                <a:sym typeface="Georgia"/>
              </a:rPr>
              <a:t>HashSet</a:t>
            </a:r>
            <a:r>
              <a:rPr lang="en-IN" sz="2400" b="1" dirty="0">
                <a:solidFill>
                  <a:schemeClr val="dk1"/>
                </a:solidFill>
                <a:latin typeface="Times New Roman" panose="02020603050405020304" pitchFamily="18" charset="0"/>
                <a:ea typeface="Georgia"/>
                <a:cs typeface="Times New Roman" panose="02020603050405020304" pitchFamily="18" charset="0"/>
                <a:sym typeface="Georgia"/>
              </a:rPr>
              <a:t> class</a:t>
            </a:r>
          </a:p>
          <a:p>
            <a:pPr marL="0" indent="0">
              <a:buClr>
                <a:schemeClr val="dk1"/>
              </a:buClr>
              <a:buSzPts val="2600"/>
              <a:buNone/>
            </a:pPr>
            <a:r>
              <a:rPr lang="en-IN" dirty="0">
                <a:solidFill>
                  <a:schemeClr val="dk1"/>
                </a:solidFill>
                <a:latin typeface="Times New Roman" panose="02020603050405020304" pitchFamily="18" charset="0"/>
                <a:ea typeface="Cambria"/>
                <a:cs typeface="Times New Roman" panose="02020603050405020304" pitchFamily="18" charset="0"/>
                <a:sym typeface="Cambria"/>
              </a:rPr>
              <a:t>The </a:t>
            </a:r>
            <a:r>
              <a:rPr lang="en-IN" dirty="0" err="1">
                <a:solidFill>
                  <a:schemeClr val="dk1"/>
                </a:solidFill>
                <a:latin typeface="Times New Roman" panose="02020603050405020304" pitchFamily="18" charset="0"/>
                <a:ea typeface="Cambria"/>
                <a:cs typeface="Times New Roman" panose="02020603050405020304" pitchFamily="18" charset="0"/>
                <a:sym typeface="Cambria"/>
              </a:rPr>
              <a:t>HashSet</a:t>
            </a:r>
            <a:r>
              <a:rPr lang="en-IN" dirty="0">
                <a:solidFill>
                  <a:schemeClr val="dk1"/>
                </a:solidFill>
                <a:latin typeface="Times New Roman" panose="02020603050405020304" pitchFamily="18" charset="0"/>
                <a:ea typeface="Cambria"/>
                <a:cs typeface="Times New Roman" panose="02020603050405020304" pitchFamily="18" charset="0"/>
                <a:sym typeface="Cambria"/>
              </a:rPr>
              <a:t> class extends </a:t>
            </a:r>
            <a:r>
              <a:rPr lang="en-IN" dirty="0" err="1">
                <a:solidFill>
                  <a:schemeClr val="dk1"/>
                </a:solidFill>
                <a:latin typeface="Times New Roman" panose="02020603050405020304" pitchFamily="18" charset="0"/>
                <a:ea typeface="Cambria"/>
                <a:cs typeface="Times New Roman" panose="02020603050405020304" pitchFamily="18" charset="0"/>
                <a:sym typeface="Cambria"/>
              </a:rPr>
              <a:t>AbstractSet</a:t>
            </a:r>
            <a:r>
              <a:rPr lang="en-IN" dirty="0">
                <a:solidFill>
                  <a:schemeClr val="dk1"/>
                </a:solidFill>
                <a:latin typeface="Times New Roman" panose="02020603050405020304" pitchFamily="18" charset="0"/>
                <a:ea typeface="Cambria"/>
                <a:cs typeface="Times New Roman" panose="02020603050405020304" pitchFamily="18" charset="0"/>
                <a:sym typeface="Cambria"/>
              </a:rPr>
              <a:t> class which implements Set interface. The Set interface inherits Collection and </a:t>
            </a:r>
            <a:r>
              <a:rPr lang="en-IN" dirty="0" err="1">
                <a:solidFill>
                  <a:schemeClr val="dk1"/>
                </a:solidFill>
                <a:latin typeface="Times New Roman" panose="02020603050405020304" pitchFamily="18" charset="0"/>
                <a:ea typeface="Cambria"/>
                <a:cs typeface="Times New Roman" panose="02020603050405020304" pitchFamily="18" charset="0"/>
                <a:sym typeface="Cambria"/>
              </a:rPr>
              <a:t>Iterable</a:t>
            </a:r>
            <a:r>
              <a:rPr lang="en-IN" dirty="0">
                <a:solidFill>
                  <a:schemeClr val="dk1"/>
                </a:solidFill>
                <a:latin typeface="Times New Roman" panose="02020603050405020304" pitchFamily="18" charset="0"/>
                <a:ea typeface="Cambria"/>
                <a:cs typeface="Times New Roman" panose="02020603050405020304" pitchFamily="18" charset="0"/>
                <a:sym typeface="Cambria"/>
              </a:rPr>
              <a:t> interfaces in hierarchical order.</a:t>
            </a:r>
            <a:endParaRPr lang="en-IN" dirty="0">
              <a:latin typeface="Times New Roman" panose="02020603050405020304" pitchFamily="18" charset="0"/>
              <a:cs typeface="Times New Roman" panose="02020603050405020304" pitchFamily="18" charset="0"/>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lang="en-US" dirty="0">
              <a:solidFill>
                <a:schemeClr val="dk1"/>
              </a:solidFill>
              <a:latin typeface="Georgia"/>
              <a:sym typeface="Georgia"/>
            </a:endParaRPr>
          </a:p>
          <a:p>
            <a:pPr marL="0" indent="0">
              <a:buClr>
                <a:schemeClr val="dk1"/>
              </a:buClr>
              <a:buSzPts val="2600"/>
              <a:buNone/>
            </a:pPr>
            <a:endParaRPr dirty="0"/>
          </a:p>
        </p:txBody>
      </p:sp>
      <p:pic>
        <p:nvPicPr>
          <p:cNvPr id="273" name="Google Shape;273;p47"/>
          <p:cNvPicPr preferRelativeResize="0"/>
          <p:nvPr/>
        </p:nvPicPr>
        <p:blipFill rotWithShape="1">
          <a:blip r:embed="rId3">
            <a:alphaModFix/>
          </a:blip>
          <a:srcRect/>
          <a:stretch/>
        </p:blipFill>
        <p:spPr>
          <a:xfrm>
            <a:off x="9242114" y="1674420"/>
            <a:ext cx="1174367" cy="4202852"/>
          </a:xfrm>
          <a:prstGeom prst="rect">
            <a:avLst/>
          </a:prstGeom>
          <a:noFill/>
          <a:ln>
            <a:noFill/>
          </a:ln>
        </p:spPr>
      </p:pic>
    </p:spTree>
    <p:extLst>
      <p:ext uri="{BB962C8B-B14F-4D97-AF65-F5344CB8AC3E}">
        <p14:creationId xmlns:p14="http://schemas.microsoft.com/office/powerpoint/2010/main" val="2360116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1878" y="908721"/>
            <a:ext cx="9143990" cy="5373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0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7809" y="132522"/>
            <a:ext cx="11675165" cy="6480313"/>
          </a:xfrm>
        </p:spPr>
        <p:txBody>
          <a:bodyPr>
            <a:normAutofit/>
          </a:bodyPr>
          <a:lstStyle/>
          <a:p>
            <a:pPr marL="63500" indent="0">
              <a:buNone/>
            </a:pPr>
            <a:r>
              <a:rPr lang="en-US" dirty="0">
                <a:latin typeface="Times New Roman" panose="02020603050405020304" pitchFamily="18" charset="0"/>
                <a:cs typeface="Times New Roman" panose="02020603050405020304" pitchFamily="18" charset="0"/>
              </a:rPr>
              <a:t>class Smart</a:t>
            </a:r>
          </a:p>
          <a:p>
            <a:pPr marL="63500" indent="0">
              <a:buNone/>
            </a:pPr>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a:t>
            </a:r>
          </a:p>
          <a:p>
            <a:pPr marL="6350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&lt;Object&gt;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&lt;Object&gt;();</a:t>
            </a:r>
          </a:p>
          <a:p>
            <a:pPr marL="63500" indent="0">
              <a:buNone/>
            </a:pPr>
            <a:r>
              <a:rPr lang="en-US" dirty="0" err="1">
                <a:latin typeface="Times New Roman" panose="02020603050405020304" pitchFamily="18" charset="0"/>
                <a:cs typeface="Times New Roman" panose="02020603050405020304" pitchFamily="18" charset="0"/>
              </a:rPr>
              <a:t>Hashset.add</a:t>
            </a:r>
            <a:r>
              <a:rPr lang="en-US" dirty="0">
                <a:latin typeface="Times New Roman" panose="02020603050405020304" pitchFamily="18" charset="0"/>
                <a:cs typeface="Times New Roman" panose="02020603050405020304" pitchFamily="18" charset="0"/>
              </a:rPr>
              <a:t>(“Java”);</a:t>
            </a:r>
          </a:p>
          <a:p>
            <a:pPr marL="63500" indent="0">
              <a:buNone/>
            </a:pPr>
            <a:r>
              <a:rPr lang="en-US" dirty="0" err="1">
                <a:latin typeface="Times New Roman" panose="02020603050405020304" pitchFamily="18" charset="0"/>
                <a:cs typeface="Times New Roman" panose="02020603050405020304" pitchFamily="18" charset="0"/>
              </a:rPr>
              <a:t>Hashset.add</a:t>
            </a:r>
            <a:r>
              <a:rPr lang="en-US" dirty="0">
                <a:latin typeface="Times New Roman" panose="02020603050405020304" pitchFamily="18" charset="0"/>
                <a:cs typeface="Times New Roman" panose="02020603050405020304" pitchFamily="18" charset="0"/>
              </a:rPr>
              <a:t>(“Collections”);</a:t>
            </a:r>
          </a:p>
          <a:p>
            <a:pPr marL="63500" indent="0">
              <a:buNone/>
            </a:pPr>
            <a:r>
              <a:rPr lang="en-US" dirty="0" err="1">
                <a:latin typeface="Times New Roman" panose="02020603050405020304" pitchFamily="18" charset="0"/>
                <a:cs typeface="Times New Roman" panose="02020603050405020304" pitchFamily="18" charset="0"/>
              </a:rPr>
              <a:t>Hashset.add</a:t>
            </a:r>
            <a:r>
              <a:rPr lang="en-US" dirty="0">
                <a:latin typeface="Times New Roman" panose="02020603050405020304" pitchFamily="18" charset="0"/>
                <a:cs typeface="Times New Roman" panose="02020603050405020304" pitchFamily="18" charset="0"/>
              </a:rPr>
              <a:t>(“by Smart”);</a:t>
            </a:r>
          </a:p>
          <a:p>
            <a:pPr marL="63500" indent="0">
              <a:buNone/>
            </a:pPr>
            <a:r>
              <a:rPr lang="en-US" dirty="0" err="1">
                <a:latin typeface="Times New Roman" panose="02020603050405020304" pitchFamily="18" charset="0"/>
                <a:cs typeface="Times New Roman" panose="02020603050405020304" pitchFamily="18" charset="0"/>
              </a:rPr>
              <a:t>Hashset.add</a:t>
            </a:r>
            <a:r>
              <a:rPr lang="en-US" dirty="0">
                <a:latin typeface="Times New Roman" panose="02020603050405020304" pitchFamily="18" charset="0"/>
                <a:cs typeface="Times New Roman" panose="02020603050405020304" pitchFamily="18" charset="0"/>
              </a:rPr>
              <a:t>(“Java”);</a:t>
            </a:r>
          </a:p>
          <a:p>
            <a:pPr marL="63500" indent="0">
              <a:buNone/>
            </a:pPr>
            <a:r>
              <a:rPr lang="en-US" dirty="0" err="1">
                <a:latin typeface="Times New Roman" panose="02020603050405020304" pitchFamily="18" charset="0"/>
                <a:cs typeface="Times New Roman" panose="02020603050405020304" pitchFamily="18" charset="0"/>
              </a:rPr>
              <a:t>System.out.pritln</a:t>
            </a:r>
            <a:r>
              <a:rPr lang="en-US" dirty="0">
                <a:latin typeface="Times New Roman" panose="02020603050405020304" pitchFamily="18" charset="0"/>
                <a:cs typeface="Times New Roman" panose="02020603050405020304" pitchFamily="18" charset="0"/>
              </a:rPr>
              <a:t>(“The Set is”+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a:t>
            </a:r>
          </a:p>
          <a:p>
            <a:pPr marL="63500" indent="0">
              <a:buNone/>
            </a:pPr>
            <a:r>
              <a:rPr lang="en-US" dirty="0">
                <a:latin typeface="Times New Roman" panose="02020603050405020304" pitchFamily="18" charset="0"/>
                <a:cs typeface="Times New Roman" panose="02020603050405020304" pitchFamily="18" charset="0"/>
              </a:rPr>
              <a:t>}}</a:t>
            </a:r>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a:p>
            <a:pPr marL="63500" indent="0">
              <a:buNone/>
            </a:pPr>
            <a:endParaRPr lang="en-US" dirty="0"/>
          </a:p>
        </p:txBody>
      </p:sp>
    </p:spTree>
    <p:extLst>
      <p:ext uri="{BB962C8B-B14F-4D97-AF65-F5344CB8AC3E}">
        <p14:creationId xmlns:p14="http://schemas.microsoft.com/office/powerpoint/2010/main" val="1902081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8139" y="384313"/>
            <a:ext cx="10747513" cy="5548147"/>
          </a:xfrm>
        </p:spPr>
        <p:txBody>
          <a:bodyPr>
            <a:normAutofit fontScale="92500" lnSpcReduction="10000"/>
          </a:bodyPr>
          <a:lstStyle/>
          <a:p>
            <a:pPr marL="63500" indent="0">
              <a:buNone/>
            </a:pPr>
            <a:r>
              <a:rPr lang="en-US" u="sng" dirty="0"/>
              <a:t>Example  Java program to demonstrate internal working of </a:t>
            </a:r>
            <a:r>
              <a:rPr lang="en-US" u="sng" dirty="0" err="1"/>
              <a:t>HashSet</a:t>
            </a:r>
            <a:r>
              <a:rPr lang="en-US" dirty="0"/>
              <a:t> </a:t>
            </a:r>
          </a:p>
          <a:p>
            <a:pPr marL="63500" indent="0">
              <a:buNone/>
            </a:pPr>
            <a:r>
              <a:rPr lang="en-US" dirty="0"/>
              <a:t>import </a:t>
            </a:r>
            <a:r>
              <a:rPr lang="en-US" dirty="0" err="1"/>
              <a:t>java.util.HashSet</a:t>
            </a:r>
            <a:r>
              <a:rPr lang="en-US" dirty="0"/>
              <a:t>; </a:t>
            </a:r>
          </a:p>
          <a:p>
            <a:pPr marL="63500" indent="0">
              <a:buNone/>
            </a:pPr>
            <a:r>
              <a:rPr lang="en-US" dirty="0"/>
              <a:t>class Test </a:t>
            </a:r>
          </a:p>
          <a:p>
            <a:pPr marL="63500" indent="0">
              <a:buNone/>
            </a:pPr>
            <a:r>
              <a:rPr lang="en-US" dirty="0"/>
              <a:t>{	 public static void main(String </a:t>
            </a:r>
            <a:r>
              <a:rPr lang="en-US" dirty="0" err="1"/>
              <a:t>args</a:t>
            </a:r>
            <a:r>
              <a:rPr lang="en-US" dirty="0"/>
              <a:t>[]) </a:t>
            </a:r>
          </a:p>
          <a:p>
            <a:pPr marL="63500" indent="0">
              <a:buNone/>
            </a:pPr>
            <a:r>
              <a:rPr lang="en-US" dirty="0"/>
              <a:t>	{   </a:t>
            </a:r>
            <a:r>
              <a:rPr lang="en-US" dirty="0" err="1"/>
              <a:t>HashSet</a:t>
            </a:r>
            <a:r>
              <a:rPr lang="en-US" dirty="0"/>
              <a:t> </a:t>
            </a:r>
            <a:r>
              <a:rPr lang="en-US" dirty="0" err="1"/>
              <a:t>hs</a:t>
            </a:r>
            <a:r>
              <a:rPr lang="en-US" dirty="0"/>
              <a:t> = new </a:t>
            </a:r>
            <a:r>
              <a:rPr lang="en-US" dirty="0" err="1"/>
              <a:t>HashSet</a:t>
            </a:r>
            <a:r>
              <a:rPr lang="en-US" dirty="0"/>
              <a:t>(); </a:t>
            </a:r>
          </a:p>
          <a:p>
            <a:pPr marL="63500" indent="0">
              <a:buNone/>
            </a:pPr>
            <a:r>
              <a:rPr lang="en-US" dirty="0"/>
              <a:t>		</a:t>
            </a:r>
            <a:r>
              <a:rPr lang="en-US" dirty="0" err="1"/>
              <a:t>boolean</a:t>
            </a:r>
            <a:r>
              <a:rPr lang="en-US" dirty="0"/>
              <a:t> b1 = </a:t>
            </a:r>
            <a:r>
              <a:rPr lang="en-US" dirty="0" err="1"/>
              <a:t>hs.add</a:t>
            </a:r>
            <a:r>
              <a:rPr lang="en-US" dirty="0"/>
              <a:t>("Smart"); </a:t>
            </a:r>
          </a:p>
          <a:p>
            <a:pPr marL="63500" indent="0">
              <a:buNone/>
            </a:pPr>
            <a:r>
              <a:rPr lang="en-US" dirty="0"/>
              <a:t>		</a:t>
            </a:r>
            <a:r>
              <a:rPr lang="en-US" dirty="0" err="1"/>
              <a:t>boolean</a:t>
            </a:r>
            <a:r>
              <a:rPr lang="en-US" dirty="0"/>
              <a:t> b2 = </a:t>
            </a:r>
            <a:r>
              <a:rPr lang="en-US" dirty="0" err="1"/>
              <a:t>hs.add</a:t>
            </a:r>
            <a:r>
              <a:rPr lang="en-US" dirty="0"/>
              <a:t>("Smartwatch"); </a:t>
            </a:r>
          </a:p>
          <a:p>
            <a:pPr marL="63500" indent="0">
              <a:buNone/>
            </a:pPr>
            <a:r>
              <a:rPr lang="en-US" dirty="0"/>
              <a:t>// adding duplicate element </a:t>
            </a:r>
          </a:p>
          <a:p>
            <a:pPr marL="63500" indent="0">
              <a:buNone/>
            </a:pPr>
            <a:r>
              <a:rPr lang="en-US" dirty="0"/>
              <a:t>		</a:t>
            </a:r>
            <a:r>
              <a:rPr lang="en-US" dirty="0" err="1"/>
              <a:t>boolean</a:t>
            </a:r>
            <a:r>
              <a:rPr lang="en-US" dirty="0"/>
              <a:t> b3 = </a:t>
            </a:r>
            <a:r>
              <a:rPr lang="en-US" dirty="0" err="1"/>
              <a:t>hs.add</a:t>
            </a:r>
            <a:r>
              <a:rPr lang="en-US" dirty="0"/>
              <a:t>("Smart"); </a:t>
            </a:r>
          </a:p>
          <a:p>
            <a:pPr marL="63500" indent="0">
              <a:buNone/>
            </a:pPr>
            <a:r>
              <a:rPr lang="en-US" dirty="0"/>
              <a:t>// printing b1, b2, b3 </a:t>
            </a:r>
          </a:p>
          <a:p>
            <a:pPr marL="63500" indent="0">
              <a:buNone/>
            </a:pPr>
            <a:r>
              <a:rPr lang="en-US" dirty="0"/>
              <a:t>		</a:t>
            </a:r>
            <a:r>
              <a:rPr lang="en-US" dirty="0" err="1"/>
              <a:t>System.out.println</a:t>
            </a:r>
            <a:r>
              <a:rPr lang="en-US" dirty="0"/>
              <a:t>("b1 = "+b1); </a:t>
            </a:r>
          </a:p>
          <a:p>
            <a:pPr marL="63500" indent="0">
              <a:buNone/>
            </a:pPr>
            <a:r>
              <a:rPr lang="en-US" dirty="0"/>
              <a:t>		</a:t>
            </a:r>
            <a:r>
              <a:rPr lang="en-US" dirty="0" err="1"/>
              <a:t>System.out.println</a:t>
            </a:r>
            <a:r>
              <a:rPr lang="en-US" dirty="0"/>
              <a:t>("b2 = "+b2); </a:t>
            </a:r>
          </a:p>
          <a:p>
            <a:pPr marL="63500" indent="0">
              <a:buNone/>
            </a:pPr>
            <a:endParaRPr lang="en-US" dirty="0"/>
          </a:p>
          <a:p>
            <a:pPr marL="63500" indent="0">
              <a:buNone/>
            </a:pPr>
            <a:endParaRPr lang="en-US" dirty="0"/>
          </a:p>
          <a:p>
            <a:pPr marL="63500" indent="0">
              <a:buNone/>
            </a:pPr>
            <a:endParaRPr lang="en-US" dirty="0"/>
          </a:p>
        </p:txBody>
      </p:sp>
    </p:spTree>
    <p:extLst>
      <p:ext uri="{BB962C8B-B14F-4D97-AF65-F5344CB8AC3E}">
        <p14:creationId xmlns:p14="http://schemas.microsoft.com/office/powerpoint/2010/main" val="180497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3914-9E78-957D-158A-DE286CA4F635}"/>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478CD21E-E258-F3D1-82C4-6A221B72D631}"/>
              </a:ext>
            </a:extLst>
          </p:cNvPr>
          <p:cNvPicPr>
            <a:picLocks noChangeAspect="1"/>
          </p:cNvPicPr>
          <p:nvPr/>
        </p:nvPicPr>
        <p:blipFill>
          <a:blip r:embed="rId2"/>
          <a:stretch>
            <a:fillRect/>
          </a:stretch>
        </p:blipFill>
        <p:spPr>
          <a:xfrm>
            <a:off x="556591" y="0"/>
            <a:ext cx="10919791" cy="6858000"/>
          </a:xfrm>
          <a:prstGeom prst="rect">
            <a:avLst/>
          </a:prstGeom>
        </p:spPr>
      </p:pic>
    </p:spTree>
    <p:extLst>
      <p:ext uri="{BB962C8B-B14F-4D97-AF65-F5344CB8AC3E}">
        <p14:creationId xmlns:p14="http://schemas.microsoft.com/office/powerpoint/2010/main" val="915216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81200" y="908721"/>
            <a:ext cx="8229600" cy="4297363"/>
          </a:xfrm>
        </p:spPr>
        <p:txBody>
          <a:bodyPr/>
          <a:lstStyle/>
          <a:p>
            <a:pPr marL="63500" indent="0">
              <a:buNone/>
            </a:pPr>
            <a:r>
              <a:rPr lang="en-US" dirty="0"/>
              <a:t>		</a:t>
            </a:r>
            <a:r>
              <a:rPr lang="en-US" dirty="0" err="1"/>
              <a:t>System.out.println</a:t>
            </a:r>
            <a:r>
              <a:rPr lang="en-US" dirty="0"/>
              <a:t>("b3 = "+b3); </a:t>
            </a:r>
          </a:p>
          <a:p>
            <a:pPr marL="63500" indent="0">
              <a:buNone/>
            </a:pPr>
            <a:r>
              <a:rPr lang="en-US" dirty="0"/>
              <a:t>		</a:t>
            </a:r>
          </a:p>
          <a:p>
            <a:pPr marL="63500" indent="0">
              <a:buNone/>
            </a:pPr>
            <a:r>
              <a:rPr lang="en-US" dirty="0"/>
              <a:t>		// printing all elements of </a:t>
            </a:r>
            <a:r>
              <a:rPr lang="en-US" dirty="0" err="1"/>
              <a:t>hashset</a:t>
            </a:r>
            <a:r>
              <a:rPr lang="en-US" dirty="0"/>
              <a:t> </a:t>
            </a:r>
          </a:p>
          <a:p>
            <a:pPr marL="63500" indent="0">
              <a:buNone/>
            </a:pPr>
            <a:r>
              <a:rPr lang="en-US" dirty="0"/>
              <a:t>		</a:t>
            </a:r>
            <a:r>
              <a:rPr lang="en-US" dirty="0" err="1"/>
              <a:t>System.out.println</a:t>
            </a:r>
            <a:r>
              <a:rPr lang="en-US" dirty="0"/>
              <a:t>(</a:t>
            </a:r>
            <a:r>
              <a:rPr lang="en-US" dirty="0" err="1"/>
              <a:t>hs</a:t>
            </a:r>
            <a:r>
              <a:rPr lang="en-US" dirty="0"/>
              <a:t>); </a:t>
            </a:r>
          </a:p>
          <a:p>
            <a:pPr marL="63500" indent="0">
              <a:buNone/>
            </a:pPr>
            <a:r>
              <a:rPr lang="en-US" dirty="0"/>
              <a:t>		} </a:t>
            </a:r>
          </a:p>
          <a:p>
            <a:pPr marL="63500" indent="0">
              <a:buNone/>
            </a:pPr>
            <a:r>
              <a:rPr lang="en-US" dirty="0"/>
              <a:t>}</a:t>
            </a:r>
          </a:p>
        </p:txBody>
      </p:sp>
      <p:sp>
        <p:nvSpPr>
          <p:cNvPr id="4" name="Rectangle 3"/>
          <p:cNvSpPr/>
          <p:nvPr/>
        </p:nvSpPr>
        <p:spPr>
          <a:xfrm>
            <a:off x="1991544" y="4115730"/>
            <a:ext cx="3429000" cy="1754326"/>
          </a:xfrm>
          <a:prstGeom prst="rect">
            <a:avLst/>
          </a:prstGeom>
        </p:spPr>
        <p:txBody>
          <a:bodyPr>
            <a:spAutoFit/>
          </a:bodyPr>
          <a:lstStyle/>
          <a:p>
            <a:r>
              <a:rPr lang="en-US" dirty="0"/>
              <a:t>Output:</a:t>
            </a:r>
          </a:p>
          <a:p>
            <a:endParaRPr lang="en-US" dirty="0"/>
          </a:p>
          <a:p>
            <a:r>
              <a:rPr lang="en-US" dirty="0"/>
              <a:t>b1 = true</a:t>
            </a:r>
          </a:p>
          <a:p>
            <a:r>
              <a:rPr lang="en-US" dirty="0"/>
              <a:t>b2 = true</a:t>
            </a:r>
          </a:p>
          <a:p>
            <a:r>
              <a:rPr lang="en-US" dirty="0"/>
              <a:t>b3 = false</a:t>
            </a:r>
          </a:p>
          <a:p>
            <a:r>
              <a:rPr lang="en-US" dirty="0"/>
              <a:t>[Smartwatch, Smart]</a:t>
            </a:r>
          </a:p>
        </p:txBody>
      </p:sp>
    </p:spTree>
    <p:extLst>
      <p:ext uri="{BB962C8B-B14F-4D97-AF65-F5344CB8AC3E}">
        <p14:creationId xmlns:p14="http://schemas.microsoft.com/office/powerpoint/2010/main" val="30977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2336100" y="-52537"/>
            <a:ext cx="8424936" cy="914400"/>
          </a:xfrm>
          <a:prstGeom prst="rect">
            <a:avLst/>
          </a:prstGeom>
          <a:noFill/>
          <a:ln>
            <a:noFill/>
          </a:ln>
        </p:spPr>
        <p:txBody>
          <a:bodyPr spcFirstLastPara="1" vert="horz" wrap="square" lIns="91425" tIns="45700" rIns="91425" bIns="45700" rtlCol="0" anchor="t" anchorCtr="0">
            <a:noAutofit/>
          </a:bodyPr>
          <a:lstStyle/>
          <a:p>
            <a:pPr>
              <a:spcBef>
                <a:spcPts val="0"/>
              </a:spcBef>
            </a:pPr>
            <a:r>
              <a:rPr lang="en-IN" sz="2200" b="1" dirty="0">
                <a:latin typeface="Cambria"/>
                <a:ea typeface="Cambria"/>
                <a:cs typeface="Cambria"/>
                <a:sym typeface="Cambria"/>
              </a:rPr>
              <a:t>Basic operations on the Set - Union, Intersection and Difference.</a:t>
            </a:r>
            <a:endParaRPr dirty="0"/>
          </a:p>
        </p:txBody>
      </p:sp>
      <p:sp>
        <p:nvSpPr>
          <p:cNvPr id="287" name="Google Shape;287;p49"/>
          <p:cNvSpPr txBox="1">
            <a:spLocks noGrp="1"/>
          </p:cNvSpPr>
          <p:nvPr>
            <p:ph type="body" idx="1"/>
          </p:nvPr>
        </p:nvSpPr>
        <p:spPr>
          <a:xfrm>
            <a:off x="848139" y="477078"/>
            <a:ext cx="5247861" cy="6192282"/>
          </a:xfrm>
          <a:prstGeom prst="rect">
            <a:avLst/>
          </a:prstGeom>
          <a:noFill/>
          <a:ln>
            <a:noFill/>
          </a:ln>
        </p:spPr>
        <p:txBody>
          <a:bodyPr spcFirstLastPara="1" vert="horz" wrap="square" lIns="91425" tIns="45700" rIns="91425" bIns="45700" rtlCol="0" anchor="t" anchorCtr="0">
            <a:noAutofit/>
          </a:bodyPr>
          <a:lstStyle/>
          <a:p>
            <a:pPr marL="0" indent="0">
              <a:lnSpc>
                <a:spcPct val="150000"/>
              </a:lnSpc>
              <a:spcBef>
                <a:spcPts val="0"/>
              </a:spcBef>
              <a:buClr>
                <a:schemeClr val="dk1"/>
              </a:buClr>
              <a:buSzPts val="1820"/>
              <a:buNone/>
            </a:pPr>
            <a:r>
              <a:rPr lang="en-IN" sz="1600" dirty="0"/>
              <a:t>public static void main(String </a:t>
            </a:r>
            <a:r>
              <a:rPr lang="en-IN" sz="1600" dirty="0" err="1"/>
              <a:t>args</a:t>
            </a:r>
            <a:r>
              <a:rPr lang="en-IN" sz="1600" dirty="0"/>
              <a:t>[])         { </a:t>
            </a:r>
          </a:p>
          <a:p>
            <a:pPr marL="0" indent="0">
              <a:lnSpc>
                <a:spcPct val="150000"/>
              </a:lnSpc>
              <a:spcBef>
                <a:spcPts val="0"/>
              </a:spcBef>
              <a:buClr>
                <a:schemeClr val="dk1"/>
              </a:buClr>
              <a:buSzPts val="1820"/>
              <a:buNone/>
            </a:pPr>
            <a:r>
              <a:rPr lang="en-IN" sz="1600" dirty="0"/>
              <a:t>Set&lt;Integer&gt; a = new HashSet&lt;Integer&gt;(); </a:t>
            </a:r>
          </a:p>
          <a:p>
            <a:pPr marL="0" indent="0">
              <a:lnSpc>
                <a:spcPct val="150000"/>
              </a:lnSpc>
              <a:spcBef>
                <a:spcPts val="0"/>
              </a:spcBef>
              <a:buClr>
                <a:schemeClr val="dk1"/>
              </a:buClr>
              <a:buSzPts val="1820"/>
              <a:buNone/>
            </a:pPr>
            <a:r>
              <a:rPr lang="en-IN" sz="1600" dirty="0" err="1"/>
              <a:t>a.addAll</a:t>
            </a:r>
            <a:r>
              <a:rPr lang="en-IN" sz="1600" dirty="0"/>
              <a:t>(</a:t>
            </a:r>
            <a:r>
              <a:rPr lang="en-IN" sz="1600" dirty="0" err="1"/>
              <a:t>Arrays.asList</a:t>
            </a:r>
            <a:r>
              <a:rPr lang="en-IN" sz="1600" dirty="0"/>
              <a:t>(new Integer[] {1, 3, 2, 4, 8, 9, 0})); </a:t>
            </a:r>
          </a:p>
          <a:p>
            <a:pPr marL="0" indent="0">
              <a:lnSpc>
                <a:spcPct val="150000"/>
              </a:lnSpc>
              <a:spcBef>
                <a:spcPts val="0"/>
              </a:spcBef>
              <a:buClr>
                <a:schemeClr val="dk1"/>
              </a:buClr>
              <a:buSzPts val="1820"/>
              <a:buNone/>
            </a:pPr>
            <a:r>
              <a:rPr lang="en-IN" sz="1600" dirty="0"/>
              <a:t>Set&lt;Integer&gt; b = new HashSet&lt;Integer&gt;(); </a:t>
            </a:r>
          </a:p>
          <a:p>
            <a:pPr marL="0" indent="0">
              <a:lnSpc>
                <a:spcPct val="150000"/>
              </a:lnSpc>
              <a:spcBef>
                <a:spcPts val="0"/>
              </a:spcBef>
              <a:buClr>
                <a:schemeClr val="dk1"/>
              </a:buClr>
              <a:buSzPts val="1820"/>
              <a:buNone/>
            </a:pPr>
            <a:r>
              <a:rPr lang="en-IN" sz="1600" dirty="0" err="1"/>
              <a:t>b.addAll</a:t>
            </a:r>
            <a:r>
              <a:rPr lang="en-IN" sz="1600" dirty="0"/>
              <a:t>(</a:t>
            </a:r>
            <a:r>
              <a:rPr lang="en-IN" sz="1600" dirty="0" err="1"/>
              <a:t>Arrays.asList</a:t>
            </a:r>
            <a:r>
              <a:rPr lang="en-IN" sz="1600" dirty="0"/>
              <a:t>(new Integer[] {1, 3, 7, 5, 4, 0, 7, 5})); </a:t>
            </a:r>
          </a:p>
          <a:p>
            <a:pPr marL="0" indent="0">
              <a:lnSpc>
                <a:spcPct val="150000"/>
              </a:lnSpc>
              <a:spcBef>
                <a:spcPts val="0"/>
              </a:spcBef>
              <a:buClr>
                <a:schemeClr val="dk1"/>
              </a:buClr>
              <a:buSzPts val="1820"/>
              <a:buNone/>
            </a:pPr>
            <a:r>
              <a:rPr lang="en-IN" sz="1600" b="1" dirty="0"/>
              <a:t>// To find union </a:t>
            </a:r>
            <a:endParaRPr lang="en-IN" sz="1600" dirty="0"/>
          </a:p>
          <a:p>
            <a:pPr marL="0" indent="0">
              <a:lnSpc>
                <a:spcPct val="150000"/>
              </a:lnSpc>
              <a:spcBef>
                <a:spcPts val="0"/>
              </a:spcBef>
              <a:buClr>
                <a:schemeClr val="dk1"/>
              </a:buClr>
              <a:buSzPts val="1820"/>
              <a:buNone/>
            </a:pPr>
            <a:r>
              <a:rPr lang="en-IN" sz="1600" dirty="0"/>
              <a:t>Set&lt;Integer&gt; union = new HashSet&lt;Integer&gt;(a); </a:t>
            </a:r>
          </a:p>
          <a:p>
            <a:pPr marL="0" indent="0">
              <a:lnSpc>
                <a:spcPct val="150000"/>
              </a:lnSpc>
              <a:spcBef>
                <a:spcPts val="0"/>
              </a:spcBef>
              <a:buClr>
                <a:schemeClr val="dk1"/>
              </a:buClr>
              <a:buSzPts val="1820"/>
              <a:buNone/>
            </a:pPr>
            <a:r>
              <a:rPr lang="en-IN" sz="1600" dirty="0" err="1"/>
              <a:t>union.addAll</a:t>
            </a:r>
            <a:r>
              <a:rPr lang="en-IN" sz="1600" dirty="0"/>
              <a:t>(b); </a:t>
            </a:r>
          </a:p>
          <a:p>
            <a:pPr marL="0" indent="0">
              <a:lnSpc>
                <a:spcPct val="150000"/>
              </a:lnSpc>
              <a:spcBef>
                <a:spcPts val="0"/>
              </a:spcBef>
              <a:buClr>
                <a:schemeClr val="dk1"/>
              </a:buClr>
              <a:buSzPts val="1820"/>
              <a:buNone/>
            </a:pPr>
            <a:r>
              <a:rPr lang="en-IN" sz="1600" dirty="0" err="1"/>
              <a:t>System.out.print</a:t>
            </a:r>
            <a:r>
              <a:rPr lang="en-IN" sz="1600" dirty="0"/>
              <a:t>("Union of the two Set"); </a:t>
            </a:r>
          </a:p>
          <a:p>
            <a:pPr marL="0" indent="0">
              <a:lnSpc>
                <a:spcPct val="150000"/>
              </a:lnSpc>
              <a:spcBef>
                <a:spcPts val="0"/>
              </a:spcBef>
              <a:buClr>
                <a:schemeClr val="dk1"/>
              </a:buClr>
              <a:buSzPts val="1820"/>
              <a:buNone/>
            </a:pPr>
            <a:r>
              <a:rPr lang="en-IN" sz="1600" dirty="0" err="1"/>
              <a:t>System.out.println</a:t>
            </a:r>
            <a:r>
              <a:rPr lang="en-IN" sz="1600" dirty="0"/>
              <a:t>(union); </a:t>
            </a:r>
          </a:p>
          <a:p>
            <a:pPr marL="0" indent="0">
              <a:lnSpc>
                <a:spcPct val="150000"/>
              </a:lnSpc>
              <a:spcBef>
                <a:spcPts val="0"/>
              </a:spcBef>
              <a:buClr>
                <a:schemeClr val="dk1"/>
              </a:buClr>
              <a:buSzPts val="1820"/>
              <a:buNone/>
            </a:pPr>
            <a:r>
              <a:rPr lang="en-IN" sz="1600" b="1" dirty="0">
                <a:latin typeface="Georgia "/>
                <a:ea typeface="Georgia "/>
                <a:cs typeface="Georgia "/>
                <a:sym typeface="Georgia "/>
              </a:rPr>
              <a:t>// To </a:t>
            </a:r>
            <a:r>
              <a:rPr lang="en-IN" sz="1600" b="1" dirty="0"/>
              <a:t>find intersection </a:t>
            </a:r>
            <a:endParaRPr lang="en-IN" sz="1600" dirty="0"/>
          </a:p>
          <a:p>
            <a:pPr marL="0" indent="0">
              <a:lnSpc>
                <a:spcPct val="150000"/>
              </a:lnSpc>
              <a:spcBef>
                <a:spcPts val="0"/>
              </a:spcBef>
              <a:buClr>
                <a:schemeClr val="dk1"/>
              </a:buClr>
              <a:buSzPts val="1820"/>
              <a:buNone/>
            </a:pPr>
            <a:r>
              <a:rPr lang="en-IN" sz="1600" dirty="0"/>
              <a:t>Set&lt;Integer&gt; intersection = new HashSet&lt;Integer&gt;(a); </a:t>
            </a:r>
          </a:p>
          <a:p>
            <a:pPr marL="0" indent="0">
              <a:lnSpc>
                <a:spcPct val="150000"/>
              </a:lnSpc>
              <a:spcBef>
                <a:spcPts val="0"/>
              </a:spcBef>
              <a:buClr>
                <a:schemeClr val="dk1"/>
              </a:buClr>
              <a:buSzPts val="1820"/>
              <a:buNone/>
            </a:pPr>
            <a:r>
              <a:rPr lang="en-IN" sz="1600" dirty="0" err="1"/>
              <a:t>intersection.retainAll</a:t>
            </a:r>
            <a:r>
              <a:rPr lang="en-IN" sz="1600" dirty="0"/>
              <a:t>(b); </a:t>
            </a:r>
          </a:p>
          <a:p>
            <a:pPr marL="0" indent="0">
              <a:lnSpc>
                <a:spcPct val="150000"/>
              </a:lnSpc>
              <a:spcBef>
                <a:spcPts val="0"/>
              </a:spcBef>
              <a:buClr>
                <a:schemeClr val="dk1"/>
              </a:buClr>
              <a:buSzPts val="1820"/>
              <a:buNone/>
            </a:pPr>
            <a:r>
              <a:rPr lang="en-IN" sz="1600" dirty="0" err="1"/>
              <a:t>System.out.print</a:t>
            </a:r>
            <a:r>
              <a:rPr lang="en-IN" sz="1600" dirty="0"/>
              <a:t>("Intersection of the two Set"); </a:t>
            </a:r>
          </a:p>
          <a:p>
            <a:pPr marL="0" indent="0">
              <a:lnSpc>
                <a:spcPct val="150000"/>
              </a:lnSpc>
              <a:spcBef>
                <a:spcPts val="0"/>
              </a:spcBef>
              <a:buClr>
                <a:schemeClr val="dk1"/>
              </a:buClr>
              <a:buSzPts val="1820"/>
              <a:buNone/>
            </a:pPr>
            <a:r>
              <a:rPr lang="en-IN" sz="1600" dirty="0" err="1"/>
              <a:t>System.out.println</a:t>
            </a:r>
            <a:r>
              <a:rPr lang="en-IN" sz="1600" dirty="0"/>
              <a:t>(intersection); </a:t>
            </a:r>
          </a:p>
        </p:txBody>
      </p:sp>
      <p:sp>
        <p:nvSpPr>
          <p:cNvPr id="288" name="Google Shape;288;p49"/>
          <p:cNvSpPr/>
          <p:nvPr/>
        </p:nvSpPr>
        <p:spPr>
          <a:xfrm>
            <a:off x="6679095" y="477078"/>
            <a:ext cx="5247861" cy="5976259"/>
          </a:xfrm>
          <a:prstGeom prst="rect">
            <a:avLst/>
          </a:prstGeom>
          <a:noFill/>
          <a:ln>
            <a:noFill/>
          </a:ln>
        </p:spPr>
        <p:txBody>
          <a:bodyPr spcFirstLastPara="1" wrap="square" lIns="91425" tIns="45700" rIns="91425" bIns="45700" anchor="t" anchorCtr="0">
            <a:noAutofit/>
          </a:bodyPr>
          <a:lstStyle/>
          <a:p>
            <a:pPr lvl="0">
              <a:lnSpc>
                <a:spcPct val="150000"/>
              </a:lnSpc>
            </a:pPr>
            <a:r>
              <a:rPr lang="en-US" sz="1600" b="1" dirty="0">
                <a:solidFill>
                  <a:schemeClr val="dk1"/>
                </a:solidFill>
                <a:latin typeface="Georgia"/>
                <a:ea typeface="Georgia"/>
                <a:cs typeface="Georgia"/>
                <a:sym typeface="Georgia"/>
              </a:rPr>
              <a:t>// To find the symmetric difference </a:t>
            </a:r>
            <a:endParaRPr lang="en-US" sz="1600" dirty="0"/>
          </a:p>
          <a:p>
            <a:pPr lvl="0">
              <a:lnSpc>
                <a:spcPct val="150000"/>
              </a:lnSpc>
            </a:pPr>
            <a:r>
              <a:rPr lang="en-US" sz="1600" dirty="0">
                <a:solidFill>
                  <a:schemeClr val="dk1"/>
                </a:solidFill>
                <a:latin typeface="Georgia"/>
                <a:ea typeface="Georgia"/>
                <a:cs typeface="Georgia"/>
                <a:sym typeface="Georgia"/>
              </a:rPr>
              <a:t>Set&lt;Integer&gt; difference = new HashSet&lt;Integer&gt;(a); </a:t>
            </a:r>
            <a:endParaRPr lang="en-US" sz="1600" dirty="0"/>
          </a:p>
          <a:p>
            <a:pPr lvl="0">
              <a:lnSpc>
                <a:spcPct val="150000"/>
              </a:lnSpc>
            </a:pPr>
            <a:r>
              <a:rPr lang="en-US" sz="1600" dirty="0" err="1">
                <a:solidFill>
                  <a:schemeClr val="dk1"/>
                </a:solidFill>
                <a:latin typeface="Georgia"/>
                <a:ea typeface="Georgia"/>
                <a:cs typeface="Georgia"/>
                <a:sym typeface="Georgia"/>
              </a:rPr>
              <a:t>difference.removeAll</a:t>
            </a:r>
            <a:r>
              <a:rPr lang="en-US" sz="1600" dirty="0">
                <a:solidFill>
                  <a:schemeClr val="dk1"/>
                </a:solidFill>
                <a:latin typeface="Georgia"/>
                <a:ea typeface="Georgia"/>
                <a:cs typeface="Georgia"/>
                <a:sym typeface="Georgia"/>
              </a:rPr>
              <a:t>(b); </a:t>
            </a:r>
            <a:endParaRPr lang="en-US" sz="1600" dirty="0"/>
          </a:p>
          <a:p>
            <a:pPr lvl="0">
              <a:lnSpc>
                <a:spcPct val="150000"/>
              </a:lnSpc>
            </a:pPr>
            <a:r>
              <a:rPr lang="en-US" sz="1600" dirty="0" err="1">
                <a:solidFill>
                  <a:schemeClr val="dk1"/>
                </a:solidFill>
                <a:latin typeface="Georgia"/>
                <a:ea typeface="Georgia"/>
                <a:cs typeface="Georgia"/>
                <a:sym typeface="Georgia"/>
              </a:rPr>
              <a:t>System.out.print</a:t>
            </a:r>
            <a:r>
              <a:rPr lang="en-US" sz="1600" dirty="0">
                <a:solidFill>
                  <a:schemeClr val="dk1"/>
                </a:solidFill>
                <a:latin typeface="Georgia"/>
                <a:ea typeface="Georgia"/>
                <a:cs typeface="Georgia"/>
                <a:sym typeface="Georgia"/>
              </a:rPr>
              <a:t>("Difference of the two Set"); </a:t>
            </a:r>
            <a:endParaRPr lang="en-US" sz="1600" dirty="0"/>
          </a:p>
          <a:p>
            <a:pPr lvl="0">
              <a:lnSpc>
                <a:spcPct val="150000"/>
              </a:lnSpc>
            </a:pPr>
            <a:r>
              <a:rPr lang="en-US" sz="1600" dirty="0" err="1">
                <a:solidFill>
                  <a:schemeClr val="dk1"/>
                </a:solidFill>
                <a:latin typeface="Georgia"/>
                <a:ea typeface="Georgia"/>
                <a:cs typeface="Georgia"/>
                <a:sym typeface="Georgia"/>
              </a:rPr>
              <a:t>System.out.println</a:t>
            </a:r>
            <a:r>
              <a:rPr lang="en-US" sz="1600" dirty="0">
                <a:solidFill>
                  <a:schemeClr val="dk1"/>
                </a:solidFill>
                <a:latin typeface="Georgia"/>
                <a:ea typeface="Georgia"/>
                <a:cs typeface="Georgia"/>
                <a:sym typeface="Georgia"/>
              </a:rPr>
              <a:t>(difference); </a:t>
            </a:r>
            <a:endParaRPr lang="en-US" sz="1600" dirty="0"/>
          </a:p>
          <a:p>
            <a:pPr lvl="0">
              <a:lnSpc>
                <a:spcPct val="150000"/>
              </a:lnSpc>
            </a:pPr>
            <a:r>
              <a:rPr lang="en-US" sz="1600" dirty="0">
                <a:solidFill>
                  <a:schemeClr val="dk1"/>
                </a:solidFill>
                <a:latin typeface="Georgia"/>
                <a:ea typeface="Georgia"/>
                <a:cs typeface="Georgia"/>
                <a:sym typeface="Georgia"/>
              </a:rPr>
              <a:t>}   </a:t>
            </a:r>
          </a:p>
        </p:txBody>
      </p:sp>
    </p:spTree>
    <p:extLst>
      <p:ext uri="{BB962C8B-B14F-4D97-AF65-F5344CB8AC3E}">
        <p14:creationId xmlns:p14="http://schemas.microsoft.com/office/powerpoint/2010/main" val="4289598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9;p49">
            <a:extLst>
              <a:ext uri="{FF2B5EF4-FFF2-40B4-BE49-F238E27FC236}">
                <a16:creationId xmlns:a16="http://schemas.microsoft.com/office/drawing/2014/main" id="{1087DB74-0DB0-4322-A5F6-485711A5F81E}"/>
              </a:ext>
            </a:extLst>
          </p:cNvPr>
          <p:cNvSpPr txBox="1">
            <a:spLocks noGrp="1"/>
          </p:cNvSpPr>
          <p:nvPr>
            <p:ph idx="1"/>
          </p:nvPr>
        </p:nvSpPr>
        <p:spPr>
          <a:xfrm>
            <a:off x="1991544" y="908720"/>
            <a:ext cx="7886700" cy="4351338"/>
          </a:xfrm>
          <a:prstGeom prst="rect">
            <a:avLst/>
          </a:prstGeom>
          <a:solidFill>
            <a:srgbClr val="BFBFBF"/>
          </a:solidFill>
          <a:ln>
            <a:noFill/>
          </a:ln>
        </p:spPr>
        <p:txBody>
          <a:bodyPr spcFirstLastPara="1" vert="horz" wrap="square" lIns="91425" tIns="45700" rIns="91425" bIns="45700" rtlCol="0" anchor="t" anchorCtr="0">
            <a:noAutofit/>
          </a:bodyPr>
          <a:lstStyle/>
          <a:p>
            <a:r>
              <a:rPr lang="en-IN" b="1" dirty="0">
                <a:solidFill>
                  <a:schemeClr val="dk1"/>
                </a:solidFill>
                <a:latin typeface="Cambria"/>
                <a:ea typeface="Cambria"/>
                <a:cs typeface="Cambria"/>
                <a:sym typeface="Cambria"/>
              </a:rPr>
              <a:t>Output </a:t>
            </a:r>
            <a:endParaRPr b="1" dirty="0">
              <a:solidFill>
                <a:schemeClr val="dk1"/>
              </a:solidFill>
              <a:latin typeface="Cambria"/>
              <a:ea typeface="Cambria"/>
              <a:cs typeface="Cambria"/>
              <a:sym typeface="Cambria"/>
            </a:endParaRPr>
          </a:p>
          <a:p>
            <a:pPr>
              <a:spcBef>
                <a:spcPts val="600"/>
              </a:spcBef>
            </a:pPr>
            <a:r>
              <a:rPr lang="en-IN" dirty="0">
                <a:solidFill>
                  <a:schemeClr val="dk1"/>
                </a:solidFill>
                <a:latin typeface="Cambria"/>
                <a:ea typeface="Cambria"/>
                <a:cs typeface="Cambria"/>
                <a:sym typeface="Cambria"/>
              </a:rPr>
              <a:t>Union of the two Set[0, 1, 2, 3, 4, 5, 7, 8, 9] </a:t>
            </a:r>
            <a:endParaRPr dirty="0">
              <a:solidFill>
                <a:schemeClr val="dk1"/>
              </a:solidFill>
              <a:latin typeface="Cambria"/>
              <a:ea typeface="Cambria"/>
              <a:cs typeface="Cambria"/>
              <a:sym typeface="Cambria"/>
            </a:endParaRPr>
          </a:p>
          <a:p>
            <a:pPr>
              <a:spcBef>
                <a:spcPts val="600"/>
              </a:spcBef>
            </a:pPr>
            <a:r>
              <a:rPr lang="en-IN" dirty="0">
                <a:solidFill>
                  <a:schemeClr val="dk1"/>
                </a:solidFill>
                <a:latin typeface="Cambria"/>
                <a:ea typeface="Cambria"/>
                <a:cs typeface="Cambria"/>
                <a:sym typeface="Cambria"/>
              </a:rPr>
              <a:t>Intersection of the two Set[0, 1, 3, 4] </a:t>
            </a:r>
            <a:endParaRPr dirty="0">
              <a:solidFill>
                <a:schemeClr val="dk1"/>
              </a:solidFill>
              <a:latin typeface="Cambria"/>
              <a:ea typeface="Cambria"/>
              <a:cs typeface="Cambria"/>
              <a:sym typeface="Cambria"/>
            </a:endParaRPr>
          </a:p>
          <a:p>
            <a:pPr>
              <a:spcBef>
                <a:spcPts val="600"/>
              </a:spcBef>
            </a:pPr>
            <a:r>
              <a:rPr lang="en-IN" dirty="0">
                <a:solidFill>
                  <a:schemeClr val="dk1"/>
                </a:solidFill>
                <a:latin typeface="Cambria"/>
                <a:ea typeface="Cambria"/>
                <a:cs typeface="Cambria"/>
                <a:sym typeface="Cambria"/>
              </a:rPr>
              <a:t>Difference of the two Set[2, 8, 9]</a:t>
            </a:r>
            <a:endParaRPr dirty="0"/>
          </a:p>
        </p:txBody>
      </p:sp>
    </p:spTree>
    <p:extLst>
      <p:ext uri="{BB962C8B-B14F-4D97-AF65-F5344CB8AC3E}">
        <p14:creationId xmlns:p14="http://schemas.microsoft.com/office/powerpoint/2010/main" val="9270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08720"/>
            <a:ext cx="8229600" cy="576064"/>
          </a:xfrm>
        </p:spPr>
        <p:txBody>
          <a:bodyPr>
            <a:normAutofit fontScale="90000"/>
          </a:bodyPr>
          <a:lstStyle/>
          <a:p>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49357" y="1579910"/>
            <a:ext cx="9561443" cy="4297363"/>
          </a:xfrm>
        </p:spPr>
        <p:txBody>
          <a:bodyPr/>
          <a:lstStyle/>
          <a:p>
            <a:r>
              <a:rPr lang="en-US" dirty="0">
                <a:latin typeface="Times New Roman" panose="02020603050405020304" pitchFamily="18" charset="0"/>
                <a:cs typeface="Times New Roman" panose="02020603050405020304" pitchFamily="18" charset="0"/>
              </a:rPr>
              <a:t>It implements a Set interface.</a:t>
            </a:r>
          </a:p>
          <a:p>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unlike </a:t>
            </a:r>
            <a:r>
              <a:rPr lang="en-US" dirty="0" err="1">
                <a:latin typeface="Times New Roman" panose="02020603050405020304" pitchFamily="18" charset="0"/>
                <a:cs typeface="Times New Roman" panose="02020603050405020304" pitchFamily="18" charset="0"/>
              </a:rPr>
              <a:t>HashSet</a:t>
            </a:r>
            <a:r>
              <a:rPr lang="en-US" dirty="0">
                <a:latin typeface="Times New Roman" panose="02020603050405020304" pitchFamily="18" charset="0"/>
                <a:cs typeface="Times New Roman" panose="02020603050405020304" pitchFamily="18" charset="0"/>
              </a:rPr>
              <a:t> maintains insertion order. That is elements are placed in the order they are inserted. </a:t>
            </a:r>
          </a:p>
          <a:p>
            <a:r>
              <a:rPr lang="en-US" dirty="0">
                <a:latin typeface="Times New Roman" panose="02020603050405020304" pitchFamily="18" charset="0"/>
                <a:cs typeface="Times New Roman" panose="02020603050405020304" pitchFamily="18" charset="0"/>
              </a:rPr>
              <a:t>It should be preferred if you want a unique collection of objects in an insertion order.</a:t>
            </a:r>
          </a:p>
          <a:p>
            <a:endParaRPr lang="en-US" dirty="0"/>
          </a:p>
        </p:txBody>
      </p:sp>
    </p:spTree>
    <p:extLst>
      <p:ext uri="{BB962C8B-B14F-4D97-AF65-F5344CB8AC3E}">
        <p14:creationId xmlns:p14="http://schemas.microsoft.com/office/powerpoint/2010/main" val="743891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01147" y="1682002"/>
            <a:ext cx="9660835" cy="5059366"/>
          </a:xfrm>
        </p:spPr>
        <p:txBody>
          <a:bodyPr>
            <a:normAutofit fontScale="92500" lnSpcReduction="10000"/>
          </a:bodyPr>
          <a:lstStyle/>
          <a:p>
            <a:pPr marL="63500" indent="0" fontAlgn="base">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a:t>
            </a:r>
          </a:p>
          <a:p>
            <a:pPr marL="63500" indent="0" fontAlgn="base">
              <a:buNone/>
            </a:pPr>
            <a:r>
              <a:rPr lang="en-US" dirty="0">
                <a:latin typeface="Times New Roman" panose="02020603050405020304" pitchFamily="18" charset="0"/>
                <a:cs typeface="Times New Roman" panose="02020603050405020304" pitchFamily="18" charset="0"/>
              </a:rPr>
              <a:t>public class Example1 {</a:t>
            </a:r>
          </a:p>
          <a:p>
            <a:pPr marL="63500" indent="0" fontAlgn="base">
              <a:buNone/>
            </a:pPr>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a:t>
            </a:r>
          </a:p>
          <a:p>
            <a:pPr marL="63500" indent="0" fontAlgn="base">
              <a:buNone/>
            </a:pPr>
            <a:r>
              <a:rPr lang="en-US" dirty="0">
                <a:latin typeface="Times New Roman" panose="02020603050405020304" pitchFamily="18" charset="0"/>
                <a:cs typeface="Times New Roman" panose="02020603050405020304" pitchFamily="18" charset="0"/>
              </a:rPr>
              <a:t>       // Adding elements to the </a:t>
            </a:r>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(“S");</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(“m");</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(“a");</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("r");</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(“t");</a:t>
            </a:r>
          </a:p>
          <a:p>
            <a:pPr marL="63500" indent="0" fontAlgn="base">
              <a:buNone/>
            </a:pPr>
            <a:r>
              <a:rPr lang="en-US" dirty="0"/>
              <a:t>      </a:t>
            </a:r>
          </a:p>
        </p:txBody>
      </p:sp>
      <p:sp>
        <p:nvSpPr>
          <p:cNvPr id="4" name="Rectangle 3"/>
          <p:cNvSpPr/>
          <p:nvPr/>
        </p:nvSpPr>
        <p:spPr>
          <a:xfrm>
            <a:off x="1991544" y="908720"/>
            <a:ext cx="7560840" cy="400110"/>
          </a:xfrm>
          <a:prstGeom prst="rect">
            <a:avLst/>
          </a:prstGeom>
        </p:spPr>
        <p:txBody>
          <a:bodyPr wrap="square">
            <a:spAutoFit/>
          </a:bodyPr>
          <a:lstStyle/>
          <a:p>
            <a:r>
              <a:rPr lang="en-US" sz="2000" b="1" dirty="0"/>
              <a:t>Calculating Size and Searching for an Element in the </a:t>
            </a:r>
            <a:r>
              <a:rPr lang="en-US" sz="2000" b="1" dirty="0" err="1"/>
              <a:t>LinkedHashSet</a:t>
            </a:r>
            <a:endParaRPr lang="en-US" sz="2000" dirty="0"/>
          </a:p>
        </p:txBody>
      </p:sp>
    </p:spTree>
    <p:extLst>
      <p:ext uri="{BB962C8B-B14F-4D97-AF65-F5344CB8AC3E}">
        <p14:creationId xmlns:p14="http://schemas.microsoft.com/office/powerpoint/2010/main" val="2623681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8539" y="908720"/>
            <a:ext cx="11476383" cy="5472608"/>
          </a:xfrm>
        </p:spPr>
        <p:txBody>
          <a:bodyPr>
            <a:noAutofit/>
          </a:bodyPr>
          <a:lstStyle/>
          <a:p>
            <a:pPr marL="63500" indent="0" fontAlgn="base">
              <a:buNone/>
            </a:pP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 Getting the size of the </a:t>
            </a:r>
            <a:r>
              <a:rPr lang="en-US" sz="2400" dirty="0" err="1">
                <a:latin typeface="Times New Roman" panose="02020603050405020304" pitchFamily="18" charset="0"/>
                <a:cs typeface="Times New Roman" panose="02020603050405020304" pitchFamily="18" charset="0"/>
              </a:rPr>
              <a:t>LinkedHashSet</a:t>
            </a:r>
            <a:endParaRPr lang="en-US" sz="2400" dirty="0">
              <a:latin typeface="Times New Roman" panose="02020603050405020304" pitchFamily="18" charset="0"/>
              <a:cs typeface="Times New Roman" panose="02020603050405020304" pitchFamily="18" charset="0"/>
            </a:endParaRPr>
          </a:p>
          <a:p>
            <a:pPr marL="63500" indent="0" fontAlgn="base">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("The size of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is  "+ </a:t>
            </a:r>
            <a:r>
              <a:rPr lang="en-US" sz="2400" dirty="0" err="1">
                <a:latin typeface="Times New Roman" panose="02020603050405020304" pitchFamily="18" charset="0"/>
                <a:cs typeface="Times New Roman" panose="02020603050405020304" pitchFamily="18" charset="0"/>
              </a:rPr>
              <a:t>hs.size</a:t>
            </a:r>
            <a:r>
              <a:rPr lang="en-US" sz="2400" dirty="0">
                <a:latin typeface="Times New Roman" panose="02020603050405020304" pitchFamily="18" charset="0"/>
                <a:cs typeface="Times New Roman" panose="02020603050405020304" pitchFamily="18" charset="0"/>
              </a:rPr>
              <a:t>());</a:t>
            </a:r>
          </a:p>
          <a:p>
            <a:pPr marL="63500" indent="0" fontAlgn="base">
              <a:buNone/>
            </a:pPr>
            <a:r>
              <a:rPr lang="en-US" sz="2400" dirty="0">
                <a:latin typeface="Times New Roman" panose="02020603050405020304" pitchFamily="18" charset="0"/>
                <a:cs typeface="Times New Roman" panose="02020603050405020304" pitchFamily="18" charset="0"/>
              </a:rPr>
              <a:t>       // Checking whether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contains an element or not</a:t>
            </a:r>
          </a:p>
          <a:p>
            <a:pPr marL="63500" indent="0" fontAlgn="base">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("Is B Present in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hs.contains</a:t>
            </a:r>
            <a:r>
              <a:rPr lang="en-US" sz="2400" dirty="0">
                <a:latin typeface="Times New Roman" panose="02020603050405020304" pitchFamily="18" charset="0"/>
                <a:cs typeface="Times New Roman" panose="02020603050405020304" pitchFamily="18" charset="0"/>
              </a:rPr>
              <a:t>("B")); </a:t>
            </a:r>
          </a:p>
          <a:p>
            <a:pPr marL="63500" indent="0" fontAlgn="base">
              <a:buNone/>
            </a:pPr>
            <a:r>
              <a:rPr lang="en-US" sz="2400" dirty="0">
                <a:latin typeface="Times New Roman" panose="02020603050405020304" pitchFamily="18" charset="0"/>
                <a:cs typeface="Times New Roman" panose="02020603050405020304" pitchFamily="18" charset="0"/>
              </a:rPr>
              <a:t>       // Checking whether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contains an element or not</a:t>
            </a:r>
          </a:p>
          <a:p>
            <a:pPr marL="63500" indent="0" fontAlgn="base">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System.out.println</a:t>
            </a:r>
            <a:r>
              <a:rPr lang="en-US" sz="2400" dirty="0">
                <a:latin typeface="Times New Roman" panose="02020603050405020304" pitchFamily="18" charset="0"/>
                <a:cs typeface="Times New Roman" panose="02020603050405020304" pitchFamily="18" charset="0"/>
              </a:rPr>
              <a:t>("Is S Present in the </a:t>
            </a:r>
            <a:r>
              <a:rPr lang="en-US" sz="2400" dirty="0" err="1">
                <a:latin typeface="Times New Roman" panose="02020603050405020304" pitchFamily="18" charset="0"/>
                <a:cs typeface="Times New Roman" panose="02020603050405020304" pitchFamily="18" charset="0"/>
              </a:rPr>
              <a:t>LinkedHashSet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hs.contains</a:t>
            </a:r>
            <a:r>
              <a:rPr lang="en-US" sz="2400" dirty="0">
                <a:latin typeface="Times New Roman" panose="02020603050405020304" pitchFamily="18" charset="0"/>
                <a:cs typeface="Times New Roman" panose="02020603050405020304" pitchFamily="18" charset="0"/>
              </a:rPr>
              <a:t>("E"));</a:t>
            </a:r>
          </a:p>
          <a:p>
            <a:pPr marL="63500" indent="0" fontAlgn="base">
              <a:buNone/>
            </a:pPr>
            <a:r>
              <a:rPr lang="en-US" sz="2400" dirty="0">
                <a:latin typeface="Times New Roman" panose="02020603050405020304" pitchFamily="18" charset="0"/>
                <a:cs typeface="Times New Roman" panose="02020603050405020304" pitchFamily="18" charset="0"/>
              </a:rPr>
              <a:t>} }</a:t>
            </a:r>
          </a:p>
          <a:p>
            <a:pPr marL="0" indent="0">
              <a:spcBef>
                <a:spcPct val="0"/>
              </a:spcBef>
              <a:buNone/>
            </a:pPr>
            <a:r>
              <a:rPr lang="en-US" sz="2400" dirty="0">
                <a:solidFill>
                  <a:srgbClr val="000000"/>
                </a:solidFill>
                <a:latin typeface="Times New Roman" panose="02020603050405020304" pitchFamily="18" charset="0"/>
                <a:cs typeface="Times New Roman" panose="02020603050405020304" pitchFamily="18" charset="0"/>
              </a:rPr>
              <a:t>Output:</a:t>
            </a:r>
          </a:p>
          <a:p>
            <a:pPr marL="0" indent="0">
              <a:spcBef>
                <a:spcPct val="0"/>
              </a:spcBef>
              <a:buNone/>
            </a:pPr>
            <a:r>
              <a:rPr lang="en-US" sz="2400" dirty="0">
                <a:solidFill>
                  <a:srgbClr val="000000"/>
                </a:solidFill>
                <a:latin typeface="Times New Roman" panose="02020603050405020304" pitchFamily="18" charset="0"/>
                <a:cs typeface="Times New Roman" panose="02020603050405020304" pitchFamily="18" charset="0"/>
              </a:rPr>
              <a:t>The size of the </a:t>
            </a:r>
            <a:r>
              <a:rPr lang="en-US" sz="2400" dirty="0" err="1">
                <a:solidFill>
                  <a:srgbClr val="000000"/>
                </a:solidFill>
                <a:latin typeface="Times New Roman" panose="02020603050405020304" pitchFamily="18" charset="0"/>
                <a:cs typeface="Times New Roman" panose="02020603050405020304" pitchFamily="18" charset="0"/>
              </a:rPr>
              <a:t>LinkedHashSet</a:t>
            </a:r>
            <a:r>
              <a:rPr lang="en-US" sz="2400" dirty="0">
                <a:solidFill>
                  <a:srgbClr val="000000"/>
                </a:solidFill>
                <a:latin typeface="Times New Roman" panose="02020603050405020304" pitchFamily="18" charset="0"/>
                <a:cs typeface="Times New Roman" panose="02020603050405020304" pitchFamily="18" charset="0"/>
              </a:rPr>
              <a:t> is 7</a:t>
            </a:r>
            <a:endParaRPr lang="en-US" sz="2400" dirty="0">
              <a:latin typeface="Times New Roman" panose="02020603050405020304" pitchFamily="18" charset="0"/>
              <a:cs typeface="Times New Roman" panose="02020603050405020304" pitchFamily="18" charset="0"/>
            </a:endParaRPr>
          </a:p>
          <a:p>
            <a:pPr marL="0" indent="0" eaLnBrk="0" hangingPunct="0">
              <a:spcBef>
                <a:spcPct val="0"/>
              </a:spcBef>
              <a:buNone/>
            </a:pPr>
            <a:r>
              <a:rPr lang="en-US" sz="2400" dirty="0">
                <a:solidFill>
                  <a:srgbClr val="000000"/>
                </a:solidFill>
                <a:latin typeface="Times New Roman" panose="02020603050405020304" pitchFamily="18" charset="0"/>
                <a:cs typeface="Times New Roman" panose="02020603050405020304" pitchFamily="18" charset="0"/>
              </a:rPr>
              <a:t>Is B Present in the </a:t>
            </a:r>
            <a:r>
              <a:rPr lang="en-US" sz="2400" dirty="0" err="1">
                <a:solidFill>
                  <a:srgbClr val="000000"/>
                </a:solidFill>
                <a:latin typeface="Times New Roman" panose="02020603050405020304" pitchFamily="18" charset="0"/>
                <a:cs typeface="Times New Roman" panose="02020603050405020304" pitchFamily="18" charset="0"/>
              </a:rPr>
              <a:t>LinkedHashSet</a:t>
            </a:r>
            <a:r>
              <a:rPr lang="en-US" sz="2400" dirty="0">
                <a:solidFill>
                  <a:srgbClr val="000000"/>
                </a:solidFill>
                <a:latin typeface="Times New Roman" panose="02020603050405020304" pitchFamily="18" charset="0"/>
                <a:cs typeface="Times New Roman" panose="02020603050405020304" pitchFamily="18" charset="0"/>
              </a:rPr>
              <a:t>?: false</a:t>
            </a:r>
            <a:endParaRPr lang="en-US" sz="2400" dirty="0">
              <a:latin typeface="Times New Roman" panose="02020603050405020304" pitchFamily="18" charset="0"/>
              <a:cs typeface="Times New Roman" panose="02020603050405020304" pitchFamily="18" charset="0"/>
            </a:endParaRPr>
          </a:p>
          <a:p>
            <a:pPr marL="0" indent="0" eaLnBrk="0" hangingPunct="0">
              <a:spcBef>
                <a:spcPct val="0"/>
              </a:spcBef>
              <a:buNone/>
            </a:pPr>
            <a:r>
              <a:rPr lang="en-US" sz="2400" dirty="0">
                <a:solidFill>
                  <a:srgbClr val="000000"/>
                </a:solidFill>
                <a:latin typeface="Times New Roman" panose="02020603050405020304" pitchFamily="18" charset="0"/>
                <a:cs typeface="Times New Roman" panose="02020603050405020304" pitchFamily="18" charset="0"/>
              </a:rPr>
              <a:t>Is S Present in the </a:t>
            </a:r>
            <a:r>
              <a:rPr lang="en-US" sz="2400" dirty="0" err="1">
                <a:solidFill>
                  <a:srgbClr val="000000"/>
                </a:solidFill>
                <a:latin typeface="Times New Roman" panose="02020603050405020304" pitchFamily="18" charset="0"/>
                <a:cs typeface="Times New Roman" panose="02020603050405020304" pitchFamily="18" charset="0"/>
              </a:rPr>
              <a:t>LinkedHashSet</a:t>
            </a:r>
            <a:r>
              <a:rPr lang="en-US" sz="2400" dirty="0">
                <a:solidFill>
                  <a:srgbClr val="000000"/>
                </a:solidFill>
                <a:latin typeface="Times New Roman" panose="02020603050405020304" pitchFamily="18" charset="0"/>
                <a:cs typeface="Times New Roman" panose="02020603050405020304" pitchFamily="18" charset="0"/>
              </a:rPr>
              <a:t>?: true</a:t>
            </a:r>
            <a:endParaRPr lang="en-US" sz="2400" dirty="0">
              <a:latin typeface="Times New Roman" panose="02020603050405020304" pitchFamily="18" charset="0"/>
              <a:cs typeface="Times New Roman" panose="02020603050405020304" pitchFamily="18" charset="0"/>
            </a:endParaRPr>
          </a:p>
          <a:p>
            <a:pPr marL="63500" indent="0">
              <a:buNone/>
            </a:pPr>
            <a:endParaRPr lang="en-US" sz="1800" dirty="0"/>
          </a:p>
          <a:p>
            <a:endParaRPr lang="en-US" sz="1800" dirty="0"/>
          </a:p>
        </p:txBody>
      </p:sp>
    </p:spTree>
    <p:extLst>
      <p:ext uri="{BB962C8B-B14F-4D97-AF65-F5344CB8AC3E}">
        <p14:creationId xmlns:p14="http://schemas.microsoft.com/office/powerpoint/2010/main" val="2380377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17" y="140094"/>
            <a:ext cx="10760765" cy="936104"/>
          </a:xfrm>
        </p:spPr>
        <p:txBody>
          <a:bodyPr>
            <a:normAutofit fontScale="90000"/>
          </a:bodyPr>
          <a:lstStyle/>
          <a:p>
            <a:r>
              <a:rPr lang="en-US" b="1" dirty="0">
                <a:latin typeface="Times New Roman" panose="02020603050405020304" pitchFamily="18" charset="0"/>
                <a:cs typeface="Times New Roman" panose="02020603050405020304" pitchFamily="18" charset="0"/>
              </a:rPr>
              <a:t>Removing an Element from the </a:t>
            </a:r>
            <a:r>
              <a:rPr lang="en-US" b="1"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72277" y="967410"/>
            <a:ext cx="11052313" cy="5523194"/>
          </a:xfrm>
        </p:spPr>
        <p:txBody>
          <a:bodyPr>
            <a:normAutofit lnSpcReduction="10000"/>
          </a:bodyPr>
          <a:lstStyle/>
          <a:p>
            <a:pPr marL="63500" indent="0" fontAlgn="base">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java.util</a:t>
            </a:r>
            <a:r>
              <a:rPr lang="en-US" dirty="0">
                <a:latin typeface="Times New Roman" panose="02020603050405020304" pitchFamily="18" charset="0"/>
                <a:cs typeface="Times New Roman" panose="02020603050405020304" pitchFamily="18" charset="0"/>
              </a:rPr>
              <a:t>.*;</a:t>
            </a:r>
          </a:p>
          <a:p>
            <a:pPr marL="63500" indent="0" fontAlgn="base">
              <a:buNone/>
            </a:pPr>
            <a:r>
              <a:rPr lang="en-US" dirty="0">
                <a:latin typeface="Times New Roman" panose="02020603050405020304" pitchFamily="18" charset="0"/>
                <a:cs typeface="Times New Roman" panose="02020603050405020304" pitchFamily="18" charset="0"/>
              </a:rPr>
              <a:t>public class Example2 {</a:t>
            </a:r>
          </a:p>
          <a:p>
            <a:pPr marL="63500" indent="0" fontAlgn="base">
              <a:buNone/>
            </a:pPr>
            <a:r>
              <a:rPr lang="en-US" dirty="0">
                <a:latin typeface="Times New Roman" panose="02020603050405020304" pitchFamily="18" charset="0"/>
                <a:cs typeface="Times New Roman" panose="02020603050405020304" pitchFamily="18" charset="0"/>
              </a:rPr>
              <a:t>   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a:t>
            </a:r>
          </a:p>
          <a:p>
            <a:pPr marL="63500" indent="0" fontAlgn="base">
              <a:buNone/>
            </a:pPr>
            <a:r>
              <a:rPr lang="en-US" dirty="0">
                <a:latin typeface="Times New Roman" panose="02020603050405020304" pitchFamily="18" charset="0"/>
                <a:cs typeface="Times New Roman" panose="02020603050405020304" pitchFamily="18" charset="0"/>
              </a:rPr>
              <a:t>       // Adding elements to the </a:t>
            </a:r>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(“S");</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(“m");</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(“a");</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("r");</a:t>
            </a: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hs.add</a:t>
            </a:r>
            <a:r>
              <a:rPr lang="en-US" dirty="0">
                <a:latin typeface="Times New Roman" panose="02020603050405020304" pitchFamily="18" charset="0"/>
                <a:cs typeface="Times New Roman" panose="02020603050405020304" pitchFamily="18" charset="0"/>
              </a:rPr>
              <a:t>(“t");</a:t>
            </a:r>
          </a:p>
          <a:p>
            <a:pPr marL="63500" indent="0" fontAlgn="base">
              <a:buNone/>
            </a:pPr>
            <a:r>
              <a:rPr lang="en-US" dirty="0"/>
              <a:t>             </a:t>
            </a:r>
          </a:p>
        </p:txBody>
      </p:sp>
    </p:spTree>
    <p:extLst>
      <p:ext uri="{BB962C8B-B14F-4D97-AF65-F5344CB8AC3E}">
        <p14:creationId xmlns:p14="http://schemas.microsoft.com/office/powerpoint/2010/main" val="341233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3583" y="908721"/>
            <a:ext cx="9707217" cy="2520280"/>
          </a:xfrm>
        </p:spPr>
        <p:txBody>
          <a:bodyPr>
            <a:normAutofit/>
          </a:bodyPr>
          <a:lstStyle/>
          <a:p>
            <a:pPr marL="63500" indent="0" fontAlgn="base">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("Original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 + </a:t>
            </a:r>
            <a:r>
              <a:rPr lang="en-US" dirty="0" err="1">
                <a:latin typeface="Times New Roman" panose="02020603050405020304" pitchFamily="18" charset="0"/>
                <a:cs typeface="Times New Roman" panose="02020603050405020304" pitchFamily="18" charset="0"/>
              </a:rPr>
              <a:t>hs</a:t>
            </a:r>
            <a:r>
              <a:rPr lang="en-US" dirty="0">
                <a:latin typeface="Times New Roman" panose="02020603050405020304" pitchFamily="18" charset="0"/>
                <a:cs typeface="Times New Roman" panose="02020603050405020304" pitchFamily="18" charset="0"/>
              </a:rPr>
              <a:t>);</a:t>
            </a:r>
          </a:p>
          <a:p>
            <a:pPr marL="63500" indent="0" fontAlgn="base">
              <a:buNone/>
            </a:pPr>
            <a:r>
              <a:rPr lang="en-US" dirty="0">
                <a:latin typeface="Times New Roman" panose="02020603050405020304" pitchFamily="18" charset="0"/>
                <a:cs typeface="Times New Roman" panose="02020603050405020304" pitchFamily="18" charset="0"/>
              </a:rPr>
              <a:t>       // Removing element e from the </a:t>
            </a:r>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("Removal Status: "+</a:t>
            </a:r>
            <a:r>
              <a:rPr lang="en-US" dirty="0" err="1">
                <a:latin typeface="Times New Roman" panose="02020603050405020304" pitchFamily="18" charset="0"/>
                <a:cs typeface="Times New Roman" panose="02020603050405020304" pitchFamily="18" charset="0"/>
              </a:rPr>
              <a:t>hs.remove</a:t>
            </a:r>
            <a:r>
              <a:rPr lang="en-US" dirty="0">
                <a:latin typeface="Times New Roman" panose="02020603050405020304" pitchFamily="18" charset="0"/>
                <a:cs typeface="Times New Roman" panose="02020603050405020304" pitchFamily="18" charset="0"/>
              </a:rPr>
              <a:t>(“a"));</a:t>
            </a:r>
          </a:p>
          <a:p>
            <a:pPr marL="63500" indent="0" fontAlgn="base">
              <a:buNone/>
            </a:pPr>
            <a:r>
              <a:rPr lang="en-US" dirty="0">
                <a:latin typeface="Times New Roman" panose="02020603050405020304" pitchFamily="18" charset="0"/>
                <a:cs typeface="Times New Roman" panose="02020603050405020304" pitchFamily="18" charset="0"/>
              </a:rPr>
              <a:t>       // Displaying the updated </a:t>
            </a:r>
            <a:r>
              <a:rPr lang="en-US" dirty="0" err="1">
                <a:latin typeface="Times New Roman" panose="02020603050405020304" pitchFamily="18" charset="0"/>
                <a:cs typeface="Times New Roman" panose="02020603050405020304" pitchFamily="18" charset="0"/>
              </a:rPr>
              <a:t>LinkedHashSet</a:t>
            </a:r>
            <a:endParaRPr lang="en-US" dirty="0">
              <a:latin typeface="Times New Roman" panose="02020603050405020304" pitchFamily="18" charset="0"/>
              <a:cs typeface="Times New Roman" panose="02020603050405020304" pitchFamily="18" charset="0"/>
            </a:endParaRPr>
          </a:p>
          <a:p>
            <a:pPr marL="63500" indent="0" fontAlgn="base">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("Updated </a:t>
            </a:r>
            <a:r>
              <a:rPr lang="en-US" dirty="0" err="1">
                <a:latin typeface="Times New Roman" panose="02020603050405020304" pitchFamily="18" charset="0"/>
                <a:cs typeface="Times New Roman" panose="02020603050405020304" pitchFamily="18" charset="0"/>
              </a:rPr>
              <a:t>LinkedHashSet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hs</a:t>
            </a:r>
            <a:r>
              <a:rPr lang="en-US" dirty="0">
                <a:latin typeface="Times New Roman" panose="02020603050405020304" pitchFamily="18" charset="0"/>
                <a:cs typeface="Times New Roman" panose="02020603050405020304" pitchFamily="18" charset="0"/>
              </a:rPr>
              <a:t>); } }</a:t>
            </a:r>
          </a:p>
          <a:p>
            <a:pPr marL="0" indent="0">
              <a:buNone/>
            </a:pPr>
            <a:endParaRPr lang="en-US" dirty="0"/>
          </a:p>
        </p:txBody>
      </p:sp>
      <p:sp>
        <p:nvSpPr>
          <p:cNvPr id="4" name="Rectangle 2"/>
          <p:cNvSpPr>
            <a:spLocks noChangeArrowheads="1"/>
          </p:cNvSpPr>
          <p:nvPr/>
        </p:nvSpPr>
        <p:spPr bwMode="auto">
          <a:xfrm>
            <a:off x="1981200" y="4330148"/>
            <a:ext cx="5889920" cy="1828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spcBef>
                <a:spcPct val="0"/>
              </a:spcBef>
              <a:spcAft>
                <a:spcPct val="0"/>
              </a:spcAft>
            </a:pPr>
            <a:r>
              <a:rPr lang="en-US" sz="2000" dirty="0">
                <a:solidFill>
                  <a:srgbClr val="000000"/>
                </a:solidFill>
                <a:latin typeface="+mj-lt"/>
                <a:cs typeface="Arial" pitchFamily="34" charset="0"/>
              </a:rPr>
              <a:t>Output:</a:t>
            </a:r>
          </a:p>
          <a:p>
            <a:pPr fontAlgn="base">
              <a:lnSpc>
                <a:spcPct val="130000"/>
              </a:lnSpc>
              <a:spcBef>
                <a:spcPts val="700"/>
              </a:spcBef>
              <a:spcAft>
                <a:spcPts val="200"/>
              </a:spcAft>
            </a:pPr>
            <a:r>
              <a:rPr lang="en-US" sz="2000" dirty="0">
                <a:solidFill>
                  <a:srgbClr val="000000"/>
                </a:solidFill>
                <a:latin typeface="+mj-lt"/>
                <a:cs typeface="Arial" pitchFamily="34" charset="0"/>
              </a:rPr>
              <a:t>Original </a:t>
            </a:r>
            <a:r>
              <a:rPr lang="en-US" sz="2000" dirty="0" err="1">
                <a:solidFill>
                  <a:srgbClr val="000000"/>
                </a:solidFill>
                <a:latin typeface="+mj-lt"/>
                <a:cs typeface="Arial" pitchFamily="34" charset="0"/>
              </a:rPr>
              <a:t>LinkedHashSet</a:t>
            </a:r>
            <a:r>
              <a:rPr lang="en-US" sz="2000" dirty="0">
                <a:solidFill>
                  <a:srgbClr val="000000"/>
                </a:solidFill>
                <a:latin typeface="+mj-lt"/>
                <a:cs typeface="Arial" pitchFamily="34" charset="0"/>
              </a:rPr>
              <a:t>: [S, m, a, r, t]</a:t>
            </a:r>
            <a:endParaRPr lang="en-US" sz="2000" dirty="0">
              <a:latin typeface="+mj-lt"/>
              <a:cs typeface="Arial" pitchFamily="34" charset="0"/>
            </a:endParaRPr>
          </a:p>
          <a:p>
            <a:pPr eaLnBrk="0" fontAlgn="base" hangingPunct="0">
              <a:lnSpc>
                <a:spcPct val="130000"/>
              </a:lnSpc>
              <a:spcBef>
                <a:spcPts val="700"/>
              </a:spcBef>
              <a:spcAft>
                <a:spcPts val="200"/>
              </a:spcAft>
            </a:pPr>
            <a:r>
              <a:rPr lang="en-US" sz="2000" dirty="0">
                <a:solidFill>
                  <a:srgbClr val="000000"/>
                </a:solidFill>
                <a:latin typeface="+mj-lt"/>
                <a:cs typeface="Arial" pitchFamily="34" charset="0"/>
              </a:rPr>
              <a:t>Removal Status: true</a:t>
            </a:r>
            <a:endParaRPr lang="en-US" sz="2000" dirty="0">
              <a:latin typeface="+mj-lt"/>
              <a:cs typeface="Arial" pitchFamily="34" charset="0"/>
            </a:endParaRPr>
          </a:p>
          <a:p>
            <a:pPr eaLnBrk="0" fontAlgn="base" hangingPunct="0">
              <a:lnSpc>
                <a:spcPct val="130000"/>
              </a:lnSpc>
              <a:spcBef>
                <a:spcPts val="700"/>
              </a:spcBef>
              <a:spcAft>
                <a:spcPts val="200"/>
              </a:spcAft>
            </a:pPr>
            <a:r>
              <a:rPr lang="en-US" sz="2000" dirty="0">
                <a:solidFill>
                  <a:srgbClr val="000000"/>
                </a:solidFill>
                <a:latin typeface="+mj-lt"/>
                <a:cs typeface="Arial" pitchFamily="34" charset="0"/>
              </a:rPr>
              <a:t>Updated </a:t>
            </a:r>
            <a:r>
              <a:rPr lang="en-US" sz="2000" dirty="0" err="1">
                <a:solidFill>
                  <a:srgbClr val="000000"/>
                </a:solidFill>
                <a:latin typeface="+mj-lt"/>
                <a:cs typeface="Arial" pitchFamily="34" charset="0"/>
              </a:rPr>
              <a:t>LinkedHashSet</a:t>
            </a:r>
            <a:r>
              <a:rPr lang="en-US" sz="2000" dirty="0">
                <a:solidFill>
                  <a:srgbClr val="000000"/>
                </a:solidFill>
                <a:latin typeface="+mj-lt"/>
                <a:cs typeface="Arial" pitchFamily="34" charset="0"/>
              </a:rPr>
              <a:t>: [</a:t>
            </a:r>
            <a:r>
              <a:rPr lang="en-US" sz="2000" dirty="0">
                <a:latin typeface="+mj-lt"/>
                <a:cs typeface="Arial" pitchFamily="34" charset="0"/>
              </a:rPr>
              <a:t>S, m, r, t</a:t>
            </a:r>
            <a:r>
              <a:rPr lang="en-US" sz="2000" dirty="0">
                <a:solidFill>
                  <a:srgbClr val="000000"/>
                </a:solidFill>
                <a:latin typeface="+mj-lt"/>
                <a:cs typeface="Arial" pitchFamily="34" charset="0"/>
              </a:rPr>
              <a:t>]</a:t>
            </a:r>
            <a:endParaRPr lang="en-US" sz="2000" dirty="0">
              <a:latin typeface="+mj-lt"/>
              <a:cs typeface="Arial" pitchFamily="34" charset="0"/>
            </a:endParaRPr>
          </a:p>
        </p:txBody>
      </p:sp>
    </p:spTree>
    <p:extLst>
      <p:ext uri="{BB962C8B-B14F-4D97-AF65-F5344CB8AC3E}">
        <p14:creationId xmlns:p14="http://schemas.microsoft.com/office/powerpoint/2010/main" val="130140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3E47-9C1A-E202-C545-C92EB0F6EEEC}"/>
              </a:ext>
            </a:extLst>
          </p:cNvPr>
          <p:cNvSpPr>
            <a:spLocks noGrp="1"/>
          </p:cNvSpPr>
          <p:nvPr>
            <p:ph type="title"/>
          </p:nvPr>
        </p:nvSpPr>
        <p:spPr>
          <a:xfrm>
            <a:off x="198783" y="365125"/>
            <a:ext cx="11754678" cy="6300718"/>
          </a:xfrm>
        </p:spPr>
        <p:txBody>
          <a:bodyPr/>
          <a:lstStyle/>
          <a:p>
            <a:r>
              <a:rPr lang="en-GB" b="1" dirty="0" err="1">
                <a:latin typeface="Times New Roman" panose="02020603050405020304" pitchFamily="18" charset="0"/>
                <a:cs typeface="Times New Roman" panose="02020603050405020304" pitchFamily="18" charset="0"/>
              </a:rPr>
              <a:t>SortedSet</a:t>
            </a:r>
            <a:r>
              <a:rPr lang="en-GB" b="1" dirty="0">
                <a:latin typeface="Times New Roman" panose="02020603050405020304" pitchFamily="18" charset="0"/>
                <a:cs typeface="Times New Roman" panose="02020603050405020304" pitchFamily="18" charset="0"/>
              </a:rPr>
              <a:t> Interface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 This interface extends a set whose iterator transverse its elements according to their natural ordering.</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2. </a:t>
            </a:r>
            <a:r>
              <a:rPr lang="en-GB" dirty="0" err="1">
                <a:latin typeface="Times New Roman" panose="02020603050405020304" pitchFamily="18" charset="0"/>
                <a:cs typeface="Times New Roman" panose="02020603050405020304" pitchFamily="18" charset="0"/>
              </a:rPr>
              <a:t>TreeSet</a:t>
            </a:r>
            <a:r>
              <a:rPr lang="en-GB" dirty="0">
                <a:latin typeface="Times New Roman" panose="02020603050405020304" pitchFamily="18" charset="0"/>
                <a:cs typeface="Times New Roman" panose="02020603050405020304" pitchFamily="18" charset="0"/>
              </a:rPr>
              <a:t> implements the sorted interface.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943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908720"/>
            <a:ext cx="4114800" cy="534318"/>
          </a:xfrm>
        </p:spPr>
        <p:txBody>
          <a:bodyPr>
            <a:normAutofit/>
          </a:bodyPr>
          <a:lstStyle/>
          <a:p>
            <a:r>
              <a:rPr lang="en-IN" sz="2400" b="1" dirty="0"/>
              <a:t>Sorted Set Methods</a:t>
            </a:r>
            <a:endParaRPr lang="en-US"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91" y="1443038"/>
            <a:ext cx="9931897" cy="4650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68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9DAE-E34B-469C-3A5A-BD2189F73AA6}"/>
              </a:ext>
            </a:extLst>
          </p:cNvPr>
          <p:cNvSpPr>
            <a:spLocks noGrp="1"/>
          </p:cNvSpPr>
          <p:nvPr>
            <p:ph type="title"/>
          </p:nvPr>
        </p:nvSpPr>
        <p:spPr>
          <a:xfrm>
            <a:off x="291547" y="198783"/>
            <a:ext cx="11807687" cy="6533321"/>
          </a:xfrm>
        </p:spPr>
        <p:txBody>
          <a:bodyPr/>
          <a:lstStyle/>
          <a:p>
            <a:r>
              <a:rPr lang="en-GB" b="1" dirty="0">
                <a:latin typeface="Times New Roman" panose="02020603050405020304" pitchFamily="18" charset="0"/>
                <a:cs typeface="Times New Roman" panose="02020603050405020304" pitchFamily="18" charset="0"/>
              </a:rPr>
              <a:t>Key Interfaces in Collections Framework</a:t>
            </a:r>
            <a:br>
              <a:rPr lang="en-GB" dirty="0"/>
            </a:br>
            <a:br>
              <a:rPr lang="en-GB" dirty="0"/>
            </a:br>
            <a:r>
              <a:rPr lang="en-GB" dirty="0">
                <a:latin typeface="Times New Roman" panose="02020603050405020304" pitchFamily="18" charset="0"/>
                <a:cs typeface="Times New Roman" panose="02020603050405020304" pitchFamily="18" charset="0"/>
              </a:rPr>
              <a:t>-Java programming language built the collections framework around four core interfaces:</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-Collection</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-List</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-Set</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-Map</a:t>
            </a:r>
            <a:br>
              <a:rPr lang="en-GB" dirty="0"/>
            </a:br>
            <a:endParaRPr lang="en-IN" dirty="0"/>
          </a:p>
        </p:txBody>
      </p:sp>
    </p:spTree>
    <p:extLst>
      <p:ext uri="{BB962C8B-B14F-4D97-AF65-F5344CB8AC3E}">
        <p14:creationId xmlns:p14="http://schemas.microsoft.com/office/powerpoint/2010/main" val="112893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0B72-E924-D7F4-E6E1-6E0F581B6997}"/>
              </a:ext>
            </a:extLst>
          </p:cNvPr>
          <p:cNvSpPr>
            <a:spLocks noGrp="1"/>
          </p:cNvSpPr>
          <p:nvPr>
            <p:ph type="title"/>
          </p:nvPr>
        </p:nvSpPr>
        <p:spPr/>
        <p:txBody>
          <a:bodyPr/>
          <a:lstStyle/>
          <a:p>
            <a:r>
              <a:rPr lang="en-GB" b="0" i="0" dirty="0" err="1">
                <a:solidFill>
                  <a:srgbClr val="272C37"/>
                </a:solidFill>
                <a:effectLst/>
                <a:latin typeface="Times New Roman" panose="02020603050405020304" pitchFamily="18" charset="0"/>
                <a:cs typeface="Times New Roman" panose="02020603050405020304" pitchFamily="18" charset="0"/>
              </a:rPr>
              <a:t>TreeSet</a:t>
            </a:r>
            <a:r>
              <a:rPr lang="en-GB" b="0" i="0" dirty="0">
                <a:solidFill>
                  <a:srgbClr val="272C37"/>
                </a:solidFill>
                <a:effectLst/>
                <a:latin typeface="Times New Roman" panose="02020603050405020304" pitchFamily="18" charset="0"/>
                <a:cs typeface="Times New Roman" panose="02020603050405020304" pitchFamily="18" charset="0"/>
              </a:rPr>
              <a:t> Class</a:t>
            </a:r>
            <a:br>
              <a:rPr lang="en-GB"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6B3F993-DD14-FB0B-F159-A953C8FC7AF2}"/>
              </a:ext>
            </a:extLst>
          </p:cNvPr>
          <p:cNvSpPr>
            <a:spLocks noGrp="1"/>
          </p:cNvSpPr>
          <p:nvPr>
            <p:ph idx="1"/>
          </p:nvPr>
        </p:nvSpPr>
        <p:spPr/>
        <p:txBody>
          <a:bodyPr/>
          <a:lstStyle/>
          <a:p>
            <a:pPr algn="l"/>
            <a:r>
              <a:rPr lang="en-GB" b="0" i="0" dirty="0" err="1">
                <a:solidFill>
                  <a:srgbClr val="51565E"/>
                </a:solidFill>
                <a:effectLst/>
                <a:latin typeface="Times New Roman" panose="02020603050405020304" pitchFamily="18" charset="0"/>
                <a:cs typeface="Times New Roman" panose="02020603050405020304" pitchFamily="18" charset="0"/>
              </a:rPr>
              <a:t>TreeSet</a:t>
            </a:r>
            <a:r>
              <a:rPr lang="en-GB" b="0" i="0" dirty="0">
                <a:solidFill>
                  <a:srgbClr val="51565E"/>
                </a:solidFill>
                <a:effectLst/>
                <a:latin typeface="Times New Roman" panose="02020603050405020304" pitchFamily="18" charset="0"/>
                <a:cs typeface="Times New Roman" panose="02020603050405020304" pitchFamily="18" charset="0"/>
              </a:rPr>
              <a:t> Class is a </a:t>
            </a:r>
            <a:r>
              <a:rPr lang="en-GB" b="0" i="0" dirty="0" err="1">
                <a:solidFill>
                  <a:srgbClr val="51565E"/>
                </a:solidFill>
                <a:effectLst/>
                <a:latin typeface="Times New Roman" panose="02020603050405020304" pitchFamily="18" charset="0"/>
                <a:cs typeface="Times New Roman" panose="02020603050405020304" pitchFamily="18" charset="0"/>
              </a:rPr>
              <a:t>NavigableSet</a:t>
            </a:r>
            <a:r>
              <a:rPr lang="en-GB" b="0" i="0" dirty="0">
                <a:solidFill>
                  <a:srgbClr val="51565E"/>
                </a:solidFill>
                <a:effectLst/>
                <a:latin typeface="Times New Roman" panose="02020603050405020304" pitchFamily="18" charset="0"/>
                <a:cs typeface="Times New Roman" panose="02020603050405020304" pitchFamily="18" charset="0"/>
              </a:rPr>
              <a:t> implementation based on </a:t>
            </a:r>
            <a:r>
              <a:rPr lang="en-GB" b="0" i="0" dirty="0" err="1">
                <a:solidFill>
                  <a:srgbClr val="51565E"/>
                </a:solidFill>
                <a:effectLst/>
                <a:latin typeface="Times New Roman" panose="02020603050405020304" pitchFamily="18" charset="0"/>
                <a:cs typeface="Times New Roman" panose="02020603050405020304" pitchFamily="18" charset="0"/>
              </a:rPr>
              <a:t>TreeMap</a:t>
            </a:r>
            <a:r>
              <a:rPr lang="en-GB" b="0" i="0" dirty="0">
                <a:solidFill>
                  <a:srgbClr val="51565E"/>
                </a:solidFill>
                <a:effectLst/>
                <a:latin typeface="Times New Roman" panose="02020603050405020304" pitchFamily="18" charset="0"/>
                <a:cs typeface="Times New Roman" panose="02020603050405020304" pitchFamily="18" charset="0"/>
              </a:rPr>
              <a:t>. </a:t>
            </a:r>
          </a:p>
          <a:p>
            <a:pPr algn="l"/>
            <a:r>
              <a:rPr lang="en-GB" b="0" i="0" dirty="0">
                <a:solidFill>
                  <a:srgbClr val="51565E"/>
                </a:solidFill>
                <a:effectLst/>
                <a:latin typeface="Times New Roman" panose="02020603050405020304" pitchFamily="18" charset="0"/>
                <a:cs typeface="Times New Roman" panose="02020603050405020304" pitchFamily="18" charset="0"/>
              </a:rPr>
              <a:t>Here, the elements are ordered using comparators. </a:t>
            </a:r>
          </a:p>
          <a:p>
            <a:endParaRPr lang="en-IN" dirty="0"/>
          </a:p>
        </p:txBody>
      </p:sp>
    </p:spTree>
    <p:extLst>
      <p:ext uri="{BB962C8B-B14F-4D97-AF65-F5344CB8AC3E}">
        <p14:creationId xmlns:p14="http://schemas.microsoft.com/office/powerpoint/2010/main" val="1501430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2035"/>
            <a:ext cx="11582400" cy="6313309"/>
          </a:xfrm>
        </p:spPr>
        <p:txBody>
          <a:bodyPr>
            <a:noAutofit/>
          </a:bodyPr>
          <a:lstStyle/>
          <a:p>
            <a:pPr marL="0" indent="0">
              <a:lnSpc>
                <a:spcPct val="130000"/>
              </a:lnSpc>
              <a:spcBef>
                <a:spcPts val="500"/>
              </a:spcBef>
              <a:spcAft>
                <a:spcPts val="200"/>
              </a:spcAft>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java.util</a:t>
            </a:r>
            <a:r>
              <a:rPr lang="en-US" sz="2000" dirty="0">
                <a:latin typeface="Times New Roman" panose="02020603050405020304" pitchFamily="18" charset="0"/>
                <a:cs typeface="Times New Roman" panose="02020603050405020304" pitchFamily="18" charset="0"/>
              </a:rPr>
              <a:t>.*; </a:t>
            </a:r>
          </a:p>
          <a:p>
            <a:pPr marL="0" indent="0">
              <a:lnSpc>
                <a:spcPct val="130000"/>
              </a:lnSpc>
              <a:spcBef>
                <a:spcPts val="500"/>
              </a:spcBef>
              <a:spcAft>
                <a:spcPts val="200"/>
              </a:spcAft>
              <a:buNone/>
            </a:pPr>
            <a:r>
              <a:rPr lang="en-US" sz="2000" dirty="0">
                <a:latin typeface="Times New Roman" panose="02020603050405020304" pitchFamily="18" charset="0"/>
                <a:cs typeface="Times New Roman" panose="02020603050405020304" pitchFamily="18" charset="0"/>
              </a:rPr>
              <a:t>public class </a:t>
            </a:r>
            <a:r>
              <a:rPr lang="en-US" sz="2000" dirty="0" err="1">
                <a:latin typeface="Times New Roman" panose="02020603050405020304" pitchFamily="18" charset="0"/>
                <a:cs typeface="Times New Roman" panose="02020603050405020304" pitchFamily="18" charset="0"/>
              </a:rPr>
              <a:t>SortedSetMethodsDemo</a:t>
            </a:r>
            <a:r>
              <a:rPr lang="en-US" sz="2000" dirty="0">
                <a:latin typeface="Times New Roman" panose="02020603050405020304" pitchFamily="18" charset="0"/>
                <a:cs typeface="Times New Roman" panose="02020603050405020304" pitchFamily="18" charset="0"/>
              </a:rPr>
              <a:t> { </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a:t>
            </a:r>
          </a:p>
          <a:p>
            <a:pPr marL="342900" lvl="1" indent="0">
              <a:lnSpc>
                <a:spcPct val="130000"/>
              </a:lnSpc>
              <a:spcAft>
                <a:spcPts val="200"/>
              </a:spcAft>
              <a:buNone/>
            </a:pP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 &lt;String&gt;  treeSetObject2 = new </a:t>
            </a: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&lt;String&gt;();</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treeSetObject2.add("B"); </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treeSetObject2.add("C");</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 treeSetObject2.add("A"); </a:t>
            </a:r>
          </a:p>
          <a:p>
            <a:pPr marL="342900" lvl="1" indent="0">
              <a:lnSpc>
                <a:spcPct val="130000"/>
              </a:lnSpc>
              <a:spcAft>
                <a:spcPts val="200"/>
              </a:spcAft>
              <a:buNone/>
            </a:pPr>
            <a:r>
              <a:rPr lang="en-US" sz="2000" dirty="0">
                <a:latin typeface="Times New Roman" panose="02020603050405020304" pitchFamily="18" charset="0"/>
                <a:cs typeface="Times New Roman" panose="02020603050405020304" pitchFamily="18" charset="0"/>
              </a:rPr>
              <a:t>treeSetObject2.add(“D");</a:t>
            </a:r>
          </a:p>
          <a:p>
            <a:pPr marL="342900" lvl="1" indent="0">
              <a:lnSpc>
                <a:spcPct val="130000"/>
              </a:lnSpc>
              <a:spcAft>
                <a:spcPts val="200"/>
              </a:spcAft>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("Values in </a:t>
            </a:r>
            <a:r>
              <a:rPr lang="en-US" sz="2000" dirty="0" err="1">
                <a:latin typeface="Times New Roman" panose="02020603050405020304" pitchFamily="18" charset="0"/>
                <a:cs typeface="Times New Roman" panose="02020603050405020304" pitchFamily="18" charset="0"/>
              </a:rPr>
              <a:t>TreeSet</a:t>
            </a:r>
            <a:r>
              <a:rPr lang="en-US" sz="2000" dirty="0">
                <a:latin typeface="Times New Roman" panose="02020603050405020304" pitchFamily="18" charset="0"/>
                <a:cs typeface="Times New Roman" panose="02020603050405020304" pitchFamily="18" charset="0"/>
              </a:rPr>
              <a:t> object 2:  " +treeSetObject2);</a:t>
            </a:r>
          </a:p>
          <a:p>
            <a:pPr marL="0" indent="0">
              <a:lnSpc>
                <a:spcPct val="130000"/>
              </a:lnSpc>
              <a:spcBef>
                <a:spcPts val="500"/>
              </a:spcBef>
              <a:spcAft>
                <a:spcPts val="20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first element is given as: " +  treeSetObject2.first());        </a:t>
            </a:r>
          </a:p>
          <a:p>
            <a:pPr marL="0" indent="0">
              <a:lnSpc>
                <a:spcPct val="130000"/>
              </a:lnSpc>
              <a:spcBef>
                <a:spcPts val="500"/>
              </a:spcBef>
              <a:spcAft>
                <a:spcPts val="20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("The last element is given as: " +  treeSetObject2.last());  </a:t>
            </a:r>
          </a:p>
        </p:txBody>
      </p:sp>
    </p:spTree>
    <p:extLst>
      <p:ext uri="{BB962C8B-B14F-4D97-AF65-F5344CB8AC3E}">
        <p14:creationId xmlns:p14="http://schemas.microsoft.com/office/powerpoint/2010/main" val="596402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809" y="908721"/>
            <a:ext cx="9914655" cy="5281067"/>
          </a:xfrm>
        </p:spPr>
        <p:txBody>
          <a:bodyPr>
            <a:noAutofit/>
          </a:bodyPr>
          <a:lstStyle/>
          <a:p>
            <a:pPr marL="0" indent="0">
              <a:lnSpc>
                <a:spcPct val="130000"/>
              </a:lnSpc>
              <a:spcBef>
                <a:spcPts val="500"/>
              </a:spcBef>
              <a:spcAft>
                <a:spcPts val="200"/>
              </a:spcAft>
              <a:buNone/>
            </a:pPr>
            <a:r>
              <a:rPr lang="en-US" dirty="0">
                <a:latin typeface="Times New Roman" panose="02020603050405020304" pitchFamily="18" charset="0"/>
                <a:cs typeface="Times New Roman" panose="02020603050405020304" pitchFamily="18" charset="0"/>
              </a:rPr>
              <a:t>  //Returns a view of the portion of the given set whose elements are strictly less than the </a:t>
            </a:r>
            <a:r>
              <a:rPr lang="en-US" dirty="0" err="1">
                <a:latin typeface="Times New Roman" panose="02020603050405020304" pitchFamily="18" charset="0"/>
                <a:cs typeface="Times New Roman" panose="02020603050405020304" pitchFamily="18" charset="0"/>
              </a:rPr>
              <a:t>toElement</a:t>
            </a:r>
            <a:r>
              <a:rPr lang="en-US" dirty="0">
                <a:latin typeface="Times New Roman" panose="02020603050405020304" pitchFamily="18" charset="0"/>
                <a:cs typeface="Times New Roman" panose="02020603050405020304" pitchFamily="18" charset="0"/>
              </a:rPr>
              <a:t>.              </a:t>
            </a:r>
          </a:p>
          <a:p>
            <a:pPr marL="0" indent="0">
              <a:lnSpc>
                <a:spcPct val="130000"/>
              </a:lnSpc>
              <a:spcBef>
                <a:spcPts val="500"/>
              </a:spcBef>
              <a:spcAft>
                <a:spcPts val="200"/>
              </a:spcAft>
              <a:buNone/>
            </a:pP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("The respective element is given as: " +  treeSetObject2.headSet(“B"));  </a:t>
            </a:r>
          </a:p>
          <a:p>
            <a:pPr marL="0" indent="0">
              <a:lnSpc>
                <a:spcPct val="130000"/>
              </a:lnSpc>
              <a:spcBef>
                <a:spcPts val="500"/>
              </a:spcBef>
              <a:spcAft>
                <a:spcPts val="200"/>
              </a:spcAft>
              <a:buNone/>
            </a:pPr>
            <a:r>
              <a:rPr lang="en-US" dirty="0">
                <a:latin typeface="Times New Roman" panose="02020603050405020304" pitchFamily="18" charset="0"/>
                <a:cs typeface="Times New Roman" panose="02020603050405020304" pitchFamily="18" charset="0"/>
              </a:rPr>
              <a:t> //Returns a view of the map whose keys are strictly less than the </a:t>
            </a:r>
            <a:r>
              <a:rPr lang="en-US" dirty="0" err="1">
                <a:latin typeface="Times New Roman" panose="02020603050405020304" pitchFamily="18" charset="0"/>
                <a:cs typeface="Times New Roman" panose="02020603050405020304" pitchFamily="18" charset="0"/>
              </a:rPr>
              <a:t>toKey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("The respective element is given as: " +treeSetObject2.tailSet(“D"));  </a:t>
            </a:r>
          </a:p>
          <a:p>
            <a:pPr marL="342900" lvl="1" indent="0">
              <a:lnSpc>
                <a:spcPct val="130000"/>
              </a:lnSpc>
              <a:spcAft>
                <a:spcPts val="200"/>
              </a:spcAft>
              <a:buNone/>
            </a:pPr>
            <a:endParaRPr lang="en-US" sz="2000" dirty="0">
              <a:latin typeface="Times New Roman" panose="02020603050405020304" pitchFamily="18" charset="0"/>
              <a:cs typeface="Times New Roman" panose="02020603050405020304" pitchFamily="18" charset="0"/>
            </a:endParaRPr>
          </a:p>
          <a:p>
            <a:pPr marL="342900" lvl="1" indent="0">
              <a:lnSpc>
                <a:spcPct val="130000"/>
              </a:lnSpc>
              <a:spcAft>
                <a:spcPts val="200"/>
              </a:spcAft>
              <a:buNone/>
            </a:pPr>
            <a:r>
              <a:rPr lang="en-IN" sz="2000" dirty="0">
                <a:latin typeface="Times New Roman" panose="02020603050405020304" pitchFamily="18" charset="0"/>
                <a:cs typeface="Times New Roman" panose="02020603050405020304" pitchFamily="18" charset="0"/>
              </a:rPr>
              <a:t>}</a:t>
            </a:r>
          </a:p>
          <a:p>
            <a:pPr marL="342900" lvl="1" indent="0">
              <a:lnSpc>
                <a:spcPct val="130000"/>
              </a:lnSpc>
              <a:spcAft>
                <a:spcPts val="200"/>
              </a:spcAft>
              <a:buNone/>
            </a:pPr>
            <a:endParaRPr lang="en-IN" sz="2000" dirty="0"/>
          </a:p>
          <a:p>
            <a:pPr>
              <a:lnSpc>
                <a:spcPct val="130000"/>
              </a:lnSpc>
              <a:spcBef>
                <a:spcPts val="500"/>
              </a:spcBef>
              <a:spcAft>
                <a:spcPts val="200"/>
              </a:spcAft>
            </a:pPr>
            <a:endParaRPr lang="en-US" dirty="0"/>
          </a:p>
        </p:txBody>
      </p:sp>
    </p:spTree>
    <p:extLst>
      <p:ext uri="{BB962C8B-B14F-4D97-AF65-F5344CB8AC3E}">
        <p14:creationId xmlns:p14="http://schemas.microsoft.com/office/powerpoint/2010/main" val="699958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63CA-7392-424F-B7D1-B97E99480BE8}"/>
              </a:ext>
            </a:extLst>
          </p:cNvPr>
          <p:cNvSpPr>
            <a:spLocks noGrp="1"/>
          </p:cNvSpPr>
          <p:nvPr>
            <p:ph type="title"/>
          </p:nvPr>
        </p:nvSpPr>
        <p:spPr>
          <a:xfrm>
            <a:off x="1981200" y="926481"/>
            <a:ext cx="3839038" cy="1325563"/>
          </a:xfrm>
        </p:spPr>
        <p:txBody>
          <a:bodyPr/>
          <a:lstStyle/>
          <a:p>
            <a:r>
              <a:rPr lang="en-US" dirty="0"/>
              <a:t>Output:</a:t>
            </a:r>
          </a:p>
        </p:txBody>
      </p:sp>
      <p:pic>
        <p:nvPicPr>
          <p:cNvPr id="4" name="Picture 2">
            <a:extLst>
              <a:ext uri="{FF2B5EF4-FFF2-40B4-BE49-F238E27FC236}">
                <a16:creationId xmlns:a16="http://schemas.microsoft.com/office/drawing/2014/main" id="{08B63616-468A-4BFB-AE8C-CBDAAEA3DD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553" y="1863148"/>
            <a:ext cx="6092147" cy="156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612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90F3-F23E-68D1-09BF-140AB59E19BB}"/>
              </a:ext>
            </a:extLst>
          </p:cNvPr>
          <p:cNvSpPr>
            <a:spLocks noGrp="1"/>
          </p:cNvSpPr>
          <p:nvPr>
            <p:ph type="title"/>
          </p:nvPr>
        </p:nvSpPr>
        <p:spPr>
          <a:xfrm>
            <a:off x="265043" y="119271"/>
            <a:ext cx="11741427" cy="6639338"/>
          </a:xfrm>
        </p:spPr>
        <p:txBody>
          <a:bodyPr>
            <a:normAutofit fontScale="90000"/>
          </a:bodyPr>
          <a:lstStyle/>
          <a:p>
            <a:br>
              <a:rPr lang="en-GB" sz="3600" dirty="0"/>
            </a:br>
            <a:br>
              <a:rPr lang="en-GB" sz="3600" dirty="0"/>
            </a:br>
            <a:r>
              <a:rPr lang="en-GB" sz="3600" dirty="0">
                <a:latin typeface="Times New Roman" panose="02020603050405020304" pitchFamily="18" charset="0"/>
                <a:cs typeface="Times New Roman" panose="02020603050405020304" pitchFamily="18" charset="0"/>
              </a:rPr>
              <a:t>-The basic interface of the collections framework is the Collection interface which is the root interface of all collections in the API .</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is placed at the top of the collection hierarchy in java. It provides the basic operations for adding and removing elements in the collection.</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-Collection interface extends the </a:t>
            </a:r>
            <a:r>
              <a:rPr lang="en-GB" sz="3600" dirty="0" err="1">
                <a:latin typeface="Times New Roman" panose="02020603050405020304" pitchFamily="18" charset="0"/>
                <a:cs typeface="Times New Roman" panose="02020603050405020304" pitchFamily="18" charset="0"/>
              </a:rPr>
              <a:t>Iterable</a:t>
            </a:r>
            <a:r>
              <a:rPr lang="en-GB" sz="3600" dirty="0">
                <a:latin typeface="Times New Roman" panose="02020603050405020304" pitchFamily="18" charset="0"/>
                <a:cs typeface="Times New Roman" panose="02020603050405020304" pitchFamily="18" charset="0"/>
              </a:rPr>
              <a:t> interface. The </a:t>
            </a:r>
            <a:r>
              <a:rPr lang="en-GB" sz="3600" dirty="0" err="1">
                <a:latin typeface="Times New Roman" panose="02020603050405020304" pitchFamily="18" charset="0"/>
                <a:cs typeface="Times New Roman" panose="02020603050405020304" pitchFamily="18" charset="0"/>
              </a:rPr>
              <a:t>iterable</a:t>
            </a:r>
            <a:r>
              <a:rPr lang="en-GB" sz="3600" dirty="0">
                <a:latin typeface="Times New Roman" panose="02020603050405020304" pitchFamily="18" charset="0"/>
                <a:cs typeface="Times New Roman" panose="02020603050405020304" pitchFamily="18" charset="0"/>
              </a:rPr>
              <a:t> interface has only one method called iterator(). The function of the iterator method is to return the iterator object. Using this iterator object, we can iterate over the elements of the collection.</a:t>
            </a:r>
            <a:br>
              <a:rPr lang="en-GB" sz="3600" dirty="0">
                <a:latin typeface="Times New Roman" panose="02020603050405020304" pitchFamily="18" charset="0"/>
                <a:cs typeface="Times New Roman" panose="02020603050405020304" pitchFamily="18" charset="0"/>
              </a:rPr>
            </a:b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-List, Queue, and Set have three components which extends the Collection interface</a:t>
            </a:r>
            <a:r>
              <a:rPr lang="en-GB" sz="3600" b="1" dirty="0">
                <a:solidFill>
                  <a:srgbClr val="FF0000"/>
                </a:solidFill>
                <a:latin typeface="Times New Roman" panose="02020603050405020304" pitchFamily="18" charset="0"/>
                <a:cs typeface="Times New Roman" panose="02020603050405020304" pitchFamily="18" charset="0"/>
              </a:rPr>
              <a:t>. A map is not inherited by Collection interface.</a:t>
            </a:r>
            <a:br>
              <a:rPr lang="en-GB" dirty="0"/>
            </a:br>
            <a:br>
              <a:rPr lang="en-GB" dirty="0"/>
            </a:br>
            <a:endParaRPr lang="en-IN" dirty="0"/>
          </a:p>
        </p:txBody>
      </p:sp>
    </p:spTree>
    <p:extLst>
      <p:ext uri="{BB962C8B-B14F-4D97-AF65-F5344CB8AC3E}">
        <p14:creationId xmlns:p14="http://schemas.microsoft.com/office/powerpoint/2010/main" val="136450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7BD3-CD31-E8C8-9456-34E799831114}"/>
              </a:ext>
            </a:extLst>
          </p:cNvPr>
          <p:cNvSpPr>
            <a:spLocks noGrp="1"/>
          </p:cNvSpPr>
          <p:nvPr>
            <p:ph type="title"/>
          </p:nvPr>
        </p:nvSpPr>
        <p:spPr>
          <a:xfrm>
            <a:off x="185529" y="198783"/>
            <a:ext cx="11900453" cy="6427304"/>
          </a:xfrm>
        </p:spPr>
        <p:txBody>
          <a:bodyPr>
            <a:normAutofit/>
          </a:bodyPr>
          <a:lstStyle/>
          <a:p>
            <a:r>
              <a:rPr lang="en-IN" b="1" dirty="0">
                <a:latin typeface="Times New Roman" panose="02020603050405020304" pitchFamily="18" charset="0"/>
                <a:cs typeface="Times New Roman" panose="02020603050405020304" pitchFamily="18" charset="0"/>
              </a:rPr>
              <a:t>List of Interfaces defined in </a:t>
            </a:r>
            <a:r>
              <a:rPr lang="en-IN" b="1" dirty="0" err="1">
                <a:latin typeface="Times New Roman" panose="02020603050405020304" pitchFamily="18" charset="0"/>
                <a:cs typeface="Times New Roman" panose="02020603050405020304" pitchFamily="18" charset="0"/>
              </a:rPr>
              <a:t>java.util</a:t>
            </a:r>
            <a:r>
              <a:rPr lang="en-IN" b="1" dirty="0">
                <a:latin typeface="Times New Roman" panose="02020603050405020304" pitchFamily="18" charset="0"/>
                <a:cs typeface="Times New Roman" panose="02020603050405020304" pitchFamily="18" charset="0"/>
              </a:rPr>
              <a:t> package</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Collection		List				Queue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Comparator		</a:t>
            </a:r>
            <a:r>
              <a:rPr lang="en-IN" dirty="0" err="1">
                <a:latin typeface="Times New Roman" panose="02020603050405020304" pitchFamily="18" charset="0"/>
                <a:cs typeface="Times New Roman" panose="02020603050405020304" pitchFamily="18" charset="0"/>
              </a:rPr>
              <a:t>ListIterator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RandomAccess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Deque			Map			Set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Enumeration	</a:t>
            </a:r>
            <a:r>
              <a:rPr lang="en-IN" dirty="0" err="1">
                <a:latin typeface="Times New Roman" panose="02020603050405020304" pitchFamily="18" charset="0"/>
                <a:cs typeface="Times New Roman" panose="02020603050405020304" pitchFamily="18" charset="0"/>
              </a:rPr>
              <a:t>Map.Entry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SortedMap</a:t>
            </a:r>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EventListener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NavigableMap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SortedSet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Formattable		</a:t>
            </a:r>
            <a:r>
              <a:rPr lang="en-IN" dirty="0" err="1">
                <a:latin typeface="Times New Roman" panose="02020603050405020304" pitchFamily="18" charset="0"/>
                <a:cs typeface="Times New Roman" panose="02020603050405020304" pitchFamily="18" charset="0"/>
              </a:rPr>
              <a:t>NavigableSet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Iterator			Observer</a:t>
            </a:r>
          </a:p>
        </p:txBody>
      </p:sp>
    </p:spTree>
    <p:extLst>
      <p:ext uri="{BB962C8B-B14F-4D97-AF65-F5344CB8AC3E}">
        <p14:creationId xmlns:p14="http://schemas.microsoft.com/office/powerpoint/2010/main" val="152547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0611-2209-7314-6061-3C3704651D71}"/>
              </a:ext>
            </a:extLst>
          </p:cNvPr>
          <p:cNvSpPr>
            <a:spLocks noGrp="1"/>
          </p:cNvSpPr>
          <p:nvPr>
            <p:ph type="title"/>
          </p:nvPr>
        </p:nvSpPr>
        <p:spPr>
          <a:xfrm>
            <a:off x="251791" y="172278"/>
            <a:ext cx="11834192" cy="6400799"/>
          </a:xfrm>
        </p:spPr>
        <p:txBody>
          <a:bodyPr>
            <a:normAutofit/>
          </a:bodyPr>
          <a:lstStyle/>
          <a:p>
            <a:r>
              <a:rPr lang="en-IN" sz="4000" b="1" dirty="0">
                <a:latin typeface="Times New Roman" panose="02020603050405020304" pitchFamily="18" charset="0"/>
                <a:cs typeface="Times New Roman" panose="02020603050405020304" pitchFamily="18" charset="0"/>
              </a:rPr>
              <a:t>List of classes defined in </a:t>
            </a:r>
            <a:r>
              <a:rPr lang="en-IN" sz="4000" b="1" dirty="0" err="1">
                <a:latin typeface="Times New Roman" panose="02020603050405020304" pitchFamily="18" charset="0"/>
                <a:cs typeface="Times New Roman" panose="02020603050405020304" pitchFamily="18" charset="0"/>
              </a:rPr>
              <a:t>java.util</a:t>
            </a:r>
            <a:r>
              <a:rPr lang="en-IN" sz="4000" b="1" dirty="0">
                <a:latin typeface="Times New Roman" panose="02020603050405020304" pitchFamily="18" charset="0"/>
                <a:cs typeface="Times New Roman" panose="02020603050405020304" pitchFamily="18" charset="0"/>
              </a:rPr>
              <a:t> package</a:t>
            </a:r>
            <a:br>
              <a:rPr lang="en-IN" sz="4000" b="1"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AbstractCollection</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EventObject</a:t>
            </a:r>
            <a:r>
              <a:rPr lang="en-IN" sz="4000" dirty="0">
                <a:latin typeface="Times New Roman" panose="02020603050405020304" pitchFamily="18" charset="0"/>
                <a:cs typeface="Times New Roman" panose="02020603050405020304" pitchFamily="18" charset="0"/>
              </a:rPr>
              <a:t>			Random</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AbstractList</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FormattableFlags</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ResourceBundle</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AbstractMap</a:t>
            </a:r>
            <a:r>
              <a:rPr lang="en-IN" sz="4000" dirty="0">
                <a:latin typeface="Times New Roman" panose="02020603050405020304" pitchFamily="18" charset="0"/>
                <a:cs typeface="Times New Roman" panose="02020603050405020304" pitchFamily="18" charset="0"/>
              </a:rPr>
              <a:t>		Formatter				Scanner</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AbstractQueue</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AbstractSequentialList</a:t>
            </a:r>
            <a:r>
              <a:rPr lang="en-IN" sz="4000" dirty="0">
                <a:latin typeface="Times New Roman" panose="02020603050405020304" pitchFamily="18" charset="0"/>
                <a:cs typeface="Times New Roman" panose="02020603050405020304" pitchFamily="18" charset="0"/>
              </a:rPr>
              <a:t>	HashMap</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AbstractSet</a:t>
            </a:r>
            <a:r>
              <a:rPr lang="en-IN" sz="4000" dirty="0">
                <a:latin typeface="Times New Roman" panose="02020603050405020304" pitchFamily="18" charset="0"/>
                <a:cs typeface="Times New Roman" panose="02020603050405020304" pitchFamily="18" charset="0"/>
              </a:rPr>
              <a:t>		HashSet					Stack</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ArrayDeque</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Hashtable</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StringTokenizer</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ArrayList</a:t>
            </a:r>
            <a:r>
              <a:rPr lang="en-IN" sz="4000" dirty="0">
                <a:latin typeface="Times New Roman" panose="02020603050405020304" pitchFamily="18" charset="0"/>
                <a:cs typeface="Times New Roman" panose="02020603050405020304" pitchFamily="18" charset="0"/>
              </a:rPr>
              <a:t>		LinkedList				Vector</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Collections		</a:t>
            </a:r>
            <a:r>
              <a:rPr lang="en-IN" sz="4000" dirty="0" err="1">
                <a:latin typeface="Times New Roman" panose="02020603050405020304" pitchFamily="18" charset="0"/>
                <a:cs typeface="Times New Roman" panose="02020603050405020304" pitchFamily="18" charset="0"/>
              </a:rPr>
              <a:t>EnumMap</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EnumSet</a:t>
            </a:r>
            <a:br>
              <a:rPr lang="en-IN" sz="4000" dirty="0">
                <a:latin typeface="Times New Roman" panose="02020603050405020304" pitchFamily="18" charset="0"/>
                <a:cs typeface="Times New Roman" panose="02020603050405020304" pitchFamily="18" charset="0"/>
              </a:rPr>
            </a:br>
            <a:r>
              <a:rPr lang="en-IN" sz="4000" dirty="0" err="1">
                <a:latin typeface="Times New Roman" panose="02020603050405020304" pitchFamily="18" charset="0"/>
                <a:cs typeface="Times New Roman" panose="02020603050405020304" pitchFamily="18" charset="0"/>
              </a:rPr>
              <a:t>Calender</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LinkedHashMap</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TreeMap</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40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A82E-CF41-48ED-3DD0-68537FCA0295}"/>
              </a:ext>
            </a:extLst>
          </p:cNvPr>
          <p:cNvSpPr>
            <a:spLocks noGrp="1"/>
          </p:cNvSpPr>
          <p:nvPr>
            <p:ph type="title"/>
          </p:nvPr>
        </p:nvSpPr>
        <p:spPr>
          <a:xfrm>
            <a:off x="172277" y="365125"/>
            <a:ext cx="11754679" cy="6247710"/>
          </a:xfrm>
        </p:spPr>
        <p:txBody>
          <a:bodyPr>
            <a:normAutofit fontScale="90000"/>
          </a:bodyPr>
          <a:lstStyle/>
          <a:p>
            <a:pPr>
              <a:lnSpc>
                <a:spcPct val="150000"/>
              </a:lnSpc>
            </a:pPr>
            <a:r>
              <a:rPr lang="en-IN" sz="3200" b="1" dirty="0">
                <a:latin typeface="Times New Roman" panose="02020603050405020304" pitchFamily="18" charset="0"/>
                <a:cs typeface="Times New Roman" panose="02020603050405020304" pitchFamily="18" charset="0"/>
              </a:rPr>
              <a:t>Collections Interface Methods</a:t>
            </a:r>
            <a:br>
              <a:rPr lang="en-IN" sz="32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add():		Add objects to collection.</a:t>
            </a:r>
            <a:br>
              <a:rPr lang="en-GB" sz="3300" dirty="0">
                <a:latin typeface="Times New Roman" panose="02020603050405020304" pitchFamily="18" charset="0"/>
                <a:cs typeface="Times New Roman" panose="02020603050405020304" pitchFamily="18" charset="0"/>
              </a:rPr>
            </a:br>
            <a:r>
              <a:rPr lang="en-GB" sz="3300" dirty="0" err="1">
                <a:latin typeface="Times New Roman" panose="02020603050405020304" pitchFamily="18" charset="0"/>
                <a:cs typeface="Times New Roman" panose="02020603050405020304" pitchFamily="18" charset="0"/>
              </a:rPr>
              <a:t>isEmpty</a:t>
            </a:r>
            <a:r>
              <a:rPr lang="en-GB" sz="3300" dirty="0">
                <a:latin typeface="Times New Roman" panose="02020603050405020304" pitchFamily="18" charset="0"/>
                <a:cs typeface="Times New Roman" panose="02020603050405020304" pitchFamily="18" charset="0"/>
              </a:rPr>
              <a:t>():	Returns true if collection is empty</a:t>
            </a:r>
            <a:br>
              <a:rPr lang="en-GB" sz="33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clear():	Removes all elements from the collection</a:t>
            </a:r>
            <a:br>
              <a:rPr lang="en-GB" sz="33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remove():	Remove a selected object</a:t>
            </a:r>
            <a:br>
              <a:rPr lang="en-GB" sz="33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size():	Find the number of elements</a:t>
            </a:r>
            <a:br>
              <a:rPr lang="en-GB" sz="3300" dirty="0">
                <a:latin typeface="Times New Roman" panose="02020603050405020304" pitchFamily="18" charset="0"/>
                <a:cs typeface="Times New Roman" panose="02020603050405020304" pitchFamily="18" charset="0"/>
              </a:rPr>
            </a:br>
            <a:r>
              <a:rPr lang="en-GB" sz="3300" dirty="0">
                <a:latin typeface="Times New Roman" panose="02020603050405020304" pitchFamily="18" charset="0"/>
                <a:cs typeface="Times New Roman" panose="02020603050405020304" pitchFamily="18" charset="0"/>
              </a:rPr>
              <a:t>stream():	Return Sequential elements</a:t>
            </a:r>
            <a:br>
              <a:rPr lang="en-GB" sz="3300" dirty="0">
                <a:latin typeface="Times New Roman" panose="02020603050405020304" pitchFamily="18" charset="0"/>
                <a:cs typeface="Times New Roman" panose="02020603050405020304" pitchFamily="18" charset="0"/>
              </a:rPr>
            </a:br>
            <a:r>
              <a:rPr lang="en-GB" sz="3300" dirty="0" err="1">
                <a:latin typeface="Times New Roman" panose="02020603050405020304" pitchFamily="18" charset="0"/>
                <a:cs typeface="Times New Roman" panose="02020603050405020304" pitchFamily="18" charset="0"/>
              </a:rPr>
              <a:t>toArray</a:t>
            </a:r>
            <a:r>
              <a:rPr lang="en-GB" sz="3300" dirty="0">
                <a:latin typeface="Times New Roman" panose="02020603050405020304" pitchFamily="18" charset="0"/>
                <a:cs typeface="Times New Roman" panose="02020603050405020304" pitchFamily="18" charset="0"/>
              </a:rPr>
              <a:t>():	Returns elements in array format</a:t>
            </a:r>
            <a:br>
              <a:rPr lang="en-GB" sz="3300" dirty="0">
                <a:latin typeface="Times New Roman" panose="02020603050405020304" pitchFamily="18" charset="0"/>
                <a:cs typeface="Times New Roman" panose="02020603050405020304" pitchFamily="18" charset="0"/>
              </a:rPr>
            </a:br>
            <a:r>
              <a:rPr lang="en-GB" sz="3300" dirty="0" err="1">
                <a:latin typeface="Times New Roman" panose="02020603050405020304" pitchFamily="18" charset="0"/>
                <a:cs typeface="Times New Roman" panose="02020603050405020304" pitchFamily="18" charset="0"/>
              </a:rPr>
              <a:t>hashCode</a:t>
            </a:r>
            <a:r>
              <a:rPr lang="en-GB" sz="3300" dirty="0">
                <a:latin typeface="Times New Roman" panose="02020603050405020304" pitchFamily="18" charset="0"/>
                <a:cs typeface="Times New Roman" panose="02020603050405020304" pitchFamily="18" charset="0"/>
              </a:rPr>
              <a:t>():Returns </a:t>
            </a:r>
            <a:r>
              <a:rPr lang="en-GB" sz="3300" dirty="0" err="1">
                <a:latin typeface="Times New Roman" panose="02020603050405020304" pitchFamily="18" charset="0"/>
                <a:cs typeface="Times New Roman" panose="02020603050405020304" pitchFamily="18" charset="0"/>
              </a:rPr>
              <a:t>Hashcode</a:t>
            </a:r>
            <a:r>
              <a:rPr lang="en-GB" sz="3300" dirty="0">
                <a:latin typeface="Times New Roman" panose="02020603050405020304" pitchFamily="18" charset="0"/>
                <a:cs typeface="Times New Roman" panose="02020603050405020304" pitchFamily="18" charset="0"/>
              </a:rPr>
              <a:t> of the elements</a:t>
            </a:r>
            <a:br>
              <a:rPr lang="en-GB"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021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4900</Words>
  <Application>Microsoft Office PowerPoint</Application>
  <PresentationFormat>Widescreen</PresentationFormat>
  <Paragraphs>424</Paragraphs>
  <Slides>53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-apple-system</vt:lpstr>
      <vt:lpstr>Arial</vt:lpstr>
      <vt:lpstr>Calibri</vt:lpstr>
      <vt:lpstr>Calibri Light</vt:lpstr>
      <vt:lpstr>Cambria</vt:lpstr>
      <vt:lpstr>Georgia</vt:lpstr>
      <vt:lpstr>Georgia </vt:lpstr>
      <vt:lpstr>Roboto</vt:lpstr>
      <vt:lpstr>Times New Roman</vt:lpstr>
      <vt:lpstr>Wingdings</vt:lpstr>
      <vt:lpstr>Office Theme</vt:lpstr>
      <vt:lpstr>Collections framework  --java.util  “Without using collection concepts, you cannot develop any production level software application in Java”  “Java collections framework is the most important concept for developing the project and crack interviews”</vt:lpstr>
      <vt:lpstr>   Collections Framework  -A collection is a group of objects. -A collection in java is a container object that is used for storing multiple homogeneous and heterogeneous, duplicate, and unique elements without any size limitation. -A framework in java is a set of several classes and interfaces which provide a ready-made architecture. - A collections framework is a class library to handle groups of objects.  -It allows to store, retrieve, and update a group of objects.   </vt:lpstr>
      <vt:lpstr> -Collections framework in Java supports two types of containers:  =&gt;collection :For storing a collection of elements (objects).  =&gt; map :For storing key/value pairs. -Java collections framework provides an API to work with data structures such as lists, trees, sets, and maps. -It offers a set of reusable data structures, algorithms, and utilities for managing collections of objects in Java programming. -It saves developers time and effort by providing efficient implementations of common data structures. </vt:lpstr>
      <vt:lpstr>PowerPoint Presentation</vt:lpstr>
      <vt:lpstr>Key Interfaces in Collections Framework  -Java programming language built the collections framework around four core interfaces:  -Collection -List -Set -Map </vt:lpstr>
      <vt:lpstr>  -The basic interface of the collections framework is the Collection interface which is the root interface of all collections in the API .  -It is placed at the top of the collection hierarchy in java. It provides the basic operations for adding and removing elements in the collection.  -Collection interface extends the Iterable interface. The iterable interface has only one method called iterator(). The function of the iterator method is to return the iterator object. Using this iterator object, we can iterate over the elements of the collection.  -List, Queue, and Set have three components which extends the Collection interface. A map is not inherited by Collection interface.  </vt:lpstr>
      <vt:lpstr>List of Interfaces defined in java.util package  Collection  List    Queue Comparator  ListIterator  RandomAccess Deque   Map   Set Enumeration Map.Entry  SortedMap EventListener NavigableMap SortedSet Formattable  NavigableSet Iterator   Observer</vt:lpstr>
      <vt:lpstr>List of classes defined in java.util package  AbstractCollection EventObject   Random AbstractList  FormattableFlags  ResourceBundle AbstractMap  Formatter    Scanner AbstractQueue AbstractSequentialList HashMap AbstractSet  HashSet     Stack ArrayDeque  Hashtable   StringTokenizer ArrayList  LinkedList    Vector Collections  EnumMap    EnumSet Calender  LinkedHashMap   TreeMap</vt:lpstr>
      <vt:lpstr>Collections Interface Methods add():  Add objects to collection. isEmpty(): Returns true if collection is empty clear(): Removes all elements from the collection remove(): Remove a selected object size(): Find the number of elements stream(): Return Sequential elements toArray(): Returns elements in array format hashCode():Returns Hashcode of the elements </vt:lpstr>
      <vt:lpstr>Collections Interface Methods   equals(obj X): Compare an element with the collection iterator():  Return an iterator over collection  max():  Return max value in the collection contains(): Returns true is a particular value is present spliterator(): Creates splietarator over the elements in the collection retainAll(): Retains elements in the collection</vt:lpstr>
      <vt:lpstr>List Interface  1. This interface represents a collection of elements whose elements are arranged sequentially ordered. 2. List maintains an order of elements means the order is retained in which we add elements, and the same sequence we will get while retrieving elements. 3. We can insert elements into the list at any location. The list allows storing duplicate elements in Java. 4. ArrayList, vector, and LinkedList are three concrete subclasses that implement the list interface.</vt:lpstr>
      <vt:lpstr>Java ArrayList class</vt:lpstr>
      <vt:lpstr>ARRAYLIST OR LIST DECLARATION IN JAVA</vt:lpstr>
      <vt:lpstr>Java Non-generic Vs. Generic Collection</vt:lpstr>
      <vt:lpstr>Java ArrayList Example</vt:lpstr>
      <vt:lpstr>Java ArrayList  ArrayList can also be created using the interfaces it is implemented from List&lt;String&gt; list=new ArrayList&lt;String&gt;();    AbstractList&lt;int&gt; list1 = new ArrayList&lt;int&gt;();  </vt:lpstr>
      <vt:lpstr>Some important methods available in ArrayList class</vt:lpstr>
      <vt:lpstr>Some important methods available in ArrayList class</vt:lpstr>
      <vt:lpstr>Some important methods available in ArrayList class</vt:lpstr>
      <vt:lpstr>Array List Methods Example - Add</vt:lpstr>
      <vt:lpstr>PowerPoint Presentation</vt:lpstr>
      <vt:lpstr>Java ArrayList example to remove elements</vt:lpstr>
      <vt:lpstr>PowerPoint Presentation</vt:lpstr>
      <vt:lpstr>Java ArrayList example of isEmpty(),retainAll(),get(),set()</vt:lpstr>
      <vt:lpstr>Difference between Arrays and ArrayList</vt:lpstr>
      <vt:lpstr>Java LinkedList class</vt:lpstr>
      <vt:lpstr>Java LinkedList Example</vt:lpstr>
      <vt:lpstr>LinkedList example – addfirst(), addlast(),removeFirst(),removelast() etc…</vt:lpstr>
      <vt:lpstr>PowerPoint Presentation</vt:lpstr>
      <vt:lpstr>Queue Interface  1. A queue is an ordered of the homogeneous group of elements in which new elements are added at one end(rear) and elements are removed from the other end(front). 2. This interface represents a special type of list whose elements are removed only from the head. 3. LinkedList, Priority queue, ArrayQueue, Priority Blocking Queue, and Linked Blocking Queue are the concrete subclasses that implement the queue interface.  </vt:lpstr>
      <vt:lpstr>PowerPoint Presentation</vt:lpstr>
      <vt:lpstr>PowerPoint Presentation</vt:lpstr>
      <vt:lpstr>PowerPoint Presentation</vt:lpstr>
      <vt:lpstr>Set Interface  1. This interface represents a collection of elements that contains unique elements. i.e, It is used to store the collection of unique elements. 2. Set interface does not maintain any order while storing elements and while retrieving, we may not get the same order as we put elements.  All the elements in a set can be in any order. 3. Set does not allow any duplicate elements. 4. HashSet, LinkedHashSet, TreeSet classes implements the set interface and sorted interface extends a set interface. 5. It can be iterated by using Iterator but cannot be iterated using ListIterator.</vt:lpstr>
      <vt:lpstr>Java HashSet class</vt:lpstr>
      <vt:lpstr>PowerPoint Presentation</vt:lpstr>
      <vt:lpstr>PowerPoint Presentation</vt:lpstr>
      <vt:lpstr>PowerPoint Presentation</vt:lpstr>
      <vt:lpstr>PowerPoint Presentation</vt:lpstr>
      <vt:lpstr>PowerPoint Presentation</vt:lpstr>
      <vt:lpstr>Basic operations on the Set - Union, Intersection and Difference.</vt:lpstr>
      <vt:lpstr>PowerPoint Presentation</vt:lpstr>
      <vt:lpstr>LinkedHashSet</vt:lpstr>
      <vt:lpstr>PowerPoint Presentation</vt:lpstr>
      <vt:lpstr>PowerPoint Presentation</vt:lpstr>
      <vt:lpstr>Removing an Element from the LinkedHashSet</vt:lpstr>
      <vt:lpstr>PowerPoint Presentation</vt:lpstr>
      <vt:lpstr>SortedSet Interface  1. This interface extends a set whose iterator transverse its elements according to their natural ordering. 2. TreeSet implements the sorted interface.</vt:lpstr>
      <vt:lpstr>Sorted Set Methods</vt:lpstr>
      <vt:lpstr>TreeSet Class </vt:lpstr>
      <vt:lpstr>PowerPoint Presentation</vt:lpstr>
      <vt:lpstr>PowerPoint Presentation</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framework  --java.util  “Without using collection concepts, you cannot develop any production level software application in Java”  “Java collections framework is the most important concept for developing the project and crack interviews”</dc:title>
  <dc:creator>Karthika Ramachandran</dc:creator>
  <cp:lastModifiedBy>MOHANRAJ</cp:lastModifiedBy>
  <cp:revision>13</cp:revision>
  <dcterms:created xsi:type="dcterms:W3CDTF">2023-11-26T18:37:06Z</dcterms:created>
  <dcterms:modified xsi:type="dcterms:W3CDTF">2023-11-27T02:54:27Z</dcterms:modified>
</cp:coreProperties>
</file>