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sldIdLst>
    <p:sldId id="256" r:id="rId5"/>
    <p:sldId id="258" r:id="rId6"/>
    <p:sldId id="259" r:id="rId7"/>
    <p:sldId id="260" r:id="rId8"/>
    <p:sldId id="261" r:id="rId9"/>
    <p:sldId id="262" r:id="rId10"/>
    <p:sldId id="267" r:id="rId11"/>
    <p:sldId id="268" r:id="rId12"/>
    <p:sldId id="269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0B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78" d="100"/>
          <a:sy n="78" d="100"/>
        </p:scale>
        <p:origin x="-147" y="12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3C21-C3CB-4B8D-9033-56C1B3CE75FA}" type="datetimeFigureOut">
              <a:rPr lang="en-US" smtClean="0"/>
              <a:t>11/17/2023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32C3C-A191-48C2-A7E8-9C96AF841A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9517-8E69-4FF1-9294-E1E54A394BAE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EFFE-95A2-43FF-99D5-6E7D22FB0B88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F6ED-3CC4-4AFC-845E-EA395F55A80F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8A29-D8FB-46E0-94ED-76B45654629F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F942-E3E4-447D-BFAE-5B5B25F76F4C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C4CE-C594-4506-B364-99EFEEFBB023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8E48-174D-4FEB-9E49-805E25B6E4DE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E718-7869-4C6F-963F-37646651C408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8F81-CFCC-4380-95A1-3EA40326D83F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D059-B916-4F7C-A4ED-4054F320AB5E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09DA-8BB6-47A9-8041-F86B534ABC44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D52A-4DB9-477E-8FA6-EFA1723225C0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5BC2-041D-4BFD-90E5-0281AA95C4F8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9882C83-E2E7-4E14-8989-44350B9DDE3D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6F7BD38-A805-4B2C-9BDF-D56E94387879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atcher-start-method-in-java-with-examples/" TargetMode="External"/><Relationship Id="rId2" Type="http://schemas.openxmlformats.org/officeDocument/2006/relationships/hyperlink" Target="https://www.geeksforgeeks.org/matcher-find-method-in-java-with-exampl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matcher-group-method-in-java-with-examples/" TargetMode="External"/><Relationship Id="rId4" Type="http://schemas.openxmlformats.org/officeDocument/2006/relationships/hyperlink" Target="https://www.geeksforgeeks.org/matcher-end-method-in-java-with-example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C7E44-4828-47E6-A083-C1E38998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 dirty="0"/>
              <a:t>Day 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617FD-A3DD-4B1B-A618-8B7F44A2D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/>
          </a:bodyPr>
          <a:lstStyle/>
          <a:p>
            <a:r>
              <a:rPr lang="en-US" sz="6600" dirty="0"/>
              <a:t>Instance Control Flow &amp; Regular Expression</a:t>
            </a:r>
          </a:p>
        </p:txBody>
      </p:sp>
    </p:spTree>
    <p:extLst>
      <p:ext uri="{BB962C8B-B14F-4D97-AF65-F5344CB8AC3E}">
        <p14:creationId xmlns:p14="http://schemas.microsoft.com/office/powerpoint/2010/main" val="4054774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BEE6-15AE-F5E5-723E-22E218D3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PatternSyntaxException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67E94-C58B-C1C5-9B43-F2F6E98B3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algn="l"/>
            <a:r>
              <a:rPr lang="en-US" b="0" i="0" dirty="0">
                <a:effectLst/>
                <a:latin typeface="Söhne"/>
              </a:rPr>
              <a:t>A </a:t>
            </a:r>
            <a:r>
              <a:rPr lang="en-US" b="0" i="0" dirty="0" err="1">
                <a:effectLst/>
                <a:latin typeface="Söhne"/>
              </a:rPr>
              <a:t>PatternSyntaxException</a:t>
            </a:r>
            <a:r>
              <a:rPr lang="en-US" b="0" i="0" dirty="0">
                <a:effectLst/>
                <a:latin typeface="Söhne"/>
              </a:rPr>
              <a:t> object is an unchecked exception that indicates a syntax error in a regular expression pattern.</a:t>
            </a:r>
          </a:p>
        </p:txBody>
      </p:sp>
    </p:spTree>
    <p:extLst>
      <p:ext uri="{BB962C8B-B14F-4D97-AF65-F5344CB8AC3E}">
        <p14:creationId xmlns:p14="http://schemas.microsoft.com/office/powerpoint/2010/main" val="35058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BEE6-15AE-F5E5-723E-22E218D3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67E94-C58B-C1C5-9B43-F2F6E98B3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https://www.jrebel.com/blog/java-regular-expressions-cheat-sheet#java-regex-syntax</a:t>
            </a:r>
          </a:p>
        </p:txBody>
      </p:sp>
    </p:spTree>
    <p:extLst>
      <p:ext uri="{BB962C8B-B14F-4D97-AF65-F5344CB8AC3E}">
        <p14:creationId xmlns:p14="http://schemas.microsoft.com/office/powerpoint/2010/main" val="376956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BEE6-15AE-F5E5-723E-22E218D3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Instance Control 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67E94-C58B-C1C5-9B43-F2F6E98B3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instance control flow </a:t>
            </a:r>
            <a:r>
              <a:rPr lang="en-US" dirty="0"/>
              <a:t>is a step by step process of execution of members lies within the class. The members that exist inside a class include instance variables, instance methods, and instance blocks.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0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BEE6-15AE-F5E5-723E-22E218D3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67E94-C58B-C1C5-9B43-F2F6E98B3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Instanceclass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int </a:t>
            </a:r>
            <a:r>
              <a:rPr lang="en-US" dirty="0" err="1"/>
              <a:t>instancevariable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("Instance block");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// Constructor</a:t>
            </a:r>
          </a:p>
          <a:p>
            <a:pPr marL="0" indent="0">
              <a:buNone/>
            </a:pPr>
            <a:r>
              <a:rPr lang="en-US" dirty="0"/>
              <a:t>    public </a:t>
            </a:r>
            <a:r>
              <a:rPr lang="en-US" dirty="0" err="1"/>
              <a:t>Instanceclass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("Calling Constructor " + </a:t>
            </a:r>
            <a:r>
              <a:rPr lang="en-US" dirty="0" err="1"/>
              <a:t>instancevariable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void </a:t>
            </a:r>
            <a:r>
              <a:rPr lang="en-US" dirty="0" err="1"/>
              <a:t>Instancemethod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("Calling </a:t>
            </a:r>
            <a:r>
              <a:rPr lang="en-US" dirty="0" err="1"/>
              <a:t>Instancemethod</a:t>
            </a:r>
            <a:r>
              <a:rPr lang="en-US" dirty="0"/>
              <a:t> " + </a:t>
            </a:r>
            <a:r>
              <a:rPr lang="en-US" dirty="0" err="1"/>
              <a:t>instancevariable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}}</a:t>
            </a:r>
          </a:p>
          <a:p>
            <a:pPr marL="0" indent="0">
              <a:buNone/>
            </a:pPr>
            <a:r>
              <a:rPr lang="en-US" dirty="0"/>
              <a:t>class Main {</a:t>
            </a:r>
          </a:p>
          <a:p>
            <a:pPr marL="0" indent="0">
              <a:buNone/>
            </a:pPr>
            <a:r>
              <a:rPr lang="en-US" dirty="0"/>
              <a:t>    public static void main(String data[]) {</a:t>
            </a:r>
          </a:p>
          <a:p>
            <a:pPr marL="0" indent="0">
              <a:buNone/>
            </a:pPr>
            <a:r>
              <a:rPr lang="en-US" dirty="0"/>
              <a:t>        // Creating an instance of </a:t>
            </a:r>
            <a:r>
              <a:rPr lang="en-US" dirty="0" err="1"/>
              <a:t>Instanceclass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Instanceclass</a:t>
            </a:r>
            <a:r>
              <a:rPr lang="en-US" dirty="0"/>
              <a:t> object = new </a:t>
            </a:r>
            <a:r>
              <a:rPr lang="en-US" dirty="0" err="1"/>
              <a:t>Instanceclass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object.instancevariable</a:t>
            </a:r>
            <a:r>
              <a:rPr lang="en-US" dirty="0"/>
              <a:t> = 10;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object.Instancemethod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}}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64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BEE6-15AE-F5E5-723E-22E218D3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67E94-C58B-C1C5-9B43-F2F6E98B3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algn="l"/>
            <a:r>
              <a:rPr lang="en-US" b="1" i="0" dirty="0">
                <a:effectLst/>
                <a:latin typeface="Söhne"/>
              </a:rPr>
              <a:t>A regular expression (regex) defines a search pattern for strings. 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A regex can be used to search, edit and manipulate text, this process is called: The regular expression is applied to the text/</a:t>
            </a:r>
            <a:r>
              <a:rPr lang="en-US" b="1" i="0" dirty="0" err="1">
                <a:effectLst/>
                <a:latin typeface="Söhne"/>
              </a:rPr>
              <a:t>stringA</a:t>
            </a:r>
            <a:r>
              <a:rPr lang="en-US" b="1" i="0" dirty="0">
                <a:effectLst/>
                <a:latin typeface="Söhne"/>
              </a:rPr>
              <a:t> regular expression can be a single character, or a more complicated pattern.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Java does not have a built-in Regular Expression class, but we can import the </a:t>
            </a:r>
            <a:r>
              <a:rPr lang="en-US" b="1" i="0" dirty="0" err="1">
                <a:effectLst/>
                <a:latin typeface="Söhne"/>
              </a:rPr>
              <a:t>java.util.regex</a:t>
            </a:r>
            <a:r>
              <a:rPr lang="en-US" b="1" i="0" dirty="0">
                <a:effectLst/>
                <a:latin typeface="Söhne"/>
              </a:rPr>
              <a:t> package to work with regular expressions. The package includes the following classes:	</a:t>
            </a:r>
          </a:p>
          <a:p>
            <a:pPr lvl="1">
              <a:buFont typeface="+mj-lt"/>
              <a:buAutoNum type="arabicPeriod"/>
            </a:pPr>
            <a:r>
              <a:rPr lang="en-US" b="1" dirty="0">
                <a:latin typeface="Söhne"/>
              </a:rPr>
              <a:t>	Pattern Class - Defines a pattern (to be used in a search)</a:t>
            </a:r>
          </a:p>
          <a:p>
            <a:pPr lvl="1">
              <a:buFont typeface="+mj-lt"/>
              <a:buAutoNum type="arabicPeriod"/>
            </a:pPr>
            <a:r>
              <a:rPr lang="en-US" b="1" dirty="0">
                <a:latin typeface="Söhne"/>
              </a:rPr>
              <a:t>	Matcher Class - Used to search for the pattern</a:t>
            </a:r>
          </a:p>
          <a:p>
            <a:pPr lvl="1">
              <a:buFont typeface="+mj-lt"/>
              <a:buAutoNum type="arabicPeriod"/>
            </a:pPr>
            <a:r>
              <a:rPr lang="en-US" b="1" dirty="0">
                <a:latin typeface="Söhne"/>
              </a:rPr>
              <a:t>	</a:t>
            </a:r>
            <a:r>
              <a:rPr lang="en-US" b="1" dirty="0" err="1">
                <a:latin typeface="Söhne"/>
              </a:rPr>
              <a:t>PatternSyntaxException</a:t>
            </a:r>
            <a:r>
              <a:rPr lang="en-US" b="1" dirty="0">
                <a:latin typeface="Söhne"/>
              </a:rPr>
              <a:t> Class - Indicates syntax error in a regular expression pattern</a:t>
            </a:r>
            <a:endParaRPr lang="en-US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00283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BEE6-15AE-F5E5-723E-22E218D3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67E94-C58B-C1C5-9B43-F2F6E98B3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A Pattern object is a compiled representation of a regular expression. The Pattern class provides no public constructors. To create a pattern, you must first invoke one of its public static compile() methods, which will then return a Pattern object. These methods accept a regular expression as the first argument.</a:t>
            </a:r>
          </a:p>
          <a:p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Pattern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 err="1">
                <a:solidFill>
                  <a:srgbClr val="DF3079"/>
                </a:solidFill>
                <a:effectLst/>
                <a:latin typeface="Söhne Mono"/>
              </a:rPr>
              <a:t>pattern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=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 Mono"/>
              </a:rPr>
              <a:t>Pattern.compile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 Mono"/>
              </a:rPr>
              <a:t>patternString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);</a:t>
            </a:r>
            <a:endParaRPr lang="en-US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56617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BEE6-15AE-F5E5-723E-22E218D3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67E94-C58B-C1C5-9B43-F2F6E98B3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0" i="0" dirty="0">
                <a:effectLst/>
                <a:latin typeface="Söhne"/>
              </a:rPr>
              <a:t>A Matcher object is the engine that interprets the pattern and performs match operations against an input string. Like the Pattern class, Matcher defines no public constructors. You obtain a Matcher object by invoking the matcher() method on a Pattern object.</a:t>
            </a:r>
          </a:p>
          <a:p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Matcher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 err="1">
                <a:solidFill>
                  <a:srgbClr val="DF3079"/>
                </a:solidFill>
                <a:effectLst/>
                <a:latin typeface="Söhne Mono"/>
              </a:rPr>
              <a:t>matcher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=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 Mono"/>
              </a:rPr>
              <a:t>pattern.matcher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(input);</a:t>
            </a:r>
            <a:endParaRPr lang="en-US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28252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BEE6-15AE-F5E5-723E-22E218D3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Matcher Class’s Essential Methods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055423-B3D3-3205-E268-DF1AC7AFC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10358"/>
              </p:ext>
            </p:extLst>
          </p:nvPr>
        </p:nvGraphicFramePr>
        <p:xfrm>
          <a:off x="415812" y="2254102"/>
          <a:ext cx="11360373" cy="3448905"/>
        </p:xfrm>
        <a:graphic>
          <a:graphicData uri="http://schemas.openxmlformats.org/drawingml/2006/table">
            <a:tbl>
              <a:tblPr/>
              <a:tblGrid>
                <a:gridCol w="1476783">
                  <a:extLst>
                    <a:ext uri="{9D8B030D-6E8A-4147-A177-3AD203B41FA5}">
                      <a16:colId xmlns:a16="http://schemas.microsoft.com/office/drawing/2014/main" val="3319159298"/>
                    </a:ext>
                  </a:extLst>
                </a:gridCol>
                <a:gridCol w="3083442">
                  <a:extLst>
                    <a:ext uri="{9D8B030D-6E8A-4147-A177-3AD203B41FA5}">
                      <a16:colId xmlns:a16="http://schemas.microsoft.com/office/drawing/2014/main" val="3848874587"/>
                    </a:ext>
                  </a:extLst>
                </a:gridCol>
                <a:gridCol w="6800148">
                  <a:extLst>
                    <a:ext uri="{9D8B030D-6E8A-4147-A177-3AD203B41FA5}">
                      <a16:colId xmlns:a16="http://schemas.microsoft.com/office/drawing/2014/main" val="3218504856"/>
                    </a:ext>
                  </a:extLst>
                </a:gridCol>
              </a:tblGrid>
              <a:tr h="37870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 dirty="0">
                          <a:effectLst/>
                        </a:rPr>
                        <a:t>S. No.</a:t>
                      </a:r>
                    </a:p>
                  </a:txBody>
                  <a:tcPr marL="27956" marR="27956" marT="39938" marB="39938" anchor="ctr">
                    <a:lnL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0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 dirty="0">
                          <a:effectLst/>
                        </a:rPr>
                        <a:t>Method</a:t>
                      </a:r>
                    </a:p>
                  </a:txBody>
                  <a:tcPr marL="39938" marR="39938" marT="39938" marB="39938" anchor="ctr">
                    <a:lnL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0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 dirty="0">
                          <a:effectLst/>
                        </a:rPr>
                        <a:t>Description</a:t>
                      </a:r>
                    </a:p>
                  </a:txBody>
                  <a:tcPr marL="39938" marR="39938" marT="39938" marB="39938" anchor="ctr">
                    <a:lnL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0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289979"/>
                  </a:ext>
                </a:extLst>
              </a:tr>
              <a:tr h="850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1.</a:t>
                      </a:r>
                    </a:p>
                  </a:txBody>
                  <a:tcPr marL="39938" marR="39938" marT="55913" marB="55913" anchor="ctr">
                    <a:lnL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sng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find()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938" marR="39938" marT="55913" marB="55913" anchor="ctr">
                    <a:lnL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It is mainly used for searching multiple occurrences of the regular expressions in the text.</a:t>
                      </a:r>
                    </a:p>
                  </a:txBody>
                  <a:tcPr marL="39938" marR="39938" marT="55913" marB="55913" anchor="ctr">
                    <a:lnL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060135"/>
                  </a:ext>
                </a:extLst>
              </a:tr>
              <a:tr h="850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3.</a:t>
                      </a:r>
                    </a:p>
                  </a:txBody>
                  <a:tcPr marL="39938" marR="39938" marT="55913" marB="55913" anchor="ctr">
                    <a:lnL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sng" dirty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start()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938" marR="39938" marT="55913" marB="55913" anchor="ctr">
                    <a:lnL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It is used for getting the start index of a match that is being found using find() method.</a:t>
                      </a:r>
                    </a:p>
                  </a:txBody>
                  <a:tcPr marL="39938" marR="39938" marT="55913" marB="55913" anchor="ctr">
                    <a:lnL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169859"/>
                  </a:ext>
                </a:extLst>
              </a:tr>
              <a:tr h="965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4.</a:t>
                      </a:r>
                    </a:p>
                  </a:txBody>
                  <a:tcPr marL="39938" marR="39938" marT="55913" marB="55913" anchor="ctr">
                    <a:lnL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sng" dirty="0"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end()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938" marR="39938" marT="55913" marB="55913" anchor="ctr">
                    <a:lnL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It is used for getting the end index of a match that is being found using find() method. It returns the index of the character next to the last matching character.</a:t>
                      </a:r>
                    </a:p>
                  </a:txBody>
                  <a:tcPr marL="39938" marR="39938" marT="55913" marB="55913" anchor="ctr">
                    <a:lnL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756479"/>
                  </a:ext>
                </a:extLst>
              </a:tr>
              <a:tr h="4030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6.</a:t>
                      </a:r>
                    </a:p>
                  </a:txBody>
                  <a:tcPr marL="39938" marR="39938" marT="55913" marB="55913" anchor="ctr">
                    <a:lnL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sng" dirty="0">
                          <a:solidFill>
                            <a:schemeClr val="tx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group()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938" marR="39938" marT="55913" marB="55913" anchor="ctr">
                    <a:lnL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It is used to find the matched subsequence.</a:t>
                      </a:r>
                    </a:p>
                  </a:txBody>
                  <a:tcPr marL="39938" marR="39938" marT="55913" marB="55913" anchor="ctr">
                    <a:lnL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3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409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717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BEE6-15AE-F5E5-723E-22E218D3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C0AF35-084B-E14B-568B-8CC5F403E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162566"/>
              </p:ext>
            </p:extLst>
          </p:nvPr>
        </p:nvGraphicFramePr>
        <p:xfrm>
          <a:off x="327005" y="2184402"/>
          <a:ext cx="11523862" cy="4494558"/>
        </p:xfrm>
        <a:graphic>
          <a:graphicData uri="http://schemas.openxmlformats.org/drawingml/2006/table">
            <a:tbl>
              <a:tblPr/>
              <a:tblGrid>
                <a:gridCol w="3724211">
                  <a:extLst>
                    <a:ext uri="{9D8B030D-6E8A-4147-A177-3AD203B41FA5}">
                      <a16:colId xmlns:a16="http://schemas.microsoft.com/office/drawing/2014/main" val="1924176056"/>
                    </a:ext>
                  </a:extLst>
                </a:gridCol>
                <a:gridCol w="7799651">
                  <a:extLst>
                    <a:ext uri="{9D8B030D-6E8A-4147-A177-3AD203B41FA5}">
                      <a16:colId xmlns:a16="http://schemas.microsoft.com/office/drawing/2014/main" val="4243379267"/>
                    </a:ext>
                  </a:extLst>
                </a:gridCol>
              </a:tblGrid>
              <a:tr h="306533"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Regular Expression</a:t>
                      </a:r>
                    </a:p>
                  </a:txBody>
                  <a:tcPr marL="58779" marR="58779" marT="29389" marB="29389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0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58779" marR="58779" marT="29389" marB="29389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0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864548"/>
                  </a:ext>
                </a:extLst>
              </a:tr>
              <a:tr h="306533"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b="1" i="0">
                          <a:effectLst/>
                          <a:latin typeface="Arial Narrow" pitchFamily="34" charset="0"/>
                        </a:rPr>
                        <a:t>.</a:t>
                      </a:r>
                    </a:p>
                  </a:txBody>
                  <a:tcPr marL="58779" marR="58779" marT="29389" marB="29389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800" b="1" i="0" dirty="0">
                          <a:effectLst/>
                          <a:latin typeface="Arial Narrow" pitchFamily="34" charset="0"/>
                        </a:rPr>
                        <a:t>Matches any character</a:t>
                      </a:r>
                    </a:p>
                  </a:txBody>
                  <a:tcPr marL="58779" marR="58779" marT="29389" marB="29389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999055"/>
                  </a:ext>
                </a:extLst>
              </a:tr>
              <a:tr h="363904"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b="1" i="0">
                          <a:effectLst/>
                          <a:latin typeface="Arial Narrow" pitchFamily="34" charset="0"/>
                        </a:rPr>
                        <a:t>^regex</a:t>
                      </a:r>
                    </a:p>
                  </a:txBody>
                  <a:tcPr marL="58779" marR="58779" marT="29389" marB="29389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800" b="1" i="0">
                          <a:effectLst/>
                          <a:latin typeface="Arial Narrow" pitchFamily="34" charset="0"/>
                        </a:rPr>
                        <a:t>Finds regex that must match at the beginning of the line.</a:t>
                      </a:r>
                    </a:p>
                  </a:txBody>
                  <a:tcPr marL="58779" marR="58779" marT="29389" marB="29389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0621"/>
                  </a:ext>
                </a:extLst>
              </a:tr>
              <a:tr h="363904"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b="1" i="0" dirty="0">
                          <a:effectLst/>
                          <a:latin typeface="Arial Narrow" pitchFamily="34" charset="0"/>
                        </a:rPr>
                        <a:t>regex$</a:t>
                      </a:r>
                    </a:p>
                  </a:txBody>
                  <a:tcPr marL="58779" marR="58779" marT="29389" marB="29389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800" b="1" i="0" dirty="0">
                          <a:effectLst/>
                          <a:latin typeface="Arial Narrow" pitchFamily="34" charset="0"/>
                        </a:rPr>
                        <a:t>Finds regex that must match at the end of the line.</a:t>
                      </a:r>
                    </a:p>
                  </a:txBody>
                  <a:tcPr marL="58779" marR="58779" marT="29389" marB="29389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518593"/>
                  </a:ext>
                </a:extLst>
              </a:tr>
              <a:tr h="363904"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b="1" i="0">
                          <a:effectLst/>
                          <a:latin typeface="Arial Narrow" pitchFamily="34" charset="0"/>
                        </a:rPr>
                        <a:t>[abc]</a:t>
                      </a:r>
                    </a:p>
                  </a:txBody>
                  <a:tcPr marL="58779" marR="58779" marT="29389" marB="29389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800" b="1" i="0">
                          <a:effectLst/>
                          <a:latin typeface="Arial Narrow" pitchFamily="34" charset="0"/>
                        </a:rPr>
                        <a:t>Set definition, can match the letter a or b or c.</a:t>
                      </a:r>
                    </a:p>
                  </a:txBody>
                  <a:tcPr marL="58779" marR="58779" marT="29389" marB="29389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895901"/>
                  </a:ext>
                </a:extLst>
              </a:tr>
              <a:tr h="405886"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b="1" i="0">
                          <a:effectLst/>
                          <a:latin typeface="Arial Narrow" pitchFamily="34" charset="0"/>
                        </a:rPr>
                        <a:t>[abc][vz]</a:t>
                      </a:r>
                    </a:p>
                  </a:txBody>
                  <a:tcPr marL="58779" marR="58779" marT="29389" marB="29389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800" b="1" i="0">
                          <a:effectLst/>
                          <a:latin typeface="Arial Narrow" pitchFamily="34" charset="0"/>
                        </a:rPr>
                        <a:t>Set definition, can match a or b or c followed by either v or z.</a:t>
                      </a:r>
                    </a:p>
                  </a:txBody>
                  <a:tcPr marL="58779" marR="58779" marT="29389" marB="29389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745623"/>
                  </a:ext>
                </a:extLst>
              </a:tr>
              <a:tr h="772494"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b="1" i="0" dirty="0">
                          <a:effectLst/>
                          <a:latin typeface="Arial Narrow" pitchFamily="34" charset="0"/>
                        </a:rPr>
                        <a:t>[^</a:t>
                      </a:r>
                      <a:r>
                        <a:rPr lang="en-IN" sz="1800" b="1" i="0" dirty="0" err="1">
                          <a:effectLst/>
                          <a:latin typeface="Arial Narrow" pitchFamily="34" charset="0"/>
                        </a:rPr>
                        <a:t>abc</a:t>
                      </a:r>
                      <a:r>
                        <a:rPr lang="en-IN" sz="1800" b="1" i="0" dirty="0">
                          <a:effectLst/>
                          <a:latin typeface="Arial Narrow" pitchFamily="34" charset="0"/>
                        </a:rPr>
                        <a:t>]</a:t>
                      </a:r>
                    </a:p>
                  </a:txBody>
                  <a:tcPr marL="58779" marR="58779" marT="29389" marB="29389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800" b="1" i="0" dirty="0">
                          <a:effectLst/>
                          <a:latin typeface="Arial Narrow" pitchFamily="34" charset="0"/>
                        </a:rPr>
                        <a:t>When a caret appears as the first character inside square brackets, it negates the pattern. This pattern matches any character except a or b or c.</a:t>
                      </a:r>
                    </a:p>
                  </a:txBody>
                  <a:tcPr marL="58779" marR="58779" marT="29389" marB="29389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004309"/>
                  </a:ext>
                </a:extLst>
              </a:tr>
              <a:tr h="558976"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b="1" i="0" dirty="0">
                          <a:effectLst/>
                          <a:latin typeface="Arial Narrow" pitchFamily="34" charset="0"/>
                        </a:rPr>
                        <a:t>[a-d1-7]</a:t>
                      </a:r>
                    </a:p>
                  </a:txBody>
                  <a:tcPr marL="58779" marR="58779" marT="29389" marB="29389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800" b="1" i="0">
                          <a:effectLst/>
                          <a:latin typeface="Arial Narrow" pitchFamily="34" charset="0"/>
                        </a:rPr>
                        <a:t>Ranges: matches a letter between a and d and figures from 1 to 7, but not d1.</a:t>
                      </a:r>
                    </a:p>
                  </a:txBody>
                  <a:tcPr marL="58779" marR="58779" marT="29389" marB="29389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926138"/>
                  </a:ext>
                </a:extLst>
              </a:tr>
              <a:tr h="306533"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b="1" i="0">
                          <a:effectLst/>
                          <a:latin typeface="Arial Narrow" pitchFamily="34" charset="0"/>
                        </a:rPr>
                        <a:t>X|Z</a:t>
                      </a:r>
                    </a:p>
                  </a:txBody>
                  <a:tcPr marL="58779" marR="58779" marT="29389" marB="29389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800" b="1" i="0">
                          <a:effectLst/>
                          <a:latin typeface="Arial Narrow" pitchFamily="34" charset="0"/>
                        </a:rPr>
                        <a:t>Finds X or Z.</a:t>
                      </a:r>
                    </a:p>
                  </a:txBody>
                  <a:tcPr marL="58779" marR="58779" marT="29389" marB="29389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821692"/>
                  </a:ext>
                </a:extLst>
              </a:tr>
              <a:tr h="306533"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b="1" i="0">
                          <a:effectLst/>
                          <a:latin typeface="Arial Narrow" pitchFamily="34" charset="0"/>
                        </a:rPr>
                        <a:t>XZ</a:t>
                      </a:r>
                    </a:p>
                  </a:txBody>
                  <a:tcPr marL="58779" marR="58779" marT="29389" marB="29389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800" b="1" i="0">
                          <a:effectLst/>
                          <a:latin typeface="Arial Narrow" pitchFamily="34" charset="0"/>
                        </a:rPr>
                        <a:t>Finds X directly followed by Z.</a:t>
                      </a:r>
                    </a:p>
                  </a:txBody>
                  <a:tcPr marL="58779" marR="58779" marT="29389" marB="29389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81384"/>
                  </a:ext>
                </a:extLst>
              </a:tr>
              <a:tr h="306533"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b="1" i="0" dirty="0">
                          <a:effectLst/>
                          <a:latin typeface="Arial Narrow" pitchFamily="34" charset="0"/>
                        </a:rPr>
                        <a:t>$</a:t>
                      </a:r>
                    </a:p>
                  </a:txBody>
                  <a:tcPr marL="58779" marR="58779" marT="29389" marB="29389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800" b="1" i="0" dirty="0">
                          <a:effectLst/>
                          <a:latin typeface="Arial Narrow" pitchFamily="34" charset="0"/>
                        </a:rPr>
                        <a:t>Checks if a line end follows.</a:t>
                      </a:r>
                    </a:p>
                  </a:txBody>
                  <a:tcPr marL="58779" marR="58779" marT="29389" marB="29389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925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74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BEE6-15AE-F5E5-723E-22E218D3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Characters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2098E2-0229-1D24-29D0-15EC0101E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53236"/>
              </p:ext>
            </p:extLst>
          </p:nvPr>
        </p:nvGraphicFramePr>
        <p:xfrm>
          <a:off x="810000" y="2341846"/>
          <a:ext cx="10774794" cy="4084253"/>
        </p:xfrm>
        <a:graphic>
          <a:graphicData uri="http://schemas.openxmlformats.org/drawingml/2006/table">
            <a:tbl>
              <a:tblPr/>
              <a:tblGrid>
                <a:gridCol w="2590095">
                  <a:extLst>
                    <a:ext uri="{9D8B030D-6E8A-4147-A177-3AD203B41FA5}">
                      <a16:colId xmlns:a16="http://schemas.microsoft.com/office/drawing/2014/main" val="3835678761"/>
                    </a:ext>
                  </a:extLst>
                </a:gridCol>
                <a:gridCol w="8184699">
                  <a:extLst>
                    <a:ext uri="{9D8B030D-6E8A-4147-A177-3AD203B41FA5}">
                      <a16:colId xmlns:a16="http://schemas.microsoft.com/office/drawing/2014/main" val="839440253"/>
                    </a:ext>
                  </a:extLst>
                </a:gridCol>
              </a:tblGrid>
              <a:tr h="36502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t"/>
                      <a:r>
                        <a:rPr lang="en-IN" sz="2200" b="1" dirty="0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Regular Expression</a:t>
                      </a:r>
                    </a:p>
                  </a:txBody>
                  <a:tcPr marL="83814" marR="83814" marT="41907" marB="41907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0B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t"/>
                      <a:r>
                        <a:rPr lang="en-IN" sz="2200" b="1" dirty="0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Description</a:t>
                      </a:r>
                    </a:p>
                  </a:txBody>
                  <a:tcPr marL="83814" marR="83814" marT="41907" marB="41907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0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44830"/>
                  </a:ext>
                </a:extLst>
              </a:tr>
              <a:tr h="43744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t"/>
                      <a:r>
                        <a:rPr lang="en-IN" sz="2200" b="1" i="0" dirty="0">
                          <a:effectLst/>
                          <a:latin typeface="Arial Narrow" pitchFamily="34" charset="0"/>
                        </a:rPr>
                        <a:t>\d</a:t>
                      </a:r>
                    </a:p>
                  </a:txBody>
                  <a:tcPr marL="83814" marR="83814" marT="41907" marB="41907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t"/>
                      <a:r>
                        <a:rPr lang="en-IN" sz="2200" b="1" i="0" dirty="0">
                          <a:effectLst/>
                          <a:latin typeface="Arial Narrow" pitchFamily="34" charset="0"/>
                        </a:rPr>
                        <a:t>Any digit, short for [0-9]</a:t>
                      </a:r>
                    </a:p>
                  </a:txBody>
                  <a:tcPr marL="83814" marR="83814" marT="41907" marB="41907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16145"/>
                  </a:ext>
                </a:extLst>
              </a:tr>
              <a:tr h="43744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t"/>
                      <a:r>
                        <a:rPr lang="en-IN" sz="2200" b="1" i="0" dirty="0">
                          <a:effectLst/>
                          <a:latin typeface="Arial Narrow" pitchFamily="34" charset="0"/>
                        </a:rPr>
                        <a:t>\D</a:t>
                      </a:r>
                    </a:p>
                  </a:txBody>
                  <a:tcPr marL="83814" marR="83814" marT="41907" marB="41907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t"/>
                      <a:r>
                        <a:rPr lang="en-IN" sz="2200" b="1" i="0">
                          <a:effectLst/>
                          <a:latin typeface="Arial Narrow" pitchFamily="34" charset="0"/>
                        </a:rPr>
                        <a:t>A non-digit, short for [^0-9]</a:t>
                      </a:r>
                    </a:p>
                  </a:txBody>
                  <a:tcPr marL="83814" marR="83814" marT="41907" marB="41907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287730"/>
                  </a:ext>
                </a:extLst>
              </a:tr>
              <a:tr h="53222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t"/>
                      <a:r>
                        <a:rPr lang="en-IN" sz="2200" b="1" i="0">
                          <a:effectLst/>
                          <a:latin typeface="Arial Narrow" pitchFamily="34" charset="0"/>
                        </a:rPr>
                        <a:t>\s</a:t>
                      </a:r>
                    </a:p>
                  </a:txBody>
                  <a:tcPr marL="83814" marR="83814" marT="41907" marB="41907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t"/>
                      <a:r>
                        <a:rPr lang="en-IN" sz="2200" b="1" i="0" dirty="0">
                          <a:effectLst/>
                          <a:latin typeface="Arial Narrow" pitchFamily="34" charset="0"/>
                        </a:rPr>
                        <a:t>A whitespace character, short for [ \t\n\x0b\r\f]</a:t>
                      </a:r>
                    </a:p>
                  </a:txBody>
                  <a:tcPr marL="83814" marR="83814" marT="41907" marB="41907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325702"/>
                  </a:ext>
                </a:extLst>
              </a:tr>
              <a:tr h="40581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t"/>
                      <a:r>
                        <a:rPr lang="en-IN" sz="2200" b="1" i="0">
                          <a:effectLst/>
                          <a:latin typeface="Arial Narrow" pitchFamily="34" charset="0"/>
                        </a:rPr>
                        <a:t>\S</a:t>
                      </a:r>
                    </a:p>
                  </a:txBody>
                  <a:tcPr marL="83814" marR="83814" marT="41907" marB="41907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t"/>
                      <a:r>
                        <a:rPr lang="en-IN" sz="2200" b="1" i="0">
                          <a:effectLst/>
                          <a:latin typeface="Arial Narrow" pitchFamily="34" charset="0"/>
                        </a:rPr>
                        <a:t>A non-whitespace character, short for</a:t>
                      </a:r>
                    </a:p>
                  </a:txBody>
                  <a:tcPr marL="83814" marR="83814" marT="41907" marB="41907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013289"/>
                  </a:ext>
                </a:extLst>
              </a:tr>
              <a:tr h="41876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t"/>
                      <a:r>
                        <a:rPr lang="en-IN" sz="2200" b="1" i="0">
                          <a:effectLst/>
                          <a:latin typeface="Arial Narrow" pitchFamily="34" charset="0"/>
                        </a:rPr>
                        <a:t>\w</a:t>
                      </a:r>
                    </a:p>
                  </a:txBody>
                  <a:tcPr marL="83814" marR="83814" marT="41907" marB="41907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t"/>
                      <a:r>
                        <a:rPr lang="en-IN" sz="2200" b="1" i="0" dirty="0">
                          <a:effectLst/>
                          <a:latin typeface="Arial Narrow" pitchFamily="34" charset="0"/>
                        </a:rPr>
                        <a:t>A word character, short for [a-zA-Z_0-9]</a:t>
                      </a:r>
                    </a:p>
                  </a:txBody>
                  <a:tcPr marL="83814" marR="83814" marT="41907" marB="41907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319205"/>
                  </a:ext>
                </a:extLst>
              </a:tr>
              <a:tr h="43744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t"/>
                      <a:r>
                        <a:rPr lang="en-IN" sz="2200" b="1" i="0">
                          <a:effectLst/>
                          <a:latin typeface="Arial Narrow" pitchFamily="34" charset="0"/>
                        </a:rPr>
                        <a:t>\W</a:t>
                      </a:r>
                    </a:p>
                  </a:txBody>
                  <a:tcPr marL="83814" marR="83814" marT="41907" marB="41907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t"/>
                      <a:r>
                        <a:rPr lang="en-IN" sz="2200" b="1" i="0">
                          <a:effectLst/>
                          <a:latin typeface="Arial Narrow" pitchFamily="34" charset="0"/>
                        </a:rPr>
                        <a:t>A non-word character [^\w]</a:t>
                      </a:r>
                    </a:p>
                  </a:txBody>
                  <a:tcPr marL="83814" marR="83814" marT="41907" marB="41907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367501"/>
                  </a:ext>
                </a:extLst>
              </a:tr>
              <a:tr h="49832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t"/>
                      <a:r>
                        <a:rPr lang="en-IN" sz="2200" b="1" i="0">
                          <a:effectLst/>
                          <a:latin typeface="Arial Narrow" pitchFamily="34" charset="0"/>
                        </a:rPr>
                        <a:t>\S+</a:t>
                      </a:r>
                    </a:p>
                  </a:txBody>
                  <a:tcPr marL="83814" marR="83814" marT="41907" marB="41907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t"/>
                      <a:r>
                        <a:rPr lang="en-IN" sz="2200" b="1" i="0" dirty="0">
                          <a:effectLst/>
                          <a:latin typeface="Arial Narrow" pitchFamily="34" charset="0"/>
                        </a:rPr>
                        <a:t>Several non-whitespace characters</a:t>
                      </a:r>
                    </a:p>
                  </a:txBody>
                  <a:tcPr marL="83814" marR="83814" marT="41907" marB="41907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872165"/>
                  </a:ext>
                </a:extLst>
              </a:tr>
              <a:tr h="48407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t"/>
                      <a:r>
                        <a:rPr lang="en-IN" sz="2200" b="1" i="0" dirty="0">
                          <a:effectLst/>
                          <a:latin typeface="Arial Narrow" pitchFamily="34" charset="0"/>
                        </a:rPr>
                        <a:t>\b</a:t>
                      </a:r>
                    </a:p>
                  </a:txBody>
                  <a:tcPr marL="83814" marR="83814" marT="41907" marB="41907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t"/>
                      <a:r>
                        <a:rPr lang="en-IN" sz="2200" b="1" i="0" dirty="0">
                          <a:effectLst/>
                          <a:latin typeface="Arial Narrow" pitchFamily="34" charset="0"/>
                        </a:rPr>
                        <a:t>Matches a word boundary where a word character is [a-zA-Z0-9_]</a:t>
                      </a:r>
                    </a:p>
                  </a:txBody>
                  <a:tcPr marL="83814" marR="83814" marT="41907" marB="41907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251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725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F4A21B-80B9-40F1-8308-E0B7F0FE0B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E96646-423E-4354-94C2-1A28227BF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F051B7F-F45F-4FBB-974B-85B568B21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Quotable design</Template>
  <TotalTime>1081</TotalTime>
  <Words>793</Words>
  <Application>Microsoft Office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Narrow</vt:lpstr>
      <vt:lpstr>Calibri</vt:lpstr>
      <vt:lpstr>Century Gothic</vt:lpstr>
      <vt:lpstr>Söhne</vt:lpstr>
      <vt:lpstr>Söhne Mono</vt:lpstr>
      <vt:lpstr>Wingdings 2</vt:lpstr>
      <vt:lpstr>Quotable</vt:lpstr>
      <vt:lpstr>Instance Control Flow &amp; Regular Expression</vt:lpstr>
      <vt:lpstr>Instance Control Flow</vt:lpstr>
      <vt:lpstr>Example :</vt:lpstr>
      <vt:lpstr>Regex</vt:lpstr>
      <vt:lpstr>Pattern Class</vt:lpstr>
      <vt:lpstr>Matcher Class</vt:lpstr>
      <vt:lpstr>Matcher Class’s Essential Methods</vt:lpstr>
      <vt:lpstr>Rules</vt:lpstr>
      <vt:lpstr>Meta Characters</vt:lpstr>
      <vt:lpstr>PatternSyntaxException</vt:lpstr>
      <vt:lpstr>Reference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Keywords &amp; Constructor</dc:title>
  <dc:creator>MOHANRAJ M</dc:creator>
  <cp:lastModifiedBy>MOHANRAJ M</cp:lastModifiedBy>
  <cp:revision>10</cp:revision>
  <dcterms:created xsi:type="dcterms:W3CDTF">2023-11-16T20:26:39Z</dcterms:created>
  <dcterms:modified xsi:type="dcterms:W3CDTF">2023-11-18T07:20:30Z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