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5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7353-98A5-4571-BE03-FCD90CC8AA5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C49D-BE20-4D68-B186-FE8EDEE268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7353-98A5-4571-BE03-FCD90CC8AA5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C49D-BE20-4D68-B186-FE8EDEE268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7353-98A5-4571-BE03-FCD90CC8AA5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C49D-BE20-4D68-B186-FE8EDEE268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7353-98A5-4571-BE03-FCD90CC8AA5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C49D-BE20-4D68-B186-FE8EDEE268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7353-98A5-4571-BE03-FCD90CC8AA5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C49D-BE20-4D68-B186-FE8EDEE268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7353-98A5-4571-BE03-FCD90CC8AA5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C49D-BE20-4D68-B186-FE8EDEE268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7353-98A5-4571-BE03-FCD90CC8AA5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C49D-BE20-4D68-B186-FE8EDEE268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7353-98A5-4571-BE03-FCD90CC8AA5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C49D-BE20-4D68-B186-FE8EDEE268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7353-98A5-4571-BE03-FCD90CC8AA5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C49D-BE20-4D68-B186-FE8EDEE268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7353-98A5-4571-BE03-FCD90CC8AA5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C49D-BE20-4D68-B186-FE8EDEE268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7353-98A5-4571-BE03-FCD90CC8AA5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C49D-BE20-4D68-B186-FE8EDEE268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27353-98A5-4571-BE03-FCD90CC8AA5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9C49D-BE20-4D68-B186-FE8EDEE268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JavaScript </a:t>
            </a:r>
            <a:r>
              <a:rPr lang="en-US" sz="6000" b="1" dirty="0" smtClean="0"/>
              <a:t>Events</a:t>
            </a:r>
            <a:endParaRPr lang="en-US" sz="6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 smtClean="0"/>
              <a:t>Example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3578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&lt;script&gt;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    </a:t>
            </a:r>
            <a:r>
              <a:rPr lang="en-US" sz="2400" dirty="0">
                <a:solidFill>
                  <a:srgbClr val="0000FF"/>
                </a:solidFill>
              </a:rPr>
              <a:t>    function </a:t>
            </a:r>
            <a:r>
              <a:rPr lang="en-US" sz="2400" dirty="0" err="1">
                <a:solidFill>
                  <a:srgbClr val="0000FF"/>
                </a:solidFill>
              </a:rPr>
              <a:t>countRabbits</a:t>
            </a:r>
            <a:r>
              <a:rPr lang="en-US" sz="2400" dirty="0">
                <a:solidFill>
                  <a:srgbClr val="0000FF"/>
                </a:solidFill>
              </a:rPr>
              <a:t>() {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FF"/>
                </a:solidFill>
              </a:rPr>
              <a:t>          for(let </a:t>
            </a:r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>
                <a:solidFill>
                  <a:srgbClr val="0000FF"/>
                </a:solidFill>
              </a:rPr>
              <a:t>=1; </a:t>
            </a:r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>
                <a:solidFill>
                  <a:srgbClr val="0000FF"/>
                </a:solidFill>
              </a:rPr>
              <a:t>&lt;=3; </a:t>
            </a:r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>
                <a:solidFill>
                  <a:srgbClr val="0000FF"/>
                </a:solidFill>
              </a:rPr>
              <a:t>++) {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FF"/>
                </a:solidFill>
              </a:rPr>
              <a:t>            alert("Rabbit number " + </a:t>
            </a:r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FF"/>
                </a:solidFill>
              </a:rPr>
              <a:t>          }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FF"/>
                </a:solidFill>
              </a:rPr>
              <a:t>        }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      &lt;/script&gt;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     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     </a:t>
            </a:r>
            <a:r>
              <a:rPr lang="en-US" sz="2400" dirty="0">
                <a:solidFill>
                  <a:srgbClr val="0000FF"/>
                </a:solidFill>
              </a:rPr>
              <a:t> &lt;input type="button" </a:t>
            </a:r>
            <a:r>
              <a:rPr lang="en-US" sz="2400" dirty="0" err="1">
                <a:solidFill>
                  <a:srgbClr val="0000FF"/>
                </a:solidFill>
              </a:rPr>
              <a:t>onclick</a:t>
            </a:r>
            <a:r>
              <a:rPr lang="en-US" sz="2400" dirty="0">
                <a:solidFill>
                  <a:srgbClr val="0000FF"/>
                </a:solidFill>
              </a:rPr>
              <a:t>="</a:t>
            </a:r>
            <a:r>
              <a:rPr lang="en-US" sz="2400" dirty="0" err="1">
                <a:solidFill>
                  <a:srgbClr val="0000FF"/>
                </a:solidFill>
              </a:rPr>
              <a:t>countRabbits</a:t>
            </a:r>
            <a:r>
              <a:rPr lang="en-US" sz="2400" dirty="0">
                <a:solidFill>
                  <a:srgbClr val="0000FF"/>
                </a:solidFill>
              </a:rPr>
              <a:t>()" value="Count rabbits!"&gt;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   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b="1" dirty="0" err="1"/>
              <a:t>MouseOver</a:t>
            </a:r>
            <a:r>
              <a:rPr lang="en-US" b="1" dirty="0"/>
              <a:t> </a:t>
            </a:r>
            <a:r>
              <a:rPr lang="en-US" b="1" dirty="0" smtClean="0"/>
              <a:t>Event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35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en-US" sz="2600" b="1" dirty="0"/>
              <a:t>&lt;script</a:t>
            </a:r>
            <a:r>
              <a:rPr lang="en-US" sz="2600" dirty="0"/>
              <a:t> language="</a:t>
            </a:r>
            <a:r>
              <a:rPr lang="en-US" sz="2600" dirty="0" err="1"/>
              <a:t>Javascript</a:t>
            </a:r>
            <a:r>
              <a:rPr lang="en-US" sz="2600" dirty="0"/>
              <a:t>" type="text/</a:t>
            </a:r>
            <a:r>
              <a:rPr lang="en-US" sz="2600" dirty="0" err="1"/>
              <a:t>Javascript</a:t>
            </a:r>
            <a:r>
              <a:rPr lang="en-US" sz="2600" dirty="0"/>
              <a:t>"</a:t>
            </a:r>
            <a:r>
              <a:rPr lang="en-US" sz="2600" b="1" dirty="0"/>
              <a:t>&gt;</a:t>
            </a:r>
            <a:r>
              <a:rPr lang="en-US" sz="2600" dirty="0"/>
              <a:t>  </a:t>
            </a:r>
          </a:p>
          <a:p>
            <a:pPr>
              <a:lnSpc>
                <a:spcPct val="160000"/>
              </a:lnSpc>
              <a:buNone/>
            </a:pPr>
            <a:r>
              <a:rPr lang="en-US" sz="2600" dirty="0"/>
              <a:t>  </a:t>
            </a:r>
            <a:r>
              <a:rPr lang="en-US" sz="2600" b="1" dirty="0">
                <a:solidFill>
                  <a:srgbClr val="0000FF"/>
                </a:solidFill>
              </a:rPr>
              <a:t>  &lt;!--  </a:t>
            </a:r>
          </a:p>
          <a:p>
            <a:pPr>
              <a:lnSpc>
                <a:spcPct val="160000"/>
              </a:lnSpc>
              <a:buNone/>
            </a:pPr>
            <a:r>
              <a:rPr lang="en-US" sz="2600" b="1" dirty="0">
                <a:solidFill>
                  <a:srgbClr val="0000FF"/>
                </a:solidFill>
              </a:rPr>
              <a:t>    function </a:t>
            </a:r>
            <a:r>
              <a:rPr lang="en-US" sz="2600" b="1" dirty="0" err="1">
                <a:solidFill>
                  <a:srgbClr val="0000FF"/>
                </a:solidFill>
              </a:rPr>
              <a:t>mouseoverevent</a:t>
            </a:r>
            <a:r>
              <a:rPr lang="en-US" sz="2600" b="1" dirty="0">
                <a:solidFill>
                  <a:srgbClr val="0000FF"/>
                </a:solidFill>
              </a:rPr>
              <a:t>()  </a:t>
            </a:r>
          </a:p>
          <a:p>
            <a:pPr>
              <a:lnSpc>
                <a:spcPct val="160000"/>
              </a:lnSpc>
              <a:buNone/>
            </a:pPr>
            <a:r>
              <a:rPr lang="en-US" sz="2600" b="1" dirty="0">
                <a:solidFill>
                  <a:srgbClr val="0000FF"/>
                </a:solidFill>
              </a:rPr>
              <a:t>    </a:t>
            </a:r>
            <a:r>
              <a:rPr lang="en-US" sz="2600" b="1" dirty="0" smtClean="0">
                <a:solidFill>
                  <a:srgbClr val="0000FF"/>
                </a:solidFill>
              </a:rPr>
              <a:t> {</a:t>
            </a:r>
            <a:r>
              <a:rPr lang="en-US" sz="2600" b="1" dirty="0">
                <a:solidFill>
                  <a:srgbClr val="0000FF"/>
                </a:solidFill>
              </a:rPr>
              <a:t>  </a:t>
            </a:r>
          </a:p>
          <a:p>
            <a:pPr>
              <a:lnSpc>
                <a:spcPct val="160000"/>
              </a:lnSpc>
              <a:buNone/>
            </a:pPr>
            <a:r>
              <a:rPr lang="en-US" sz="2600" b="1" dirty="0">
                <a:solidFill>
                  <a:srgbClr val="0000FF"/>
                </a:solidFill>
              </a:rPr>
              <a:t>        alert("This is </a:t>
            </a:r>
            <a:r>
              <a:rPr lang="en-US" sz="2600" b="1" dirty="0" err="1">
                <a:solidFill>
                  <a:srgbClr val="0000FF"/>
                </a:solidFill>
              </a:rPr>
              <a:t>JavaTpoint</a:t>
            </a:r>
            <a:r>
              <a:rPr lang="en-US" sz="2600" b="1" dirty="0">
                <a:solidFill>
                  <a:srgbClr val="0000FF"/>
                </a:solidFill>
              </a:rPr>
              <a:t>");  </a:t>
            </a:r>
          </a:p>
          <a:p>
            <a:pPr>
              <a:lnSpc>
                <a:spcPct val="160000"/>
              </a:lnSpc>
              <a:buNone/>
            </a:pPr>
            <a:r>
              <a:rPr lang="en-US" sz="2600" b="1" dirty="0">
                <a:solidFill>
                  <a:srgbClr val="0000FF"/>
                </a:solidFill>
              </a:rPr>
              <a:t>    </a:t>
            </a:r>
            <a:r>
              <a:rPr lang="en-US" sz="2600" b="1" dirty="0" smtClean="0">
                <a:solidFill>
                  <a:srgbClr val="0000FF"/>
                </a:solidFill>
              </a:rPr>
              <a:t> }</a:t>
            </a:r>
            <a:r>
              <a:rPr lang="en-US" sz="2600" b="1" dirty="0">
                <a:solidFill>
                  <a:srgbClr val="0000FF"/>
                </a:solidFill>
              </a:rPr>
              <a:t>  </a:t>
            </a:r>
          </a:p>
          <a:p>
            <a:pPr>
              <a:lnSpc>
                <a:spcPct val="160000"/>
              </a:lnSpc>
              <a:buNone/>
            </a:pPr>
            <a:r>
              <a:rPr lang="en-US" sz="2600" b="1" dirty="0">
                <a:solidFill>
                  <a:srgbClr val="0000FF"/>
                </a:solidFill>
              </a:rPr>
              <a:t>    //--&gt;  </a:t>
            </a:r>
          </a:p>
          <a:p>
            <a:pPr>
              <a:lnSpc>
                <a:spcPct val="160000"/>
              </a:lnSpc>
              <a:buNone/>
            </a:pPr>
            <a:r>
              <a:rPr lang="en-US" sz="2600" b="1" dirty="0"/>
              <a:t>&lt;/script&gt;</a:t>
            </a:r>
            <a:r>
              <a:rPr lang="en-US" sz="2600" dirty="0"/>
              <a:t>  </a:t>
            </a:r>
          </a:p>
          <a:p>
            <a:pPr>
              <a:lnSpc>
                <a:spcPct val="160000"/>
              </a:lnSpc>
              <a:buNone/>
            </a:pPr>
            <a:r>
              <a:rPr lang="en-US" sz="2600" dirty="0">
                <a:solidFill>
                  <a:srgbClr val="0000FF"/>
                </a:solidFill>
              </a:rPr>
              <a:t>&lt;p </a:t>
            </a:r>
            <a:r>
              <a:rPr lang="en-US" sz="2600" dirty="0" err="1">
                <a:solidFill>
                  <a:srgbClr val="0000FF"/>
                </a:solidFill>
              </a:rPr>
              <a:t>onmouseover</a:t>
            </a:r>
            <a:r>
              <a:rPr lang="en-US" sz="2600" dirty="0">
                <a:solidFill>
                  <a:srgbClr val="0000FF"/>
                </a:solidFill>
              </a:rPr>
              <a:t>="</a:t>
            </a:r>
            <a:r>
              <a:rPr lang="en-US" sz="2600" dirty="0" err="1">
                <a:solidFill>
                  <a:srgbClr val="0000FF"/>
                </a:solidFill>
              </a:rPr>
              <a:t>mouseoverevent</a:t>
            </a:r>
            <a:r>
              <a:rPr lang="en-US" sz="2600" dirty="0">
                <a:solidFill>
                  <a:srgbClr val="0000FF"/>
                </a:solidFill>
              </a:rPr>
              <a:t>()"&gt; Keep cursor over me&lt;/p&gt;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b="1" dirty="0"/>
              <a:t>Focus </a:t>
            </a:r>
            <a:r>
              <a:rPr lang="en-US" b="1" dirty="0" smtClean="0"/>
              <a:t>Event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57214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 smtClean="0"/>
              <a:t>&lt;body</a:t>
            </a:r>
            <a:r>
              <a:rPr lang="en-US" dirty="0"/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n-US" dirty="0"/>
              <a:t>    &lt;h2&gt; Enter something here&lt;/h2&gt;</a:t>
            </a:r>
          </a:p>
          <a:p>
            <a:pPr>
              <a:lnSpc>
                <a:spcPct val="170000"/>
              </a:lnSpc>
              <a:buNone/>
            </a:pPr>
            <a:r>
              <a:rPr lang="en-US" dirty="0"/>
              <a:t>  </a:t>
            </a:r>
            <a:r>
              <a:rPr lang="en-US" b="1" dirty="0">
                <a:solidFill>
                  <a:srgbClr val="0000FF"/>
                </a:solidFill>
              </a:rPr>
              <a:t>  &lt;input type="text" id="input1" </a:t>
            </a:r>
            <a:r>
              <a:rPr lang="en-US" b="1" dirty="0" err="1">
                <a:solidFill>
                  <a:srgbClr val="0000FF"/>
                </a:solidFill>
              </a:rPr>
              <a:t>onfocus</a:t>
            </a:r>
            <a:r>
              <a:rPr lang="en-US" b="1" dirty="0">
                <a:solidFill>
                  <a:srgbClr val="0000FF"/>
                </a:solidFill>
              </a:rPr>
              <a:t>="</a:t>
            </a:r>
            <a:r>
              <a:rPr lang="en-US" b="1" dirty="0" err="1">
                <a:solidFill>
                  <a:srgbClr val="0000FF"/>
                </a:solidFill>
              </a:rPr>
              <a:t>focusevent</a:t>
            </a:r>
            <a:r>
              <a:rPr lang="en-US" b="1" dirty="0">
                <a:solidFill>
                  <a:srgbClr val="0000FF"/>
                </a:solidFill>
              </a:rPr>
              <a:t>()"/&gt;</a:t>
            </a:r>
          </a:p>
          <a:p>
            <a:pPr>
              <a:lnSpc>
                <a:spcPct val="170000"/>
              </a:lnSpc>
              <a:buNone/>
            </a:pPr>
            <a:r>
              <a:rPr lang="en-US" dirty="0"/>
              <a:t>    &lt;script language="</a:t>
            </a:r>
            <a:r>
              <a:rPr lang="en-US" dirty="0" err="1"/>
              <a:t>Javascript</a:t>
            </a:r>
            <a:r>
              <a:rPr lang="en-US" dirty="0"/>
              <a:t>" 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>
              <a:lnSpc>
                <a:spcPct val="170000"/>
              </a:lnSpc>
              <a:buNone/>
            </a:pPr>
            <a:r>
              <a:rPr lang="en-US" dirty="0"/>
              <a:t> </a:t>
            </a:r>
            <a:r>
              <a:rPr lang="en-US" b="1" dirty="0">
                <a:solidFill>
                  <a:srgbClr val="0000FF"/>
                </a:solidFill>
              </a:rPr>
              <a:t>   &lt;!--</a:t>
            </a:r>
          </a:p>
          <a:p>
            <a:pPr>
              <a:lnSpc>
                <a:spcPct val="17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        function </a:t>
            </a:r>
            <a:r>
              <a:rPr lang="en-US" b="1" dirty="0" err="1">
                <a:solidFill>
                  <a:srgbClr val="0000FF"/>
                </a:solidFill>
              </a:rPr>
              <a:t>focusevent</a:t>
            </a:r>
            <a:r>
              <a:rPr lang="en-US" b="1" dirty="0">
                <a:solidFill>
                  <a:srgbClr val="0000FF"/>
                </a:solidFill>
              </a:rPr>
              <a:t>()</a:t>
            </a:r>
          </a:p>
          <a:p>
            <a:pPr>
              <a:lnSpc>
                <a:spcPct val="17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        {</a:t>
            </a:r>
          </a:p>
          <a:p>
            <a:pPr>
              <a:lnSpc>
                <a:spcPct val="17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            </a:t>
            </a:r>
            <a:r>
              <a:rPr lang="en-US" b="1" dirty="0" err="1">
                <a:solidFill>
                  <a:srgbClr val="0000FF"/>
                </a:solidFill>
              </a:rPr>
              <a:t>document.getElementById</a:t>
            </a:r>
            <a:r>
              <a:rPr lang="en-US" b="1" dirty="0">
                <a:solidFill>
                  <a:srgbClr val="0000FF"/>
                </a:solidFill>
              </a:rPr>
              <a:t>("input1").</a:t>
            </a:r>
            <a:r>
              <a:rPr lang="en-US" b="1" dirty="0" err="1">
                <a:solidFill>
                  <a:srgbClr val="0000FF"/>
                </a:solidFill>
              </a:rPr>
              <a:t>style.background</a:t>
            </a:r>
            <a:r>
              <a:rPr lang="en-US" b="1" dirty="0">
                <a:solidFill>
                  <a:srgbClr val="0000FF"/>
                </a:solidFill>
              </a:rPr>
              <a:t>=" aqua";</a:t>
            </a:r>
          </a:p>
          <a:p>
            <a:pPr>
              <a:lnSpc>
                <a:spcPct val="17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        }</a:t>
            </a:r>
          </a:p>
          <a:p>
            <a:pPr>
              <a:lnSpc>
                <a:spcPct val="17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    //--&gt;</a:t>
            </a:r>
          </a:p>
          <a:p>
            <a:pPr>
              <a:lnSpc>
                <a:spcPct val="170000"/>
              </a:lnSpc>
              <a:buNone/>
            </a:pPr>
            <a:r>
              <a:rPr lang="en-US" dirty="0"/>
              <a:t>    &lt;/script</a:t>
            </a:r>
            <a:r>
              <a:rPr lang="en-US" dirty="0" smtClean="0"/>
              <a:t>&gt;</a:t>
            </a:r>
          </a:p>
          <a:p>
            <a:pPr>
              <a:lnSpc>
                <a:spcPct val="170000"/>
              </a:lnSpc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/>
              <a:t>Output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143380"/>
            <a:ext cx="4691086" cy="176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785926"/>
            <a:ext cx="321469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Keydown</a:t>
            </a:r>
            <a:r>
              <a:rPr lang="en-US" b="1" dirty="0"/>
              <a:t> </a:t>
            </a:r>
            <a:r>
              <a:rPr lang="en-US" b="1" dirty="0" smtClean="0"/>
              <a:t>Event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 smtClean="0"/>
              <a:t>&lt;body&gt;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&lt;h2&gt; Enter something here&lt;/h2&gt;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solidFill>
                  <a:srgbClr val="0000FF"/>
                </a:solidFill>
              </a:rPr>
              <a:t>&lt;input type="text" id="input1" </a:t>
            </a:r>
            <a:r>
              <a:rPr lang="en-US" dirty="0" err="1" smtClean="0">
                <a:solidFill>
                  <a:srgbClr val="0000FF"/>
                </a:solidFill>
              </a:rPr>
              <a:t>onkeydown</a:t>
            </a:r>
            <a:r>
              <a:rPr lang="en-US" dirty="0" smtClean="0">
                <a:solidFill>
                  <a:srgbClr val="0000FF"/>
                </a:solidFill>
              </a:rPr>
              <a:t>="</a:t>
            </a:r>
            <a:r>
              <a:rPr lang="en-US" dirty="0" err="1" smtClean="0">
                <a:solidFill>
                  <a:srgbClr val="0000FF"/>
                </a:solidFill>
              </a:rPr>
              <a:t>keydownevent</a:t>
            </a:r>
            <a:r>
              <a:rPr lang="en-US" dirty="0" smtClean="0">
                <a:solidFill>
                  <a:srgbClr val="0000FF"/>
                </a:solidFill>
              </a:rPr>
              <a:t>()"/&gt;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&lt;script&gt;</a:t>
            </a:r>
          </a:p>
          <a:p>
            <a:pPr marL="808038">
              <a:lnSpc>
                <a:spcPct val="170000"/>
              </a:lnSpc>
              <a:buNone/>
            </a:pPr>
            <a:r>
              <a:rPr lang="en-US" dirty="0" smtClean="0">
                <a:solidFill>
                  <a:srgbClr val="0000FF"/>
                </a:solidFill>
              </a:rPr>
              <a:t>&lt;!--</a:t>
            </a:r>
          </a:p>
          <a:p>
            <a:pPr marL="808038">
              <a:lnSpc>
                <a:spcPct val="170000"/>
              </a:lnSpc>
              <a:buNone/>
            </a:pPr>
            <a:r>
              <a:rPr lang="en-US" dirty="0" smtClean="0">
                <a:solidFill>
                  <a:srgbClr val="0000FF"/>
                </a:solidFill>
              </a:rPr>
              <a:t>	function </a:t>
            </a:r>
            <a:r>
              <a:rPr lang="en-US" dirty="0" err="1" smtClean="0">
                <a:solidFill>
                  <a:srgbClr val="0000FF"/>
                </a:solidFill>
              </a:rPr>
              <a:t>keydownevent</a:t>
            </a:r>
            <a:r>
              <a:rPr lang="en-US" dirty="0" smtClean="0">
                <a:solidFill>
                  <a:srgbClr val="0000FF"/>
                </a:solidFill>
              </a:rPr>
              <a:t>()</a:t>
            </a:r>
          </a:p>
          <a:p>
            <a:pPr marL="808038">
              <a:lnSpc>
                <a:spcPct val="170000"/>
              </a:lnSpc>
              <a:buNone/>
            </a:pPr>
            <a:r>
              <a:rPr lang="en-US" dirty="0" smtClean="0">
                <a:solidFill>
                  <a:srgbClr val="0000FF"/>
                </a:solidFill>
              </a:rPr>
              <a:t>	{</a:t>
            </a:r>
          </a:p>
          <a:p>
            <a:pPr marL="808038">
              <a:lnSpc>
                <a:spcPct val="170000"/>
              </a:lnSpc>
              <a:buNone/>
            </a:pPr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dirty="0" err="1" smtClean="0">
                <a:solidFill>
                  <a:srgbClr val="0000FF"/>
                </a:solidFill>
              </a:rPr>
              <a:t>document.getElementById</a:t>
            </a:r>
            <a:r>
              <a:rPr lang="en-US" dirty="0" smtClean="0">
                <a:solidFill>
                  <a:srgbClr val="0000FF"/>
                </a:solidFill>
              </a:rPr>
              <a:t>("input1");</a:t>
            </a:r>
          </a:p>
          <a:p>
            <a:pPr marL="808038">
              <a:lnSpc>
                <a:spcPct val="170000"/>
              </a:lnSpc>
              <a:buNone/>
            </a:pPr>
            <a:r>
              <a:rPr lang="en-US" dirty="0" smtClean="0">
                <a:solidFill>
                  <a:srgbClr val="0000FF"/>
                </a:solidFill>
              </a:rPr>
              <a:t>		alert("Pressed a key");</a:t>
            </a:r>
          </a:p>
          <a:p>
            <a:pPr marL="808038">
              <a:lnSpc>
                <a:spcPct val="170000"/>
              </a:lnSpc>
              <a:buNone/>
            </a:pPr>
            <a:r>
              <a:rPr lang="en-US" dirty="0" smtClean="0">
                <a:solidFill>
                  <a:srgbClr val="0000FF"/>
                </a:solidFill>
              </a:rPr>
              <a:t>	}</a:t>
            </a:r>
          </a:p>
          <a:p>
            <a:pPr marL="808038">
              <a:lnSpc>
                <a:spcPct val="170000"/>
              </a:lnSpc>
              <a:buNone/>
            </a:pPr>
            <a:r>
              <a:rPr lang="en-US" dirty="0" smtClean="0">
                <a:solidFill>
                  <a:srgbClr val="0000FF"/>
                </a:solidFill>
              </a:rPr>
              <a:t>//--&gt;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&lt;/script&gt;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/>
              <a:t>Output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6324" y="2428868"/>
            <a:ext cx="7781955" cy="214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Load </a:t>
            </a:r>
            <a:r>
              <a:rPr lang="en-US" b="1" dirty="0" smtClean="0"/>
              <a:t>event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/>
              <a:t>&lt;body</a:t>
            </a:r>
            <a:r>
              <a:rPr lang="en-US" sz="2400" dirty="0"/>
              <a:t> </a:t>
            </a:r>
            <a:r>
              <a:rPr lang="en-US" sz="2400" dirty="0" err="1"/>
              <a:t>onload</a:t>
            </a:r>
            <a:r>
              <a:rPr lang="en-US" sz="2400" dirty="0"/>
              <a:t>="</a:t>
            </a:r>
            <a:r>
              <a:rPr lang="en-US" sz="2400" dirty="0" err="1"/>
              <a:t>window.alert</a:t>
            </a:r>
            <a:r>
              <a:rPr lang="en-US" sz="2400" dirty="0"/>
              <a:t>('Page successfully loaded');"</a:t>
            </a:r>
            <a:r>
              <a:rPr lang="en-US" sz="2400" b="1" dirty="0"/>
              <a:t>&gt;</a:t>
            </a:r>
            <a:r>
              <a:rPr lang="en-US" sz="2400" dirty="0"/>
              <a:t>  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/>
              <a:t>&lt;script&gt;</a:t>
            </a:r>
            <a:r>
              <a:rPr lang="en-US" sz="2400" dirty="0"/>
              <a:t>  </a:t>
            </a:r>
          </a:p>
          <a:p>
            <a:pPr marL="719138" indent="-8890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FF"/>
                </a:solidFill>
              </a:rPr>
              <a:t>&lt;!--  </a:t>
            </a:r>
          </a:p>
          <a:p>
            <a:pPr marL="719138" indent="-88900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0000FF"/>
                </a:solidFill>
              </a:rPr>
              <a:t>document.write</a:t>
            </a:r>
            <a:r>
              <a:rPr lang="en-US" sz="2400" dirty="0">
                <a:solidFill>
                  <a:srgbClr val="0000FF"/>
                </a:solidFill>
              </a:rPr>
              <a:t>("The page is loaded successfully");  </a:t>
            </a:r>
          </a:p>
          <a:p>
            <a:pPr marL="719138" indent="-8890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FF"/>
                </a:solidFill>
              </a:rPr>
              <a:t>//--</a:t>
            </a:r>
            <a:r>
              <a:rPr lang="en-US" sz="2400" b="1" dirty="0">
                <a:solidFill>
                  <a:srgbClr val="0000FF"/>
                </a:solidFill>
              </a:rPr>
              <a:t>&gt;</a:t>
            </a:r>
            <a:r>
              <a:rPr lang="en-US" sz="2400" dirty="0">
                <a:solidFill>
                  <a:srgbClr val="0000FF"/>
                </a:solidFill>
              </a:rPr>
              <a:t>  </a:t>
            </a:r>
          </a:p>
          <a:p>
            <a:pPr marL="88900" indent="-88900">
              <a:lnSpc>
                <a:spcPct val="150000"/>
              </a:lnSpc>
              <a:buNone/>
            </a:pPr>
            <a:r>
              <a:rPr lang="en-US" sz="2400" b="1" dirty="0"/>
              <a:t>&lt;/script&gt;</a:t>
            </a:r>
            <a:r>
              <a:rPr lang="en-US" sz="2400" dirty="0"/>
              <a:t>  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/>
              <a:t>&lt;/body&gt;</a:t>
            </a:r>
            <a:r>
              <a:rPr lang="en-US" sz="2400" dirty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An event is a signal that something has </a:t>
            </a:r>
            <a:r>
              <a:rPr lang="en-US" sz="2400" dirty="0" smtClean="0"/>
              <a:t>happened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 All DOM nodes generate such signals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Mouse events: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3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784"/>
                <a:gridCol w="1857388"/>
                <a:gridCol w="4543428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/>
                        <a:t>Event Performed</a:t>
                      </a:r>
                      <a:endParaRPr lang="en-US" b="1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/>
                        <a:t>Event Handler</a:t>
                      </a:r>
                      <a:endParaRPr lang="en-US" b="1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Description</a:t>
                      </a:r>
                      <a:endParaRPr lang="en-US" b="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click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onclick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When mouse click on an element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mouseover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onmouseover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When the cursor of the mouse comes over the element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mouseout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onmouseout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/>
                        <a:t>When the cursor of the mouse leaves an element</a:t>
                      </a:r>
                      <a:endParaRPr lang="en-US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mousedown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onmousedown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When the mouse button is pressed over the element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mouseup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onmouseup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When the mouse button is released over the element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mousemove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onmousemove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/>
                        <a:t>When the mouse movement takes place.</a:t>
                      </a:r>
                      <a:endParaRPr lang="en-US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Keyboard events: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28596" y="2571744"/>
          <a:ext cx="8229600" cy="120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1702"/>
                <a:gridCol w="2500330"/>
                <a:gridCol w="3657568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Event Performed</a:t>
                      </a:r>
                      <a:endParaRPr lang="en-US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/>
                        <a:t>Event Handler</a:t>
                      </a:r>
                      <a:endParaRPr lang="en-US" b="1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Description</a:t>
                      </a:r>
                      <a:endParaRPr lang="en-US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14300" marR="114300" marT="114300" marB="1143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Keydown &amp; Keyup</a:t>
                      </a:r>
                      <a:endParaRPr lang="en-US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onkeydown &amp; onkeyup</a:t>
                      </a:r>
                      <a:endParaRPr lang="en-US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/>
                        <a:t>When the user press and then release the key</a:t>
                      </a:r>
                      <a:endParaRPr lang="en-US" dirty="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Form events</a:t>
            </a:r>
            <a:r>
              <a:rPr lang="en-US" b="1" dirty="0" smtClean="0"/>
              <a:t>: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3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36"/>
                <a:gridCol w="2000264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Event Performed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2000" b="1"/>
                        <a:t>Event Handler</a:t>
                      </a:r>
                      <a:endParaRPr lang="en-US" sz="2000" b="1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Description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14300" marR="114300" marT="114300" marB="1143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/>
                        <a:t>focus</a:t>
                      </a:r>
                      <a:endParaRPr lang="en-US" sz="20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/>
                        <a:t>onfocus</a:t>
                      </a:r>
                      <a:endParaRPr lang="en-US" sz="20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dirty="0"/>
                        <a:t>When the user focuses on an element</a:t>
                      </a:r>
                      <a:endParaRPr lang="en-US" sz="2000" dirty="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/>
                        <a:t>submit</a:t>
                      </a:r>
                      <a:endParaRPr lang="en-US" sz="20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/>
                        <a:t>onsubmit</a:t>
                      </a:r>
                      <a:endParaRPr lang="en-US" sz="20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/>
                        <a:t>When the user submits the form</a:t>
                      </a:r>
                      <a:endParaRPr lang="en-US" sz="20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/>
                        <a:t>blur</a:t>
                      </a:r>
                      <a:endParaRPr lang="en-US" sz="20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onblur</a:t>
                      </a:r>
                      <a:endParaRPr lang="en-US" sz="2000" dirty="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/>
                        <a:t>When the focus is away from a form element</a:t>
                      </a:r>
                      <a:endParaRPr lang="en-US" sz="20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/>
                        <a:t>change</a:t>
                      </a:r>
                      <a:endParaRPr lang="en-US" sz="20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/>
                        <a:t>onchange</a:t>
                      </a:r>
                      <a:endParaRPr lang="en-US" sz="200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dirty="0"/>
                        <a:t>When the user modifies or changes the value of a form element</a:t>
                      </a:r>
                      <a:endParaRPr lang="en-US" sz="2000" dirty="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Window/Document </a:t>
            </a:r>
            <a:r>
              <a:rPr lang="en-US" b="1" dirty="0" smtClean="0"/>
              <a:t>events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3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222"/>
                <a:gridCol w="1643074"/>
                <a:gridCol w="4686304"/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000" b="1"/>
                        <a:t>Event Performed</a:t>
                      </a:r>
                      <a:endParaRPr lang="en-US" sz="2000" b="1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000" b="1"/>
                        <a:t>Event Handler</a:t>
                      </a:r>
                      <a:endParaRPr lang="en-US" sz="2000" b="1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000" b="1" dirty="0"/>
                        <a:t>Description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/>
                        <a:t>load</a:t>
                      </a:r>
                      <a:endParaRPr lang="en-US" sz="200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onload</a:t>
                      </a:r>
                      <a:endParaRPr lang="en-US" sz="2000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/>
                        <a:t>When the browser finishes the loading of the page</a:t>
                      </a:r>
                      <a:endParaRPr lang="en-US" sz="200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/>
                        <a:t>unload</a:t>
                      </a:r>
                      <a:endParaRPr lang="en-US" sz="200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/>
                        <a:t>onunload</a:t>
                      </a:r>
                      <a:endParaRPr lang="en-US" sz="200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/>
                        <a:t>When the visitor leaves the current webpage, the browser unloads it</a:t>
                      </a:r>
                      <a:endParaRPr lang="en-US" sz="200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/>
                        <a:t>resize</a:t>
                      </a:r>
                      <a:endParaRPr lang="en-US" sz="200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/>
                        <a:t>onresize</a:t>
                      </a:r>
                      <a:endParaRPr lang="en-US" sz="200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2000" dirty="0"/>
                        <a:t>When the visitor resizes the window of the browser</a:t>
                      </a:r>
                      <a:endParaRPr lang="en-US" sz="2000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Click </a:t>
            </a:r>
            <a:r>
              <a:rPr lang="en-US" b="1" dirty="0" smtClean="0"/>
              <a:t>Event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50072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en-US" b="1" dirty="0"/>
              <a:t>&lt;script</a:t>
            </a:r>
            <a:r>
              <a:rPr lang="en-US" dirty="0"/>
              <a:t> language="</a:t>
            </a:r>
            <a:r>
              <a:rPr lang="en-US" dirty="0" err="1"/>
              <a:t>Javascript</a:t>
            </a:r>
            <a:r>
              <a:rPr lang="en-US" dirty="0"/>
              <a:t>" type="text/</a:t>
            </a:r>
            <a:r>
              <a:rPr lang="en-US" dirty="0" err="1"/>
              <a:t>Javascript</a:t>
            </a:r>
            <a:r>
              <a:rPr lang="en-US" dirty="0"/>
              <a:t>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pPr>
              <a:lnSpc>
                <a:spcPct val="160000"/>
              </a:lnSpc>
              <a:buNone/>
            </a:pPr>
            <a:r>
              <a:rPr lang="en-US" dirty="0"/>
              <a:t> </a:t>
            </a:r>
            <a:r>
              <a:rPr lang="en-US" dirty="0">
                <a:solidFill>
                  <a:srgbClr val="0000FF"/>
                </a:solidFill>
              </a:rPr>
              <a:t>   </a:t>
            </a:r>
            <a:r>
              <a:rPr lang="en-US" b="1" dirty="0">
                <a:solidFill>
                  <a:srgbClr val="0000FF"/>
                </a:solidFill>
              </a:rPr>
              <a:t>&lt;!--  </a:t>
            </a:r>
          </a:p>
          <a:p>
            <a:pPr>
              <a:lnSpc>
                <a:spcPct val="16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    function </a:t>
            </a:r>
            <a:r>
              <a:rPr lang="en-US" b="1" dirty="0" err="1">
                <a:solidFill>
                  <a:srgbClr val="0000FF"/>
                </a:solidFill>
              </a:rPr>
              <a:t>clickevent</a:t>
            </a:r>
            <a:r>
              <a:rPr lang="en-US" b="1" dirty="0">
                <a:solidFill>
                  <a:srgbClr val="0000FF"/>
                </a:solidFill>
              </a:rPr>
              <a:t>()  </a:t>
            </a:r>
          </a:p>
          <a:p>
            <a:pPr>
              <a:lnSpc>
                <a:spcPct val="16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    {  </a:t>
            </a:r>
          </a:p>
          <a:p>
            <a:pPr>
              <a:lnSpc>
                <a:spcPct val="16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        </a:t>
            </a:r>
            <a:r>
              <a:rPr lang="en-US" b="1" dirty="0" err="1">
                <a:solidFill>
                  <a:srgbClr val="0000FF"/>
                </a:solidFill>
              </a:rPr>
              <a:t>document.write</a:t>
            </a:r>
            <a:r>
              <a:rPr lang="en-US" b="1" dirty="0">
                <a:solidFill>
                  <a:srgbClr val="0000FF"/>
                </a:solidFill>
              </a:rPr>
              <a:t>("This is </a:t>
            </a:r>
            <a:r>
              <a:rPr lang="en-US" b="1" dirty="0" err="1" smtClean="0">
                <a:solidFill>
                  <a:srgbClr val="0000FF"/>
                </a:solidFill>
              </a:rPr>
              <a:t>Cranberrys</a:t>
            </a:r>
            <a:r>
              <a:rPr lang="en-US" b="1" dirty="0" smtClean="0">
                <a:solidFill>
                  <a:srgbClr val="0000FF"/>
                </a:solidFill>
              </a:rPr>
              <a:t>");</a:t>
            </a:r>
            <a:r>
              <a:rPr lang="en-US" b="1" dirty="0">
                <a:solidFill>
                  <a:srgbClr val="0000FF"/>
                </a:solidFill>
              </a:rPr>
              <a:t>  </a:t>
            </a:r>
          </a:p>
          <a:p>
            <a:pPr>
              <a:lnSpc>
                <a:spcPct val="16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    }  </a:t>
            </a:r>
          </a:p>
          <a:p>
            <a:pPr>
              <a:lnSpc>
                <a:spcPct val="16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    //--&gt;</a:t>
            </a:r>
            <a:r>
              <a:rPr lang="en-US" b="1" dirty="0"/>
              <a:t>  </a:t>
            </a:r>
          </a:p>
          <a:p>
            <a:pPr>
              <a:lnSpc>
                <a:spcPct val="160000"/>
              </a:lnSpc>
              <a:buNone/>
            </a:pPr>
            <a:r>
              <a:rPr lang="en-US" b="1" dirty="0"/>
              <a:t>&lt;/script&gt;</a:t>
            </a:r>
            <a:r>
              <a:rPr lang="en-US" dirty="0"/>
              <a:t>  </a:t>
            </a:r>
          </a:p>
          <a:p>
            <a:pPr>
              <a:lnSpc>
                <a:spcPct val="160000"/>
              </a:lnSpc>
              <a:buNone/>
            </a:pPr>
            <a:r>
              <a:rPr lang="en-US" b="1" dirty="0"/>
              <a:t>&lt;form&gt;</a:t>
            </a:r>
            <a:r>
              <a:rPr lang="en-US" dirty="0"/>
              <a:t>  </a:t>
            </a:r>
          </a:p>
          <a:p>
            <a:pPr>
              <a:lnSpc>
                <a:spcPct val="16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&lt;input type="button" </a:t>
            </a:r>
            <a:r>
              <a:rPr lang="en-US" b="1" dirty="0" err="1">
                <a:solidFill>
                  <a:srgbClr val="0000FF"/>
                </a:solidFill>
              </a:rPr>
              <a:t>onclick</a:t>
            </a:r>
            <a:r>
              <a:rPr lang="en-US" b="1" dirty="0">
                <a:solidFill>
                  <a:srgbClr val="0000FF"/>
                </a:solidFill>
              </a:rPr>
              <a:t>="</a:t>
            </a:r>
            <a:r>
              <a:rPr lang="en-US" b="1" dirty="0" err="1">
                <a:solidFill>
                  <a:srgbClr val="0000FF"/>
                </a:solidFill>
              </a:rPr>
              <a:t>clickevent</a:t>
            </a:r>
            <a:r>
              <a:rPr lang="en-US" b="1" dirty="0">
                <a:solidFill>
                  <a:srgbClr val="0000FF"/>
                </a:solidFill>
              </a:rPr>
              <a:t>()" value="Who's this?"/&gt;  </a:t>
            </a:r>
          </a:p>
          <a:p>
            <a:pPr>
              <a:lnSpc>
                <a:spcPct val="160000"/>
              </a:lnSpc>
              <a:buNone/>
            </a:pPr>
            <a:r>
              <a:rPr lang="en-US" b="1" dirty="0"/>
              <a:t>&lt;/form&gt;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>
                <a:solidFill>
                  <a:srgbClr val="0000FF"/>
                </a:solidFill>
              </a:rPr>
              <a:t>&lt;!--       //--&gt;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sz="2400" dirty="0" smtClean="0"/>
              <a:t>Used to perform action once    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Click Event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&lt;script&gt;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    function </a:t>
            </a:r>
            <a:r>
              <a:rPr lang="en-US" sz="2400" dirty="0" err="1" smtClean="0"/>
              <a:t>showAlert</a:t>
            </a:r>
            <a:r>
              <a:rPr lang="en-US" sz="2400" dirty="0" smtClean="0"/>
              <a:t>()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{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                  alert('Clicked!');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              }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&lt;/script&gt;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&lt;input type="button" value="Save" </a:t>
            </a:r>
            <a:r>
              <a:rPr lang="en-US" sz="2400" dirty="0" err="1" smtClean="0"/>
              <a:t>onclick</a:t>
            </a:r>
            <a:r>
              <a:rPr lang="en-US" sz="2400" dirty="0" smtClean="0"/>
              <a:t>="</a:t>
            </a:r>
            <a:r>
              <a:rPr lang="en-US" sz="2400" dirty="0" err="1" smtClean="0"/>
              <a:t>showAlert</a:t>
            </a:r>
            <a:r>
              <a:rPr lang="en-US" sz="2400" dirty="0" smtClean="0"/>
              <a:t>()"&gt;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288</Words>
  <Application>Microsoft Office PowerPoint</Application>
  <PresentationFormat>On-screen Show (4:3)</PresentationFormat>
  <Paragraphs>142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JavaScript Events</vt:lpstr>
      <vt:lpstr>Event</vt:lpstr>
      <vt:lpstr>Mouse events:</vt:lpstr>
      <vt:lpstr>Keyboard events:</vt:lpstr>
      <vt:lpstr>Form events:</vt:lpstr>
      <vt:lpstr>Window/Document events</vt:lpstr>
      <vt:lpstr>Click Event</vt:lpstr>
      <vt:lpstr>Slide 8</vt:lpstr>
      <vt:lpstr>Click Event</vt:lpstr>
      <vt:lpstr>Example</vt:lpstr>
      <vt:lpstr>MouseOver Event</vt:lpstr>
      <vt:lpstr>Focus Event</vt:lpstr>
      <vt:lpstr>Output</vt:lpstr>
      <vt:lpstr>Keydown Event</vt:lpstr>
      <vt:lpstr>Output</vt:lpstr>
      <vt:lpstr>Load event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Events</dc:title>
  <dc:creator>Windows User</dc:creator>
  <cp:lastModifiedBy>Windows User</cp:lastModifiedBy>
  <cp:revision>27</cp:revision>
  <dcterms:created xsi:type="dcterms:W3CDTF">2021-10-12T05:46:25Z</dcterms:created>
  <dcterms:modified xsi:type="dcterms:W3CDTF">2021-10-12T08:23:10Z</dcterms:modified>
</cp:coreProperties>
</file>