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104" d="100"/>
          <a:sy n="104" d="100"/>
        </p:scale>
        <p:origin x="79" y="8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FFE-95A2-43FF-99D5-6E7D22FB0B88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F6ED-3CC4-4AFC-845E-EA395F55A80F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8A29-D8FB-46E0-94ED-76B45654629F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59-B916-4F7C-A4ED-4054F320AB5E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882C83-E2E7-4E14-8989-44350B9DDE3D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Day 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US" sz="6600" dirty="0"/>
              <a:t>Keywords &amp; Constructor</a:t>
            </a: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7E94-C58B-C1C5-9B43-F2F6E9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Constructor overloading allows a class to have multiple constructors with a different number or type of parameters.</a:t>
            </a:r>
          </a:p>
          <a:p>
            <a:pPr algn="l"/>
            <a:r>
              <a:rPr lang="en-US" dirty="0">
                <a:solidFill>
                  <a:srgbClr val="ECECF1"/>
                </a:solidFill>
                <a:latin typeface="Söhne"/>
              </a:rPr>
              <a:t>Example : 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class Example{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int </a:t>
            </a:r>
            <a:r>
              <a:rPr lang="en-US" dirty="0" err="1">
                <a:latin typeface="Söhne"/>
              </a:rPr>
              <a:t>a,b</a:t>
            </a:r>
            <a:r>
              <a:rPr lang="en-US" dirty="0">
                <a:latin typeface="Söhne"/>
              </a:rPr>
              <a:t>; public Example(int x){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    a=x;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    </a:t>
            </a:r>
            <a:r>
              <a:rPr lang="en-US" dirty="0" err="1">
                <a:latin typeface="Söhne"/>
              </a:rPr>
              <a:t>System.out.println</a:t>
            </a:r>
            <a:r>
              <a:rPr lang="en-US" dirty="0">
                <a:latin typeface="Söhne"/>
              </a:rPr>
              <a:t>(a);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 }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 public Example(int </a:t>
            </a:r>
            <a:r>
              <a:rPr lang="en-US" dirty="0" err="1">
                <a:latin typeface="Söhne"/>
              </a:rPr>
              <a:t>x,int</a:t>
            </a:r>
            <a:r>
              <a:rPr lang="en-US" dirty="0">
                <a:latin typeface="Söhne"/>
              </a:rPr>
              <a:t> y){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    a=x;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    b=y;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    </a:t>
            </a:r>
            <a:r>
              <a:rPr lang="en-US" dirty="0" err="1">
                <a:latin typeface="Söhne"/>
              </a:rPr>
              <a:t>System.out.println</a:t>
            </a:r>
            <a:r>
              <a:rPr lang="en-US" dirty="0">
                <a:latin typeface="Söhne"/>
              </a:rPr>
              <a:t>(</a:t>
            </a:r>
            <a:r>
              <a:rPr lang="en-US" dirty="0" err="1">
                <a:latin typeface="Söhne"/>
              </a:rPr>
              <a:t>a+b</a:t>
            </a:r>
            <a:r>
              <a:rPr lang="en-US" dirty="0">
                <a:latin typeface="Söhne"/>
              </a:rPr>
              <a:t>);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 }}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public class Main {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public static void main(String[] </a:t>
            </a:r>
            <a:r>
              <a:rPr lang="en-US" dirty="0" err="1">
                <a:latin typeface="Söhne"/>
              </a:rPr>
              <a:t>args</a:t>
            </a:r>
            <a:r>
              <a:rPr lang="en-US" dirty="0">
                <a:latin typeface="Söhne"/>
              </a:rPr>
              <a:t>) {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  Example ex = new Example(20);      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390271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‘this’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7E94-C58B-C1C5-9B43-F2F6E9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this</a:t>
            </a:r>
            <a:r>
              <a:rPr lang="en-US" dirty="0"/>
              <a:t> keyword refers to the current instance of the class. It is used to differentiate instance variables from local variables when they have the same name.</a:t>
            </a:r>
          </a:p>
          <a:p>
            <a:r>
              <a:rPr lang="en-US" dirty="0"/>
              <a:t>Example : </a:t>
            </a:r>
          </a:p>
          <a:p>
            <a:pPr marL="0" indent="0">
              <a:buNone/>
            </a:pPr>
            <a:r>
              <a:rPr lang="en-US" dirty="0"/>
              <a:t>class Sample</a:t>
            </a:r>
          </a:p>
          <a:p>
            <a:pPr marL="0" indent="0">
              <a:buNone/>
            </a:pPr>
            <a:r>
              <a:rPr lang="en-US" dirty="0"/>
              <a:t>	{    </a:t>
            </a:r>
          </a:p>
          <a:p>
            <a:pPr marL="0" indent="0">
              <a:buNone/>
            </a:pPr>
            <a:r>
              <a:rPr lang="en-US" dirty="0"/>
              <a:t>		int </a:t>
            </a:r>
            <a:r>
              <a:rPr lang="en-US" dirty="0" err="1"/>
              <a:t>x,y</a:t>
            </a:r>
            <a:r>
              <a:rPr lang="en-US" dirty="0"/>
              <a:t>;    </a:t>
            </a:r>
          </a:p>
          <a:p>
            <a:pPr marL="0" indent="0">
              <a:buNone/>
            </a:pPr>
            <a:r>
              <a:rPr lang="en-US" dirty="0"/>
              <a:t>		public void </a:t>
            </a:r>
            <a:r>
              <a:rPr lang="en-US" dirty="0" err="1"/>
              <a:t>printdata</a:t>
            </a:r>
            <a:r>
              <a:rPr lang="en-US" dirty="0"/>
              <a:t>(int x)</a:t>
            </a:r>
          </a:p>
          <a:p>
            <a:pPr marL="0" indent="0">
              <a:buNone/>
            </a:pPr>
            <a:r>
              <a:rPr lang="en-US" dirty="0"/>
              <a:t>		{       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this.x</a:t>
            </a:r>
            <a:r>
              <a:rPr lang="en-US" dirty="0"/>
              <a:t>=x;       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("Data : "+x);    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68800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‘Super’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7E94-C58B-C1C5-9B43-F2F6E9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super</a:t>
            </a:r>
            <a:r>
              <a:rPr lang="en-US" dirty="0"/>
              <a:t> keyword is used to refer to the immediate parent class object. It is used to call the parent class methods, access parent class fields, and call the parent class constructor. </a:t>
            </a:r>
          </a:p>
          <a:p>
            <a:r>
              <a:rPr lang="en-US" dirty="0"/>
              <a:t>Example : </a:t>
            </a:r>
          </a:p>
          <a:p>
            <a:pPr marL="0" indent="0">
              <a:buNone/>
            </a:pPr>
            <a:r>
              <a:rPr lang="en-US" dirty="0"/>
              <a:t>class Parent {</a:t>
            </a:r>
          </a:p>
          <a:p>
            <a:pPr marL="0" indent="0">
              <a:buNone/>
            </a:pPr>
            <a:r>
              <a:rPr lang="en-US" dirty="0"/>
              <a:t>    void display()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("Parent class method");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Child extends Parent {</a:t>
            </a:r>
          </a:p>
          <a:p>
            <a:pPr marL="0" indent="0">
              <a:buNone/>
            </a:pPr>
            <a:r>
              <a:rPr lang="en-US" dirty="0"/>
              <a:t>    void </a:t>
            </a:r>
            <a:r>
              <a:rPr lang="en-US" dirty="0" err="1"/>
              <a:t>displayChild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super.display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("Child class method");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406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‘static’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7E94-C58B-C1C5-9B43-F2F6E9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l"/>
            <a:r>
              <a:rPr lang="en-US" b="1" i="0" dirty="0">
                <a:effectLst/>
                <a:latin typeface="Söhne"/>
              </a:rPr>
              <a:t>Static Method </a:t>
            </a:r>
            <a:r>
              <a:rPr lang="en-US" b="0" i="0" dirty="0">
                <a:effectLst/>
                <a:latin typeface="Söhne"/>
              </a:rPr>
              <a:t>commonly used for functionalities that are not dependent on the specific instance of a class. Here are some key purposes and characteristics of static methods: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No Instance Dependency:</a:t>
            </a:r>
            <a:endParaRPr lang="en-US" b="0" i="0" dirty="0">
              <a:effectLst/>
              <a:latin typeface="Söhne"/>
            </a:endParaRPr>
          </a:p>
          <a:p>
            <a:pPr lvl="1"/>
            <a:r>
              <a:rPr lang="en-US" b="0" i="0" dirty="0">
                <a:effectLst/>
                <a:latin typeface="Söhne"/>
              </a:rPr>
              <a:t>Static methods are not tied to a specific instance of the class. They can be called using the class name without creating an instance.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Class-Level Operations:</a:t>
            </a:r>
            <a:endParaRPr lang="en-US" b="0" i="0" dirty="0">
              <a:effectLst/>
              <a:latin typeface="Söhne"/>
            </a:endParaRPr>
          </a:p>
          <a:p>
            <a:pPr lvl="1"/>
            <a:r>
              <a:rPr lang="en-US" b="0" i="0" dirty="0">
                <a:effectLst/>
                <a:latin typeface="Söhne"/>
              </a:rPr>
              <a:t>Static methods operate at the class level rather than the instance level. They can manipulate static variables and perform class-level operations.</a:t>
            </a:r>
          </a:p>
        </p:txBody>
      </p:sp>
    </p:spTree>
    <p:extLst>
      <p:ext uri="{BB962C8B-B14F-4D97-AF65-F5344CB8AC3E}">
        <p14:creationId xmlns:p14="http://schemas.microsoft.com/office/powerpoint/2010/main" val="300283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‘static’ Keyword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7E94-C58B-C1C5-9B43-F2F6E9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class </a:t>
            </a:r>
            <a:r>
              <a:rPr lang="en-US" b="0" i="0" dirty="0" err="1">
                <a:effectLst/>
                <a:latin typeface="Söhne"/>
              </a:rPr>
              <a:t>StaticExample</a:t>
            </a:r>
            <a:r>
              <a:rPr lang="en-US" b="0" i="0" dirty="0">
                <a:effectLst/>
                <a:latin typeface="Söhne"/>
              </a:rPr>
              <a:t> {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    static int </a:t>
            </a:r>
            <a:r>
              <a:rPr lang="en-US" b="0" i="0" dirty="0" err="1">
                <a:effectLst/>
                <a:latin typeface="Söhne"/>
              </a:rPr>
              <a:t>staticMethod</a:t>
            </a:r>
            <a:r>
              <a:rPr lang="en-US" b="0" i="0" dirty="0">
                <a:effectLst/>
                <a:latin typeface="Söhne"/>
              </a:rPr>
              <a:t>(int </a:t>
            </a:r>
            <a:r>
              <a:rPr lang="en-US" b="0" i="0" dirty="0" err="1">
                <a:effectLst/>
                <a:latin typeface="Söhne"/>
              </a:rPr>
              <a:t>x,int</a:t>
            </a:r>
            <a:r>
              <a:rPr lang="en-US" b="0" i="0" dirty="0">
                <a:effectLst/>
                <a:latin typeface="Söhne"/>
              </a:rPr>
              <a:t> y) {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        return  x+y+1;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    }}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class Sample{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    int </a:t>
            </a:r>
            <a:r>
              <a:rPr lang="en-US" b="0" i="0" dirty="0" err="1">
                <a:effectLst/>
                <a:latin typeface="Söhne"/>
              </a:rPr>
              <a:t>normalMethod</a:t>
            </a:r>
            <a:r>
              <a:rPr lang="en-US" b="0" i="0" dirty="0">
                <a:effectLst/>
                <a:latin typeface="Söhne"/>
              </a:rPr>
              <a:t> (int x, int y){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        return x+y+2;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    }}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public class Main {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    public static void main(String[] </a:t>
            </a:r>
            <a:r>
              <a:rPr lang="en-US" b="0" i="0" dirty="0" err="1">
                <a:effectLst/>
                <a:latin typeface="Söhne"/>
              </a:rPr>
              <a:t>args</a:t>
            </a:r>
            <a:r>
              <a:rPr lang="en-US" b="0" i="0" dirty="0">
                <a:effectLst/>
                <a:latin typeface="Söhne"/>
              </a:rPr>
              <a:t>) {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       int m = </a:t>
            </a:r>
            <a:r>
              <a:rPr lang="en-US" b="0" i="0" dirty="0" err="1">
                <a:effectLst/>
                <a:latin typeface="Söhne"/>
              </a:rPr>
              <a:t>StaticExample.staticMethod</a:t>
            </a:r>
            <a:r>
              <a:rPr lang="en-US" b="0" i="0" dirty="0">
                <a:effectLst/>
                <a:latin typeface="Söhne"/>
              </a:rPr>
              <a:t>(5,5);   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       Sample </a:t>
            </a:r>
            <a:r>
              <a:rPr lang="en-US" b="0" i="0" dirty="0" err="1">
                <a:effectLst/>
                <a:latin typeface="Söhne"/>
              </a:rPr>
              <a:t>sample</a:t>
            </a:r>
            <a:r>
              <a:rPr lang="en-US" b="0" i="0" dirty="0">
                <a:effectLst/>
                <a:latin typeface="Söhne"/>
              </a:rPr>
              <a:t> = new Sample();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       int n = </a:t>
            </a:r>
            <a:r>
              <a:rPr lang="en-US" b="0" i="0" dirty="0" err="1">
                <a:effectLst/>
                <a:latin typeface="Söhne"/>
              </a:rPr>
              <a:t>sample.normalMethod</a:t>
            </a:r>
            <a:r>
              <a:rPr lang="en-US" b="0" i="0" dirty="0">
                <a:effectLst/>
                <a:latin typeface="Söhne"/>
              </a:rPr>
              <a:t>(5,5);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       </a:t>
            </a:r>
            <a:r>
              <a:rPr lang="en-US" b="0" i="0" dirty="0" err="1">
                <a:effectLst/>
                <a:latin typeface="Söhne"/>
              </a:rPr>
              <a:t>System.out.println</a:t>
            </a:r>
            <a:r>
              <a:rPr lang="en-US" b="0" i="0" dirty="0">
                <a:effectLst/>
                <a:latin typeface="Söhne"/>
              </a:rPr>
              <a:t>(m+" "+ n);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256617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‘final’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7E94-C58B-C1C5-9B43-F2F6E9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algn="l"/>
            <a:r>
              <a:rPr lang="en-US" b="0" i="0" dirty="0">
                <a:effectLst/>
                <a:latin typeface="Söhne"/>
              </a:rPr>
              <a:t>The </a:t>
            </a:r>
            <a:r>
              <a:rPr lang="en-US" b="1" i="0" dirty="0">
                <a:effectLst/>
                <a:latin typeface="Söhne"/>
              </a:rPr>
              <a:t>final</a:t>
            </a:r>
            <a:r>
              <a:rPr lang="en-US" b="0" i="0" dirty="0">
                <a:effectLst/>
                <a:latin typeface="Söhne"/>
              </a:rPr>
              <a:t> keyword is used to restrict the modification of classes, variables, and methods. A final class cannot be inherited, a final method cannot be overridden, and a final variable cannot be changed.</a:t>
            </a:r>
          </a:p>
          <a:p>
            <a:pPr algn="l"/>
            <a:r>
              <a:rPr lang="en-US" dirty="0">
                <a:latin typeface="Söhne"/>
              </a:rPr>
              <a:t>Example : </a:t>
            </a:r>
          </a:p>
          <a:p>
            <a:pPr marL="0" indent="0" algn="l">
              <a:buNone/>
            </a:pPr>
            <a:r>
              <a:rPr lang="en-US" dirty="0">
                <a:latin typeface="Söhne"/>
              </a:rPr>
              <a:t>class Example{</a:t>
            </a:r>
          </a:p>
          <a:p>
            <a:pPr marL="0" indent="0" algn="l">
              <a:buNone/>
            </a:pPr>
            <a:r>
              <a:rPr lang="en-US" dirty="0">
                <a:latin typeface="Söhne"/>
              </a:rPr>
              <a:t>     final int x=10;</a:t>
            </a:r>
          </a:p>
          <a:p>
            <a:pPr marL="0" indent="0" algn="l">
              <a:buNone/>
            </a:pPr>
            <a:r>
              <a:rPr lang="en-US" dirty="0">
                <a:latin typeface="Söhne"/>
              </a:rPr>
              <a:t>     public int </a:t>
            </a:r>
            <a:r>
              <a:rPr lang="en-US" dirty="0" err="1">
                <a:latin typeface="Söhne"/>
              </a:rPr>
              <a:t>printdata</a:t>
            </a:r>
            <a:r>
              <a:rPr lang="en-US" dirty="0">
                <a:latin typeface="Söhne"/>
              </a:rPr>
              <a:t>(){</a:t>
            </a:r>
          </a:p>
          <a:p>
            <a:pPr marL="0" indent="0" algn="l">
              <a:buNone/>
            </a:pPr>
            <a:r>
              <a:rPr lang="en-US" dirty="0">
                <a:latin typeface="Söhne"/>
              </a:rPr>
              <a:t>        return x=20;</a:t>
            </a:r>
          </a:p>
          <a:p>
            <a:pPr marL="0" indent="0" algn="l">
              <a:buNone/>
            </a:pPr>
            <a:r>
              <a:rPr lang="en-US" dirty="0">
                <a:latin typeface="Söhne"/>
              </a:rPr>
              <a:t>   }}</a:t>
            </a:r>
          </a:p>
          <a:p>
            <a:pPr marL="0" indent="0" algn="l">
              <a:buNone/>
            </a:pPr>
            <a:r>
              <a:rPr lang="en-US" dirty="0">
                <a:latin typeface="Söhne"/>
              </a:rPr>
              <a:t>public class Main {</a:t>
            </a:r>
          </a:p>
          <a:p>
            <a:pPr marL="0" indent="0" algn="l">
              <a:buNone/>
            </a:pPr>
            <a:r>
              <a:rPr lang="en-US" dirty="0">
                <a:latin typeface="Söhne"/>
              </a:rPr>
              <a:t>    public static void main(String[] </a:t>
            </a:r>
            <a:r>
              <a:rPr lang="en-US" dirty="0" err="1">
                <a:latin typeface="Söhne"/>
              </a:rPr>
              <a:t>args</a:t>
            </a:r>
            <a:r>
              <a:rPr lang="en-US" dirty="0">
                <a:latin typeface="Söhne"/>
              </a:rPr>
              <a:t>) {</a:t>
            </a:r>
          </a:p>
          <a:p>
            <a:pPr marL="0" indent="0" algn="l">
              <a:buNone/>
            </a:pPr>
            <a:r>
              <a:rPr lang="en-US" dirty="0">
                <a:latin typeface="Söhne"/>
              </a:rPr>
              <a:t>      Example ex = new Example();</a:t>
            </a:r>
          </a:p>
          <a:p>
            <a:pPr marL="0" indent="0" algn="l">
              <a:buNone/>
            </a:pPr>
            <a:r>
              <a:rPr lang="en-US" dirty="0">
                <a:latin typeface="Söhne"/>
              </a:rPr>
              <a:t>      </a:t>
            </a:r>
            <a:r>
              <a:rPr lang="en-US" dirty="0" err="1">
                <a:latin typeface="Söhne"/>
              </a:rPr>
              <a:t>System.out.println</a:t>
            </a:r>
            <a:r>
              <a:rPr lang="en-US" dirty="0">
                <a:latin typeface="Söhne"/>
              </a:rPr>
              <a:t>(</a:t>
            </a:r>
            <a:r>
              <a:rPr lang="en-US" dirty="0" err="1">
                <a:latin typeface="Söhne"/>
              </a:rPr>
              <a:t>ex.printdata</a:t>
            </a:r>
            <a:r>
              <a:rPr lang="en-US" dirty="0">
                <a:latin typeface="Söhne"/>
              </a:rPr>
              <a:t>());</a:t>
            </a:r>
          </a:p>
          <a:p>
            <a:pPr marL="0" indent="0" algn="l">
              <a:buNone/>
            </a:pPr>
            <a:r>
              <a:rPr lang="en-US" dirty="0">
                <a:latin typeface="Söhne"/>
              </a:rPr>
              <a:t> }}</a:t>
            </a:r>
          </a:p>
          <a:p>
            <a:pPr marL="0" indent="0" algn="l">
              <a:buNone/>
            </a:pP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8252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7E94-C58B-C1C5-9B43-F2F6E9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l"/>
            <a:r>
              <a:rPr lang="en-US" b="0" i="0" dirty="0">
                <a:effectLst/>
                <a:latin typeface="Söhne"/>
              </a:rPr>
              <a:t>A constructor is a special method used to initialize objects. It has the same name as the class and is called when an object is created.</a:t>
            </a:r>
            <a:endParaRPr lang="en-US" dirty="0"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T</a:t>
            </a:r>
            <a:r>
              <a:rPr lang="en-US" dirty="0">
                <a:latin typeface="Söhne"/>
              </a:rPr>
              <a:t>ypes :</a:t>
            </a:r>
          </a:p>
          <a:p>
            <a:pPr lvl="1" indent="-342900">
              <a:buFont typeface="+mj-lt"/>
              <a:buAutoNum type="arabicPeriod"/>
            </a:pPr>
            <a:r>
              <a:rPr lang="en-US" dirty="0">
                <a:latin typeface="Söhne"/>
              </a:rPr>
              <a:t>Default Constructor</a:t>
            </a:r>
          </a:p>
          <a:p>
            <a:pPr lvl="1" indent="-342900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Parameterized Constructor</a:t>
            </a:r>
          </a:p>
        </p:txBody>
      </p:sp>
    </p:spTree>
    <p:extLst>
      <p:ext uri="{BB962C8B-B14F-4D97-AF65-F5344CB8AC3E}">
        <p14:creationId xmlns:p14="http://schemas.microsoft.com/office/powerpoint/2010/main" val="35058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7E94-C58B-C1C5-9B43-F2F6E9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If a class doesn't have any constructor, Java provides a default constructor that initializes the object with default values.</a:t>
            </a:r>
            <a:endParaRPr lang="en-US" dirty="0">
              <a:solidFill>
                <a:srgbClr val="ECECF1"/>
              </a:solidFill>
              <a:latin typeface="Söhne"/>
            </a:endParaRPr>
          </a:p>
          <a:p>
            <a:pPr algn="l"/>
            <a:r>
              <a:rPr lang="en-US" dirty="0">
                <a:solidFill>
                  <a:srgbClr val="ECECF1"/>
                </a:solidFill>
                <a:latin typeface="Söhne"/>
              </a:rPr>
              <a:t>Example : 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class Example{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 public int </a:t>
            </a:r>
            <a:r>
              <a:rPr lang="en-US" dirty="0" err="1">
                <a:latin typeface="Söhne"/>
              </a:rPr>
              <a:t>printdata</a:t>
            </a:r>
            <a:r>
              <a:rPr lang="en-US" dirty="0">
                <a:latin typeface="Söhne"/>
              </a:rPr>
              <a:t>(){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    return 20;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 }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}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public class Main {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public static void main(String[] </a:t>
            </a:r>
            <a:r>
              <a:rPr lang="en-US" dirty="0" err="1">
                <a:latin typeface="Söhne"/>
              </a:rPr>
              <a:t>args</a:t>
            </a:r>
            <a:r>
              <a:rPr lang="en-US" dirty="0">
                <a:latin typeface="Söhne"/>
              </a:rPr>
              <a:t>) {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  Example ex = new Example();  // Constructor will be generated here.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  </a:t>
            </a:r>
            <a:r>
              <a:rPr lang="en-US" dirty="0" err="1">
                <a:latin typeface="Söhne"/>
              </a:rPr>
              <a:t>System.out.println</a:t>
            </a:r>
            <a:r>
              <a:rPr lang="en-US" dirty="0">
                <a:latin typeface="Söhne"/>
              </a:rPr>
              <a:t>(</a:t>
            </a:r>
            <a:r>
              <a:rPr lang="en-US" dirty="0" err="1">
                <a:latin typeface="Söhne"/>
              </a:rPr>
              <a:t>ex.printdata</a:t>
            </a:r>
            <a:r>
              <a:rPr lang="en-US" dirty="0">
                <a:latin typeface="Söhne"/>
              </a:rPr>
              <a:t>());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6956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EE6-15AE-F5E5-723E-22E218D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7E94-C58B-C1C5-9B43-F2F6E9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algn="l"/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You can define your own constructors with parameters to initialize object properties during creation.</a:t>
            </a:r>
          </a:p>
          <a:p>
            <a:pPr algn="l"/>
            <a:r>
              <a:rPr lang="en-US" dirty="0">
                <a:solidFill>
                  <a:srgbClr val="ECECF1"/>
                </a:solidFill>
                <a:latin typeface="Söhne"/>
              </a:rPr>
              <a:t>Example : 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class Example{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int a;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 public Example(int x){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    a=x;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    </a:t>
            </a:r>
            <a:r>
              <a:rPr lang="en-US" dirty="0" err="1">
                <a:latin typeface="Söhne"/>
              </a:rPr>
              <a:t>System.out.println</a:t>
            </a:r>
            <a:r>
              <a:rPr lang="en-US" dirty="0">
                <a:latin typeface="Söhne"/>
              </a:rPr>
              <a:t>(a);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 }}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public class Main {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public static void main(String[] </a:t>
            </a:r>
            <a:r>
              <a:rPr lang="en-US" dirty="0" err="1">
                <a:latin typeface="Söhne"/>
              </a:rPr>
              <a:t>args</a:t>
            </a:r>
            <a:r>
              <a:rPr lang="en-US" dirty="0">
                <a:latin typeface="Söhne"/>
              </a:rPr>
              <a:t>) {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  Example ex = new Example(20); </a:t>
            </a:r>
          </a:p>
          <a:p>
            <a:pPr marL="400050" lvl="1" indent="0">
              <a:buNone/>
            </a:pPr>
            <a:r>
              <a:rPr lang="en-US" dirty="0">
                <a:latin typeface="Söhne"/>
              </a:rPr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3460315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 design</Template>
  <TotalTime>175</TotalTime>
  <Words>789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Söhne</vt:lpstr>
      <vt:lpstr>Wingdings 2</vt:lpstr>
      <vt:lpstr>Quotable</vt:lpstr>
      <vt:lpstr>Keywords &amp; Constructor</vt:lpstr>
      <vt:lpstr>‘this’ Keyword</vt:lpstr>
      <vt:lpstr>‘Super’ Keyword</vt:lpstr>
      <vt:lpstr>‘static’ Keyword</vt:lpstr>
      <vt:lpstr>‘static’ Keyword Example</vt:lpstr>
      <vt:lpstr>‘final’ Keyword</vt:lpstr>
      <vt:lpstr>Constructors</vt:lpstr>
      <vt:lpstr>Default Constructor</vt:lpstr>
      <vt:lpstr>Parameterized Constructor</vt:lpstr>
      <vt:lpstr>Constructor Overloading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Keywords &amp; Constructor</dc:title>
  <dc:creator>MOHANRAJ M</dc:creator>
  <cp:lastModifiedBy>MOHANRAJ M</cp:lastModifiedBy>
  <cp:revision>3</cp:revision>
  <dcterms:created xsi:type="dcterms:W3CDTF">2023-11-16T20:26:39Z</dcterms:created>
  <dcterms:modified xsi:type="dcterms:W3CDTF">2023-11-16T23:21:59Z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