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58" r:id="rId4"/>
    <p:sldId id="259" r:id="rId5"/>
    <p:sldId id="260" r:id="rId6"/>
    <p:sldId id="261" r:id="rId7"/>
    <p:sldId id="262" r:id="rId8"/>
    <p:sldId id="263" r:id="rId9"/>
    <p:sldId id="266" r:id="rId10"/>
    <p:sldId id="274" r:id="rId11"/>
    <p:sldId id="275" r:id="rId12"/>
    <p:sldId id="273" r:id="rId13"/>
    <p:sldId id="277" r:id="rId14"/>
    <p:sldId id="272" r:id="rId15"/>
    <p:sldId id="276" r:id="rId16"/>
    <p:sldId id="271" r:id="rId17"/>
    <p:sldId id="265" r:id="rId18"/>
    <p:sldId id="268" r:id="rId19"/>
    <p:sldId id="267"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FC1C9-FAF3-4442-B363-CA333A7A8102}" type="doc">
      <dgm:prSet loTypeId="urn:microsoft.com/office/officeart/2005/8/layout/hList7" loCatId="process" qsTypeId="urn:microsoft.com/office/officeart/2005/8/quickstyle/3d2" qsCatId="3D" csTypeId="urn:microsoft.com/office/officeart/2005/8/colors/accent2_5" csCatId="accent2" phldr="1"/>
      <dgm:spPr/>
    </dgm:pt>
    <dgm:pt modelId="{AC419061-3C13-4B92-87DD-9F8E43443758}">
      <dgm:prSet phldrT="[Text]"/>
      <dgm:spPr/>
      <dgm:t>
        <a:bodyPr/>
        <a:lstStyle/>
        <a:p>
          <a:r>
            <a:rPr lang="en-IN" b="1" u="sng" smtClean="0"/>
            <a:t>FRONT END:</a:t>
          </a:r>
        </a:p>
        <a:p>
          <a:r>
            <a:rPr lang="en-IN" b="1" smtClean="0"/>
            <a:t>ANDROID STUDIO</a:t>
          </a:r>
          <a:endParaRPr lang="en-US" b="1" dirty="0"/>
        </a:p>
      </dgm:t>
    </dgm:pt>
    <dgm:pt modelId="{3C255511-B3AD-4857-8C24-E71DB42DF05F}" type="parTrans" cxnId="{70686B49-89CD-4906-8E49-5DB610496A88}">
      <dgm:prSet/>
      <dgm:spPr/>
      <dgm:t>
        <a:bodyPr/>
        <a:lstStyle/>
        <a:p>
          <a:endParaRPr lang="en-US"/>
        </a:p>
      </dgm:t>
    </dgm:pt>
    <dgm:pt modelId="{392B0773-8255-4471-837C-14E4CFDA18F6}" type="sibTrans" cxnId="{70686B49-89CD-4906-8E49-5DB610496A88}">
      <dgm:prSet/>
      <dgm:spPr/>
      <dgm:t>
        <a:bodyPr/>
        <a:lstStyle/>
        <a:p>
          <a:endParaRPr lang="en-US"/>
        </a:p>
      </dgm:t>
    </dgm:pt>
    <dgm:pt modelId="{8031D9C3-6ACF-422A-A4F7-B4FAF08784D6}">
      <dgm:prSet phldrT="[Text]"/>
      <dgm:spPr/>
      <dgm:t>
        <a:bodyPr/>
        <a:lstStyle/>
        <a:p>
          <a:r>
            <a:rPr lang="en-IN" b="1" u="sng" smtClean="0"/>
            <a:t>BACK END:</a:t>
          </a:r>
        </a:p>
        <a:p>
          <a:r>
            <a:rPr lang="en-IN" b="1" smtClean="0"/>
            <a:t>FIREBASE DATBASE</a:t>
          </a:r>
          <a:endParaRPr lang="en-US" b="1" dirty="0"/>
        </a:p>
      </dgm:t>
    </dgm:pt>
    <dgm:pt modelId="{8CED081C-0DDD-461D-B998-50ABC5676DD2}" type="parTrans" cxnId="{C1315109-D2DB-407D-9168-3BD08449ED73}">
      <dgm:prSet/>
      <dgm:spPr/>
      <dgm:t>
        <a:bodyPr/>
        <a:lstStyle/>
        <a:p>
          <a:endParaRPr lang="en-US"/>
        </a:p>
      </dgm:t>
    </dgm:pt>
    <dgm:pt modelId="{12029C1E-C004-4BE9-A556-C0223907A342}" type="sibTrans" cxnId="{C1315109-D2DB-407D-9168-3BD08449ED73}">
      <dgm:prSet/>
      <dgm:spPr/>
      <dgm:t>
        <a:bodyPr/>
        <a:lstStyle/>
        <a:p>
          <a:endParaRPr lang="en-US"/>
        </a:p>
      </dgm:t>
    </dgm:pt>
    <dgm:pt modelId="{D67843B9-1FF4-4D77-9588-879DFCC04FBC}">
      <dgm:prSet phldrT="[Text]"/>
      <dgm:spPr/>
      <dgm:t>
        <a:bodyPr/>
        <a:lstStyle/>
        <a:p>
          <a:r>
            <a:rPr lang="en-IN" b="1" u="sng" dirty="0" smtClean="0"/>
            <a:t>LANGUAGE:</a:t>
          </a:r>
        </a:p>
        <a:p>
          <a:r>
            <a:rPr lang="en-IN" b="1" dirty="0" smtClean="0"/>
            <a:t>JAVA</a:t>
          </a:r>
          <a:endParaRPr lang="en-US" b="1" dirty="0"/>
        </a:p>
      </dgm:t>
    </dgm:pt>
    <dgm:pt modelId="{AD39595F-0722-43F7-AF5F-47D43F9D4E0D}" type="parTrans" cxnId="{C3F47F93-646C-461B-85FC-58DE65EC8A29}">
      <dgm:prSet/>
      <dgm:spPr/>
      <dgm:t>
        <a:bodyPr/>
        <a:lstStyle/>
        <a:p>
          <a:endParaRPr lang="en-US"/>
        </a:p>
      </dgm:t>
    </dgm:pt>
    <dgm:pt modelId="{F7D63CAB-3601-464E-8481-EC639CE8E3B0}" type="sibTrans" cxnId="{C3F47F93-646C-461B-85FC-58DE65EC8A29}">
      <dgm:prSet/>
      <dgm:spPr/>
      <dgm:t>
        <a:bodyPr/>
        <a:lstStyle/>
        <a:p>
          <a:endParaRPr lang="en-US"/>
        </a:p>
      </dgm:t>
    </dgm:pt>
    <dgm:pt modelId="{DD11FAA1-959A-4071-9A4E-69D5241D6D6B}" type="pres">
      <dgm:prSet presAssocID="{2D5FC1C9-FAF3-4442-B363-CA333A7A8102}" presName="Name0" presStyleCnt="0">
        <dgm:presLayoutVars>
          <dgm:dir/>
          <dgm:resizeHandles val="exact"/>
        </dgm:presLayoutVars>
      </dgm:prSet>
      <dgm:spPr/>
    </dgm:pt>
    <dgm:pt modelId="{10EF2D78-D489-42A6-AE40-BC811D03ED36}" type="pres">
      <dgm:prSet presAssocID="{2D5FC1C9-FAF3-4442-B363-CA333A7A8102}" presName="fgShape" presStyleLbl="fgShp" presStyleIdx="0" presStyleCnt="1"/>
      <dgm:spPr/>
    </dgm:pt>
    <dgm:pt modelId="{B29B0858-113F-4D24-9D8C-C63C7D90B0E0}" type="pres">
      <dgm:prSet presAssocID="{2D5FC1C9-FAF3-4442-B363-CA333A7A8102}" presName="linComp" presStyleCnt="0"/>
      <dgm:spPr/>
    </dgm:pt>
    <dgm:pt modelId="{086A28EE-EBA3-4DB9-A681-A107C103DD46}" type="pres">
      <dgm:prSet presAssocID="{AC419061-3C13-4B92-87DD-9F8E43443758}" presName="compNode" presStyleCnt="0"/>
      <dgm:spPr/>
    </dgm:pt>
    <dgm:pt modelId="{C9D2BD80-E8C6-4E47-BA23-27E8D1A70092}" type="pres">
      <dgm:prSet presAssocID="{AC419061-3C13-4B92-87DD-9F8E43443758}" presName="bkgdShape" presStyleLbl="node1" presStyleIdx="0" presStyleCnt="3"/>
      <dgm:spPr/>
      <dgm:t>
        <a:bodyPr/>
        <a:lstStyle/>
        <a:p>
          <a:endParaRPr lang="en-US"/>
        </a:p>
      </dgm:t>
    </dgm:pt>
    <dgm:pt modelId="{859342A5-1B4D-46EB-86AC-29F14C54A169}" type="pres">
      <dgm:prSet presAssocID="{AC419061-3C13-4B92-87DD-9F8E43443758}" presName="nodeTx" presStyleLbl="node1" presStyleIdx="0" presStyleCnt="3">
        <dgm:presLayoutVars>
          <dgm:bulletEnabled val="1"/>
        </dgm:presLayoutVars>
      </dgm:prSet>
      <dgm:spPr/>
      <dgm:t>
        <a:bodyPr/>
        <a:lstStyle/>
        <a:p>
          <a:endParaRPr lang="en-US"/>
        </a:p>
      </dgm:t>
    </dgm:pt>
    <dgm:pt modelId="{789D8885-2C79-4DC6-B158-BC45DA5DD121}" type="pres">
      <dgm:prSet presAssocID="{AC419061-3C13-4B92-87DD-9F8E43443758}" presName="invisiNode" presStyleLbl="node1" presStyleIdx="0" presStyleCnt="3"/>
      <dgm:spPr/>
    </dgm:pt>
    <dgm:pt modelId="{4AD07688-4D56-4CC9-AD35-5092C4330967}" type="pres">
      <dgm:prSet presAssocID="{AC419061-3C13-4B92-87DD-9F8E43443758}" presName="imagNode" presStyleLbl="fgImgPlace1" presStyleIdx="0" presStyleCnt="3"/>
      <dgm:spPr>
        <a:blipFill rotWithShape="0">
          <a:blip xmlns:r="http://schemas.openxmlformats.org/officeDocument/2006/relationships" r:embed="rId1"/>
          <a:stretch>
            <a:fillRect/>
          </a:stretch>
        </a:blipFill>
      </dgm:spPr>
    </dgm:pt>
    <dgm:pt modelId="{11FC9CAF-4B2B-48B7-84EB-48A0D6DD0B66}" type="pres">
      <dgm:prSet presAssocID="{392B0773-8255-4471-837C-14E4CFDA18F6}" presName="sibTrans" presStyleLbl="sibTrans2D1" presStyleIdx="0" presStyleCnt="0"/>
      <dgm:spPr/>
      <dgm:t>
        <a:bodyPr/>
        <a:lstStyle/>
        <a:p>
          <a:endParaRPr lang="en-US"/>
        </a:p>
      </dgm:t>
    </dgm:pt>
    <dgm:pt modelId="{72635B55-76A4-4D67-8674-C09EF48BFE62}" type="pres">
      <dgm:prSet presAssocID="{8031D9C3-6ACF-422A-A4F7-B4FAF08784D6}" presName="compNode" presStyleCnt="0"/>
      <dgm:spPr/>
    </dgm:pt>
    <dgm:pt modelId="{166BAE47-AB07-4A53-8DE6-B14619E2D0BE}" type="pres">
      <dgm:prSet presAssocID="{8031D9C3-6ACF-422A-A4F7-B4FAF08784D6}" presName="bkgdShape" presStyleLbl="node1" presStyleIdx="1" presStyleCnt="3"/>
      <dgm:spPr/>
      <dgm:t>
        <a:bodyPr/>
        <a:lstStyle/>
        <a:p>
          <a:endParaRPr lang="en-US"/>
        </a:p>
      </dgm:t>
    </dgm:pt>
    <dgm:pt modelId="{ED052937-0F26-4F63-BA5C-DE982F76F5AC}" type="pres">
      <dgm:prSet presAssocID="{8031D9C3-6ACF-422A-A4F7-B4FAF08784D6}" presName="nodeTx" presStyleLbl="node1" presStyleIdx="1" presStyleCnt="3">
        <dgm:presLayoutVars>
          <dgm:bulletEnabled val="1"/>
        </dgm:presLayoutVars>
      </dgm:prSet>
      <dgm:spPr/>
      <dgm:t>
        <a:bodyPr/>
        <a:lstStyle/>
        <a:p>
          <a:endParaRPr lang="en-US"/>
        </a:p>
      </dgm:t>
    </dgm:pt>
    <dgm:pt modelId="{BF835236-47E0-446A-BE46-7A320C086CF4}" type="pres">
      <dgm:prSet presAssocID="{8031D9C3-6ACF-422A-A4F7-B4FAF08784D6}" presName="invisiNode" presStyleLbl="node1" presStyleIdx="1" presStyleCnt="3"/>
      <dgm:spPr/>
    </dgm:pt>
    <dgm:pt modelId="{A3657860-13E6-4D25-AA20-8B9FCC92AFD3}" type="pres">
      <dgm:prSet presAssocID="{8031D9C3-6ACF-422A-A4F7-B4FAF08784D6}" presName="imagNode" presStyleLbl="fgImgPlace1" presStyleIdx="1" presStyleCnt="3"/>
      <dgm:spPr>
        <a:blipFill rotWithShape="0">
          <a:blip xmlns:r="http://schemas.openxmlformats.org/officeDocument/2006/relationships" r:embed="rId2"/>
          <a:stretch>
            <a:fillRect/>
          </a:stretch>
        </a:blipFill>
      </dgm:spPr>
    </dgm:pt>
    <dgm:pt modelId="{F1963D2B-C591-4FB3-8144-F2F586674BF9}" type="pres">
      <dgm:prSet presAssocID="{12029C1E-C004-4BE9-A556-C0223907A342}" presName="sibTrans" presStyleLbl="sibTrans2D1" presStyleIdx="0" presStyleCnt="0"/>
      <dgm:spPr/>
      <dgm:t>
        <a:bodyPr/>
        <a:lstStyle/>
        <a:p>
          <a:endParaRPr lang="en-US"/>
        </a:p>
      </dgm:t>
    </dgm:pt>
    <dgm:pt modelId="{0C77D803-2054-41E0-AD78-3D1629EBF39D}" type="pres">
      <dgm:prSet presAssocID="{D67843B9-1FF4-4D77-9588-879DFCC04FBC}" presName="compNode" presStyleCnt="0"/>
      <dgm:spPr/>
    </dgm:pt>
    <dgm:pt modelId="{436691BC-433B-4684-898B-1EA38CE16CC0}" type="pres">
      <dgm:prSet presAssocID="{D67843B9-1FF4-4D77-9588-879DFCC04FBC}" presName="bkgdShape" presStyleLbl="node1" presStyleIdx="2" presStyleCnt="3"/>
      <dgm:spPr/>
      <dgm:t>
        <a:bodyPr/>
        <a:lstStyle/>
        <a:p>
          <a:endParaRPr lang="en-US"/>
        </a:p>
      </dgm:t>
    </dgm:pt>
    <dgm:pt modelId="{1A604495-1A83-495B-B0BC-AD83F146601F}" type="pres">
      <dgm:prSet presAssocID="{D67843B9-1FF4-4D77-9588-879DFCC04FBC}" presName="nodeTx" presStyleLbl="node1" presStyleIdx="2" presStyleCnt="3">
        <dgm:presLayoutVars>
          <dgm:bulletEnabled val="1"/>
        </dgm:presLayoutVars>
      </dgm:prSet>
      <dgm:spPr/>
      <dgm:t>
        <a:bodyPr/>
        <a:lstStyle/>
        <a:p>
          <a:endParaRPr lang="en-US"/>
        </a:p>
      </dgm:t>
    </dgm:pt>
    <dgm:pt modelId="{F3E05889-A77D-48ED-B88B-B5FEBE66EE3F}" type="pres">
      <dgm:prSet presAssocID="{D67843B9-1FF4-4D77-9588-879DFCC04FBC}" presName="invisiNode" presStyleLbl="node1" presStyleIdx="2" presStyleCnt="3"/>
      <dgm:spPr/>
    </dgm:pt>
    <dgm:pt modelId="{7379C881-9A64-40BF-A35E-EEB328E7D5F6}" type="pres">
      <dgm:prSet presAssocID="{D67843B9-1FF4-4D77-9588-879DFCC04FBC}" presName="imagNode" presStyleLbl="fgImgPlace1" presStyleIdx="2" presStyleCnt="3"/>
      <dgm:spPr>
        <a:blipFill rotWithShape="0">
          <a:blip xmlns:r="http://schemas.openxmlformats.org/officeDocument/2006/relationships" r:embed="rId3"/>
          <a:stretch>
            <a:fillRect/>
          </a:stretch>
        </a:blipFill>
      </dgm:spPr>
    </dgm:pt>
  </dgm:ptLst>
  <dgm:cxnLst>
    <dgm:cxn modelId="{1EA9935C-BF65-4517-A65D-02C5DF7F28BD}" type="presOf" srcId="{AC419061-3C13-4B92-87DD-9F8E43443758}" destId="{C9D2BD80-E8C6-4E47-BA23-27E8D1A70092}" srcOrd="0" destOrd="0" presId="urn:microsoft.com/office/officeart/2005/8/layout/hList7"/>
    <dgm:cxn modelId="{70686B49-89CD-4906-8E49-5DB610496A88}" srcId="{2D5FC1C9-FAF3-4442-B363-CA333A7A8102}" destId="{AC419061-3C13-4B92-87DD-9F8E43443758}" srcOrd="0" destOrd="0" parTransId="{3C255511-B3AD-4857-8C24-E71DB42DF05F}" sibTransId="{392B0773-8255-4471-837C-14E4CFDA18F6}"/>
    <dgm:cxn modelId="{A003B58D-616A-40BC-8772-2019293D2A33}" type="presOf" srcId="{2D5FC1C9-FAF3-4442-B363-CA333A7A8102}" destId="{DD11FAA1-959A-4071-9A4E-69D5241D6D6B}" srcOrd="0" destOrd="0" presId="urn:microsoft.com/office/officeart/2005/8/layout/hList7"/>
    <dgm:cxn modelId="{DC90EBA4-97A8-476D-B97B-912D399CBAEB}" type="presOf" srcId="{8031D9C3-6ACF-422A-A4F7-B4FAF08784D6}" destId="{166BAE47-AB07-4A53-8DE6-B14619E2D0BE}" srcOrd="0" destOrd="0" presId="urn:microsoft.com/office/officeart/2005/8/layout/hList7"/>
    <dgm:cxn modelId="{404A0B0B-EAFD-4BEE-AE9D-5DCB0F340EFC}" type="presOf" srcId="{12029C1E-C004-4BE9-A556-C0223907A342}" destId="{F1963D2B-C591-4FB3-8144-F2F586674BF9}" srcOrd="0" destOrd="0" presId="urn:microsoft.com/office/officeart/2005/8/layout/hList7"/>
    <dgm:cxn modelId="{36A96706-B315-48FF-9EAB-ECE413EECDB4}" type="presOf" srcId="{D67843B9-1FF4-4D77-9588-879DFCC04FBC}" destId="{1A604495-1A83-495B-B0BC-AD83F146601F}" srcOrd="1" destOrd="0" presId="urn:microsoft.com/office/officeart/2005/8/layout/hList7"/>
    <dgm:cxn modelId="{0898993A-29EA-4FD4-9318-88B0DAE250DF}" type="presOf" srcId="{392B0773-8255-4471-837C-14E4CFDA18F6}" destId="{11FC9CAF-4B2B-48B7-84EB-48A0D6DD0B66}" srcOrd="0" destOrd="0" presId="urn:microsoft.com/office/officeart/2005/8/layout/hList7"/>
    <dgm:cxn modelId="{F5614422-EB86-4530-9F6B-B7D61150A77A}" type="presOf" srcId="{AC419061-3C13-4B92-87DD-9F8E43443758}" destId="{859342A5-1B4D-46EB-86AC-29F14C54A169}" srcOrd="1" destOrd="0" presId="urn:microsoft.com/office/officeart/2005/8/layout/hList7"/>
    <dgm:cxn modelId="{A4747866-09E3-43FD-86AB-59F7596311C9}" type="presOf" srcId="{D67843B9-1FF4-4D77-9588-879DFCC04FBC}" destId="{436691BC-433B-4684-898B-1EA38CE16CC0}" srcOrd="0" destOrd="0" presId="urn:microsoft.com/office/officeart/2005/8/layout/hList7"/>
    <dgm:cxn modelId="{C3F47F93-646C-461B-85FC-58DE65EC8A29}" srcId="{2D5FC1C9-FAF3-4442-B363-CA333A7A8102}" destId="{D67843B9-1FF4-4D77-9588-879DFCC04FBC}" srcOrd="2" destOrd="0" parTransId="{AD39595F-0722-43F7-AF5F-47D43F9D4E0D}" sibTransId="{F7D63CAB-3601-464E-8481-EC639CE8E3B0}"/>
    <dgm:cxn modelId="{C1315109-D2DB-407D-9168-3BD08449ED73}" srcId="{2D5FC1C9-FAF3-4442-B363-CA333A7A8102}" destId="{8031D9C3-6ACF-422A-A4F7-B4FAF08784D6}" srcOrd="1" destOrd="0" parTransId="{8CED081C-0DDD-461D-B998-50ABC5676DD2}" sibTransId="{12029C1E-C004-4BE9-A556-C0223907A342}"/>
    <dgm:cxn modelId="{4C8A49C5-E0AD-4AA5-AE69-12AFE60A32EC}" type="presOf" srcId="{8031D9C3-6ACF-422A-A4F7-B4FAF08784D6}" destId="{ED052937-0F26-4F63-BA5C-DE982F76F5AC}" srcOrd="1" destOrd="0" presId="urn:microsoft.com/office/officeart/2005/8/layout/hList7"/>
    <dgm:cxn modelId="{289B9548-50A1-4D23-81EF-B396F56EDE23}" type="presParOf" srcId="{DD11FAA1-959A-4071-9A4E-69D5241D6D6B}" destId="{10EF2D78-D489-42A6-AE40-BC811D03ED36}" srcOrd="0" destOrd="0" presId="urn:microsoft.com/office/officeart/2005/8/layout/hList7"/>
    <dgm:cxn modelId="{B350ADA7-43DE-466A-894C-BBD40C1B604B}" type="presParOf" srcId="{DD11FAA1-959A-4071-9A4E-69D5241D6D6B}" destId="{B29B0858-113F-4D24-9D8C-C63C7D90B0E0}" srcOrd="1" destOrd="0" presId="urn:microsoft.com/office/officeart/2005/8/layout/hList7"/>
    <dgm:cxn modelId="{B2FAA9BC-824F-47DD-B147-42430F3C2EEA}" type="presParOf" srcId="{B29B0858-113F-4D24-9D8C-C63C7D90B0E0}" destId="{086A28EE-EBA3-4DB9-A681-A107C103DD46}" srcOrd="0" destOrd="0" presId="urn:microsoft.com/office/officeart/2005/8/layout/hList7"/>
    <dgm:cxn modelId="{5D5D86C0-7096-41EA-B518-B0FA3A310C99}" type="presParOf" srcId="{086A28EE-EBA3-4DB9-A681-A107C103DD46}" destId="{C9D2BD80-E8C6-4E47-BA23-27E8D1A70092}" srcOrd="0" destOrd="0" presId="urn:microsoft.com/office/officeart/2005/8/layout/hList7"/>
    <dgm:cxn modelId="{666107E3-3F42-48CA-9693-F475AA23CB17}" type="presParOf" srcId="{086A28EE-EBA3-4DB9-A681-A107C103DD46}" destId="{859342A5-1B4D-46EB-86AC-29F14C54A169}" srcOrd="1" destOrd="0" presId="urn:microsoft.com/office/officeart/2005/8/layout/hList7"/>
    <dgm:cxn modelId="{2219BF73-76C1-47D3-9D69-BD3C913C8514}" type="presParOf" srcId="{086A28EE-EBA3-4DB9-A681-A107C103DD46}" destId="{789D8885-2C79-4DC6-B158-BC45DA5DD121}" srcOrd="2" destOrd="0" presId="urn:microsoft.com/office/officeart/2005/8/layout/hList7"/>
    <dgm:cxn modelId="{63E94A53-857E-4E0F-90DD-E51E4A8F7715}" type="presParOf" srcId="{086A28EE-EBA3-4DB9-A681-A107C103DD46}" destId="{4AD07688-4D56-4CC9-AD35-5092C4330967}" srcOrd="3" destOrd="0" presId="urn:microsoft.com/office/officeart/2005/8/layout/hList7"/>
    <dgm:cxn modelId="{89242252-04DB-4995-AEEB-9C4FBC80EB2E}" type="presParOf" srcId="{B29B0858-113F-4D24-9D8C-C63C7D90B0E0}" destId="{11FC9CAF-4B2B-48B7-84EB-48A0D6DD0B66}" srcOrd="1" destOrd="0" presId="urn:microsoft.com/office/officeart/2005/8/layout/hList7"/>
    <dgm:cxn modelId="{F71D2946-7B14-40DD-9CF4-336CC90044CC}" type="presParOf" srcId="{B29B0858-113F-4D24-9D8C-C63C7D90B0E0}" destId="{72635B55-76A4-4D67-8674-C09EF48BFE62}" srcOrd="2" destOrd="0" presId="urn:microsoft.com/office/officeart/2005/8/layout/hList7"/>
    <dgm:cxn modelId="{DE7D5170-B705-4675-8AA1-4168F77A6F60}" type="presParOf" srcId="{72635B55-76A4-4D67-8674-C09EF48BFE62}" destId="{166BAE47-AB07-4A53-8DE6-B14619E2D0BE}" srcOrd="0" destOrd="0" presId="urn:microsoft.com/office/officeart/2005/8/layout/hList7"/>
    <dgm:cxn modelId="{B8898625-68FF-435F-B0A7-397C95628CD5}" type="presParOf" srcId="{72635B55-76A4-4D67-8674-C09EF48BFE62}" destId="{ED052937-0F26-4F63-BA5C-DE982F76F5AC}" srcOrd="1" destOrd="0" presId="urn:microsoft.com/office/officeart/2005/8/layout/hList7"/>
    <dgm:cxn modelId="{38FC0392-324A-4307-A81E-320CAB419174}" type="presParOf" srcId="{72635B55-76A4-4D67-8674-C09EF48BFE62}" destId="{BF835236-47E0-446A-BE46-7A320C086CF4}" srcOrd="2" destOrd="0" presId="urn:microsoft.com/office/officeart/2005/8/layout/hList7"/>
    <dgm:cxn modelId="{0D0833DF-3647-412E-B1BA-12A0F7752DFB}" type="presParOf" srcId="{72635B55-76A4-4D67-8674-C09EF48BFE62}" destId="{A3657860-13E6-4D25-AA20-8B9FCC92AFD3}" srcOrd="3" destOrd="0" presId="urn:microsoft.com/office/officeart/2005/8/layout/hList7"/>
    <dgm:cxn modelId="{53723F02-6408-46F4-BB10-041BB4281C60}" type="presParOf" srcId="{B29B0858-113F-4D24-9D8C-C63C7D90B0E0}" destId="{F1963D2B-C591-4FB3-8144-F2F586674BF9}" srcOrd="3" destOrd="0" presId="urn:microsoft.com/office/officeart/2005/8/layout/hList7"/>
    <dgm:cxn modelId="{C827AF26-E6C2-4DE4-9572-5F5223F487C6}" type="presParOf" srcId="{B29B0858-113F-4D24-9D8C-C63C7D90B0E0}" destId="{0C77D803-2054-41E0-AD78-3D1629EBF39D}" srcOrd="4" destOrd="0" presId="urn:microsoft.com/office/officeart/2005/8/layout/hList7"/>
    <dgm:cxn modelId="{C647266A-212B-41D6-BA2F-8F36BCFC6CA1}" type="presParOf" srcId="{0C77D803-2054-41E0-AD78-3D1629EBF39D}" destId="{436691BC-433B-4684-898B-1EA38CE16CC0}" srcOrd="0" destOrd="0" presId="urn:microsoft.com/office/officeart/2005/8/layout/hList7"/>
    <dgm:cxn modelId="{AF5D8497-84D1-4E4A-B81D-45EC7FD8E28F}" type="presParOf" srcId="{0C77D803-2054-41E0-AD78-3D1629EBF39D}" destId="{1A604495-1A83-495B-B0BC-AD83F146601F}" srcOrd="1" destOrd="0" presId="urn:microsoft.com/office/officeart/2005/8/layout/hList7"/>
    <dgm:cxn modelId="{F00E3AB2-919C-40F7-8F35-4B4D44EB6A91}" type="presParOf" srcId="{0C77D803-2054-41E0-AD78-3D1629EBF39D}" destId="{F3E05889-A77D-48ED-B88B-B5FEBE66EE3F}" srcOrd="2" destOrd="0" presId="urn:microsoft.com/office/officeart/2005/8/layout/hList7"/>
    <dgm:cxn modelId="{04CEC560-1459-4847-BCB9-96A19282B003}" type="presParOf" srcId="{0C77D803-2054-41E0-AD78-3D1629EBF39D}" destId="{7379C881-9A64-40BF-A35E-EEB328E7D5F6}"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B02FF-BFCE-4FB8-92B3-6EBFD986102A}" type="datetimeFigureOut">
              <a:rPr lang="en-US" smtClean="0"/>
              <a:pPr/>
              <a:t>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CA756-FE18-43E9-B62E-2FBB99BF7D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PANCHAYAT</a:t>
            </a:r>
            <a:endParaRPr lang="en-US" b="1" dirty="0" smtClean="0"/>
          </a:p>
          <a:p>
            <a:endParaRPr lang="en-US" dirty="0"/>
          </a:p>
        </p:txBody>
      </p:sp>
      <p:sp>
        <p:nvSpPr>
          <p:cNvPr id="4" name="Slide Number Placeholder 3"/>
          <p:cNvSpPr>
            <a:spLocks noGrp="1"/>
          </p:cNvSpPr>
          <p:nvPr>
            <p:ph type="sldNum" sz="quarter" idx="10"/>
          </p:nvPr>
        </p:nvSpPr>
        <p:spPr/>
        <p:txBody>
          <a:bodyPr/>
          <a:lstStyle/>
          <a:p>
            <a:fld id="{32DCA756-FE18-43E9-B62E-2FBB99BF7D0D}"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CA756-FE18-43E9-B62E-2FBB99BF7D0D}"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CA756-FE18-43E9-B62E-2FBB99BF7D0D}"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CF9B1-C2B5-4039-8FB7-4411145E2229}"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CF9B1-C2B5-4039-8FB7-4411145E2229}"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CF9B1-C2B5-4039-8FB7-4411145E2229}" type="datetimeFigureOut">
              <a:rPr lang="en-US" smtClean="0"/>
              <a:pPr/>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CF9B1-C2B5-4039-8FB7-4411145E2229}" type="datetimeFigureOut">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CF9B1-C2B5-4039-8FB7-4411145E2229}" type="datetimeFigureOut">
              <a:rPr lang="en-US" smtClean="0"/>
              <a:pPr/>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CF9B1-C2B5-4039-8FB7-4411145E2229}"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CF9B1-C2B5-4039-8FB7-4411145E2229}"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0" r="-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CF9B1-C2B5-4039-8FB7-4411145E2229}" type="datetimeFigureOut">
              <a:rPr lang="en-US" smtClean="0"/>
              <a:pPr/>
              <a:t>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51EEC-7EBD-449B-ADDF-F1A9A4D9EA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H logo crop.jpg"/>
          <p:cNvPicPr>
            <a:picLocks noChangeAspect="1"/>
          </p:cNvPicPr>
          <p:nvPr/>
        </p:nvPicPr>
        <p:blipFill>
          <a:blip r:embed="rId2"/>
          <a:stretch>
            <a:fillRect/>
          </a:stretch>
        </p:blipFill>
        <p:spPr>
          <a:xfrm>
            <a:off x="0" y="1"/>
            <a:ext cx="9144000" cy="1500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214282" y="2000240"/>
            <a:ext cx="3786214" cy="400110"/>
          </a:xfrm>
          <a:prstGeom prst="rect">
            <a:avLst/>
          </a:prstGeom>
          <a:noFill/>
        </p:spPr>
        <p:txBody>
          <a:bodyPr wrap="square" rtlCol="0">
            <a:spAutoFit/>
          </a:bodyPr>
          <a:lstStyle/>
          <a:p>
            <a:r>
              <a:rPr lang="en-IN" sz="2000" b="1" i="1" u="sng" dirty="0" smtClean="0">
                <a:solidFill>
                  <a:schemeClr val="bg1"/>
                </a:solidFill>
              </a:rPr>
              <a:t>TEAM  NAME:</a:t>
            </a:r>
            <a:r>
              <a:rPr lang="en-IN" sz="2000" b="1" i="1" dirty="0" smtClean="0">
                <a:solidFill>
                  <a:schemeClr val="bg1"/>
                </a:solidFill>
              </a:rPr>
              <a:t> WHIZ - KIDS</a:t>
            </a:r>
            <a:endParaRPr lang="en-US" sz="2000" b="1" i="1" dirty="0">
              <a:solidFill>
                <a:schemeClr val="bg1"/>
              </a:solidFill>
            </a:endParaRPr>
          </a:p>
        </p:txBody>
      </p:sp>
      <p:sp>
        <p:nvSpPr>
          <p:cNvPr id="6" name="TextBox 5"/>
          <p:cNvSpPr txBox="1"/>
          <p:nvPr/>
        </p:nvSpPr>
        <p:spPr>
          <a:xfrm>
            <a:off x="214282" y="2500306"/>
            <a:ext cx="3857652" cy="400110"/>
          </a:xfrm>
          <a:prstGeom prst="rect">
            <a:avLst/>
          </a:prstGeom>
          <a:noFill/>
        </p:spPr>
        <p:txBody>
          <a:bodyPr wrap="square" rtlCol="0">
            <a:spAutoFit/>
          </a:bodyPr>
          <a:lstStyle/>
          <a:p>
            <a:r>
              <a:rPr lang="en-IN" sz="2000" b="1" u="sng" dirty="0" smtClean="0">
                <a:solidFill>
                  <a:schemeClr val="bg1"/>
                </a:solidFill>
              </a:rPr>
              <a:t>MINISTRY :</a:t>
            </a:r>
            <a:r>
              <a:rPr lang="en-IN" sz="2000" b="1" dirty="0" smtClean="0">
                <a:solidFill>
                  <a:schemeClr val="bg1"/>
                </a:solidFill>
              </a:rPr>
              <a:t> Government  Of  Goa</a:t>
            </a:r>
            <a:endParaRPr lang="en-US" sz="2000" b="1" dirty="0">
              <a:solidFill>
                <a:schemeClr val="bg1"/>
              </a:solidFill>
            </a:endParaRPr>
          </a:p>
        </p:txBody>
      </p:sp>
      <p:sp>
        <p:nvSpPr>
          <p:cNvPr id="7" name="TextBox 6"/>
          <p:cNvSpPr txBox="1"/>
          <p:nvPr/>
        </p:nvSpPr>
        <p:spPr>
          <a:xfrm>
            <a:off x="214282" y="3071810"/>
            <a:ext cx="3929090" cy="400110"/>
          </a:xfrm>
          <a:prstGeom prst="rect">
            <a:avLst/>
          </a:prstGeom>
          <a:noFill/>
        </p:spPr>
        <p:txBody>
          <a:bodyPr wrap="square" rtlCol="0">
            <a:spAutoFit/>
          </a:bodyPr>
          <a:lstStyle/>
          <a:p>
            <a:r>
              <a:rPr lang="en-IN" sz="2000" b="1" i="1" u="sng" dirty="0" smtClean="0">
                <a:solidFill>
                  <a:schemeClr val="bg1"/>
                </a:solidFill>
              </a:rPr>
              <a:t>CATEGORY :</a:t>
            </a:r>
            <a:r>
              <a:rPr lang="en-IN" sz="2000" b="1" i="1" dirty="0" smtClean="0">
                <a:solidFill>
                  <a:schemeClr val="bg1"/>
                </a:solidFill>
              </a:rPr>
              <a:t> </a:t>
            </a:r>
            <a:r>
              <a:rPr lang="en-IN" sz="2000" b="1" dirty="0" smtClean="0">
                <a:solidFill>
                  <a:schemeClr val="bg1"/>
                </a:solidFill>
              </a:rPr>
              <a:t>Software</a:t>
            </a:r>
            <a:endParaRPr lang="en-US" sz="2000" b="1" dirty="0">
              <a:solidFill>
                <a:schemeClr val="bg1"/>
              </a:solidFill>
            </a:endParaRPr>
          </a:p>
        </p:txBody>
      </p:sp>
      <p:sp>
        <p:nvSpPr>
          <p:cNvPr id="8" name="TextBox 7"/>
          <p:cNvSpPr txBox="1"/>
          <p:nvPr/>
        </p:nvSpPr>
        <p:spPr>
          <a:xfrm>
            <a:off x="214282" y="3714752"/>
            <a:ext cx="5857916" cy="400110"/>
          </a:xfrm>
          <a:prstGeom prst="rect">
            <a:avLst/>
          </a:prstGeom>
          <a:noFill/>
        </p:spPr>
        <p:txBody>
          <a:bodyPr wrap="square" rtlCol="0">
            <a:spAutoFit/>
          </a:bodyPr>
          <a:lstStyle/>
          <a:p>
            <a:r>
              <a:rPr lang="en-IN" sz="2000" b="1" i="1" u="sng" dirty="0" smtClean="0">
                <a:solidFill>
                  <a:schemeClr val="bg1"/>
                </a:solidFill>
              </a:rPr>
              <a:t>TECHNOLOGY  BUCKET :</a:t>
            </a:r>
            <a:r>
              <a:rPr lang="en-IN" sz="2000" b="1" i="1" dirty="0" smtClean="0">
                <a:solidFill>
                  <a:schemeClr val="bg1"/>
                </a:solidFill>
              </a:rPr>
              <a:t> </a:t>
            </a:r>
            <a:r>
              <a:rPr lang="en-IN" sz="2000" b="1" dirty="0" smtClean="0">
                <a:solidFill>
                  <a:schemeClr val="bg1"/>
                </a:solidFill>
              </a:rPr>
              <a:t>Mobile  App  Development</a:t>
            </a:r>
            <a:endParaRPr lang="en-US" sz="2000" b="1" u="sng" dirty="0">
              <a:solidFill>
                <a:schemeClr val="bg1"/>
              </a:solidFill>
            </a:endParaRPr>
          </a:p>
        </p:txBody>
      </p:sp>
      <p:sp>
        <p:nvSpPr>
          <p:cNvPr id="9" name="Rectangle 8"/>
          <p:cNvSpPr/>
          <p:nvPr/>
        </p:nvSpPr>
        <p:spPr>
          <a:xfrm>
            <a:off x="214282" y="4214818"/>
            <a:ext cx="8929718" cy="1631216"/>
          </a:xfrm>
          <a:prstGeom prst="rect">
            <a:avLst/>
          </a:prstGeom>
        </p:spPr>
        <p:txBody>
          <a:bodyPr wrap="square">
            <a:spAutoFit/>
          </a:bodyPr>
          <a:lstStyle/>
          <a:p>
            <a:r>
              <a:rPr lang="en-IN" sz="2000" b="1" i="1" u="sng" dirty="0" smtClean="0">
                <a:solidFill>
                  <a:schemeClr val="bg1"/>
                </a:solidFill>
                <a:cs typeface="Arial" panose="020B0604020202020204" pitchFamily="34" charset="0"/>
              </a:rPr>
              <a:t>PROBLEM STATEMENT :</a:t>
            </a:r>
            <a:r>
              <a:rPr lang="en-IN" sz="2000" b="1" i="1" dirty="0" smtClean="0">
                <a:solidFill>
                  <a:schemeClr val="bg1"/>
                </a:solidFill>
                <a:cs typeface="Arial" panose="020B0604020202020204" pitchFamily="34" charset="0"/>
              </a:rPr>
              <a:t> </a:t>
            </a:r>
            <a:r>
              <a:rPr lang="en-IN" sz="2000" b="1" dirty="0" smtClean="0">
                <a:solidFill>
                  <a:schemeClr val="bg1"/>
                </a:solidFill>
                <a:cs typeface="Arial" panose="020B0604020202020204" pitchFamily="34" charset="0"/>
              </a:rPr>
              <a:t>Checking the menace of Stray Cattle in the state of Goa by involving Municipalities, Animal Husbandry, NGO and </a:t>
            </a:r>
            <a:r>
              <a:rPr lang="en-IN" sz="2000" b="1" dirty="0" err="1" smtClean="0">
                <a:solidFill>
                  <a:schemeClr val="bg1"/>
                </a:solidFill>
                <a:cs typeface="Arial" panose="020B0604020202020204" pitchFamily="34" charset="0"/>
              </a:rPr>
              <a:t>panchayats</a:t>
            </a:r>
            <a:r>
              <a:rPr lang="en-IN" sz="2000" b="1" dirty="0" smtClean="0">
                <a:solidFill>
                  <a:schemeClr val="bg1"/>
                </a:solidFill>
                <a:cs typeface="Arial" panose="020B0604020202020204" pitchFamily="34" charset="0"/>
              </a:rPr>
              <a:t>.</a:t>
            </a:r>
            <a:r>
              <a:rPr lang="en-IN" sz="2000" b="1" u="sng" dirty="0" smtClean="0">
                <a:solidFill>
                  <a:schemeClr val="bg1"/>
                </a:solidFill>
                <a:cs typeface="Arial" panose="020B0604020202020204" pitchFamily="34" charset="0"/>
              </a:rPr>
              <a:t> </a:t>
            </a:r>
            <a:r>
              <a:rPr lang="en-IN" sz="2000" b="1" dirty="0" smtClean="0">
                <a:solidFill>
                  <a:schemeClr val="bg1"/>
                </a:solidFill>
                <a:cs typeface="Arial" panose="020B0604020202020204" pitchFamily="34" charset="0"/>
              </a:rPr>
              <a:t>The aim is to build mobile based dynamic reporting system which will facilitate into flow of information among all concerned stakeholders. The aim is also to provide better Governance by more involvement of public.</a:t>
            </a:r>
            <a:endParaRPr lang="en-IN" sz="2000" b="1" u="sng" dirty="0">
              <a:solidFill>
                <a:schemeClr val="bg1"/>
              </a:solidFill>
              <a:cs typeface="Arial" panose="020B0604020202020204" pitchFamily="34" charset="0"/>
            </a:endParaRPr>
          </a:p>
        </p:txBody>
      </p:sp>
      <p:pic>
        <p:nvPicPr>
          <p:cNvPr id="10" name="Picture 9" descr="cow and calf image.png">
            <a:extLst>
              <a:ext uri="{FF2B5EF4-FFF2-40B4-BE49-F238E27FC236}">
                <a16:creationId xmlns="" xmlns:a16="http://schemas.microsoft.com/office/drawing/2014/main" id="{C8AC1CEB-28C1-4BFC-B700-65A79C0FDDCA}"/>
              </a:ext>
            </a:extLst>
          </p:cNvPr>
          <p:cNvPicPr>
            <a:picLocks noChangeAspect="1"/>
          </p:cNvPicPr>
          <p:nvPr/>
        </p:nvPicPr>
        <p:blipFill>
          <a:blip r:embed="rId3" cstate="print">
            <a:duotone>
              <a:schemeClr val="bg2">
                <a:shade val="45000"/>
                <a:satMod val="135000"/>
              </a:schemeClr>
              <a:prstClr val="white"/>
            </a:duotone>
            <a:lum bright="97000"/>
          </a:blip>
          <a:stretch>
            <a:fillRect/>
          </a:stretch>
        </p:blipFill>
        <p:spPr>
          <a:xfrm>
            <a:off x="5072066" y="1357298"/>
            <a:ext cx="4286280" cy="2786082"/>
          </a:xfrm>
          <a:prstGeom prst="rect">
            <a:avLst/>
          </a:prstGeom>
          <a:noFill/>
          <a:ln>
            <a:noFill/>
          </a:ln>
          <a:effectLst>
            <a:outerShdw blurRad="292100" dist="139700" dir="2700000" algn="tl" rotWithShape="0">
              <a:srgbClr val="333333">
                <a:alpha val="65000"/>
              </a:srgbClr>
            </a:outerShdw>
          </a:effectLst>
        </p:spPr>
      </p:pic>
      <p:sp>
        <p:nvSpPr>
          <p:cNvPr id="11" name="Rectangle 10"/>
          <p:cNvSpPr/>
          <p:nvPr/>
        </p:nvSpPr>
        <p:spPr>
          <a:xfrm>
            <a:off x="285720" y="6000768"/>
            <a:ext cx="8143932" cy="646331"/>
          </a:xfrm>
          <a:prstGeom prst="rect">
            <a:avLst/>
          </a:prstGeom>
        </p:spPr>
        <p:txBody>
          <a:bodyPr wrap="square">
            <a:spAutoFit/>
          </a:bodyPr>
          <a:lstStyle/>
          <a:p>
            <a:r>
              <a:rPr lang="en-IN" b="1" u="sng" dirty="0" smtClean="0">
                <a:solidFill>
                  <a:schemeClr val="bg1"/>
                </a:solidFill>
              </a:rPr>
              <a:t>TEAM MEMBERS:</a:t>
            </a:r>
            <a:r>
              <a:rPr lang="en-IN" b="1" dirty="0" smtClean="0">
                <a:solidFill>
                  <a:schemeClr val="bg1"/>
                </a:solidFill>
              </a:rPr>
              <a:t> </a:t>
            </a:r>
            <a:r>
              <a:rPr lang="en-IN" b="1" dirty="0" err="1" smtClean="0">
                <a:solidFill>
                  <a:schemeClr val="bg1"/>
                </a:solidFill>
              </a:rPr>
              <a:t>Ameesha</a:t>
            </a:r>
            <a:r>
              <a:rPr lang="en-IN" b="1" dirty="0" smtClean="0">
                <a:solidFill>
                  <a:schemeClr val="bg1"/>
                </a:solidFill>
              </a:rPr>
              <a:t> Jain , </a:t>
            </a:r>
            <a:r>
              <a:rPr lang="en-IN" b="1" dirty="0" err="1" smtClean="0">
                <a:solidFill>
                  <a:schemeClr val="bg1"/>
                </a:solidFill>
              </a:rPr>
              <a:t>Aishwarya</a:t>
            </a:r>
            <a:r>
              <a:rPr lang="en-IN" b="1" dirty="0" smtClean="0">
                <a:solidFill>
                  <a:schemeClr val="bg1"/>
                </a:solidFill>
              </a:rPr>
              <a:t> </a:t>
            </a:r>
            <a:r>
              <a:rPr lang="en-IN" b="1" dirty="0" err="1" smtClean="0">
                <a:solidFill>
                  <a:schemeClr val="bg1"/>
                </a:solidFill>
              </a:rPr>
              <a:t>Verma</a:t>
            </a:r>
            <a:r>
              <a:rPr lang="en-IN" b="1" dirty="0" smtClean="0">
                <a:solidFill>
                  <a:schemeClr val="bg1"/>
                </a:solidFill>
              </a:rPr>
              <a:t> , </a:t>
            </a:r>
            <a:r>
              <a:rPr lang="en-IN" b="1" dirty="0" err="1" smtClean="0">
                <a:solidFill>
                  <a:schemeClr val="bg1"/>
                </a:solidFill>
              </a:rPr>
              <a:t>Ayushi</a:t>
            </a:r>
            <a:r>
              <a:rPr lang="en-IN" b="1" dirty="0" smtClean="0">
                <a:solidFill>
                  <a:schemeClr val="bg1"/>
                </a:solidFill>
              </a:rPr>
              <a:t> Dixit ,</a:t>
            </a:r>
            <a:r>
              <a:rPr lang="en-IN" b="1" dirty="0" err="1" smtClean="0">
                <a:solidFill>
                  <a:schemeClr val="bg1"/>
                </a:solidFill>
              </a:rPr>
              <a:t>Anukriti</a:t>
            </a:r>
            <a:r>
              <a:rPr lang="en-IN" b="1" dirty="0" smtClean="0">
                <a:solidFill>
                  <a:schemeClr val="bg1"/>
                </a:solidFill>
              </a:rPr>
              <a:t> Sharma ,</a:t>
            </a:r>
          </a:p>
          <a:p>
            <a:r>
              <a:rPr lang="en-IN" b="1" dirty="0" smtClean="0">
                <a:solidFill>
                  <a:schemeClr val="bg1"/>
                </a:solidFill>
              </a:rPr>
              <a:t>                                 </a:t>
            </a:r>
            <a:r>
              <a:rPr lang="en-IN" b="1" dirty="0" err="1" smtClean="0">
                <a:solidFill>
                  <a:schemeClr val="bg1"/>
                </a:solidFill>
              </a:rPr>
              <a:t>Abhitansh</a:t>
            </a:r>
            <a:r>
              <a:rPr lang="en-IN" b="1" dirty="0" smtClean="0">
                <a:solidFill>
                  <a:schemeClr val="bg1"/>
                </a:solidFill>
              </a:rPr>
              <a:t> Gupta  ,  </a:t>
            </a:r>
            <a:r>
              <a:rPr lang="en-IN" b="1" dirty="0" err="1" smtClean="0">
                <a:solidFill>
                  <a:schemeClr val="bg1"/>
                </a:solidFill>
              </a:rPr>
              <a:t>Bhagya</a:t>
            </a:r>
            <a:r>
              <a:rPr lang="en-IN" b="1" dirty="0" smtClean="0">
                <a:solidFill>
                  <a:schemeClr val="bg1"/>
                </a:solidFill>
              </a:rPr>
              <a:t> Singh </a:t>
            </a:r>
            <a:r>
              <a:rPr lang="en-IN" b="1" dirty="0" err="1" smtClean="0">
                <a:solidFill>
                  <a:schemeClr val="bg1"/>
                </a:solidFill>
              </a:rPr>
              <a:t>Purba</a:t>
            </a:r>
            <a:endParaRPr lang="en-US" b="1" u="sng" dirty="0">
              <a:solidFill>
                <a:schemeClr val="bg1"/>
              </a:solidFill>
            </a:endParaRPr>
          </a:p>
        </p:txBody>
      </p:sp>
      <p:sp>
        <p:nvSpPr>
          <p:cNvPr id="12" name="TextBox 11"/>
          <p:cNvSpPr txBox="1"/>
          <p:nvPr/>
        </p:nvSpPr>
        <p:spPr>
          <a:xfrm>
            <a:off x="0" y="1428736"/>
            <a:ext cx="4786346" cy="584775"/>
          </a:xfrm>
          <a:prstGeom prst="rect">
            <a:avLst/>
          </a:prstGeom>
          <a:noFill/>
        </p:spPr>
        <p:txBody>
          <a:bodyPr wrap="square" rtlCol="0">
            <a:spAutoFit/>
          </a:bodyPr>
          <a:lstStyle/>
          <a:p>
            <a:r>
              <a:rPr lang="en-IN" sz="3200" b="1" i="1" u="sng" dirty="0" smtClean="0">
                <a:solidFill>
                  <a:schemeClr val="bg1"/>
                </a:solidFill>
              </a:rPr>
              <a:t>STRAY  CATTLE  CHALLENGE</a:t>
            </a:r>
            <a:endParaRPr lang="en-US" sz="3200" b="1" i="1" u="sng"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43240" y="0"/>
            <a:ext cx="3643306" cy="1200329"/>
          </a:xfrm>
          <a:prstGeom prst="rect">
            <a:avLst/>
          </a:prstGeom>
          <a:noFill/>
        </p:spPr>
        <p:txBody>
          <a:bodyPr wrap="square" rtlCol="0">
            <a:spAutoFit/>
          </a:bodyPr>
          <a:lstStyle/>
          <a:p>
            <a:r>
              <a:rPr lang="en-IN" b="1" dirty="0" smtClean="0">
                <a:solidFill>
                  <a:schemeClr val="bg1"/>
                </a:solidFill>
              </a:rPr>
              <a:t>5</a:t>
            </a:r>
            <a:r>
              <a:rPr lang="en-IN" b="1" dirty="0" smtClean="0">
                <a:solidFill>
                  <a:schemeClr val="bg1"/>
                </a:solidFill>
              </a:rPr>
              <a:t>. WHEN WORKER CLICKS ON “ANIMAL FOUND”ACTIVITY OPENS     WHERE TAG ID IS ENTERED AND  OWNER DETAILS ARE RECIEVED</a:t>
            </a:r>
            <a:endParaRPr lang="en-US" b="1" dirty="0">
              <a:solidFill>
                <a:schemeClr val="bg1"/>
              </a:solidFill>
            </a:endParaRPr>
          </a:p>
        </p:txBody>
      </p:sp>
      <p:pic>
        <p:nvPicPr>
          <p:cNvPr id="7171" name="Picture 3" descr="C:\Users\hp\Downloads\WhatsApp Image 2020-01-04 at 8.41.46 PM.jpeg"/>
          <p:cNvPicPr>
            <a:picLocks noChangeAspect="1" noChangeArrowheads="1"/>
          </p:cNvPicPr>
          <p:nvPr/>
        </p:nvPicPr>
        <p:blipFill>
          <a:blip r:embed="rId2"/>
          <a:srcRect/>
          <a:stretch>
            <a:fillRect/>
          </a:stretch>
        </p:blipFill>
        <p:spPr bwMode="auto">
          <a:xfrm>
            <a:off x="214282" y="1357298"/>
            <a:ext cx="2643206" cy="500066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0"/>
            <a:ext cx="3214678" cy="1200329"/>
          </a:xfrm>
          <a:prstGeom prst="rect">
            <a:avLst/>
          </a:prstGeom>
          <a:noFill/>
        </p:spPr>
        <p:txBody>
          <a:bodyPr wrap="square" rtlCol="0">
            <a:spAutoFit/>
          </a:bodyPr>
          <a:lstStyle/>
          <a:p>
            <a:r>
              <a:rPr lang="en-IN" b="1" dirty="0" smtClean="0">
                <a:solidFill>
                  <a:schemeClr val="bg1"/>
                </a:solidFill>
              </a:rPr>
              <a:t>4. WHEN WORKER “ACCEPT”</a:t>
            </a:r>
          </a:p>
          <a:p>
            <a:r>
              <a:rPr lang="en-IN" b="1" dirty="0" smtClean="0">
                <a:solidFill>
                  <a:schemeClr val="bg1"/>
                </a:solidFill>
              </a:rPr>
              <a:t> </a:t>
            </a:r>
            <a:r>
              <a:rPr lang="en-IN" b="1" dirty="0" smtClean="0">
                <a:solidFill>
                  <a:schemeClr val="bg1"/>
                </a:solidFill>
              </a:rPr>
              <a:t>THE REPORT , THE ACTIVITY </a:t>
            </a:r>
          </a:p>
          <a:p>
            <a:r>
              <a:rPr lang="en-IN" b="1" dirty="0" smtClean="0">
                <a:solidFill>
                  <a:schemeClr val="bg1"/>
                </a:solidFill>
              </a:rPr>
              <a:t> </a:t>
            </a:r>
            <a:r>
              <a:rPr lang="en-IN" b="1" dirty="0" smtClean="0">
                <a:solidFill>
                  <a:schemeClr val="bg1"/>
                </a:solidFill>
              </a:rPr>
              <a:t>SHOWN BELOW OPENS WHICH</a:t>
            </a:r>
          </a:p>
          <a:p>
            <a:r>
              <a:rPr lang="en-IN" b="1" dirty="0" smtClean="0">
                <a:solidFill>
                  <a:schemeClr val="bg1"/>
                </a:solidFill>
              </a:rPr>
              <a:t> </a:t>
            </a:r>
            <a:r>
              <a:rPr lang="en-IN" b="1" dirty="0" smtClean="0">
                <a:solidFill>
                  <a:schemeClr val="bg1"/>
                </a:solidFill>
              </a:rPr>
              <a:t>SHOW DETAILS OF REPORT</a:t>
            </a:r>
            <a:endParaRPr lang="en-US" b="1" dirty="0">
              <a:solidFill>
                <a:schemeClr val="bg1"/>
              </a:solidFill>
            </a:endParaRPr>
          </a:p>
        </p:txBody>
      </p:sp>
      <p:sp>
        <p:nvSpPr>
          <p:cNvPr id="9" name="TextBox 8"/>
          <p:cNvSpPr txBox="1"/>
          <p:nvPr/>
        </p:nvSpPr>
        <p:spPr>
          <a:xfrm>
            <a:off x="6429356" y="0"/>
            <a:ext cx="2928990" cy="923330"/>
          </a:xfrm>
          <a:prstGeom prst="rect">
            <a:avLst/>
          </a:prstGeom>
          <a:noFill/>
        </p:spPr>
        <p:txBody>
          <a:bodyPr wrap="square" rtlCol="0">
            <a:spAutoFit/>
          </a:bodyPr>
          <a:lstStyle/>
          <a:p>
            <a:r>
              <a:rPr lang="en-IN" b="1" dirty="0" smtClean="0">
                <a:solidFill>
                  <a:schemeClr val="bg1"/>
                </a:solidFill>
              </a:rPr>
              <a:t>  6. WHEN TAG ID IS   </a:t>
            </a:r>
          </a:p>
          <a:p>
            <a:r>
              <a:rPr lang="en-IN" b="1" dirty="0" smtClean="0">
                <a:solidFill>
                  <a:schemeClr val="bg1"/>
                </a:solidFill>
              </a:rPr>
              <a:t>  ENTERED THE DETAILS</a:t>
            </a:r>
          </a:p>
          <a:p>
            <a:r>
              <a:rPr lang="en-IN" b="1" dirty="0" smtClean="0">
                <a:solidFill>
                  <a:schemeClr val="bg1"/>
                </a:solidFill>
              </a:rPr>
              <a:t>  OF OWNER ARE RECIEVED</a:t>
            </a:r>
            <a:endParaRPr lang="en-US" b="1" dirty="0">
              <a:solidFill>
                <a:schemeClr val="bg1"/>
              </a:solidFill>
            </a:endParaRPr>
          </a:p>
        </p:txBody>
      </p:sp>
      <p:pic>
        <p:nvPicPr>
          <p:cNvPr id="7173" name="Picture 5" descr="C:\Users\hp\Downloads\WhatsApp Image 2020-01-04 at 9.25.40 PM.jpeg"/>
          <p:cNvPicPr>
            <a:picLocks noChangeAspect="1" noChangeArrowheads="1"/>
          </p:cNvPicPr>
          <p:nvPr/>
        </p:nvPicPr>
        <p:blipFill>
          <a:blip r:embed="rId3"/>
          <a:srcRect/>
          <a:stretch>
            <a:fillRect/>
          </a:stretch>
        </p:blipFill>
        <p:spPr bwMode="auto">
          <a:xfrm>
            <a:off x="3286116" y="1357297"/>
            <a:ext cx="2643206" cy="5072099"/>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7174" name="Picture 6" descr="C:\Users\hp\Downloads\WhatsApp Image 2020-01-04 at 9.09.58 PM.jpeg"/>
          <p:cNvPicPr>
            <a:picLocks noChangeAspect="1" noChangeArrowheads="1"/>
          </p:cNvPicPr>
          <p:nvPr/>
        </p:nvPicPr>
        <p:blipFill>
          <a:blip r:embed="rId4"/>
          <a:srcRect/>
          <a:stretch>
            <a:fillRect/>
          </a:stretch>
        </p:blipFill>
        <p:spPr bwMode="auto">
          <a:xfrm>
            <a:off x="6357950" y="1357298"/>
            <a:ext cx="2428892" cy="5000659"/>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C:\Users\hp\Downloads\WhatsApp Image 2020-01-04 at 9.17.36 PM.jpeg"/>
          <p:cNvPicPr>
            <a:picLocks noChangeAspect="1" noChangeArrowheads="1"/>
          </p:cNvPicPr>
          <p:nvPr/>
        </p:nvPicPr>
        <p:blipFill>
          <a:blip r:embed="rId2"/>
          <a:srcRect/>
          <a:stretch>
            <a:fillRect/>
          </a:stretch>
        </p:blipFill>
        <p:spPr bwMode="auto">
          <a:xfrm>
            <a:off x="1000100" y="1214422"/>
            <a:ext cx="3000396" cy="507209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8" name="TextBox 7"/>
          <p:cNvSpPr txBox="1"/>
          <p:nvPr/>
        </p:nvSpPr>
        <p:spPr>
          <a:xfrm>
            <a:off x="714348" y="0"/>
            <a:ext cx="3500430" cy="923330"/>
          </a:xfrm>
          <a:prstGeom prst="rect">
            <a:avLst/>
          </a:prstGeom>
          <a:noFill/>
        </p:spPr>
        <p:txBody>
          <a:bodyPr wrap="square" rtlCol="0">
            <a:spAutoFit/>
          </a:bodyPr>
          <a:lstStyle/>
          <a:p>
            <a:r>
              <a:rPr lang="en-IN" b="1" dirty="0" smtClean="0">
                <a:solidFill>
                  <a:schemeClr val="bg1"/>
                </a:solidFill>
              </a:rPr>
              <a:t>7.WHEN THE WORKER CLICKS </a:t>
            </a:r>
          </a:p>
          <a:p>
            <a:r>
              <a:rPr lang="en-IN" b="1" dirty="0" smtClean="0">
                <a:solidFill>
                  <a:schemeClr val="bg1"/>
                </a:solidFill>
              </a:rPr>
              <a:t> </a:t>
            </a:r>
            <a:r>
              <a:rPr lang="en-IN" b="1" dirty="0" smtClean="0">
                <a:solidFill>
                  <a:schemeClr val="bg1"/>
                </a:solidFill>
              </a:rPr>
              <a:t>  ON “ONGOING REPORTS” THE</a:t>
            </a:r>
          </a:p>
          <a:p>
            <a:r>
              <a:rPr lang="en-IN" b="1" dirty="0" smtClean="0">
                <a:solidFill>
                  <a:schemeClr val="bg1"/>
                </a:solidFill>
              </a:rPr>
              <a:t> </a:t>
            </a:r>
            <a:r>
              <a:rPr lang="en-IN" b="1" dirty="0" smtClean="0">
                <a:solidFill>
                  <a:schemeClr val="bg1"/>
                </a:solidFill>
              </a:rPr>
              <a:t>  ACTIVITY SHOWN BELOW OPENS </a:t>
            </a:r>
            <a:endParaRPr lang="en-US" b="1" dirty="0">
              <a:solidFill>
                <a:schemeClr val="bg1"/>
              </a:solidFill>
            </a:endParaRPr>
          </a:p>
        </p:txBody>
      </p:sp>
      <p:pic>
        <p:nvPicPr>
          <p:cNvPr id="9222" name="Picture 6" descr="C:\Users\hp\Downloads\WhatsApp Image 2020-01-04 at 9.17.35 PM.jpeg"/>
          <p:cNvPicPr>
            <a:picLocks noChangeAspect="1" noChangeArrowheads="1"/>
          </p:cNvPicPr>
          <p:nvPr/>
        </p:nvPicPr>
        <p:blipFill>
          <a:blip r:embed="rId3"/>
          <a:srcRect/>
          <a:stretch>
            <a:fillRect/>
          </a:stretch>
        </p:blipFill>
        <p:spPr bwMode="auto">
          <a:xfrm>
            <a:off x="4429124" y="1285860"/>
            <a:ext cx="2928958" cy="503714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0" name="TextBox 9"/>
          <p:cNvSpPr txBox="1"/>
          <p:nvPr/>
        </p:nvSpPr>
        <p:spPr>
          <a:xfrm>
            <a:off x="4214810" y="0"/>
            <a:ext cx="3643338" cy="1200329"/>
          </a:xfrm>
          <a:prstGeom prst="rect">
            <a:avLst/>
          </a:prstGeom>
          <a:noFill/>
        </p:spPr>
        <p:txBody>
          <a:bodyPr wrap="square" rtlCol="0">
            <a:spAutoFit/>
          </a:bodyPr>
          <a:lstStyle/>
          <a:p>
            <a:r>
              <a:rPr lang="en-IN" b="1" dirty="0" smtClean="0">
                <a:solidFill>
                  <a:schemeClr val="bg1"/>
                </a:solidFill>
              </a:rPr>
              <a:t>8. WHEN THE EMPLOYEE CLICKS </a:t>
            </a:r>
          </a:p>
          <a:p>
            <a:r>
              <a:rPr lang="en-IN" b="1" dirty="0" smtClean="0">
                <a:solidFill>
                  <a:schemeClr val="bg1"/>
                </a:solidFill>
              </a:rPr>
              <a:t> </a:t>
            </a:r>
            <a:r>
              <a:rPr lang="en-IN" b="1" dirty="0" smtClean="0">
                <a:solidFill>
                  <a:schemeClr val="bg1"/>
                </a:solidFill>
              </a:rPr>
              <a:t>   ON “COMPLETED REPORTS” THE  </a:t>
            </a:r>
          </a:p>
          <a:p>
            <a:r>
              <a:rPr lang="en-IN" b="1" dirty="0" smtClean="0">
                <a:solidFill>
                  <a:schemeClr val="bg1"/>
                </a:solidFill>
              </a:rPr>
              <a:t> </a:t>
            </a:r>
            <a:r>
              <a:rPr lang="en-IN" b="1" dirty="0" smtClean="0">
                <a:solidFill>
                  <a:schemeClr val="bg1"/>
                </a:solidFill>
              </a:rPr>
              <a:t>   REPORTS ON WHICH ACTION</a:t>
            </a:r>
          </a:p>
          <a:p>
            <a:r>
              <a:rPr lang="en-IN" b="1" dirty="0" smtClean="0">
                <a:solidFill>
                  <a:schemeClr val="bg1"/>
                </a:solidFill>
              </a:rPr>
              <a:t>    ARE COMPLETED ARE SHOWN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2500" b="5555"/>
          <a:stretch>
            <a:fillRect/>
          </a:stretch>
        </p:blipFill>
        <p:spPr bwMode="auto">
          <a:xfrm>
            <a:off x="285720" y="1643050"/>
            <a:ext cx="8645172" cy="4929222"/>
          </a:xfrm>
          <a:prstGeom prst="rect">
            <a:avLst/>
          </a:prstGeom>
          <a:noFill/>
          <a:ln w="9525">
            <a:noFill/>
            <a:miter lim="800000"/>
            <a:headEnd/>
            <a:tailEnd/>
          </a:ln>
          <a:effectLst/>
        </p:spPr>
      </p:pic>
      <p:sp>
        <p:nvSpPr>
          <p:cNvPr id="5" name="TextBox 4"/>
          <p:cNvSpPr txBox="1"/>
          <p:nvPr/>
        </p:nvSpPr>
        <p:spPr>
          <a:xfrm>
            <a:off x="0" y="0"/>
            <a:ext cx="9144000" cy="769441"/>
          </a:xfrm>
          <a:prstGeom prst="rect">
            <a:avLst/>
          </a:prstGeom>
          <a:noFill/>
        </p:spPr>
        <p:txBody>
          <a:bodyPr wrap="square" rtlCol="0">
            <a:spAutoFit/>
          </a:bodyPr>
          <a:lstStyle/>
          <a:p>
            <a:r>
              <a:rPr lang="en-IN" sz="4400" b="1" u="sng" dirty="0" smtClean="0">
                <a:solidFill>
                  <a:schemeClr val="bg1"/>
                </a:solidFill>
              </a:rPr>
              <a:t>DATABASE CONNECTIVITY OF OUR APP</a:t>
            </a:r>
            <a:endParaRPr lang="en-US" sz="4400" b="1" u="sng" dirty="0">
              <a:solidFill>
                <a:schemeClr val="bg1"/>
              </a:solidFill>
            </a:endParaRPr>
          </a:p>
        </p:txBody>
      </p:sp>
      <p:sp>
        <p:nvSpPr>
          <p:cNvPr id="6" name="Rectangle 5"/>
          <p:cNvSpPr/>
          <p:nvPr/>
        </p:nvSpPr>
        <p:spPr>
          <a:xfrm>
            <a:off x="0" y="857232"/>
            <a:ext cx="9144000" cy="646331"/>
          </a:xfrm>
          <a:prstGeom prst="rect">
            <a:avLst/>
          </a:prstGeom>
        </p:spPr>
        <p:txBody>
          <a:bodyPr wrap="square">
            <a:spAutoFit/>
          </a:bodyPr>
          <a:lstStyle/>
          <a:p>
            <a:pPr marL="342900" indent="-342900">
              <a:buAutoNum type="arabicPeriod"/>
            </a:pPr>
            <a:r>
              <a:rPr lang="en-IN" b="1" dirty="0" smtClean="0">
                <a:solidFill>
                  <a:schemeClr val="bg1"/>
                </a:solidFill>
              </a:rPr>
              <a:t>WHEN A </a:t>
            </a:r>
            <a:r>
              <a:rPr lang="en-IN" b="1" dirty="0" smtClean="0">
                <a:solidFill>
                  <a:schemeClr val="bg1"/>
                </a:solidFill>
              </a:rPr>
              <a:t>WORKER LOGIN </a:t>
            </a:r>
            <a:r>
              <a:rPr lang="en-IN" b="1" dirty="0" smtClean="0">
                <a:solidFill>
                  <a:schemeClr val="bg1"/>
                </a:solidFill>
              </a:rPr>
              <a:t>INTO OUR APP THEN THERE LOGIN INFO. IS STORED OUR DATABASE </a:t>
            </a:r>
            <a:r>
              <a:rPr lang="en-IN" b="1" dirty="0" smtClean="0">
                <a:solidFill>
                  <a:schemeClr val="bg1"/>
                </a:solidFill>
              </a:rPr>
              <a:t>AND </a:t>
            </a:r>
            <a:r>
              <a:rPr lang="en-IN" b="1" dirty="0" smtClean="0">
                <a:solidFill>
                  <a:schemeClr val="bg1"/>
                </a:solidFill>
              </a:rPr>
              <a:t>EACH </a:t>
            </a:r>
            <a:r>
              <a:rPr lang="en-IN" b="1" dirty="0" smtClean="0">
                <a:solidFill>
                  <a:schemeClr val="bg1"/>
                </a:solidFill>
              </a:rPr>
              <a:t>WORKER </a:t>
            </a:r>
            <a:r>
              <a:rPr lang="en-IN" b="1" dirty="0" smtClean="0">
                <a:solidFill>
                  <a:schemeClr val="bg1"/>
                </a:solidFill>
              </a:rPr>
              <a:t>IS ASSIGNED A UNIQUE USER UID</a:t>
            </a:r>
            <a:r>
              <a:rPr lang="en-IN"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p\Downloads\WhatsApp Image 2020-01-04 at 8.30.03 PM (1).jpeg"/>
          <p:cNvPicPr>
            <a:picLocks noChangeAspect="1" noChangeArrowheads="1"/>
          </p:cNvPicPr>
          <p:nvPr/>
        </p:nvPicPr>
        <p:blipFill>
          <a:blip r:embed="rId2"/>
          <a:srcRect t="11478" b="14736"/>
          <a:stretch>
            <a:fillRect/>
          </a:stretch>
        </p:blipFill>
        <p:spPr bwMode="auto">
          <a:xfrm>
            <a:off x="214282" y="1214422"/>
            <a:ext cx="8715436" cy="5429288"/>
          </a:xfrm>
          <a:prstGeom prst="rect">
            <a:avLst/>
          </a:prstGeom>
          <a:noFill/>
        </p:spPr>
      </p:pic>
      <p:sp>
        <p:nvSpPr>
          <p:cNvPr id="5" name="Rectangle 4"/>
          <p:cNvSpPr/>
          <p:nvPr/>
        </p:nvSpPr>
        <p:spPr>
          <a:xfrm>
            <a:off x="0" y="285728"/>
            <a:ext cx="9144000" cy="646331"/>
          </a:xfrm>
          <a:prstGeom prst="rect">
            <a:avLst/>
          </a:prstGeom>
        </p:spPr>
        <p:txBody>
          <a:bodyPr wrap="square">
            <a:spAutoFit/>
          </a:bodyPr>
          <a:lstStyle/>
          <a:p>
            <a:r>
              <a:rPr lang="en-IN" b="1" dirty="0" smtClean="0">
                <a:solidFill>
                  <a:schemeClr val="bg1"/>
                </a:solidFill>
              </a:rPr>
              <a:t>2. WHEN A USER SUBMIT THE LOCATION AND IMAGE OF </a:t>
            </a:r>
            <a:r>
              <a:rPr lang="en-IN" b="1" dirty="0" smtClean="0">
                <a:solidFill>
                  <a:schemeClr val="bg1"/>
                </a:solidFill>
              </a:rPr>
              <a:t>THE CATTLE AND DETAILS </a:t>
            </a:r>
            <a:r>
              <a:rPr lang="en-IN" b="1" dirty="0" smtClean="0">
                <a:solidFill>
                  <a:schemeClr val="bg1"/>
                </a:solidFill>
              </a:rPr>
              <a:t>ARE </a:t>
            </a:r>
            <a:r>
              <a:rPr lang="en-IN" b="1" dirty="0" smtClean="0">
                <a:solidFill>
                  <a:schemeClr val="bg1"/>
                </a:solidFill>
              </a:rPr>
              <a:t>   </a:t>
            </a:r>
          </a:p>
          <a:p>
            <a:r>
              <a:rPr lang="en-IN" b="1" dirty="0" smtClean="0">
                <a:solidFill>
                  <a:schemeClr val="bg1"/>
                </a:solidFill>
              </a:rPr>
              <a:t> </a:t>
            </a:r>
            <a:r>
              <a:rPr lang="en-IN" b="1" dirty="0" smtClean="0">
                <a:solidFill>
                  <a:schemeClr val="bg1"/>
                </a:solidFill>
              </a:rPr>
              <a:t>    STORED </a:t>
            </a:r>
            <a:r>
              <a:rPr lang="en-IN" b="1" dirty="0" smtClean="0">
                <a:solidFill>
                  <a:schemeClr val="bg1"/>
                </a:solidFill>
              </a:rPr>
              <a:t>IN THE DATABASE AND UNIQUE REPORT ID IS GENERATED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t="13433" b="5970"/>
          <a:stretch>
            <a:fillRect/>
          </a:stretch>
        </p:blipFill>
        <p:spPr bwMode="auto">
          <a:xfrm>
            <a:off x="285720" y="1142984"/>
            <a:ext cx="8572560" cy="5500726"/>
          </a:xfrm>
          <a:prstGeom prst="rect">
            <a:avLst/>
          </a:prstGeom>
          <a:noFill/>
          <a:ln w="9525">
            <a:noFill/>
            <a:miter lim="800000"/>
            <a:headEnd/>
            <a:tailEnd/>
          </a:ln>
          <a:effectLst/>
        </p:spPr>
      </p:pic>
      <p:sp>
        <p:nvSpPr>
          <p:cNvPr id="5" name="Rectangle 4"/>
          <p:cNvSpPr/>
          <p:nvPr/>
        </p:nvSpPr>
        <p:spPr>
          <a:xfrm>
            <a:off x="0" y="285728"/>
            <a:ext cx="9144000" cy="646331"/>
          </a:xfrm>
          <a:prstGeom prst="rect">
            <a:avLst/>
          </a:prstGeom>
        </p:spPr>
        <p:txBody>
          <a:bodyPr wrap="square">
            <a:spAutoFit/>
          </a:bodyPr>
          <a:lstStyle/>
          <a:p>
            <a:r>
              <a:rPr lang="en-IN" b="1" dirty="0" smtClean="0">
                <a:solidFill>
                  <a:schemeClr val="bg1"/>
                </a:solidFill>
              </a:rPr>
              <a:t>3. THE IMAGES SUBMITTED BY </a:t>
            </a:r>
            <a:r>
              <a:rPr lang="en-IN" b="1" dirty="0" smtClean="0">
                <a:solidFill>
                  <a:schemeClr val="bg1"/>
                </a:solidFill>
              </a:rPr>
              <a:t> </a:t>
            </a:r>
            <a:r>
              <a:rPr lang="en-IN" b="1" dirty="0" smtClean="0">
                <a:solidFill>
                  <a:schemeClr val="bg1"/>
                </a:solidFill>
              </a:rPr>
              <a:t>USER IS STORED IN STORAGE SECTION OF DATABASE AND</a:t>
            </a:r>
          </a:p>
          <a:p>
            <a:r>
              <a:rPr lang="en-IN" b="1" dirty="0" smtClean="0">
                <a:solidFill>
                  <a:schemeClr val="bg1"/>
                </a:solidFill>
              </a:rPr>
              <a:t>     CAN BE ACCESSED WITH THE HELP </a:t>
            </a:r>
            <a:r>
              <a:rPr lang="en-IN" b="1" dirty="0" smtClean="0">
                <a:solidFill>
                  <a:schemeClr val="bg1"/>
                </a:solidFill>
              </a:rPr>
              <a:t>OF </a:t>
            </a:r>
            <a:r>
              <a:rPr lang="en-IN" b="1" dirty="0" smtClean="0">
                <a:solidFill>
                  <a:schemeClr val="bg1"/>
                </a:solidFill>
              </a:rPr>
              <a:t>USER UID AND REPORT ID</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hp\Downloads\WhatsApp Image 2020-01-04 at 8.30.03 PM.jpeg"/>
          <p:cNvPicPr>
            <a:picLocks noChangeAspect="1" noChangeArrowheads="1"/>
          </p:cNvPicPr>
          <p:nvPr/>
        </p:nvPicPr>
        <p:blipFill>
          <a:blip r:embed="rId2"/>
          <a:srcRect t="11096" b="11233"/>
          <a:stretch>
            <a:fillRect/>
          </a:stretch>
        </p:blipFill>
        <p:spPr bwMode="auto">
          <a:xfrm>
            <a:off x="150804" y="1285860"/>
            <a:ext cx="8778914" cy="5357850"/>
          </a:xfrm>
          <a:prstGeom prst="rect">
            <a:avLst/>
          </a:prstGeom>
          <a:noFill/>
        </p:spPr>
      </p:pic>
      <p:sp>
        <p:nvSpPr>
          <p:cNvPr id="5" name="TextBox 4"/>
          <p:cNvSpPr txBox="1"/>
          <p:nvPr/>
        </p:nvSpPr>
        <p:spPr>
          <a:xfrm>
            <a:off x="0" y="357166"/>
            <a:ext cx="9144000" cy="646331"/>
          </a:xfrm>
          <a:prstGeom prst="rect">
            <a:avLst/>
          </a:prstGeom>
          <a:noFill/>
        </p:spPr>
        <p:txBody>
          <a:bodyPr wrap="square" rtlCol="0">
            <a:spAutoFit/>
          </a:bodyPr>
          <a:lstStyle/>
          <a:p>
            <a:r>
              <a:rPr lang="en-IN" b="1" dirty="0" smtClean="0">
                <a:solidFill>
                  <a:schemeClr val="bg1"/>
                </a:solidFill>
              </a:rPr>
              <a:t>4. THE BELOW DATABASE IMAGE SHOWS THE STATUS OF REPORT THAT IS THE ACTION TAKEN   </a:t>
            </a:r>
          </a:p>
          <a:p>
            <a:r>
              <a:rPr lang="en-IN" b="1" dirty="0" smtClean="0">
                <a:solidFill>
                  <a:schemeClr val="bg1"/>
                </a:solidFill>
              </a:rPr>
              <a:t> </a:t>
            </a:r>
            <a:r>
              <a:rPr lang="en-IN" b="1" dirty="0" smtClean="0">
                <a:solidFill>
                  <a:schemeClr val="bg1"/>
                </a:solidFill>
              </a:rPr>
              <a:t>   BY THE MUNICIPAL ON THE REPORT SUBMITTED BY THE USER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13044" b="4348"/>
          <a:stretch>
            <a:fillRect/>
          </a:stretch>
        </p:blipFill>
        <p:spPr bwMode="auto">
          <a:xfrm>
            <a:off x="214283" y="1071546"/>
            <a:ext cx="8715436" cy="5500726"/>
          </a:xfrm>
          <a:prstGeom prst="rect">
            <a:avLst/>
          </a:prstGeom>
          <a:noFill/>
          <a:ln w="9525">
            <a:noFill/>
            <a:miter lim="800000"/>
            <a:headEnd/>
            <a:tailEnd/>
          </a:ln>
          <a:effectLst/>
        </p:spPr>
      </p:pic>
      <p:sp>
        <p:nvSpPr>
          <p:cNvPr id="5" name="TextBox 4"/>
          <p:cNvSpPr txBox="1"/>
          <p:nvPr/>
        </p:nvSpPr>
        <p:spPr>
          <a:xfrm>
            <a:off x="1285852" y="0"/>
            <a:ext cx="7000924" cy="769441"/>
          </a:xfrm>
          <a:prstGeom prst="rect">
            <a:avLst/>
          </a:prstGeom>
          <a:noFill/>
        </p:spPr>
        <p:txBody>
          <a:bodyPr wrap="square" rtlCol="0">
            <a:spAutoFit/>
          </a:bodyPr>
          <a:lstStyle/>
          <a:p>
            <a:r>
              <a:rPr lang="en-IN" sz="4400" b="1" u="sng" dirty="0" smtClean="0">
                <a:solidFill>
                  <a:schemeClr val="bg1"/>
                </a:solidFill>
              </a:rPr>
              <a:t>CATTLE EAR TAG DATABASE</a:t>
            </a:r>
            <a:endParaRPr lang="en-US" sz="4400" b="1" u="sng"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42976" y="1397000"/>
          <a:ext cx="6929486" cy="446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500166" y="0"/>
            <a:ext cx="6572296" cy="923330"/>
          </a:xfrm>
          <a:prstGeom prst="rect">
            <a:avLst/>
          </a:prstGeom>
        </p:spPr>
        <p:txBody>
          <a:bodyPr wrap="square">
            <a:spAutoFit/>
          </a:bodyPr>
          <a:lstStyle/>
          <a:p>
            <a:r>
              <a:rPr lang="en-IN" sz="5400" b="1" i="1" u="sng" dirty="0" smtClean="0">
                <a:solidFill>
                  <a:schemeClr val="bg1"/>
                </a:solidFill>
              </a:rPr>
              <a:t>TECHNOLOGY  STACK</a:t>
            </a:r>
            <a:endParaRPr lang="en-US" sz="5400" b="1" i="1" u="sng"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290"/>
            <a:ext cx="9144000" cy="646331"/>
          </a:xfrm>
          <a:prstGeom prst="rect">
            <a:avLst/>
          </a:prstGeom>
          <a:noFill/>
        </p:spPr>
        <p:txBody>
          <a:bodyPr wrap="square" rtlCol="0">
            <a:spAutoFit/>
          </a:bodyPr>
          <a:lstStyle/>
          <a:p>
            <a:pPr algn="ctr"/>
            <a:r>
              <a:rPr lang="en-IN" sz="3600" b="1" u="sng" dirty="0">
                <a:solidFill>
                  <a:schemeClr val="bg1"/>
                </a:solidFill>
                <a:latin typeface="Bahnschrift" panose="020B0502040204020203" pitchFamily="34" charset="0"/>
              </a:rPr>
              <a:t>FINE  IMPOSED BY  GOVERNMENT OF GOA</a:t>
            </a:r>
            <a:r>
              <a:rPr lang="en-IN" sz="3600" b="1" dirty="0">
                <a:solidFill>
                  <a:schemeClr val="bg1"/>
                </a:solidFill>
                <a:latin typeface="Bahnschrift" panose="020B0502040204020203" pitchFamily="34" charset="0"/>
              </a:rPr>
              <a:t>              </a:t>
            </a:r>
            <a:endParaRPr lang="en-US" sz="3600" b="1" dirty="0">
              <a:solidFill>
                <a:schemeClr val="bg1"/>
              </a:solidFill>
              <a:latin typeface="Bahnschrift" panose="020B0502040204020203" pitchFamily="34" charset="0"/>
            </a:endParaRPr>
          </a:p>
        </p:txBody>
      </p:sp>
      <p:pic>
        <p:nvPicPr>
          <p:cNvPr id="5" name="Picture 4" descr="goa-government logo.jpg"/>
          <p:cNvPicPr>
            <a:picLocks noChangeAspect="1"/>
          </p:cNvPicPr>
          <p:nvPr/>
        </p:nvPicPr>
        <p:blipFill>
          <a:blip r:embed="rId2"/>
          <a:stretch>
            <a:fillRect/>
          </a:stretch>
        </p:blipFill>
        <p:spPr>
          <a:xfrm>
            <a:off x="179512" y="1265306"/>
            <a:ext cx="4069686" cy="5427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1">
            <a:extLst>
              <a:ext uri="{FF2B5EF4-FFF2-40B4-BE49-F238E27FC236}">
                <a16:creationId xmlns:a16="http://schemas.microsoft.com/office/drawing/2014/main" xmlns="" id="{4F9396CB-E402-4220-B510-37F9D1280461}"/>
              </a:ext>
            </a:extLst>
          </p:cNvPr>
          <p:cNvSpPr/>
          <p:nvPr/>
        </p:nvSpPr>
        <p:spPr>
          <a:xfrm>
            <a:off x="4394322" y="1124744"/>
            <a:ext cx="4679412" cy="558857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dirty="0">
                <a:solidFill>
                  <a:schemeClr val="accent2">
                    <a:lumMod val="50000"/>
                  </a:schemeClr>
                </a:solidFill>
                <a:latin typeface="Bahnschrift SemiBold" panose="020B0502040204020203" pitchFamily="34" charset="0"/>
                <a:cs typeface="Arial" panose="020B0604020202020204" pitchFamily="34" charset="0"/>
              </a:rPr>
              <a:t>The  Goa  State  Government  has  made  certain  rules  regarding  the  fine  system  of  the  state. When  the cattle is captured  by the  municipal and  the  owner claims it  then following  penalty rules  are  imposed.</a:t>
            </a:r>
          </a:p>
          <a:p>
            <a:r>
              <a:rPr lang="en-IN" b="1" dirty="0">
                <a:solidFill>
                  <a:schemeClr val="accent2">
                    <a:lumMod val="50000"/>
                  </a:schemeClr>
                </a:solidFill>
                <a:latin typeface="Bahnschrift SemiBold" panose="020B0502040204020203" pitchFamily="34" charset="0"/>
                <a:cs typeface="Arial" panose="020B0604020202020204" pitchFamily="34" charset="0"/>
              </a:rPr>
              <a:t>The  rules  are  as  follows :-</a:t>
            </a:r>
          </a:p>
          <a:p>
            <a:pPr>
              <a:buFont typeface="Wingdings" pitchFamily="2" charset="2"/>
              <a:buChar char="Ø"/>
            </a:pPr>
            <a:endParaRPr lang="en-IN"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If the stray cattle is claimed within a period of 7 days -&gt; Fine of  Rs.3000/-  plus  delivery charges is imposed.</a:t>
            </a:r>
          </a:p>
          <a:p>
            <a:pPr>
              <a:buFont typeface="Wingdings" pitchFamily="2" charset="2"/>
              <a:buChar char="Ø"/>
            </a:pPr>
            <a:endParaRPr lang="en-US"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If stray cattle is claimed beyond a period of 7 days but within 15 days -&gt; Fine of Rs.5000/-  is imposed.</a:t>
            </a:r>
          </a:p>
          <a:p>
            <a:pPr>
              <a:buFont typeface="Wingdings" pitchFamily="2" charset="2"/>
              <a:buChar char="Ø"/>
            </a:pPr>
            <a:endParaRPr lang="en-US"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Subsequent or frequent impounding will attract increased charges @ 20% extra on each  escape.</a:t>
            </a:r>
            <a:endParaRPr lang="en-IN" b="1" dirty="0">
              <a:solidFill>
                <a:schemeClr val="accent2">
                  <a:lumMod val="50000"/>
                </a:schemeClr>
              </a:solidFill>
              <a:latin typeface="Bahnschrift SemiBold" panose="020B0502040204020203"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6" y="161508"/>
            <a:ext cx="5143504" cy="461665"/>
          </a:xfrm>
          <a:prstGeom prst="rect">
            <a:avLst/>
          </a:prstGeom>
          <a:noFill/>
        </p:spPr>
        <p:txBody>
          <a:bodyPr wrap="square" rtlCol="0">
            <a:spAutoFit/>
          </a:bodyPr>
          <a:lstStyle/>
          <a:p>
            <a:r>
              <a:rPr lang="en-IN" sz="2400" b="1" i="1" u="sng" dirty="0">
                <a:solidFill>
                  <a:schemeClr val="bg1"/>
                </a:solidFill>
              </a:rPr>
              <a:t>2012  LIVESTOCK  CENSUS</a:t>
            </a:r>
            <a:endParaRPr lang="en-US" sz="2400" b="1" i="1" u="sng"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1917092096"/>
              </p:ext>
            </p:extLst>
          </p:nvPr>
        </p:nvGraphicFramePr>
        <p:xfrm>
          <a:off x="214313" y="623173"/>
          <a:ext cx="5072067" cy="2834640"/>
        </p:xfrm>
        <a:graphic>
          <a:graphicData uri="http://schemas.openxmlformats.org/drawingml/2006/table">
            <a:tbl>
              <a:tblPr firstRow="1" bandRow="1">
                <a:tableStyleId>{21E4AEA4-8DFA-4A89-87EB-49C32662AFE0}</a:tableStyleId>
              </a:tblPr>
              <a:tblGrid>
                <a:gridCol w="1106313">
                  <a:extLst>
                    <a:ext uri="{9D8B030D-6E8A-4147-A177-3AD203B41FA5}">
                      <a16:colId xmlns:a16="http://schemas.microsoft.com/office/drawing/2014/main" xmlns="" val="20000"/>
                    </a:ext>
                  </a:extLst>
                </a:gridCol>
                <a:gridCol w="1440160">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1013426">
                  <a:extLst>
                    <a:ext uri="{9D8B030D-6E8A-4147-A177-3AD203B41FA5}">
                      <a16:colId xmlns:a16="http://schemas.microsoft.com/office/drawing/2014/main" xmlns="" val="20003"/>
                    </a:ext>
                  </a:extLst>
                </a:gridCol>
              </a:tblGrid>
              <a:tr h="169816">
                <a:tc>
                  <a:txBody>
                    <a:bodyPr/>
                    <a:lstStyle/>
                    <a:p>
                      <a:r>
                        <a:rPr lang="en-IN" dirty="0"/>
                        <a:t>DISTRICT</a:t>
                      </a:r>
                      <a:r>
                        <a:rPr lang="en-IN" baseline="0" dirty="0"/>
                        <a:t> </a:t>
                      </a:r>
                      <a:endParaRPr lang="en-US" dirty="0"/>
                    </a:p>
                  </a:txBody>
                  <a:tcPr/>
                </a:tc>
                <a:tc>
                  <a:txBody>
                    <a:bodyPr/>
                    <a:lstStyle/>
                    <a:p>
                      <a:r>
                        <a:rPr lang="en-IN" dirty="0"/>
                        <a:t>TOTAL  EXOTIC</a:t>
                      </a:r>
                      <a:r>
                        <a:rPr lang="en-IN" baseline="0" dirty="0"/>
                        <a:t> CATTLE</a:t>
                      </a:r>
                      <a:endParaRPr lang="en-US" dirty="0"/>
                    </a:p>
                  </a:txBody>
                  <a:tcPr/>
                </a:tc>
                <a:tc>
                  <a:txBody>
                    <a:bodyPr/>
                    <a:lstStyle/>
                    <a:p>
                      <a:r>
                        <a:rPr lang="en-IN" dirty="0"/>
                        <a:t>TOTAL INDIGENOUS</a:t>
                      </a:r>
                      <a:r>
                        <a:rPr lang="en-IN" baseline="0" dirty="0"/>
                        <a:t> CATTLE</a:t>
                      </a:r>
                      <a:endParaRPr lang="en-US" dirty="0"/>
                    </a:p>
                  </a:txBody>
                  <a:tcPr/>
                </a:tc>
                <a:tc>
                  <a:txBody>
                    <a:bodyPr/>
                    <a:lstStyle/>
                    <a:p>
                      <a:r>
                        <a:rPr lang="en-IN" dirty="0"/>
                        <a:t>TOTAL CATTLE</a:t>
                      </a:r>
                      <a:endParaRPr lang="en-US" dirty="0"/>
                    </a:p>
                  </a:txBody>
                  <a:tcPr/>
                </a:tc>
                <a:extLst>
                  <a:ext uri="{0D108BD9-81ED-4DB2-BD59-A6C34878D82A}">
                    <a16:rowId xmlns:a16="http://schemas.microsoft.com/office/drawing/2014/main" xmlns="" val="10000"/>
                  </a:ext>
                </a:extLst>
              </a:tr>
              <a:tr h="264898">
                <a:tc>
                  <a:txBody>
                    <a:bodyPr/>
                    <a:lstStyle/>
                    <a:p>
                      <a:r>
                        <a:rPr lang="en-IN" b="1" dirty="0"/>
                        <a:t>NORTH GOA</a:t>
                      </a:r>
                      <a:endParaRPr lang="en-US" b="1" dirty="0"/>
                    </a:p>
                  </a:txBody>
                  <a:tcPr/>
                </a:tc>
                <a:tc>
                  <a:txBody>
                    <a:bodyPr/>
                    <a:lstStyle/>
                    <a:p>
                      <a:r>
                        <a:rPr lang="en-IN" dirty="0"/>
                        <a:t>     9564</a:t>
                      </a:r>
                      <a:endParaRPr lang="en-US" dirty="0"/>
                    </a:p>
                  </a:txBody>
                  <a:tcPr/>
                </a:tc>
                <a:tc>
                  <a:txBody>
                    <a:bodyPr/>
                    <a:lstStyle/>
                    <a:p>
                      <a:r>
                        <a:rPr lang="en-IN" dirty="0"/>
                        <a:t>       20458</a:t>
                      </a:r>
                      <a:endParaRPr lang="en-US" dirty="0"/>
                    </a:p>
                  </a:txBody>
                  <a:tcPr/>
                </a:tc>
                <a:tc>
                  <a:txBody>
                    <a:bodyPr/>
                    <a:lstStyle/>
                    <a:p>
                      <a:r>
                        <a:rPr lang="en-IN" dirty="0"/>
                        <a:t>   30022</a:t>
                      </a:r>
                      <a:endParaRPr lang="en-US" dirty="0"/>
                    </a:p>
                  </a:txBody>
                  <a:tcPr/>
                </a:tc>
                <a:extLst>
                  <a:ext uri="{0D108BD9-81ED-4DB2-BD59-A6C34878D82A}">
                    <a16:rowId xmlns:a16="http://schemas.microsoft.com/office/drawing/2014/main" xmlns="" val="10001"/>
                  </a:ext>
                </a:extLst>
              </a:tr>
              <a:tr h="337707">
                <a:tc>
                  <a:txBody>
                    <a:bodyPr/>
                    <a:lstStyle/>
                    <a:p>
                      <a:r>
                        <a:rPr lang="en-IN" b="1" dirty="0"/>
                        <a:t>SOUTH GOA</a:t>
                      </a:r>
                      <a:endParaRPr lang="en-US" b="1" dirty="0"/>
                    </a:p>
                  </a:txBody>
                  <a:tcPr/>
                </a:tc>
                <a:tc>
                  <a:txBody>
                    <a:bodyPr/>
                    <a:lstStyle/>
                    <a:p>
                      <a:r>
                        <a:rPr lang="en-IN" dirty="0"/>
                        <a:t>     7962</a:t>
                      </a:r>
                      <a:endParaRPr lang="en-US" dirty="0"/>
                    </a:p>
                  </a:txBody>
                  <a:tcPr/>
                </a:tc>
                <a:tc>
                  <a:txBody>
                    <a:bodyPr/>
                    <a:lstStyle/>
                    <a:p>
                      <a:r>
                        <a:rPr lang="en-IN" dirty="0"/>
                        <a:t>       19496</a:t>
                      </a:r>
                      <a:endParaRPr lang="en-US" dirty="0"/>
                    </a:p>
                  </a:txBody>
                  <a:tcPr/>
                </a:tc>
                <a:tc>
                  <a:txBody>
                    <a:bodyPr/>
                    <a:lstStyle/>
                    <a:p>
                      <a:r>
                        <a:rPr lang="en-IN" dirty="0"/>
                        <a:t>   27458</a:t>
                      </a:r>
                      <a:endParaRPr lang="en-US" dirty="0"/>
                    </a:p>
                  </a:txBody>
                  <a:tcPr/>
                </a:tc>
                <a:extLst>
                  <a:ext uri="{0D108BD9-81ED-4DB2-BD59-A6C34878D82A}">
                    <a16:rowId xmlns:a16="http://schemas.microsoft.com/office/drawing/2014/main" xmlns="" val="10002"/>
                  </a:ext>
                </a:extLst>
              </a:tr>
              <a:tr h="337707">
                <a:tc>
                  <a:txBody>
                    <a:bodyPr/>
                    <a:lstStyle/>
                    <a:p>
                      <a:r>
                        <a:rPr lang="en-IN" b="1" dirty="0"/>
                        <a:t>STATE TOTAL</a:t>
                      </a:r>
                      <a:endParaRPr lang="en-US" b="1" dirty="0"/>
                    </a:p>
                  </a:txBody>
                  <a:tcPr/>
                </a:tc>
                <a:tc>
                  <a:txBody>
                    <a:bodyPr/>
                    <a:lstStyle/>
                    <a:p>
                      <a:r>
                        <a:rPr lang="en-IN" dirty="0"/>
                        <a:t>   17526</a:t>
                      </a:r>
                      <a:endParaRPr lang="en-US" dirty="0"/>
                    </a:p>
                  </a:txBody>
                  <a:tcPr/>
                </a:tc>
                <a:tc>
                  <a:txBody>
                    <a:bodyPr/>
                    <a:lstStyle/>
                    <a:p>
                      <a:r>
                        <a:rPr lang="en-IN" dirty="0"/>
                        <a:t>       39954</a:t>
                      </a:r>
                      <a:endParaRPr lang="en-US" dirty="0"/>
                    </a:p>
                  </a:txBody>
                  <a:tcPr/>
                </a:tc>
                <a:tc>
                  <a:txBody>
                    <a:bodyPr/>
                    <a:lstStyle/>
                    <a:p>
                      <a:r>
                        <a:rPr lang="en-IN" dirty="0"/>
                        <a:t>   57480  </a:t>
                      </a:r>
                      <a:endParaRPr lang="en-US" dirty="0"/>
                    </a:p>
                  </a:txBody>
                  <a:tcP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4048258127"/>
              </p:ext>
            </p:extLst>
          </p:nvPr>
        </p:nvGraphicFramePr>
        <p:xfrm>
          <a:off x="251520" y="4133995"/>
          <a:ext cx="3143272" cy="1463040"/>
        </p:xfrm>
        <a:graphic>
          <a:graphicData uri="http://schemas.openxmlformats.org/drawingml/2006/table">
            <a:tbl>
              <a:tblPr firstRow="1" bandRow="1">
                <a:tableStyleId>{21E4AEA4-8DFA-4A89-87EB-49C32662AFE0}</a:tableStyleId>
              </a:tblPr>
              <a:tblGrid>
                <a:gridCol w="1428792">
                  <a:extLst>
                    <a:ext uri="{9D8B030D-6E8A-4147-A177-3AD203B41FA5}">
                      <a16:colId xmlns:a16="http://schemas.microsoft.com/office/drawing/2014/main" xmlns="" val="20000"/>
                    </a:ext>
                  </a:extLst>
                </a:gridCol>
                <a:gridCol w="1714480">
                  <a:extLst>
                    <a:ext uri="{9D8B030D-6E8A-4147-A177-3AD203B41FA5}">
                      <a16:colId xmlns:a16="http://schemas.microsoft.com/office/drawing/2014/main" xmlns="" val="20001"/>
                    </a:ext>
                  </a:extLst>
                </a:gridCol>
              </a:tblGrid>
              <a:tr h="337190">
                <a:tc>
                  <a:txBody>
                    <a:bodyPr/>
                    <a:lstStyle/>
                    <a:p>
                      <a:r>
                        <a:rPr lang="en-IN" dirty="0"/>
                        <a:t>DISTRICT  </a:t>
                      </a:r>
                      <a:endParaRPr lang="en-US" dirty="0"/>
                    </a:p>
                  </a:txBody>
                  <a:tcPr/>
                </a:tc>
                <a:tc>
                  <a:txBody>
                    <a:bodyPr/>
                    <a:lstStyle/>
                    <a:p>
                      <a:r>
                        <a:rPr lang="en-IN" dirty="0"/>
                        <a:t>STRAY  CATTLE</a:t>
                      </a:r>
                      <a:endParaRPr lang="en-US" dirty="0"/>
                    </a:p>
                  </a:txBody>
                  <a:tcPr/>
                </a:tc>
                <a:extLst>
                  <a:ext uri="{0D108BD9-81ED-4DB2-BD59-A6C34878D82A}">
                    <a16:rowId xmlns:a16="http://schemas.microsoft.com/office/drawing/2014/main" xmlns="" val="10000"/>
                  </a:ext>
                </a:extLst>
              </a:tr>
              <a:tr h="337190">
                <a:tc>
                  <a:txBody>
                    <a:bodyPr/>
                    <a:lstStyle/>
                    <a:p>
                      <a:r>
                        <a:rPr lang="en-IN" b="1" dirty="0"/>
                        <a:t>NORTH GOA</a:t>
                      </a:r>
                      <a:endParaRPr lang="en-US" b="1" dirty="0"/>
                    </a:p>
                  </a:txBody>
                  <a:tcPr/>
                </a:tc>
                <a:tc>
                  <a:txBody>
                    <a:bodyPr/>
                    <a:lstStyle/>
                    <a:p>
                      <a:r>
                        <a:rPr lang="en-IN" dirty="0"/>
                        <a:t>   4301</a:t>
                      </a:r>
                      <a:endParaRPr lang="en-US" dirty="0"/>
                    </a:p>
                  </a:txBody>
                  <a:tcPr/>
                </a:tc>
                <a:extLst>
                  <a:ext uri="{0D108BD9-81ED-4DB2-BD59-A6C34878D82A}">
                    <a16:rowId xmlns:a16="http://schemas.microsoft.com/office/drawing/2014/main" xmlns="" val="10001"/>
                  </a:ext>
                </a:extLst>
              </a:tr>
              <a:tr h="337190">
                <a:tc>
                  <a:txBody>
                    <a:bodyPr/>
                    <a:lstStyle/>
                    <a:p>
                      <a:r>
                        <a:rPr lang="en-IN" b="1" dirty="0"/>
                        <a:t>SOUTH GOA</a:t>
                      </a:r>
                      <a:endParaRPr lang="en-US" b="1" dirty="0"/>
                    </a:p>
                  </a:txBody>
                  <a:tcPr/>
                </a:tc>
                <a:tc>
                  <a:txBody>
                    <a:bodyPr/>
                    <a:lstStyle/>
                    <a:p>
                      <a:r>
                        <a:rPr lang="en-IN" dirty="0"/>
                        <a:t>   2882</a:t>
                      </a:r>
                      <a:endParaRPr lang="en-US" dirty="0"/>
                    </a:p>
                  </a:txBody>
                  <a:tcPr/>
                </a:tc>
                <a:extLst>
                  <a:ext uri="{0D108BD9-81ED-4DB2-BD59-A6C34878D82A}">
                    <a16:rowId xmlns:a16="http://schemas.microsoft.com/office/drawing/2014/main" xmlns="" val="10002"/>
                  </a:ext>
                </a:extLst>
              </a:tr>
              <a:tr h="337190">
                <a:tc>
                  <a:txBody>
                    <a:bodyPr/>
                    <a:lstStyle/>
                    <a:p>
                      <a:r>
                        <a:rPr lang="en-IN" b="1" dirty="0"/>
                        <a:t>STATE TOTAL</a:t>
                      </a:r>
                      <a:endParaRPr lang="en-US" b="1" dirty="0"/>
                    </a:p>
                  </a:txBody>
                  <a:tcPr/>
                </a:tc>
                <a:tc>
                  <a:txBody>
                    <a:bodyPr/>
                    <a:lstStyle/>
                    <a:p>
                      <a:r>
                        <a:rPr lang="en-IN" dirty="0"/>
                        <a:t>   7183</a:t>
                      </a:r>
                      <a:endParaRPr lang="en-US" dirty="0"/>
                    </a:p>
                  </a:txBody>
                  <a:tcPr/>
                </a:tc>
                <a:extLst>
                  <a:ext uri="{0D108BD9-81ED-4DB2-BD59-A6C34878D82A}">
                    <a16:rowId xmlns:a16="http://schemas.microsoft.com/office/drawing/2014/main" xmlns="" val="10003"/>
                  </a:ext>
                </a:extLst>
              </a:tr>
            </a:tbl>
          </a:graphicData>
        </a:graphic>
      </p:graphicFrame>
      <p:sp>
        <p:nvSpPr>
          <p:cNvPr id="8" name="TextBox 7"/>
          <p:cNvSpPr txBox="1"/>
          <p:nvPr/>
        </p:nvSpPr>
        <p:spPr>
          <a:xfrm>
            <a:off x="81311" y="3672330"/>
            <a:ext cx="4357686" cy="461665"/>
          </a:xfrm>
          <a:prstGeom prst="rect">
            <a:avLst/>
          </a:prstGeom>
          <a:noFill/>
        </p:spPr>
        <p:txBody>
          <a:bodyPr wrap="square" rtlCol="0">
            <a:spAutoFit/>
          </a:bodyPr>
          <a:lstStyle/>
          <a:p>
            <a:r>
              <a:rPr lang="en-IN" sz="2400" b="1" i="1" u="sng" dirty="0">
                <a:solidFill>
                  <a:schemeClr val="bg1"/>
                </a:solidFill>
              </a:rPr>
              <a:t>2012 STRAY CATTLE CENSUS</a:t>
            </a:r>
            <a:endParaRPr lang="en-US" sz="2400" b="1" i="1" u="sng" dirty="0">
              <a:solidFill>
                <a:schemeClr val="bg1"/>
              </a:solidFill>
            </a:endParaRPr>
          </a:p>
        </p:txBody>
      </p:sp>
      <p:sp>
        <p:nvSpPr>
          <p:cNvPr id="9" name="Rectangle: Rounded Corners 2">
            <a:extLst>
              <a:ext uri="{FF2B5EF4-FFF2-40B4-BE49-F238E27FC236}">
                <a16:creationId xmlns:a16="http://schemas.microsoft.com/office/drawing/2014/main" xmlns="" id="{77118A6A-96E9-4578-930C-5876A86FD276}"/>
              </a:ext>
            </a:extLst>
          </p:cNvPr>
          <p:cNvSpPr/>
          <p:nvPr/>
        </p:nvSpPr>
        <p:spPr>
          <a:xfrm>
            <a:off x="3635896" y="4133995"/>
            <a:ext cx="5256584" cy="256032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12.5% cattle is stray.</a:t>
            </a:r>
          </a:p>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87.5% cattle are registered and not stray. </a:t>
            </a:r>
          </a:p>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If fines are imposed only on the stray cattle which are owned once, the </a:t>
            </a:r>
            <a:r>
              <a:rPr lang="en-IN" sz="2000" b="1" i="1" u="sng" dirty="0" smtClean="0">
                <a:solidFill>
                  <a:schemeClr val="accent2">
                    <a:lumMod val="50000"/>
                  </a:schemeClr>
                </a:solidFill>
                <a:latin typeface="Arial" panose="020B0604020202020204" pitchFamily="34" charset="0"/>
                <a:cs typeface="Arial" panose="020B0604020202020204" pitchFamily="34" charset="0"/>
              </a:rPr>
              <a:t>REVENUE GENERATED</a:t>
            </a:r>
            <a:r>
              <a:rPr lang="en-IN" sz="2000" b="1" i="1" dirty="0" smtClean="0">
                <a:solidFill>
                  <a:schemeClr val="accent2">
                    <a:lumMod val="50000"/>
                  </a:schemeClr>
                </a:solidFill>
                <a:latin typeface="Arial" panose="020B0604020202020204" pitchFamily="34" charset="0"/>
                <a:cs typeface="Arial" panose="020B0604020202020204" pitchFamily="34" charset="0"/>
              </a:rPr>
              <a:t> </a:t>
            </a:r>
            <a:r>
              <a:rPr lang="en-IN" sz="2000" b="1" i="1" dirty="0">
                <a:solidFill>
                  <a:schemeClr val="accent2">
                    <a:lumMod val="50000"/>
                  </a:schemeClr>
                </a:solidFill>
                <a:latin typeface="Arial" panose="020B0604020202020204" pitchFamily="34" charset="0"/>
                <a:cs typeface="Arial" panose="020B0604020202020204" pitchFamily="34" charset="0"/>
              </a:rPr>
              <a:t>will be approx. </a:t>
            </a:r>
            <a:r>
              <a:rPr lang="en-IN" sz="2000" b="1" i="1" u="sng" dirty="0">
                <a:solidFill>
                  <a:schemeClr val="accent2">
                    <a:lumMod val="50000"/>
                  </a:schemeClr>
                </a:solidFill>
                <a:latin typeface="Arial" panose="020B0604020202020204" pitchFamily="34" charset="0"/>
                <a:cs typeface="Arial" panose="020B0604020202020204" pitchFamily="34" charset="0"/>
              </a:rPr>
              <a:t>2 </a:t>
            </a:r>
            <a:r>
              <a:rPr lang="en-IN" sz="2000" b="1" i="1" u="sng" dirty="0" smtClean="0">
                <a:solidFill>
                  <a:schemeClr val="accent2">
                    <a:lumMod val="50000"/>
                  </a:schemeClr>
                </a:solidFill>
                <a:latin typeface="Arial" panose="020B0604020202020204" pitchFamily="34" charset="0"/>
                <a:cs typeface="Arial" panose="020B0604020202020204" pitchFamily="34" charset="0"/>
              </a:rPr>
              <a:t>CRORE.</a:t>
            </a:r>
            <a:endParaRPr lang="en-IN" sz="2000" b="1" i="1" u="sng" dirty="0">
              <a:solidFill>
                <a:schemeClr val="accent2">
                  <a:lumMod val="50000"/>
                </a:schemeClr>
              </a:solidFill>
              <a:latin typeface="Arial" panose="020B0604020202020204" pitchFamily="34" charset="0"/>
              <a:cs typeface="Arial" panose="020B0604020202020204" pitchFamily="34" charset="0"/>
            </a:endParaRPr>
          </a:p>
          <a:p>
            <a:pPr algn="ctr"/>
            <a:endParaRPr lang="en-IN" dirty="0"/>
          </a:p>
        </p:txBody>
      </p:sp>
      <p:sp>
        <p:nvSpPr>
          <p:cNvPr id="10" name="Rectangle: Rounded Corners 13">
            <a:extLst>
              <a:ext uri="{FF2B5EF4-FFF2-40B4-BE49-F238E27FC236}">
                <a16:creationId xmlns:a16="http://schemas.microsoft.com/office/drawing/2014/main" xmlns="" id="{7795DB44-8EEB-4211-8A8F-EBC30604A13F}"/>
              </a:ext>
            </a:extLst>
          </p:cNvPr>
          <p:cNvSpPr/>
          <p:nvPr/>
        </p:nvSpPr>
        <p:spPr>
          <a:xfrm>
            <a:off x="5357817" y="1124744"/>
            <a:ext cx="3678679" cy="233306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schemeClr val="accent2">
                    <a:lumMod val="50000"/>
                  </a:schemeClr>
                </a:solidFill>
                <a:latin typeface="Arial" panose="020B0604020202020204" pitchFamily="34" charset="0"/>
                <a:cs typeface="Arial" panose="020B0604020202020204" pitchFamily="34" charset="0"/>
              </a:rPr>
              <a:t>The data in the table is obtained from the site </a:t>
            </a:r>
            <a:r>
              <a:rPr lang="en-IN" b="1" i="1" dirty="0">
                <a:solidFill>
                  <a:schemeClr val="accent2">
                    <a:lumMod val="50000"/>
                  </a:schemeClr>
                </a:solidFill>
                <a:latin typeface="Arial" panose="020B0604020202020204" pitchFamily="34" charset="0"/>
                <a:cs typeface="Arial" panose="020B0604020202020204" pitchFamily="34" charset="0"/>
              </a:rPr>
              <a:t>Data.gov.in .</a:t>
            </a:r>
            <a:r>
              <a:rPr lang="en-IN" dirty="0">
                <a:solidFill>
                  <a:schemeClr val="accent2">
                    <a:lumMod val="50000"/>
                  </a:schemeClr>
                </a:solidFill>
                <a:latin typeface="Arial" panose="020B0604020202020204" pitchFamily="34" charset="0"/>
                <a:cs typeface="Arial" panose="020B0604020202020204" pitchFamily="34" charset="0"/>
              </a:rPr>
              <a:t>These statistics are issued by </a:t>
            </a:r>
            <a:r>
              <a:rPr lang="en-IN" b="1" i="1" dirty="0">
                <a:solidFill>
                  <a:schemeClr val="accent2">
                    <a:lumMod val="50000"/>
                  </a:schemeClr>
                </a:solidFill>
                <a:latin typeface="Arial" panose="020B0604020202020204" pitchFamily="34" charset="0"/>
                <a:cs typeface="Arial" panose="020B0604020202020204" pitchFamily="34" charset="0"/>
              </a:rPr>
              <a:t>Ministry Of Agriculture And Animal Welfare , Department Of Animal Husbandry, Dairying And Fisheries.</a:t>
            </a:r>
          </a:p>
        </p:txBody>
      </p:sp>
      <p:sp>
        <p:nvSpPr>
          <p:cNvPr id="11" name="Rectangle 10"/>
          <p:cNvSpPr/>
          <p:nvPr/>
        </p:nvSpPr>
        <p:spPr>
          <a:xfrm>
            <a:off x="5715008" y="214290"/>
            <a:ext cx="2809231" cy="646331"/>
          </a:xfrm>
          <a:prstGeom prst="rect">
            <a:avLst/>
          </a:prstGeom>
        </p:spPr>
        <p:txBody>
          <a:bodyPr wrap="none">
            <a:spAutoFit/>
          </a:bodyPr>
          <a:lstStyle/>
          <a:p>
            <a:r>
              <a:rPr lang="en-IN" sz="3600" b="1" u="sng" dirty="0" smtClean="0">
                <a:solidFill>
                  <a:schemeClr val="bg1"/>
                </a:solidFill>
                <a:latin typeface="Britannic Bold" panose="020B0903060703020204" pitchFamily="34" charset="0"/>
              </a:rPr>
              <a:t>STATISTICS</a:t>
            </a:r>
            <a:endParaRPr lang="en-US" sz="3600" b="1" u="sng" dirty="0">
              <a:solidFill>
                <a:schemeClr val="bg1"/>
              </a:solidFill>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142900"/>
            <a:ext cx="3786214" cy="769441"/>
          </a:xfrm>
          <a:prstGeom prst="rect">
            <a:avLst/>
          </a:prstGeom>
          <a:noFill/>
        </p:spPr>
        <p:txBody>
          <a:bodyPr wrap="square" rtlCol="0">
            <a:spAutoFit/>
          </a:bodyPr>
          <a:lstStyle/>
          <a:p>
            <a:r>
              <a:rPr lang="en-IN" sz="4400" b="1" dirty="0" smtClean="0">
                <a:solidFill>
                  <a:schemeClr val="bg1"/>
                </a:solidFill>
              </a:rPr>
              <a:t>   </a:t>
            </a:r>
            <a:r>
              <a:rPr lang="en-IN" sz="4400" b="1" u="sng" dirty="0" smtClean="0">
                <a:solidFill>
                  <a:schemeClr val="bg1"/>
                </a:solidFill>
              </a:rPr>
              <a:t>PROTOTYPE</a:t>
            </a:r>
            <a:endParaRPr lang="en-US" sz="4400" b="1" u="sng" dirty="0">
              <a:solidFill>
                <a:schemeClr val="bg1"/>
              </a:solidFill>
            </a:endParaRPr>
          </a:p>
        </p:txBody>
      </p:sp>
      <p:pic>
        <p:nvPicPr>
          <p:cNvPr id="3" name="Picture 2" descr="Cattle Scenario1.jpg"/>
          <p:cNvPicPr>
            <a:picLocks noChangeAspect="1"/>
          </p:cNvPicPr>
          <p:nvPr/>
        </p:nvPicPr>
        <p:blipFill>
          <a:blip r:embed="rId2"/>
          <a:srcRect l="10937" t="9375" r="30469" b="71875"/>
          <a:stretch>
            <a:fillRect/>
          </a:stretch>
        </p:blipFill>
        <p:spPr>
          <a:xfrm>
            <a:off x="142844" y="1142984"/>
            <a:ext cx="2071702" cy="1285884"/>
          </a:xfrm>
          <a:prstGeom prst="rect">
            <a:avLst/>
          </a:prstGeom>
          <a:ln w="50800">
            <a:solidFill>
              <a:schemeClr val="tx1"/>
            </a:solidFill>
          </a:ln>
        </p:spPr>
      </p:pic>
      <p:sp>
        <p:nvSpPr>
          <p:cNvPr id="5" name="Rectangle 4"/>
          <p:cNvSpPr/>
          <p:nvPr/>
        </p:nvSpPr>
        <p:spPr>
          <a:xfrm>
            <a:off x="0" y="785794"/>
            <a:ext cx="2441117" cy="338554"/>
          </a:xfrm>
          <a:prstGeom prst="rect">
            <a:avLst/>
          </a:prstGeom>
        </p:spPr>
        <p:txBody>
          <a:bodyPr wrap="none">
            <a:spAutoFit/>
          </a:bodyPr>
          <a:lstStyle/>
          <a:p>
            <a:r>
              <a:rPr lang="en-IN" sz="1600" b="1" dirty="0" smtClean="0">
                <a:solidFill>
                  <a:schemeClr val="bg1"/>
                </a:solidFill>
                <a:cs typeface="Arial" pitchFamily="34" charset="0"/>
              </a:rPr>
              <a:t>1. STRAY CATTLE SPOTTED</a:t>
            </a:r>
            <a:endParaRPr lang="en-US" sz="1600" b="1" dirty="0">
              <a:solidFill>
                <a:schemeClr val="bg1"/>
              </a:solidFill>
              <a:cs typeface="Arial" pitchFamily="34" charset="0"/>
            </a:endParaRPr>
          </a:p>
        </p:txBody>
      </p:sp>
      <p:sp>
        <p:nvSpPr>
          <p:cNvPr id="8" name="TextBox 7"/>
          <p:cNvSpPr txBox="1"/>
          <p:nvPr/>
        </p:nvSpPr>
        <p:spPr>
          <a:xfrm>
            <a:off x="428596" y="4714884"/>
            <a:ext cx="928694" cy="369332"/>
          </a:xfrm>
          <a:prstGeom prst="rect">
            <a:avLst/>
          </a:prstGeom>
          <a:noFill/>
        </p:spPr>
        <p:txBody>
          <a:bodyPr wrap="square" rtlCol="0">
            <a:spAutoFit/>
          </a:bodyPr>
          <a:lstStyle/>
          <a:p>
            <a:r>
              <a:rPr lang="en-IN" b="1" dirty="0"/>
              <a:t> </a:t>
            </a:r>
            <a:r>
              <a:rPr lang="en-IN" b="1" dirty="0" smtClean="0"/>
              <a:t> </a:t>
            </a:r>
            <a:r>
              <a:rPr lang="en-IN" b="1" u="sng" dirty="0" smtClean="0"/>
              <a:t>LOGIN</a:t>
            </a:r>
            <a:endParaRPr lang="en-US" b="1" u="sng" dirty="0"/>
          </a:p>
        </p:txBody>
      </p:sp>
      <p:pic>
        <p:nvPicPr>
          <p:cNvPr id="9" name="Picture 8" descr="mobile phone.png"/>
          <p:cNvPicPr>
            <a:picLocks noChangeAspect="1"/>
          </p:cNvPicPr>
          <p:nvPr/>
        </p:nvPicPr>
        <p:blipFill>
          <a:blip r:embed="rId3"/>
          <a:srcRect l="17857" b="4761"/>
          <a:stretch>
            <a:fillRect/>
          </a:stretch>
        </p:blipFill>
        <p:spPr>
          <a:xfrm>
            <a:off x="0" y="3214686"/>
            <a:ext cx="1785918" cy="2500269"/>
          </a:xfrm>
          <a:prstGeom prst="rect">
            <a:avLst/>
          </a:prstGeom>
          <a:solidFill>
            <a:schemeClr val="bg1"/>
          </a:solidFill>
          <a:ln w="50800">
            <a:solidFill>
              <a:schemeClr val="tx1"/>
            </a:solidFill>
          </a:ln>
        </p:spPr>
      </p:pic>
      <p:sp>
        <p:nvSpPr>
          <p:cNvPr id="10" name="Rectangle 9"/>
          <p:cNvSpPr/>
          <p:nvPr/>
        </p:nvSpPr>
        <p:spPr>
          <a:xfrm>
            <a:off x="357158" y="3571876"/>
            <a:ext cx="1071570" cy="1571636"/>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smtClean="0"/>
              <a:t>LOGIN</a:t>
            </a:r>
            <a:endParaRPr lang="en-US" b="1" u="sng" dirty="0"/>
          </a:p>
        </p:txBody>
      </p:sp>
      <p:pic>
        <p:nvPicPr>
          <p:cNvPr id="12" name="Picture 11" descr="CATTLE  LOGO.jpg"/>
          <p:cNvPicPr>
            <a:picLocks noChangeAspect="1"/>
          </p:cNvPicPr>
          <p:nvPr/>
        </p:nvPicPr>
        <p:blipFill>
          <a:blip r:embed="rId4" cstate="print"/>
          <a:srcRect l="11750" t="11750" r="11750" b="11750"/>
          <a:stretch>
            <a:fillRect/>
          </a:stretch>
        </p:blipFill>
        <p:spPr>
          <a:xfrm>
            <a:off x="428596" y="3643314"/>
            <a:ext cx="928694" cy="928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28596" y="4786322"/>
            <a:ext cx="928694" cy="369332"/>
          </a:xfrm>
          <a:prstGeom prst="rect">
            <a:avLst/>
          </a:prstGeom>
          <a:noFill/>
        </p:spPr>
        <p:txBody>
          <a:bodyPr wrap="square" rtlCol="0">
            <a:spAutoFit/>
          </a:bodyPr>
          <a:lstStyle/>
          <a:p>
            <a:r>
              <a:rPr lang="en-IN" b="1" dirty="0" smtClean="0"/>
              <a:t> </a:t>
            </a:r>
            <a:r>
              <a:rPr lang="en-IN" b="1" dirty="0" smtClean="0">
                <a:solidFill>
                  <a:schemeClr val="bg1"/>
                </a:solidFill>
              </a:rPr>
              <a:t>LOGIN</a:t>
            </a:r>
            <a:endParaRPr lang="en-US" b="1" dirty="0">
              <a:solidFill>
                <a:schemeClr val="bg1"/>
              </a:solidFill>
            </a:endParaRPr>
          </a:p>
        </p:txBody>
      </p:sp>
      <p:pic>
        <p:nvPicPr>
          <p:cNvPr id="14" name="Picture 13" descr="cell_phone_camera.png"/>
          <p:cNvPicPr>
            <a:picLocks noChangeAspect="1"/>
          </p:cNvPicPr>
          <p:nvPr/>
        </p:nvPicPr>
        <p:blipFill>
          <a:blip r:embed="rId5" cstate="print"/>
          <a:srcRect l="5770" r="4959" b="3930"/>
          <a:stretch>
            <a:fillRect/>
          </a:stretch>
        </p:blipFill>
        <p:spPr>
          <a:xfrm>
            <a:off x="2428860" y="3214686"/>
            <a:ext cx="1714512" cy="1071570"/>
          </a:xfrm>
          <a:prstGeom prst="rect">
            <a:avLst/>
          </a:prstGeom>
          <a:ln w="50800" cmpd="tri">
            <a:solidFill>
              <a:schemeClr val="tx1"/>
            </a:solidFill>
          </a:ln>
        </p:spPr>
      </p:pic>
      <p:pic>
        <p:nvPicPr>
          <p:cNvPr id="15" name="Picture 14" descr="GPS mobile photos.jpg"/>
          <p:cNvPicPr>
            <a:picLocks noChangeAspect="1"/>
          </p:cNvPicPr>
          <p:nvPr/>
        </p:nvPicPr>
        <p:blipFill>
          <a:blip r:embed="rId6" cstate="print"/>
          <a:srcRect b="8385"/>
          <a:stretch>
            <a:fillRect/>
          </a:stretch>
        </p:blipFill>
        <p:spPr>
          <a:xfrm>
            <a:off x="2428860" y="4714884"/>
            <a:ext cx="1714512" cy="1143008"/>
          </a:xfrm>
          <a:prstGeom prst="rect">
            <a:avLst/>
          </a:prstGeom>
          <a:ln w="50800" cmpd="tri">
            <a:solidFill>
              <a:schemeClr val="tx1"/>
            </a:solidFill>
          </a:ln>
        </p:spPr>
      </p:pic>
      <p:sp>
        <p:nvSpPr>
          <p:cNvPr id="16" name="Oval 15"/>
          <p:cNvSpPr/>
          <p:nvPr/>
        </p:nvSpPr>
        <p:spPr>
          <a:xfrm>
            <a:off x="2285984" y="5643578"/>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5984" y="5643578"/>
            <a:ext cx="357190" cy="369332"/>
          </a:xfrm>
          <a:prstGeom prst="rect">
            <a:avLst/>
          </a:prstGeom>
          <a:noFill/>
        </p:spPr>
        <p:txBody>
          <a:bodyPr wrap="square" rtlCol="0">
            <a:spAutoFit/>
          </a:bodyPr>
          <a:lstStyle/>
          <a:p>
            <a:r>
              <a:rPr lang="en-IN" b="1" dirty="0" smtClean="0"/>
              <a:t> 4</a:t>
            </a:r>
            <a:endParaRPr lang="en-US" b="1" dirty="0"/>
          </a:p>
        </p:txBody>
      </p:sp>
      <p:sp>
        <p:nvSpPr>
          <p:cNvPr id="18" name="Oval 17"/>
          <p:cNvSpPr/>
          <p:nvPr/>
        </p:nvSpPr>
        <p:spPr>
          <a:xfrm>
            <a:off x="2214546" y="3071810"/>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5984" y="3071810"/>
            <a:ext cx="357190" cy="369332"/>
          </a:xfrm>
          <a:prstGeom prst="rect">
            <a:avLst/>
          </a:prstGeom>
          <a:noFill/>
        </p:spPr>
        <p:txBody>
          <a:bodyPr wrap="square" rtlCol="0">
            <a:spAutoFit/>
          </a:bodyPr>
          <a:lstStyle/>
          <a:p>
            <a:r>
              <a:rPr lang="en-IN" b="1" dirty="0" smtClean="0"/>
              <a:t>3</a:t>
            </a:r>
            <a:endParaRPr lang="en-US" b="1" dirty="0"/>
          </a:p>
        </p:txBody>
      </p:sp>
      <p:pic>
        <p:nvPicPr>
          <p:cNvPr id="20" name="Picture 19" descr="DATABASE IMAGE.png"/>
          <p:cNvPicPr>
            <a:picLocks noChangeAspect="1"/>
          </p:cNvPicPr>
          <p:nvPr/>
        </p:nvPicPr>
        <p:blipFill>
          <a:blip r:embed="rId7">
            <a:biLevel thresh="50000"/>
          </a:blip>
          <a:srcRect l="5825" r="3882"/>
          <a:stretch>
            <a:fillRect/>
          </a:stretch>
        </p:blipFill>
        <p:spPr>
          <a:xfrm>
            <a:off x="3000364" y="1214422"/>
            <a:ext cx="1714512" cy="1143008"/>
          </a:xfrm>
          <a:prstGeom prst="rect">
            <a:avLst/>
          </a:prstGeom>
          <a:solidFill>
            <a:schemeClr val="bg1"/>
          </a:solidFill>
          <a:ln w="50800" cmpd="tri">
            <a:solidFill>
              <a:schemeClr val="tx1"/>
            </a:solidFill>
          </a:ln>
        </p:spPr>
      </p:pic>
      <p:sp>
        <p:nvSpPr>
          <p:cNvPr id="21" name="TextBox 20"/>
          <p:cNvSpPr txBox="1"/>
          <p:nvPr/>
        </p:nvSpPr>
        <p:spPr>
          <a:xfrm>
            <a:off x="3286115" y="1214422"/>
            <a:ext cx="1285884" cy="369332"/>
          </a:xfrm>
          <a:prstGeom prst="rect">
            <a:avLst/>
          </a:prstGeom>
          <a:noFill/>
        </p:spPr>
        <p:txBody>
          <a:bodyPr wrap="square" rtlCol="0">
            <a:spAutoFit/>
          </a:bodyPr>
          <a:lstStyle/>
          <a:p>
            <a:r>
              <a:rPr lang="en-IN" b="1" u="sng" dirty="0" smtClean="0"/>
              <a:t>DATABASE</a:t>
            </a:r>
            <a:endParaRPr lang="en-US" b="1" u="sng" dirty="0"/>
          </a:p>
        </p:txBody>
      </p:sp>
      <p:sp>
        <p:nvSpPr>
          <p:cNvPr id="22" name="Oval 21"/>
          <p:cNvSpPr/>
          <p:nvPr/>
        </p:nvSpPr>
        <p:spPr>
          <a:xfrm>
            <a:off x="2643173" y="1000108"/>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14611" y="1000108"/>
            <a:ext cx="285752" cy="369332"/>
          </a:xfrm>
          <a:prstGeom prst="rect">
            <a:avLst/>
          </a:prstGeom>
          <a:noFill/>
        </p:spPr>
        <p:txBody>
          <a:bodyPr wrap="square" rtlCol="0">
            <a:spAutoFit/>
          </a:bodyPr>
          <a:lstStyle/>
          <a:p>
            <a:r>
              <a:rPr lang="en-IN" b="1" dirty="0" smtClean="0"/>
              <a:t>5</a:t>
            </a:r>
            <a:endParaRPr lang="en-US" b="1" dirty="0"/>
          </a:p>
        </p:txBody>
      </p:sp>
      <p:sp>
        <p:nvSpPr>
          <p:cNvPr id="24" name="Rectangle 23"/>
          <p:cNvSpPr/>
          <p:nvPr/>
        </p:nvSpPr>
        <p:spPr>
          <a:xfrm>
            <a:off x="0" y="5929330"/>
            <a:ext cx="2071669" cy="584775"/>
          </a:xfrm>
          <a:prstGeom prst="rect">
            <a:avLst/>
          </a:prstGeom>
        </p:spPr>
        <p:txBody>
          <a:bodyPr wrap="square">
            <a:spAutoFit/>
          </a:bodyPr>
          <a:lstStyle/>
          <a:p>
            <a:r>
              <a:rPr lang="en-IN" sz="1600" b="1" dirty="0" smtClean="0">
                <a:solidFill>
                  <a:schemeClr val="bg1"/>
                </a:solidFill>
                <a:cs typeface="Arial" pitchFamily="34" charset="0"/>
              </a:rPr>
              <a:t>2. LOGIN INTO OUR</a:t>
            </a:r>
          </a:p>
          <a:p>
            <a:r>
              <a:rPr lang="en-IN" sz="1600" b="1" dirty="0" smtClean="0">
                <a:solidFill>
                  <a:schemeClr val="bg1"/>
                </a:solidFill>
                <a:cs typeface="Arial" pitchFamily="34" charset="0"/>
              </a:rPr>
              <a:t>     APP</a:t>
            </a:r>
            <a:endParaRPr lang="en-US" sz="1600" b="1" dirty="0">
              <a:solidFill>
                <a:schemeClr val="bg1"/>
              </a:solidFill>
              <a:cs typeface="Arial" pitchFamily="34" charset="0"/>
            </a:endParaRPr>
          </a:p>
        </p:txBody>
      </p:sp>
      <p:sp>
        <p:nvSpPr>
          <p:cNvPr id="25" name="Rectangle 24"/>
          <p:cNvSpPr/>
          <p:nvPr/>
        </p:nvSpPr>
        <p:spPr>
          <a:xfrm>
            <a:off x="2000232" y="6000768"/>
            <a:ext cx="2571768" cy="584775"/>
          </a:xfrm>
          <a:prstGeom prst="rect">
            <a:avLst/>
          </a:prstGeom>
        </p:spPr>
        <p:txBody>
          <a:bodyPr wrap="square">
            <a:spAutoFit/>
          </a:bodyPr>
          <a:lstStyle/>
          <a:p>
            <a:r>
              <a:rPr lang="en-IN" sz="1600" b="1" dirty="0" smtClean="0">
                <a:solidFill>
                  <a:schemeClr val="bg1"/>
                </a:solidFill>
              </a:rPr>
              <a:t>4. GIVING THE LOCATION </a:t>
            </a:r>
          </a:p>
          <a:p>
            <a:r>
              <a:rPr lang="en-IN" sz="1600" b="1" dirty="0" smtClean="0">
                <a:solidFill>
                  <a:schemeClr val="bg1"/>
                </a:solidFill>
              </a:rPr>
              <a:t>    OF CATTLE USING GPS</a:t>
            </a:r>
            <a:endParaRPr lang="en-US" sz="1600" b="1" dirty="0">
              <a:solidFill>
                <a:schemeClr val="bg1"/>
              </a:solidFill>
            </a:endParaRPr>
          </a:p>
        </p:txBody>
      </p:sp>
      <p:sp>
        <p:nvSpPr>
          <p:cNvPr id="26" name="Rectangle 25"/>
          <p:cNvSpPr/>
          <p:nvPr/>
        </p:nvSpPr>
        <p:spPr>
          <a:xfrm>
            <a:off x="1714480" y="2500306"/>
            <a:ext cx="2928958" cy="584775"/>
          </a:xfrm>
          <a:prstGeom prst="rect">
            <a:avLst/>
          </a:prstGeom>
        </p:spPr>
        <p:txBody>
          <a:bodyPr wrap="square">
            <a:spAutoFit/>
          </a:bodyPr>
          <a:lstStyle/>
          <a:p>
            <a:r>
              <a:rPr lang="en-IN" sz="1600" b="1" dirty="0" smtClean="0">
                <a:solidFill>
                  <a:schemeClr val="bg1"/>
                </a:solidFill>
              </a:rPr>
              <a:t>    3. CLICK PHOTOS OF CATTLE </a:t>
            </a:r>
          </a:p>
          <a:p>
            <a:r>
              <a:rPr lang="en-IN" sz="1600" b="1" dirty="0" smtClean="0">
                <a:solidFill>
                  <a:schemeClr val="bg1"/>
                </a:solidFill>
              </a:rPr>
              <a:t>         BY USING OUR APP</a:t>
            </a:r>
            <a:endParaRPr lang="en-US" sz="1600" b="1" dirty="0">
              <a:solidFill>
                <a:schemeClr val="bg1"/>
              </a:solidFill>
            </a:endParaRPr>
          </a:p>
        </p:txBody>
      </p:sp>
      <p:sp>
        <p:nvSpPr>
          <p:cNvPr id="27" name="Rectangle 26"/>
          <p:cNvSpPr/>
          <p:nvPr/>
        </p:nvSpPr>
        <p:spPr>
          <a:xfrm>
            <a:off x="2714612" y="642918"/>
            <a:ext cx="2264594" cy="584775"/>
          </a:xfrm>
          <a:prstGeom prst="rect">
            <a:avLst/>
          </a:prstGeom>
        </p:spPr>
        <p:txBody>
          <a:bodyPr wrap="none">
            <a:spAutoFit/>
          </a:bodyPr>
          <a:lstStyle/>
          <a:p>
            <a:r>
              <a:rPr lang="en-IN" sz="1600" b="1" dirty="0" smtClean="0">
                <a:solidFill>
                  <a:schemeClr val="bg1"/>
                </a:solidFill>
              </a:rPr>
              <a:t>5. STORING INFO. GIVEN</a:t>
            </a:r>
          </a:p>
          <a:p>
            <a:r>
              <a:rPr lang="en-IN" sz="1600" b="1" dirty="0" smtClean="0">
                <a:solidFill>
                  <a:schemeClr val="bg1"/>
                </a:solidFill>
              </a:rPr>
              <a:t>              BY USER</a:t>
            </a:r>
            <a:endParaRPr lang="en-US" sz="1600" b="1" dirty="0">
              <a:solidFill>
                <a:schemeClr val="bg1"/>
              </a:solidFill>
            </a:endParaRPr>
          </a:p>
        </p:txBody>
      </p:sp>
      <p:cxnSp>
        <p:nvCxnSpPr>
          <p:cNvPr id="29" name="Straight Arrow Connector 28"/>
          <p:cNvCxnSpPr/>
          <p:nvPr/>
        </p:nvCxnSpPr>
        <p:spPr>
          <a:xfrm rot="5400000">
            <a:off x="678630" y="2821777"/>
            <a:ext cx="785817"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5" idx="1"/>
          </p:cNvCxnSpPr>
          <p:nvPr/>
        </p:nvCxnSpPr>
        <p:spPr>
          <a:xfrm>
            <a:off x="1785918" y="5286388"/>
            <a:ext cx="64294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857356" y="3857628"/>
            <a:ext cx="571504"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hape 39"/>
          <p:cNvCxnSpPr>
            <a:stCxn id="14" idx="3"/>
          </p:cNvCxnSpPr>
          <p:nvPr/>
        </p:nvCxnSpPr>
        <p:spPr>
          <a:xfrm flipV="1">
            <a:off x="4143372" y="2357430"/>
            <a:ext cx="285752" cy="1393041"/>
          </a:xfrm>
          <a:prstGeom prst="bentConnector2">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15" idx="3"/>
          </p:cNvCxnSpPr>
          <p:nvPr/>
        </p:nvCxnSpPr>
        <p:spPr>
          <a:xfrm flipV="1">
            <a:off x="4143372" y="2428868"/>
            <a:ext cx="571504" cy="2857520"/>
          </a:xfrm>
          <a:prstGeom prst="bentConnector2">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286380" y="642918"/>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357818" y="642918"/>
            <a:ext cx="285752" cy="369332"/>
          </a:xfrm>
          <a:prstGeom prst="rect">
            <a:avLst/>
          </a:prstGeom>
          <a:noFill/>
        </p:spPr>
        <p:txBody>
          <a:bodyPr wrap="square" rtlCol="0">
            <a:spAutoFit/>
          </a:bodyPr>
          <a:lstStyle/>
          <a:p>
            <a:r>
              <a:rPr lang="en-IN" b="1" dirty="0" smtClean="0"/>
              <a:t>6</a:t>
            </a:r>
            <a:endParaRPr lang="en-US" b="1" dirty="0"/>
          </a:p>
        </p:txBody>
      </p:sp>
      <p:pic>
        <p:nvPicPr>
          <p:cNvPr id="46" name="Picture 2" descr="E:\ALGAE TO BIOFUEL\MUNICIPAL WORKER.jpg"/>
          <p:cNvPicPr>
            <a:picLocks noChangeAspect="1" noChangeArrowheads="1"/>
          </p:cNvPicPr>
          <p:nvPr/>
        </p:nvPicPr>
        <p:blipFill>
          <a:blip r:embed="rId8" cstate="print"/>
          <a:srcRect l="7143" r="14286"/>
          <a:stretch>
            <a:fillRect/>
          </a:stretch>
        </p:blipFill>
        <p:spPr bwMode="auto">
          <a:xfrm>
            <a:off x="5786446" y="785795"/>
            <a:ext cx="750099" cy="1500197"/>
          </a:xfrm>
          <a:prstGeom prst="rect">
            <a:avLst/>
          </a:prstGeom>
          <a:noFill/>
          <a:ln w="50800">
            <a:solidFill>
              <a:schemeClr val="tx1"/>
            </a:solidFill>
          </a:ln>
        </p:spPr>
      </p:pic>
      <p:sp>
        <p:nvSpPr>
          <p:cNvPr id="47" name="Rectangle 46"/>
          <p:cNvSpPr/>
          <p:nvPr/>
        </p:nvSpPr>
        <p:spPr>
          <a:xfrm>
            <a:off x="5072066" y="2285992"/>
            <a:ext cx="2000264" cy="830997"/>
          </a:xfrm>
          <a:prstGeom prst="rect">
            <a:avLst/>
          </a:prstGeom>
        </p:spPr>
        <p:txBody>
          <a:bodyPr wrap="square">
            <a:spAutoFit/>
          </a:bodyPr>
          <a:lstStyle/>
          <a:p>
            <a:r>
              <a:rPr lang="en-IN" sz="1600" b="1" dirty="0" smtClean="0">
                <a:solidFill>
                  <a:schemeClr val="bg1"/>
                </a:solidFill>
              </a:rPr>
              <a:t> 6. INFO. RECIEVED </a:t>
            </a:r>
          </a:p>
          <a:p>
            <a:r>
              <a:rPr lang="en-IN" sz="1600" b="1" dirty="0" smtClean="0">
                <a:solidFill>
                  <a:schemeClr val="bg1"/>
                </a:solidFill>
              </a:rPr>
              <a:t>     BY MUNICIPAL </a:t>
            </a:r>
          </a:p>
          <a:p>
            <a:r>
              <a:rPr lang="en-IN" sz="1600" b="1" dirty="0" smtClean="0">
                <a:solidFill>
                  <a:schemeClr val="bg1"/>
                </a:solidFill>
              </a:rPr>
              <a:t>     WORKER</a:t>
            </a:r>
          </a:p>
        </p:txBody>
      </p:sp>
      <p:cxnSp>
        <p:nvCxnSpPr>
          <p:cNvPr id="49" name="Straight Arrow Connector 48"/>
          <p:cNvCxnSpPr>
            <a:stCxn id="20" idx="3"/>
          </p:cNvCxnSpPr>
          <p:nvPr/>
        </p:nvCxnSpPr>
        <p:spPr>
          <a:xfrm>
            <a:off x="4714876" y="1785926"/>
            <a:ext cx="100013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50" name="Picture 2" descr="Image result for ANIMATED IMAGE OF MUNICIPAL CATTLE VAN"/>
          <p:cNvPicPr>
            <a:picLocks noChangeAspect="1" noChangeArrowheads="1"/>
          </p:cNvPicPr>
          <p:nvPr/>
        </p:nvPicPr>
        <p:blipFill>
          <a:blip r:embed="rId9"/>
          <a:srcRect l="8654" t="8036" r="7692" b="14285"/>
          <a:stretch>
            <a:fillRect/>
          </a:stretch>
        </p:blipFill>
        <p:spPr bwMode="auto">
          <a:xfrm>
            <a:off x="5214942" y="3286124"/>
            <a:ext cx="1428760" cy="11641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1" name="Oval 50"/>
          <p:cNvSpPr/>
          <p:nvPr/>
        </p:nvSpPr>
        <p:spPr>
          <a:xfrm>
            <a:off x="5214942" y="3214686"/>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14942" y="3214686"/>
            <a:ext cx="357190" cy="369332"/>
          </a:xfrm>
          <a:prstGeom prst="rect">
            <a:avLst/>
          </a:prstGeom>
          <a:noFill/>
        </p:spPr>
        <p:txBody>
          <a:bodyPr wrap="square" rtlCol="0">
            <a:spAutoFit/>
          </a:bodyPr>
          <a:lstStyle/>
          <a:p>
            <a:r>
              <a:rPr lang="en-IN" b="1" dirty="0" smtClean="0"/>
              <a:t> 7</a:t>
            </a:r>
            <a:endParaRPr lang="en-US" b="1" dirty="0"/>
          </a:p>
        </p:txBody>
      </p:sp>
      <p:sp>
        <p:nvSpPr>
          <p:cNvPr id="53" name="Rectangle 52"/>
          <p:cNvSpPr/>
          <p:nvPr/>
        </p:nvSpPr>
        <p:spPr>
          <a:xfrm>
            <a:off x="4857752" y="4429132"/>
            <a:ext cx="2000264" cy="584775"/>
          </a:xfrm>
          <a:prstGeom prst="rect">
            <a:avLst/>
          </a:prstGeom>
          <a:ln>
            <a:noFill/>
          </a:ln>
        </p:spPr>
        <p:txBody>
          <a:bodyPr wrap="square">
            <a:spAutoFit/>
          </a:bodyPr>
          <a:lstStyle/>
          <a:p>
            <a:r>
              <a:rPr lang="en-IN" sz="1600" b="1" dirty="0" smtClean="0">
                <a:solidFill>
                  <a:schemeClr val="bg1"/>
                </a:solidFill>
              </a:rPr>
              <a:t> 7.CATTLE VAN SENT </a:t>
            </a:r>
          </a:p>
          <a:p>
            <a:r>
              <a:rPr lang="en-IN" sz="1600" b="1" dirty="0" smtClean="0">
                <a:solidFill>
                  <a:schemeClr val="bg1"/>
                </a:solidFill>
              </a:rPr>
              <a:t>    TO THE SPOT</a:t>
            </a:r>
            <a:endParaRPr lang="en-US" sz="1600" dirty="0"/>
          </a:p>
        </p:txBody>
      </p:sp>
      <p:pic>
        <p:nvPicPr>
          <p:cNvPr id="54" name="Picture 3" descr="E:\ALGAE TO BIOFUEL\cows-with-ear-tag.jpg"/>
          <p:cNvPicPr>
            <a:picLocks noChangeAspect="1" noChangeArrowheads="1"/>
          </p:cNvPicPr>
          <p:nvPr/>
        </p:nvPicPr>
        <p:blipFill>
          <a:blip r:embed="rId10" cstate="print"/>
          <a:srcRect l="17241" r="10345" b="11765"/>
          <a:stretch>
            <a:fillRect/>
          </a:stretch>
        </p:blipFill>
        <p:spPr bwMode="auto">
          <a:xfrm>
            <a:off x="5214942" y="5214950"/>
            <a:ext cx="1214445" cy="867460"/>
          </a:xfrm>
          <a:prstGeom prst="rect">
            <a:avLst/>
          </a:prstGeom>
          <a:noFill/>
          <a:ln w="50800">
            <a:solidFill>
              <a:schemeClr val="tx1"/>
            </a:solidFill>
          </a:ln>
        </p:spPr>
      </p:pic>
      <p:sp>
        <p:nvSpPr>
          <p:cNvPr id="55" name="Oval 54"/>
          <p:cNvSpPr/>
          <p:nvPr/>
        </p:nvSpPr>
        <p:spPr>
          <a:xfrm>
            <a:off x="5000628" y="5143512"/>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000628" y="5143512"/>
            <a:ext cx="285752" cy="369332"/>
          </a:xfrm>
          <a:prstGeom prst="rect">
            <a:avLst/>
          </a:prstGeom>
          <a:noFill/>
        </p:spPr>
        <p:txBody>
          <a:bodyPr wrap="square" rtlCol="0">
            <a:spAutoFit/>
          </a:bodyPr>
          <a:lstStyle/>
          <a:p>
            <a:r>
              <a:rPr lang="en-IN" b="1" dirty="0" smtClean="0"/>
              <a:t>8</a:t>
            </a:r>
            <a:endParaRPr lang="en-US" b="1" dirty="0"/>
          </a:p>
        </p:txBody>
      </p:sp>
      <p:sp>
        <p:nvSpPr>
          <p:cNvPr id="57" name="Rectangle 56"/>
          <p:cNvSpPr/>
          <p:nvPr/>
        </p:nvSpPr>
        <p:spPr>
          <a:xfrm>
            <a:off x="4357686" y="6119336"/>
            <a:ext cx="3286148" cy="738664"/>
          </a:xfrm>
          <a:prstGeom prst="rect">
            <a:avLst/>
          </a:prstGeom>
        </p:spPr>
        <p:txBody>
          <a:bodyPr wrap="square">
            <a:spAutoFit/>
          </a:bodyPr>
          <a:lstStyle/>
          <a:p>
            <a:r>
              <a:rPr lang="en-IN" sz="1400" b="1" dirty="0" smtClean="0">
                <a:solidFill>
                  <a:schemeClr val="bg1"/>
                </a:solidFill>
              </a:rPr>
              <a:t>8. CATTLE EAR TAGS ARE SCANNED </a:t>
            </a:r>
          </a:p>
          <a:p>
            <a:r>
              <a:rPr lang="en-IN" sz="1400" b="1" dirty="0" smtClean="0">
                <a:solidFill>
                  <a:schemeClr val="bg1"/>
                </a:solidFill>
              </a:rPr>
              <a:t>      WITH OUR APP AND </a:t>
            </a:r>
          </a:p>
          <a:p>
            <a:r>
              <a:rPr lang="en-IN" sz="1400" b="1" dirty="0" smtClean="0">
                <a:solidFill>
                  <a:schemeClr val="bg1"/>
                </a:solidFill>
              </a:rPr>
              <a:t>      OWNER DETAILS ARE RECIEVED</a:t>
            </a:r>
            <a:endParaRPr lang="en-US" sz="1400" b="1" dirty="0">
              <a:solidFill>
                <a:schemeClr val="bg1"/>
              </a:solidFill>
            </a:endParaRPr>
          </a:p>
        </p:txBody>
      </p:sp>
      <p:pic>
        <p:nvPicPr>
          <p:cNvPr id="58" name="Picture 57" descr="animal husbandry.jpg"/>
          <p:cNvPicPr>
            <a:picLocks noChangeAspect="1"/>
          </p:cNvPicPr>
          <p:nvPr/>
        </p:nvPicPr>
        <p:blipFill>
          <a:blip r:embed="rId11" cstate="print"/>
          <a:srcRect l="17187" t="2777" r="16407" b="1388"/>
          <a:stretch>
            <a:fillRect/>
          </a:stretch>
        </p:blipFill>
        <p:spPr>
          <a:xfrm>
            <a:off x="7429520" y="5072074"/>
            <a:ext cx="1403580" cy="967426"/>
          </a:xfrm>
          <a:prstGeom prst="rect">
            <a:avLst/>
          </a:prstGeom>
          <a:ln w="50800">
            <a:solidFill>
              <a:schemeClr val="tx1"/>
            </a:solidFill>
          </a:ln>
        </p:spPr>
      </p:pic>
      <p:sp>
        <p:nvSpPr>
          <p:cNvPr id="59" name="Rectangle 58"/>
          <p:cNvSpPr/>
          <p:nvPr/>
        </p:nvSpPr>
        <p:spPr>
          <a:xfrm>
            <a:off x="7143768" y="6072206"/>
            <a:ext cx="2428892" cy="523220"/>
          </a:xfrm>
          <a:prstGeom prst="rect">
            <a:avLst/>
          </a:prstGeom>
        </p:spPr>
        <p:txBody>
          <a:bodyPr wrap="square">
            <a:spAutoFit/>
          </a:bodyPr>
          <a:lstStyle/>
          <a:p>
            <a:r>
              <a:rPr lang="en-IN" sz="1400" b="1" dirty="0" smtClean="0">
                <a:solidFill>
                  <a:schemeClr val="bg1"/>
                </a:solidFill>
              </a:rPr>
              <a:t>9.CATTLE IF STRAY SENT   </a:t>
            </a:r>
          </a:p>
          <a:p>
            <a:r>
              <a:rPr lang="en-IN" sz="1400" b="1" dirty="0" smtClean="0">
                <a:solidFill>
                  <a:schemeClr val="bg1"/>
                </a:solidFill>
              </a:rPr>
              <a:t>  TO ANIMAL HUSBANDRY</a:t>
            </a:r>
            <a:endParaRPr lang="en-US" sz="1400" dirty="0"/>
          </a:p>
        </p:txBody>
      </p:sp>
      <p:sp>
        <p:nvSpPr>
          <p:cNvPr id="60" name="Oval 59"/>
          <p:cNvSpPr/>
          <p:nvPr/>
        </p:nvSpPr>
        <p:spPr>
          <a:xfrm>
            <a:off x="7286644" y="5000636"/>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86644" y="5000636"/>
            <a:ext cx="285752" cy="369332"/>
          </a:xfrm>
          <a:prstGeom prst="rect">
            <a:avLst/>
          </a:prstGeom>
          <a:noFill/>
        </p:spPr>
        <p:txBody>
          <a:bodyPr wrap="square" rtlCol="0">
            <a:spAutoFit/>
          </a:bodyPr>
          <a:lstStyle/>
          <a:p>
            <a:r>
              <a:rPr lang="en-IN" b="1" dirty="0" smtClean="0"/>
              <a:t>9</a:t>
            </a:r>
            <a:endParaRPr lang="en-US" b="1" dirty="0"/>
          </a:p>
        </p:txBody>
      </p:sp>
      <p:pic>
        <p:nvPicPr>
          <p:cNvPr id="62" name="Picture 61" descr="owner.jpg"/>
          <p:cNvPicPr>
            <a:picLocks noChangeAspect="1"/>
          </p:cNvPicPr>
          <p:nvPr/>
        </p:nvPicPr>
        <p:blipFill>
          <a:blip r:embed="rId12" cstate="print"/>
          <a:srcRect l="26042" t="3125" r="25000" b="4166"/>
          <a:stretch>
            <a:fillRect/>
          </a:stretch>
        </p:blipFill>
        <p:spPr>
          <a:xfrm>
            <a:off x="7572396" y="3571876"/>
            <a:ext cx="1071570" cy="928694"/>
          </a:xfrm>
          <a:prstGeom prst="rect">
            <a:avLst/>
          </a:prstGeom>
          <a:ln w="50800">
            <a:solidFill>
              <a:schemeClr val="tx1"/>
            </a:solidFill>
          </a:ln>
        </p:spPr>
      </p:pic>
      <p:sp>
        <p:nvSpPr>
          <p:cNvPr id="63" name="Rectangle 62"/>
          <p:cNvSpPr/>
          <p:nvPr/>
        </p:nvSpPr>
        <p:spPr>
          <a:xfrm>
            <a:off x="7072330" y="3000372"/>
            <a:ext cx="2286016" cy="584775"/>
          </a:xfrm>
          <a:prstGeom prst="rect">
            <a:avLst/>
          </a:prstGeom>
        </p:spPr>
        <p:txBody>
          <a:bodyPr wrap="square">
            <a:spAutoFit/>
          </a:bodyPr>
          <a:lstStyle/>
          <a:p>
            <a:r>
              <a:rPr lang="en-IN" sz="1600" b="1" dirty="0" smtClean="0">
                <a:solidFill>
                  <a:schemeClr val="bg1"/>
                </a:solidFill>
              </a:rPr>
              <a:t>10.CATTLE IF OWNED</a:t>
            </a:r>
          </a:p>
          <a:p>
            <a:r>
              <a:rPr lang="en-IN" sz="1600" b="1" dirty="0" smtClean="0">
                <a:solidFill>
                  <a:schemeClr val="bg1"/>
                </a:solidFill>
              </a:rPr>
              <a:t>   PICKED UP BY OWNER</a:t>
            </a:r>
            <a:endParaRPr lang="en-US" sz="1600" b="1" dirty="0">
              <a:solidFill>
                <a:schemeClr val="bg1"/>
              </a:solidFill>
            </a:endParaRPr>
          </a:p>
        </p:txBody>
      </p:sp>
      <p:sp>
        <p:nvSpPr>
          <p:cNvPr id="64" name="Oval 63"/>
          <p:cNvSpPr/>
          <p:nvPr/>
        </p:nvSpPr>
        <p:spPr>
          <a:xfrm>
            <a:off x="7286644" y="3571876"/>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7215206" y="3571876"/>
            <a:ext cx="500066" cy="369332"/>
          </a:xfrm>
          <a:prstGeom prst="rect">
            <a:avLst/>
          </a:prstGeom>
          <a:noFill/>
        </p:spPr>
        <p:txBody>
          <a:bodyPr wrap="square" rtlCol="0">
            <a:spAutoFit/>
          </a:bodyPr>
          <a:lstStyle/>
          <a:p>
            <a:r>
              <a:rPr lang="en-IN" b="1" dirty="0" smtClean="0"/>
              <a:t> 10</a:t>
            </a:r>
            <a:endParaRPr lang="en-US" b="1" dirty="0"/>
          </a:p>
        </p:txBody>
      </p:sp>
      <p:pic>
        <p:nvPicPr>
          <p:cNvPr id="66" name="Picture 4" descr="E:\ALGAE TO BIOFUEL\rupee-getty-1200.jpg"/>
          <p:cNvPicPr>
            <a:picLocks noChangeAspect="1" noChangeArrowheads="1"/>
          </p:cNvPicPr>
          <p:nvPr/>
        </p:nvPicPr>
        <p:blipFill>
          <a:blip r:embed="rId13" cstate="print"/>
          <a:srcRect/>
          <a:stretch>
            <a:fillRect/>
          </a:stretch>
        </p:blipFill>
        <p:spPr bwMode="auto">
          <a:xfrm>
            <a:off x="7500958" y="714356"/>
            <a:ext cx="1214446" cy="1500198"/>
          </a:xfrm>
          <a:prstGeom prst="rect">
            <a:avLst/>
          </a:prstGeom>
          <a:noFill/>
          <a:ln w="50800">
            <a:solidFill>
              <a:schemeClr val="tx1"/>
            </a:solidFill>
          </a:ln>
        </p:spPr>
      </p:pic>
      <p:sp>
        <p:nvSpPr>
          <p:cNvPr id="67" name="Oval 66"/>
          <p:cNvSpPr/>
          <p:nvPr/>
        </p:nvSpPr>
        <p:spPr>
          <a:xfrm>
            <a:off x="7286644" y="571480"/>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286644" y="571480"/>
            <a:ext cx="428628" cy="369332"/>
          </a:xfrm>
          <a:prstGeom prst="rect">
            <a:avLst/>
          </a:prstGeom>
          <a:noFill/>
        </p:spPr>
        <p:txBody>
          <a:bodyPr wrap="square" rtlCol="0">
            <a:spAutoFit/>
          </a:bodyPr>
          <a:lstStyle/>
          <a:p>
            <a:r>
              <a:rPr lang="en-IN" b="1" dirty="0" smtClean="0"/>
              <a:t>11</a:t>
            </a:r>
            <a:endParaRPr lang="en-US" b="1" dirty="0"/>
          </a:p>
        </p:txBody>
      </p:sp>
      <p:sp>
        <p:nvSpPr>
          <p:cNvPr id="69" name="Rectangle 68"/>
          <p:cNvSpPr/>
          <p:nvPr/>
        </p:nvSpPr>
        <p:spPr>
          <a:xfrm>
            <a:off x="7072330" y="2214554"/>
            <a:ext cx="2071670" cy="584775"/>
          </a:xfrm>
          <a:prstGeom prst="rect">
            <a:avLst/>
          </a:prstGeom>
        </p:spPr>
        <p:txBody>
          <a:bodyPr wrap="square">
            <a:spAutoFit/>
          </a:bodyPr>
          <a:lstStyle/>
          <a:p>
            <a:r>
              <a:rPr lang="en-IN" sz="1600" b="1" dirty="0" smtClean="0">
                <a:solidFill>
                  <a:schemeClr val="bg1"/>
                </a:solidFill>
              </a:rPr>
              <a:t>11.FINE IMPOSED THE</a:t>
            </a:r>
          </a:p>
          <a:p>
            <a:r>
              <a:rPr lang="en-IN" sz="1600" b="1" dirty="0" smtClean="0">
                <a:solidFill>
                  <a:schemeClr val="bg1"/>
                </a:solidFill>
              </a:rPr>
              <a:t>      ON OWNER</a:t>
            </a:r>
            <a:endParaRPr lang="en-US" sz="1600" b="1" dirty="0">
              <a:solidFill>
                <a:schemeClr val="bg1"/>
              </a:solidFill>
            </a:endParaRPr>
          </a:p>
        </p:txBody>
      </p:sp>
      <p:cxnSp>
        <p:nvCxnSpPr>
          <p:cNvPr id="71" name="Straight Arrow Connector 70"/>
          <p:cNvCxnSpPr/>
          <p:nvPr/>
        </p:nvCxnSpPr>
        <p:spPr>
          <a:xfrm rot="10800000">
            <a:off x="6500826" y="1357298"/>
            <a:ext cx="100013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0" idx="7"/>
          </p:cNvCxnSpPr>
          <p:nvPr/>
        </p:nvCxnSpPr>
        <p:spPr>
          <a:xfrm rot="16200000" flipH="1">
            <a:off x="6096649" y="3118796"/>
            <a:ext cx="670555" cy="5077"/>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6107123" y="4964917"/>
            <a:ext cx="500860" cy="794"/>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500826" y="5786454"/>
            <a:ext cx="857256"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6429388" y="4500570"/>
            <a:ext cx="1143008" cy="928694"/>
          </a:xfrm>
          <a:prstGeom prst="bentConnector3">
            <a:avLst>
              <a:gd name="adj1" fmla="val 50000"/>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8286776" y="2786058"/>
            <a:ext cx="571504"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0" y="1142984"/>
            <a:ext cx="357158"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0" y="1142984"/>
            <a:ext cx="357158" cy="369332"/>
          </a:xfrm>
          <a:prstGeom prst="rect">
            <a:avLst/>
          </a:prstGeom>
          <a:noFill/>
        </p:spPr>
        <p:txBody>
          <a:bodyPr wrap="square" rtlCol="0">
            <a:spAutoFit/>
          </a:bodyPr>
          <a:lstStyle/>
          <a:p>
            <a:r>
              <a:rPr lang="en-IN" b="1" dirty="0" smtClean="0"/>
              <a:t>1</a:t>
            </a:r>
            <a:endParaRPr lang="en-US" b="1" dirty="0"/>
          </a:p>
        </p:txBody>
      </p:sp>
      <p:sp>
        <p:nvSpPr>
          <p:cNvPr id="92" name="Oval 91"/>
          <p:cNvSpPr/>
          <p:nvPr/>
        </p:nvSpPr>
        <p:spPr>
          <a:xfrm>
            <a:off x="0" y="3000372"/>
            <a:ext cx="35715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0" y="3000372"/>
            <a:ext cx="357158" cy="369332"/>
          </a:xfrm>
          <a:prstGeom prst="rect">
            <a:avLst/>
          </a:prstGeom>
          <a:noFill/>
        </p:spPr>
        <p:txBody>
          <a:bodyPr wrap="square" rtlCol="0">
            <a:spAutoFit/>
          </a:bodyPr>
          <a:lstStyle/>
          <a:p>
            <a:r>
              <a:rPr lang="en-IN" b="1" dirty="0" smtClean="0"/>
              <a:t>2</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860" y="0"/>
            <a:ext cx="4357718" cy="923330"/>
          </a:xfrm>
          <a:prstGeom prst="rect">
            <a:avLst/>
          </a:prstGeom>
          <a:noFill/>
        </p:spPr>
        <p:txBody>
          <a:bodyPr wrap="square" rtlCol="0">
            <a:spAutoFit/>
          </a:bodyPr>
          <a:lstStyle/>
          <a:p>
            <a:r>
              <a:rPr lang="en-IN" sz="5400" b="1" u="sng" dirty="0" smtClean="0">
                <a:solidFill>
                  <a:schemeClr val="bg1"/>
                </a:solidFill>
              </a:rPr>
              <a:t>DEPENDECIES</a:t>
            </a:r>
            <a:endParaRPr lang="en-US" sz="5400" b="1" u="sng" dirty="0">
              <a:solidFill>
                <a:schemeClr val="bg1"/>
              </a:solidFill>
            </a:endParaRPr>
          </a:p>
        </p:txBody>
      </p:sp>
      <p:sp>
        <p:nvSpPr>
          <p:cNvPr id="5" name="TextBox 4"/>
          <p:cNvSpPr txBox="1"/>
          <p:nvPr/>
        </p:nvSpPr>
        <p:spPr>
          <a:xfrm>
            <a:off x="0" y="1285860"/>
            <a:ext cx="9144000" cy="5262979"/>
          </a:xfrm>
          <a:prstGeom prst="rect">
            <a:avLst/>
          </a:prstGeom>
          <a:noFill/>
        </p:spPr>
        <p:txBody>
          <a:bodyPr wrap="square" rtlCol="0">
            <a:spAutoFit/>
          </a:bodyPr>
          <a:lstStyle/>
          <a:p>
            <a:pPr marL="514350" indent="-514350">
              <a:buAutoNum type="arabicPeriod"/>
            </a:pPr>
            <a:r>
              <a:rPr lang="en-IN" sz="2800" b="1" dirty="0" smtClean="0">
                <a:solidFill>
                  <a:schemeClr val="bg1"/>
                </a:solidFill>
              </a:rPr>
              <a:t>OUR SOLUTION WILL DEPEND ON THE DATABASE OF EAR TAG MAINTAINED BY GOVERNMENT WHEN</a:t>
            </a:r>
          </a:p>
          <a:p>
            <a:pPr marL="514350" indent="-514350"/>
            <a:r>
              <a:rPr lang="en-IN" sz="2800" b="1" dirty="0" smtClean="0">
                <a:solidFill>
                  <a:schemeClr val="bg1"/>
                </a:solidFill>
              </a:rPr>
              <a:t>       IMPLEMENTED.</a:t>
            </a:r>
          </a:p>
          <a:p>
            <a:pPr marL="514350" indent="-514350"/>
            <a:endParaRPr lang="en-IN" sz="2800" b="1" dirty="0" smtClean="0">
              <a:solidFill>
                <a:schemeClr val="bg1"/>
              </a:solidFill>
            </a:endParaRPr>
          </a:p>
          <a:p>
            <a:pPr marL="514350" indent="-514350"/>
            <a:r>
              <a:rPr lang="en-IN" sz="2800" b="1" dirty="0" smtClean="0">
                <a:solidFill>
                  <a:schemeClr val="bg1"/>
                </a:solidFill>
              </a:rPr>
              <a:t>2.  ALL THE OWNED CATTLES ARE REQUIRED TO BE TAGGED</a:t>
            </a:r>
          </a:p>
          <a:p>
            <a:pPr marL="514350" indent="-514350"/>
            <a:r>
              <a:rPr lang="en-IN" sz="2800" b="1" dirty="0" smtClean="0">
                <a:solidFill>
                  <a:schemeClr val="bg1"/>
                </a:solidFill>
              </a:rPr>
              <a:t>      SO THAT THERE DETAILS ARE PRESENT IN DATABASE AND</a:t>
            </a:r>
          </a:p>
          <a:p>
            <a:pPr marL="514350" indent="-514350"/>
            <a:r>
              <a:rPr lang="en-IN" sz="2800" b="1" dirty="0" smtClean="0">
                <a:solidFill>
                  <a:schemeClr val="bg1"/>
                </a:solidFill>
              </a:rPr>
              <a:t>      MUNICIPAL CAN ACCESS IT IN ORDER TO INFORM THE </a:t>
            </a:r>
          </a:p>
          <a:p>
            <a:pPr marL="514350" indent="-514350"/>
            <a:r>
              <a:rPr lang="en-IN" sz="2800" b="1" dirty="0" smtClean="0">
                <a:solidFill>
                  <a:schemeClr val="bg1"/>
                </a:solidFill>
              </a:rPr>
              <a:t>      OWNER ABOUT THERE CATTLE WHICH IS CAUGHT AS STRAY. </a:t>
            </a:r>
          </a:p>
          <a:p>
            <a:pPr marL="514350" indent="-514350"/>
            <a:endParaRPr lang="en-IN" sz="2800" b="1" dirty="0" smtClean="0">
              <a:solidFill>
                <a:schemeClr val="bg1"/>
              </a:solidFill>
            </a:endParaRPr>
          </a:p>
          <a:p>
            <a:pPr marL="514350" indent="-514350"/>
            <a:r>
              <a:rPr lang="en-IN" sz="2800" b="1" dirty="0" smtClean="0">
                <a:solidFill>
                  <a:schemeClr val="bg1"/>
                </a:solidFill>
              </a:rPr>
              <a:t>3.   OUR SOLUTION DEPEND ON THE READINESS AND EFFICIENCY OF THE MUNICIPAL WORKERS.</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00034" y="12858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5" name="TextBox 4"/>
          <p:cNvSpPr txBox="1"/>
          <p:nvPr/>
        </p:nvSpPr>
        <p:spPr>
          <a:xfrm>
            <a:off x="2500298" y="0"/>
            <a:ext cx="4357718" cy="923330"/>
          </a:xfrm>
          <a:prstGeom prst="rect">
            <a:avLst/>
          </a:prstGeom>
          <a:noFill/>
        </p:spPr>
        <p:txBody>
          <a:bodyPr wrap="square" rtlCol="0">
            <a:spAutoFit/>
          </a:bodyPr>
          <a:lstStyle/>
          <a:p>
            <a:r>
              <a:rPr lang="en-IN" sz="5400" b="1" u="sng" dirty="0" smtClean="0">
                <a:solidFill>
                  <a:schemeClr val="bg1"/>
                </a:solidFill>
              </a:rPr>
              <a:t>CONCLUSION</a:t>
            </a:r>
            <a:endParaRPr lang="en-US" sz="5400" b="1" u="sng" dirty="0">
              <a:solidFill>
                <a:schemeClr val="bg1"/>
              </a:solidFill>
            </a:endParaRPr>
          </a:p>
        </p:txBody>
      </p:sp>
      <p:sp>
        <p:nvSpPr>
          <p:cNvPr id="6" name="TextBox 5"/>
          <p:cNvSpPr txBox="1"/>
          <p:nvPr/>
        </p:nvSpPr>
        <p:spPr>
          <a:xfrm>
            <a:off x="357158" y="857232"/>
            <a:ext cx="9358346" cy="6370975"/>
          </a:xfrm>
          <a:prstGeom prst="rect">
            <a:avLst/>
          </a:prstGeom>
          <a:noFill/>
        </p:spPr>
        <p:txBody>
          <a:bodyPr wrap="square" rtlCol="0">
            <a:spAutoFit/>
          </a:bodyPr>
          <a:lstStyle/>
          <a:p>
            <a:r>
              <a:rPr lang="en-IN" sz="2400" b="1" dirty="0" smtClean="0">
                <a:solidFill>
                  <a:schemeClr val="bg1"/>
                </a:solidFill>
              </a:rPr>
              <a:t>   OUR APP CAN BE USED TO PERFORM FUNCTIONS LISTED    </a:t>
            </a:r>
          </a:p>
          <a:p>
            <a:r>
              <a:rPr lang="en-IN" sz="2400" b="1" dirty="0" smtClean="0">
                <a:solidFill>
                  <a:schemeClr val="bg1"/>
                </a:solidFill>
              </a:rPr>
              <a:t>   BELOW:</a:t>
            </a:r>
          </a:p>
          <a:p>
            <a:endParaRPr lang="en-IN" sz="2400" b="1" dirty="0" smtClean="0">
              <a:solidFill>
                <a:schemeClr val="bg1"/>
              </a:solidFill>
            </a:endParaRPr>
          </a:p>
          <a:p>
            <a:r>
              <a:rPr lang="en-IN" sz="2400" b="1" dirty="0" smtClean="0">
                <a:solidFill>
                  <a:schemeClr val="bg1"/>
                </a:solidFill>
              </a:rPr>
              <a:t>   1. </a:t>
            </a:r>
            <a:r>
              <a:rPr lang="en-IN" sz="2400" b="1" u="sng" dirty="0" smtClean="0">
                <a:solidFill>
                  <a:schemeClr val="bg1"/>
                </a:solidFill>
              </a:rPr>
              <a:t>REPORTING :</a:t>
            </a:r>
            <a:r>
              <a:rPr lang="en-IN" sz="2400" b="1" dirty="0" smtClean="0">
                <a:solidFill>
                  <a:schemeClr val="bg1"/>
                </a:solidFill>
              </a:rPr>
              <a:t> OUR APP IS CAPABLE FOR DYNAMICALLY</a:t>
            </a:r>
          </a:p>
          <a:p>
            <a:r>
              <a:rPr lang="en-IN" sz="2400" b="1" dirty="0" smtClean="0">
                <a:solidFill>
                  <a:schemeClr val="bg1"/>
                </a:solidFill>
              </a:rPr>
              <a:t>        REPORTING STARY CATTLES TO MUNICIPAL. </a:t>
            </a:r>
          </a:p>
          <a:p>
            <a:endParaRPr lang="en-IN" sz="2400" b="1" dirty="0" smtClean="0">
              <a:solidFill>
                <a:schemeClr val="bg1"/>
              </a:solidFill>
            </a:endParaRPr>
          </a:p>
          <a:p>
            <a:r>
              <a:rPr lang="en-IN" sz="2400" b="1" dirty="0" smtClean="0">
                <a:solidFill>
                  <a:schemeClr val="bg1"/>
                </a:solidFill>
              </a:rPr>
              <a:t>   2. </a:t>
            </a:r>
            <a:r>
              <a:rPr lang="en-IN" sz="2400" b="1" u="sng" dirty="0" smtClean="0">
                <a:solidFill>
                  <a:schemeClr val="bg1"/>
                </a:solidFill>
              </a:rPr>
              <a:t>DATA GATHERING :</a:t>
            </a:r>
            <a:r>
              <a:rPr lang="en-IN" sz="2400" b="1" dirty="0" smtClean="0">
                <a:solidFill>
                  <a:schemeClr val="bg1"/>
                </a:solidFill>
              </a:rPr>
              <a:t> OUR APP WILL HELP GOVERNMENT </a:t>
            </a:r>
          </a:p>
          <a:p>
            <a:r>
              <a:rPr lang="en-IN" sz="2400" b="1" dirty="0" smtClean="0">
                <a:solidFill>
                  <a:schemeClr val="bg1"/>
                </a:solidFill>
              </a:rPr>
              <a:t>       IN GATHERING CENSUS OF STRAY CATTLE IN THE STATE.</a:t>
            </a:r>
          </a:p>
          <a:p>
            <a:endParaRPr lang="en-IN" sz="2400" b="1" dirty="0" smtClean="0">
              <a:solidFill>
                <a:schemeClr val="bg1"/>
              </a:solidFill>
            </a:endParaRPr>
          </a:p>
          <a:p>
            <a:r>
              <a:rPr lang="en-IN" sz="2400" b="1" dirty="0" smtClean="0">
                <a:solidFill>
                  <a:schemeClr val="bg1"/>
                </a:solidFill>
              </a:rPr>
              <a:t>   3. </a:t>
            </a:r>
            <a:r>
              <a:rPr lang="en-IN" sz="2400" b="1" u="sng" dirty="0" smtClean="0">
                <a:solidFill>
                  <a:schemeClr val="bg1"/>
                </a:solidFill>
              </a:rPr>
              <a:t>FINDING THE OWNER :</a:t>
            </a:r>
            <a:r>
              <a:rPr lang="en-IN" sz="2400" b="1" dirty="0" smtClean="0">
                <a:solidFill>
                  <a:schemeClr val="bg1"/>
                </a:solidFill>
              </a:rPr>
              <a:t> OUR APP WILL HELP MUNICIPAL</a:t>
            </a:r>
          </a:p>
          <a:p>
            <a:r>
              <a:rPr lang="en-IN" sz="2400" b="1" dirty="0" smtClean="0">
                <a:solidFill>
                  <a:schemeClr val="bg1"/>
                </a:solidFill>
              </a:rPr>
              <a:t>       TO FIND THE OWNER OF OWNED CATTLE WHICH IS </a:t>
            </a:r>
          </a:p>
          <a:p>
            <a:r>
              <a:rPr lang="en-IN" sz="2400" b="1" dirty="0" smtClean="0">
                <a:solidFill>
                  <a:schemeClr val="bg1"/>
                </a:solidFill>
              </a:rPr>
              <a:t>       FOUND STRAY , INFORM THEM  AND IMPOSE FINE .</a:t>
            </a:r>
          </a:p>
          <a:p>
            <a:endParaRPr lang="en-IN" sz="2400" b="1" dirty="0" smtClean="0">
              <a:solidFill>
                <a:schemeClr val="bg1"/>
              </a:solidFill>
            </a:endParaRPr>
          </a:p>
          <a:p>
            <a:r>
              <a:rPr lang="en-IN" sz="2400" b="1" dirty="0" smtClean="0">
                <a:solidFill>
                  <a:schemeClr val="bg1"/>
                </a:solidFill>
              </a:rPr>
              <a:t>   4. </a:t>
            </a:r>
            <a:r>
              <a:rPr lang="en-IN" sz="2400" b="1" u="sng" dirty="0" smtClean="0">
                <a:solidFill>
                  <a:schemeClr val="bg1"/>
                </a:solidFill>
              </a:rPr>
              <a:t>DATA ANALYTICS : </a:t>
            </a:r>
            <a:r>
              <a:rPr lang="en-IN" sz="2400" b="1" dirty="0" smtClean="0">
                <a:solidFill>
                  <a:schemeClr val="bg1"/>
                </a:solidFill>
              </a:rPr>
              <a:t>THROUGH THE DATA  COLLECTED BY </a:t>
            </a:r>
          </a:p>
          <a:p>
            <a:r>
              <a:rPr lang="en-IN" sz="2400" b="1" dirty="0" smtClean="0">
                <a:solidFill>
                  <a:schemeClr val="bg1"/>
                </a:solidFill>
              </a:rPr>
              <a:t>       OUR APP WE CAN ANALYZE THE NUMBER OF ACCIDENTS </a:t>
            </a:r>
          </a:p>
          <a:p>
            <a:r>
              <a:rPr lang="en-IN" sz="2400" b="1" dirty="0" smtClean="0">
                <a:solidFill>
                  <a:schemeClr val="bg1"/>
                </a:solidFill>
              </a:rPr>
              <a:t>       CAUSED BY CATTLE</a:t>
            </a:r>
          </a:p>
          <a:p>
            <a:r>
              <a:rPr lang="en-IN" sz="2400" b="1" dirty="0" smtClean="0">
                <a:solidFill>
                  <a:schemeClr val="bg1"/>
                </a:solidFill>
              </a:rPr>
              <a:t>        </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0"/>
            <a:ext cx="5572164" cy="830997"/>
          </a:xfrm>
          <a:prstGeom prst="rect">
            <a:avLst/>
          </a:prstGeom>
          <a:noFill/>
        </p:spPr>
        <p:txBody>
          <a:bodyPr wrap="square" rtlCol="0">
            <a:spAutoFit/>
          </a:bodyPr>
          <a:lstStyle/>
          <a:p>
            <a:r>
              <a:rPr lang="en-IN" sz="4800" b="1" i="1" u="sng" dirty="0" smtClean="0">
                <a:solidFill>
                  <a:schemeClr val="bg1"/>
                </a:solidFill>
              </a:rPr>
              <a:t>USE  CASE  </a:t>
            </a:r>
            <a:r>
              <a:rPr lang="en-IN" sz="4800" b="1" i="1" u="sng" dirty="0" smtClean="0">
                <a:solidFill>
                  <a:schemeClr val="bg1"/>
                </a:solidFill>
              </a:rPr>
              <a:t>DIAGRAM</a:t>
            </a:r>
            <a:endParaRPr lang="en-US" sz="4800" b="1" i="1" u="sng" dirty="0">
              <a:solidFill>
                <a:schemeClr val="bg1"/>
              </a:solidFill>
            </a:endParaRPr>
          </a:p>
        </p:txBody>
      </p:sp>
      <p:sp>
        <p:nvSpPr>
          <p:cNvPr id="5" name="Rectangle 4"/>
          <p:cNvSpPr/>
          <p:nvPr/>
        </p:nvSpPr>
        <p:spPr>
          <a:xfrm>
            <a:off x="1785918" y="785794"/>
            <a:ext cx="5643602" cy="57864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0034" y="2500306"/>
            <a:ext cx="785818" cy="7858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4"/>
          </p:cNvCxnSpPr>
          <p:nvPr/>
        </p:nvCxnSpPr>
        <p:spPr>
          <a:xfrm rot="5400000">
            <a:off x="375018" y="3768331"/>
            <a:ext cx="1000132" cy="35719"/>
          </a:xfrm>
          <a:prstGeom prst="line">
            <a:avLst/>
          </a:prstGeom>
          <a:ln w="444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8596" y="3571876"/>
            <a:ext cx="857256"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357158" y="4286256"/>
            <a:ext cx="500066"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857224" y="4286256"/>
            <a:ext cx="428628"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282" y="4714884"/>
            <a:ext cx="1285884" cy="461665"/>
          </a:xfrm>
          <a:prstGeom prst="rect">
            <a:avLst/>
          </a:prstGeom>
          <a:solidFill>
            <a:schemeClr val="bg2"/>
          </a:solidFill>
        </p:spPr>
        <p:txBody>
          <a:bodyPr wrap="square" rtlCol="0">
            <a:spAutoFit/>
          </a:bodyPr>
          <a:lstStyle/>
          <a:p>
            <a:r>
              <a:rPr lang="en-IN" sz="2400" b="1" dirty="0"/>
              <a:t>  USER</a:t>
            </a:r>
            <a:endParaRPr lang="en-US" sz="2400" b="1" dirty="0"/>
          </a:p>
        </p:txBody>
      </p:sp>
      <p:sp>
        <p:nvSpPr>
          <p:cNvPr id="12" name="Oval 11"/>
          <p:cNvSpPr/>
          <p:nvPr/>
        </p:nvSpPr>
        <p:spPr>
          <a:xfrm>
            <a:off x="3357554" y="857232"/>
            <a:ext cx="1500198"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500430" y="928670"/>
            <a:ext cx="1166034"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  LOGIN</a:t>
            </a:r>
            <a:endParaRPr lang="en-US" sz="2000" b="1" dirty="0">
              <a:latin typeface="Arial" panose="020B0604020202020204" pitchFamily="34" charset="0"/>
              <a:cs typeface="Arial" panose="020B0604020202020204" pitchFamily="34" charset="0"/>
            </a:endParaRPr>
          </a:p>
        </p:txBody>
      </p:sp>
      <p:sp>
        <p:nvSpPr>
          <p:cNvPr id="14" name="Oval 13"/>
          <p:cNvSpPr/>
          <p:nvPr/>
        </p:nvSpPr>
        <p:spPr>
          <a:xfrm>
            <a:off x="3786182" y="1785926"/>
            <a:ext cx="1928826"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14744" y="1928802"/>
            <a:ext cx="2000264" cy="369332"/>
          </a:xfrm>
          <a:prstGeom prst="rect">
            <a:avLst/>
          </a:prstGeom>
          <a:noFill/>
        </p:spPr>
        <p:txBody>
          <a:bodyPr wrap="square" rtlCol="0">
            <a:spAutoFit/>
          </a:bodyPr>
          <a:lstStyle/>
          <a:p>
            <a:pPr algn="ctr"/>
            <a:r>
              <a:rPr lang="en-IN" b="1" dirty="0" smtClean="0"/>
              <a:t>LOGIN ERROR</a:t>
            </a:r>
            <a:endParaRPr lang="en-US" b="1" dirty="0"/>
          </a:p>
        </p:txBody>
      </p:sp>
      <p:sp>
        <p:nvSpPr>
          <p:cNvPr id="16" name="Oval 15"/>
          <p:cNvSpPr/>
          <p:nvPr/>
        </p:nvSpPr>
        <p:spPr>
          <a:xfrm>
            <a:off x="1857356" y="1857364"/>
            <a:ext cx="1785950"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71670" y="1857364"/>
            <a:ext cx="1714512" cy="584775"/>
          </a:xfrm>
          <a:prstGeom prst="rect">
            <a:avLst/>
          </a:prstGeom>
          <a:noFill/>
        </p:spPr>
        <p:txBody>
          <a:bodyPr wrap="square" rtlCol="0">
            <a:spAutoFit/>
          </a:bodyPr>
          <a:lstStyle/>
          <a:p>
            <a:r>
              <a:rPr lang="en-IN" sz="1600" b="1" dirty="0" smtClean="0">
                <a:latin typeface="Arial" panose="020B0604020202020204" pitchFamily="34" charset="0"/>
                <a:cs typeface="Arial" panose="020B0604020202020204" pitchFamily="34" charset="0"/>
              </a:rPr>
              <a:t>    VERIFY   PASSWORD</a:t>
            </a:r>
            <a:endParaRPr lang="en-US" sz="1600" b="1" dirty="0">
              <a:latin typeface="Arial" panose="020B0604020202020204" pitchFamily="34" charset="0"/>
              <a:cs typeface="Arial" panose="020B0604020202020204" pitchFamily="34" charset="0"/>
            </a:endParaRPr>
          </a:p>
        </p:txBody>
      </p:sp>
      <p:sp>
        <p:nvSpPr>
          <p:cNvPr id="18" name="Oval 17"/>
          <p:cNvSpPr/>
          <p:nvPr/>
        </p:nvSpPr>
        <p:spPr>
          <a:xfrm>
            <a:off x="1857356" y="4000504"/>
            <a:ext cx="2000264" cy="35719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85918" y="4000504"/>
            <a:ext cx="2143140" cy="369332"/>
          </a:xfrm>
          <a:prstGeom prst="rect">
            <a:avLst/>
          </a:prstGeom>
          <a:noFill/>
        </p:spPr>
        <p:txBody>
          <a:bodyPr wrap="square" rtlCol="0">
            <a:spAutoFit/>
          </a:bodyPr>
          <a:lstStyle/>
          <a:p>
            <a:pPr algn="ctr"/>
            <a:r>
              <a:rPr lang="en-IN" dirty="0"/>
              <a:t> </a:t>
            </a:r>
            <a:r>
              <a:rPr lang="en-IN" b="1" dirty="0" smtClean="0"/>
              <a:t>DESCRIPTION</a:t>
            </a:r>
            <a:endParaRPr lang="en-US" b="1" dirty="0"/>
          </a:p>
        </p:txBody>
      </p:sp>
      <p:sp>
        <p:nvSpPr>
          <p:cNvPr id="20" name="Oval 19"/>
          <p:cNvSpPr/>
          <p:nvPr/>
        </p:nvSpPr>
        <p:spPr>
          <a:xfrm>
            <a:off x="1785918" y="4929198"/>
            <a:ext cx="2071702"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85918" y="5000636"/>
            <a:ext cx="2000264" cy="646331"/>
          </a:xfrm>
          <a:prstGeom prst="rect">
            <a:avLst/>
          </a:prstGeom>
          <a:noFill/>
        </p:spPr>
        <p:txBody>
          <a:bodyPr wrap="square" rtlCol="0">
            <a:spAutoFit/>
          </a:bodyPr>
          <a:lstStyle/>
          <a:p>
            <a:pPr algn="ctr"/>
            <a:r>
              <a:rPr lang="en-IN" dirty="0"/>
              <a:t> </a:t>
            </a:r>
            <a:r>
              <a:rPr lang="en-IN" b="1" dirty="0"/>
              <a:t>UPLOAD  PHOTO</a:t>
            </a:r>
            <a:endParaRPr lang="en-US" b="1" dirty="0"/>
          </a:p>
        </p:txBody>
      </p:sp>
      <p:sp>
        <p:nvSpPr>
          <p:cNvPr id="22" name="Oval 21"/>
          <p:cNvSpPr/>
          <p:nvPr/>
        </p:nvSpPr>
        <p:spPr>
          <a:xfrm>
            <a:off x="1857356" y="5929330"/>
            <a:ext cx="214314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000232" y="5929330"/>
            <a:ext cx="1857388" cy="646331"/>
          </a:xfrm>
          <a:prstGeom prst="rect">
            <a:avLst/>
          </a:prstGeom>
          <a:noFill/>
        </p:spPr>
        <p:txBody>
          <a:bodyPr wrap="square" rtlCol="0">
            <a:spAutoFit/>
          </a:bodyPr>
          <a:lstStyle/>
          <a:p>
            <a:pPr algn="ctr"/>
            <a:r>
              <a:rPr lang="en-IN" b="1" dirty="0"/>
              <a:t> LOCATION  INFO</a:t>
            </a:r>
            <a:endParaRPr lang="en-US" b="1" dirty="0"/>
          </a:p>
        </p:txBody>
      </p:sp>
      <p:sp>
        <p:nvSpPr>
          <p:cNvPr id="24" name="Oval 23"/>
          <p:cNvSpPr/>
          <p:nvPr/>
        </p:nvSpPr>
        <p:spPr>
          <a:xfrm>
            <a:off x="4572000" y="5857892"/>
            <a:ext cx="1143008" cy="5715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43438" y="5929330"/>
            <a:ext cx="1000132" cy="369332"/>
          </a:xfrm>
          <a:prstGeom prst="rect">
            <a:avLst/>
          </a:prstGeom>
          <a:noFill/>
        </p:spPr>
        <p:txBody>
          <a:bodyPr wrap="square" rtlCol="0">
            <a:spAutoFit/>
          </a:bodyPr>
          <a:lstStyle/>
          <a:p>
            <a:r>
              <a:rPr lang="en-IN" b="1" dirty="0"/>
              <a:t>SUBMIT</a:t>
            </a:r>
            <a:endParaRPr lang="en-US" b="1" dirty="0"/>
          </a:p>
        </p:txBody>
      </p:sp>
      <p:cxnSp>
        <p:nvCxnSpPr>
          <p:cNvPr id="26" name="Straight Arrow Connector 25"/>
          <p:cNvCxnSpPr/>
          <p:nvPr/>
        </p:nvCxnSpPr>
        <p:spPr>
          <a:xfrm rot="10800000" flipV="1">
            <a:off x="2928926" y="1428736"/>
            <a:ext cx="714380" cy="428628"/>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4429124" y="1428736"/>
            <a:ext cx="571504" cy="357190"/>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536812" y="2749544"/>
            <a:ext cx="499270" cy="794"/>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2499503" y="4572009"/>
            <a:ext cx="572300" cy="794"/>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2500298" y="5715016"/>
            <a:ext cx="571505" cy="1"/>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6"/>
            <a:endCxn id="24" idx="2"/>
          </p:cNvCxnSpPr>
          <p:nvPr/>
        </p:nvCxnSpPr>
        <p:spPr>
          <a:xfrm flipV="1">
            <a:off x="4000496" y="6143644"/>
            <a:ext cx="571504" cy="35719"/>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072430" y="928670"/>
            <a:ext cx="571504" cy="57150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4"/>
          </p:cNvCxnSpPr>
          <p:nvPr/>
        </p:nvCxnSpPr>
        <p:spPr>
          <a:xfrm rot="5400000">
            <a:off x="8108149" y="1750207"/>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7929554" y="2000240"/>
            <a:ext cx="428628" cy="35719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8358182" y="2000240"/>
            <a:ext cx="357190" cy="35719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72430" y="1714488"/>
            <a:ext cx="500066"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72364" y="2428868"/>
            <a:ext cx="1571636" cy="707886"/>
          </a:xfrm>
          <a:prstGeom prst="rect">
            <a:avLst/>
          </a:prstGeom>
          <a:solidFill>
            <a:schemeClr val="bg2"/>
          </a:solidFill>
        </p:spPr>
        <p:txBody>
          <a:bodyPr wrap="square" rtlCol="0">
            <a:spAutoFit/>
          </a:bodyPr>
          <a:lstStyle/>
          <a:p>
            <a:r>
              <a:rPr lang="en-IN" sz="2000" b="1" dirty="0" smtClean="0"/>
              <a:t>  MUNICIPAL</a:t>
            </a:r>
          </a:p>
          <a:p>
            <a:r>
              <a:rPr lang="en-IN" sz="2000" b="1" dirty="0" smtClean="0"/>
              <a:t>    WORKER</a:t>
            </a:r>
            <a:endParaRPr lang="en-US" sz="2000" b="1" dirty="0"/>
          </a:p>
        </p:txBody>
      </p:sp>
      <p:sp>
        <p:nvSpPr>
          <p:cNvPr id="81" name="Oval 80"/>
          <p:cNvSpPr/>
          <p:nvPr/>
        </p:nvSpPr>
        <p:spPr>
          <a:xfrm>
            <a:off x="5572132" y="928670"/>
            <a:ext cx="1500198"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5786446" y="1000108"/>
            <a:ext cx="1214446" cy="369332"/>
          </a:xfrm>
          <a:prstGeom prst="rect">
            <a:avLst/>
          </a:prstGeom>
          <a:noFill/>
        </p:spPr>
        <p:txBody>
          <a:bodyPr wrap="square" rtlCol="0">
            <a:spAutoFit/>
          </a:bodyPr>
          <a:lstStyle/>
          <a:p>
            <a:r>
              <a:rPr lang="en-IN" b="1" dirty="0" smtClean="0"/>
              <a:t>REGISTER</a:t>
            </a:r>
            <a:endParaRPr lang="en-US" b="1" dirty="0"/>
          </a:p>
        </p:txBody>
      </p:sp>
      <p:sp>
        <p:nvSpPr>
          <p:cNvPr id="89" name="Oval 88"/>
          <p:cNvSpPr/>
          <p:nvPr/>
        </p:nvSpPr>
        <p:spPr>
          <a:xfrm>
            <a:off x="7715272" y="3714752"/>
            <a:ext cx="428628"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89" idx="4"/>
          </p:cNvCxnSpPr>
          <p:nvPr/>
        </p:nvCxnSpPr>
        <p:spPr>
          <a:xfrm rot="5400000">
            <a:off x="7679553" y="4321975"/>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flipV="1">
            <a:off x="7715272" y="4572008"/>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929586" y="4572008"/>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786710" y="4286256"/>
            <a:ext cx="285752"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500958" y="4786322"/>
            <a:ext cx="1000132" cy="369332"/>
          </a:xfrm>
          <a:prstGeom prst="rect">
            <a:avLst/>
          </a:prstGeom>
          <a:solidFill>
            <a:schemeClr val="bg2"/>
          </a:solidFill>
        </p:spPr>
        <p:txBody>
          <a:bodyPr wrap="square" rtlCol="0">
            <a:spAutoFit/>
          </a:bodyPr>
          <a:lstStyle/>
          <a:p>
            <a:r>
              <a:rPr lang="en-IN" b="1" dirty="0" smtClean="0"/>
              <a:t> OWNER</a:t>
            </a:r>
            <a:endParaRPr lang="en-US" b="1" dirty="0"/>
          </a:p>
        </p:txBody>
      </p:sp>
      <p:sp>
        <p:nvSpPr>
          <p:cNvPr id="87" name="Oval 86"/>
          <p:cNvSpPr/>
          <p:nvPr/>
        </p:nvSpPr>
        <p:spPr>
          <a:xfrm>
            <a:off x="6072198" y="5786454"/>
            <a:ext cx="1285884"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143636" y="5786454"/>
            <a:ext cx="1285884" cy="646331"/>
          </a:xfrm>
          <a:prstGeom prst="rect">
            <a:avLst/>
          </a:prstGeom>
          <a:noFill/>
        </p:spPr>
        <p:txBody>
          <a:bodyPr wrap="square" rtlCol="0">
            <a:spAutoFit/>
          </a:bodyPr>
          <a:lstStyle/>
          <a:p>
            <a:r>
              <a:rPr lang="en-IN" b="1" dirty="0" smtClean="0"/>
              <a:t>DATABASE</a:t>
            </a:r>
          </a:p>
          <a:p>
            <a:r>
              <a:rPr lang="en-IN" b="1" dirty="0" smtClean="0"/>
              <a:t> STORAGE</a:t>
            </a:r>
            <a:endParaRPr lang="en-US" b="1" dirty="0"/>
          </a:p>
        </p:txBody>
      </p:sp>
      <p:cxnSp>
        <p:nvCxnSpPr>
          <p:cNvPr id="98" name="Straight Arrow Connector 97"/>
          <p:cNvCxnSpPr>
            <a:endCxn id="95" idx="1"/>
          </p:cNvCxnSpPr>
          <p:nvPr/>
        </p:nvCxnSpPr>
        <p:spPr>
          <a:xfrm flipV="1">
            <a:off x="5715008" y="6109620"/>
            <a:ext cx="428628" cy="34024"/>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38" idx="1"/>
          </p:cNvCxnSpPr>
          <p:nvPr/>
        </p:nvCxnSpPr>
        <p:spPr>
          <a:xfrm rot="10800000" flipV="1">
            <a:off x="7000892" y="2782810"/>
            <a:ext cx="571472" cy="3075081"/>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5429256" y="4357694"/>
            <a:ext cx="1571636"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572132" y="4357694"/>
            <a:ext cx="1428760" cy="646331"/>
          </a:xfrm>
          <a:prstGeom prst="rect">
            <a:avLst/>
          </a:prstGeom>
          <a:noFill/>
        </p:spPr>
        <p:txBody>
          <a:bodyPr wrap="square" rtlCol="0">
            <a:spAutoFit/>
          </a:bodyPr>
          <a:lstStyle/>
          <a:p>
            <a:r>
              <a:rPr lang="en-IN" b="1" dirty="0" smtClean="0"/>
              <a:t>CATTLE EAR</a:t>
            </a:r>
          </a:p>
          <a:p>
            <a:r>
              <a:rPr lang="en-IN" b="1" dirty="0" smtClean="0"/>
              <a:t>    TAG ID</a:t>
            </a:r>
            <a:endParaRPr lang="en-US" b="1" dirty="0"/>
          </a:p>
        </p:txBody>
      </p:sp>
      <p:cxnSp>
        <p:nvCxnSpPr>
          <p:cNvPr id="137" name="Straight Connector 136"/>
          <p:cNvCxnSpPr>
            <a:stCxn id="108" idx="0"/>
            <a:endCxn id="38" idx="1"/>
          </p:cNvCxnSpPr>
          <p:nvPr/>
        </p:nvCxnSpPr>
        <p:spPr>
          <a:xfrm rot="5400000" flipH="1" flipV="1">
            <a:off x="6141997" y="2927327"/>
            <a:ext cx="1574883" cy="1285852"/>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4214810" y="3214686"/>
            <a:ext cx="1643074"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4357686" y="3214686"/>
            <a:ext cx="1428760" cy="646331"/>
          </a:xfrm>
          <a:prstGeom prst="rect">
            <a:avLst/>
          </a:prstGeom>
          <a:noFill/>
        </p:spPr>
        <p:txBody>
          <a:bodyPr wrap="square" rtlCol="0">
            <a:spAutoFit/>
          </a:bodyPr>
          <a:lstStyle/>
          <a:p>
            <a:r>
              <a:rPr lang="en-IN" b="1" dirty="0" smtClean="0"/>
              <a:t>    EAR TAG </a:t>
            </a:r>
          </a:p>
          <a:p>
            <a:r>
              <a:rPr lang="en-IN" b="1" dirty="0" smtClean="0"/>
              <a:t>   DATABASE</a:t>
            </a:r>
            <a:endParaRPr lang="en-US" b="1" dirty="0"/>
          </a:p>
        </p:txBody>
      </p:sp>
      <p:sp>
        <p:nvSpPr>
          <p:cNvPr id="140" name="Oval 139"/>
          <p:cNvSpPr/>
          <p:nvPr/>
        </p:nvSpPr>
        <p:spPr>
          <a:xfrm>
            <a:off x="5929322" y="1928802"/>
            <a:ext cx="1285884" cy="6429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6143636" y="1928802"/>
            <a:ext cx="1071570" cy="646331"/>
          </a:xfrm>
          <a:prstGeom prst="rect">
            <a:avLst/>
          </a:prstGeom>
          <a:noFill/>
        </p:spPr>
        <p:txBody>
          <a:bodyPr wrap="square" rtlCol="0">
            <a:spAutoFit/>
          </a:bodyPr>
          <a:lstStyle/>
          <a:p>
            <a:r>
              <a:rPr lang="en-IN" b="1" dirty="0" smtClean="0"/>
              <a:t>OWNER </a:t>
            </a:r>
          </a:p>
          <a:p>
            <a:r>
              <a:rPr lang="en-IN" b="1" dirty="0" smtClean="0"/>
              <a:t>DETAILS</a:t>
            </a:r>
            <a:endParaRPr lang="en-US" b="1" dirty="0"/>
          </a:p>
        </p:txBody>
      </p:sp>
      <p:cxnSp>
        <p:nvCxnSpPr>
          <p:cNvPr id="143" name="Straight Connector 142"/>
          <p:cNvCxnSpPr>
            <a:stCxn id="138" idx="6"/>
            <a:endCxn id="38" idx="1"/>
          </p:cNvCxnSpPr>
          <p:nvPr/>
        </p:nvCxnSpPr>
        <p:spPr>
          <a:xfrm flipV="1">
            <a:off x="5857884" y="2782811"/>
            <a:ext cx="1714480" cy="75334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07" idx="2"/>
          </p:cNvCxnSpPr>
          <p:nvPr/>
        </p:nvCxnSpPr>
        <p:spPr>
          <a:xfrm rot="10800000">
            <a:off x="5000628" y="3929067"/>
            <a:ext cx="428628" cy="750099"/>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41" idx="3"/>
          </p:cNvCxnSpPr>
          <p:nvPr/>
        </p:nvCxnSpPr>
        <p:spPr>
          <a:xfrm>
            <a:off x="7215206" y="2251968"/>
            <a:ext cx="357190" cy="176900"/>
          </a:xfrm>
          <a:prstGeom prst="straightConnector1">
            <a:avLst/>
          </a:prstGeom>
          <a:ln w="412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9" idx="0"/>
          </p:cNvCxnSpPr>
          <p:nvPr/>
        </p:nvCxnSpPr>
        <p:spPr>
          <a:xfrm rot="5400000" flipH="1" flipV="1">
            <a:off x="5250661" y="2321711"/>
            <a:ext cx="714380" cy="1071570"/>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8358182" y="5214950"/>
            <a:ext cx="428628"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p:nvPr/>
        </p:nvCxnSpPr>
        <p:spPr>
          <a:xfrm rot="10800000" flipV="1">
            <a:off x="8358182" y="6072206"/>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8572496" y="6072206"/>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429620" y="5786454"/>
            <a:ext cx="285752"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7572396" y="6286520"/>
            <a:ext cx="1571604" cy="646331"/>
          </a:xfrm>
          <a:prstGeom prst="rect">
            <a:avLst/>
          </a:prstGeom>
          <a:solidFill>
            <a:schemeClr val="bg2"/>
          </a:solidFill>
        </p:spPr>
        <p:txBody>
          <a:bodyPr wrap="square" rtlCol="0">
            <a:spAutoFit/>
          </a:bodyPr>
          <a:lstStyle/>
          <a:p>
            <a:r>
              <a:rPr lang="en-IN" b="1" dirty="0" smtClean="0"/>
              <a:t>       ANIMAL </a:t>
            </a:r>
          </a:p>
          <a:p>
            <a:r>
              <a:rPr lang="en-IN" b="1" dirty="0" smtClean="0"/>
              <a:t>   HUSBANDRY </a:t>
            </a:r>
            <a:endParaRPr lang="en-US" b="1" dirty="0"/>
          </a:p>
        </p:txBody>
      </p:sp>
      <p:cxnSp>
        <p:nvCxnSpPr>
          <p:cNvPr id="174" name="Straight Connector 173"/>
          <p:cNvCxnSpPr/>
          <p:nvPr/>
        </p:nvCxnSpPr>
        <p:spPr>
          <a:xfrm rot="5400000">
            <a:off x="8323289" y="5821379"/>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7622013" y="3450821"/>
            <a:ext cx="623813" cy="8667"/>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endCxn id="164" idx="7"/>
          </p:cNvCxnSpPr>
          <p:nvPr/>
        </p:nvCxnSpPr>
        <p:spPr>
          <a:xfrm rot="16200000" flipH="1">
            <a:off x="7657716" y="4200935"/>
            <a:ext cx="2124011" cy="8635"/>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3" idx="2"/>
          </p:cNvCxnSpPr>
          <p:nvPr/>
        </p:nvCxnSpPr>
        <p:spPr>
          <a:xfrm rot="10800000">
            <a:off x="6858016" y="1214422"/>
            <a:ext cx="1214414"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1" idx="2"/>
            <a:endCxn id="12" idx="6"/>
          </p:cNvCxnSpPr>
          <p:nvPr/>
        </p:nvCxnSpPr>
        <p:spPr>
          <a:xfrm rot="10800000">
            <a:off x="4857752" y="1178703"/>
            <a:ext cx="714380" cy="1588"/>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785918" y="3000372"/>
            <a:ext cx="2071702" cy="428628"/>
          </a:xfrm>
          <a:prstGeom prst="ellipse">
            <a:avLst/>
          </a:prstGeom>
          <a:solidFill>
            <a:schemeClr val="bg2"/>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2263</a:t>
            </a:r>
            <a:endParaRPr lang="en-US" dirty="0"/>
          </a:p>
        </p:txBody>
      </p:sp>
      <p:sp>
        <p:nvSpPr>
          <p:cNvPr id="84" name="TextBox 83"/>
          <p:cNvSpPr txBox="1"/>
          <p:nvPr/>
        </p:nvSpPr>
        <p:spPr>
          <a:xfrm>
            <a:off x="2000232" y="3000372"/>
            <a:ext cx="2000264" cy="369332"/>
          </a:xfrm>
          <a:prstGeom prst="rect">
            <a:avLst/>
          </a:prstGeom>
          <a:noFill/>
        </p:spPr>
        <p:txBody>
          <a:bodyPr wrap="square" rtlCol="0">
            <a:spAutoFit/>
          </a:bodyPr>
          <a:lstStyle/>
          <a:p>
            <a:r>
              <a:rPr lang="en-IN" b="1" dirty="0" smtClean="0"/>
              <a:t>MAKE A REPORT</a:t>
            </a:r>
            <a:endParaRPr lang="en-US" b="1" dirty="0"/>
          </a:p>
        </p:txBody>
      </p:sp>
      <p:cxnSp>
        <p:nvCxnSpPr>
          <p:cNvPr id="96" name="Straight Arrow Connector 95"/>
          <p:cNvCxnSpPr/>
          <p:nvPr/>
        </p:nvCxnSpPr>
        <p:spPr>
          <a:xfrm rot="5400000">
            <a:off x="2536811" y="3679033"/>
            <a:ext cx="499272" cy="794"/>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6" idx="7"/>
            <a:endCxn id="83" idx="2"/>
          </p:cNvCxnSpPr>
          <p:nvPr/>
        </p:nvCxnSpPr>
        <p:spPr>
          <a:xfrm rot="16200000" flipH="1">
            <a:off x="1178695" y="2607463"/>
            <a:ext cx="599300" cy="615146"/>
          </a:xfrm>
          <a:prstGeom prst="bentConnector4">
            <a:avLst>
              <a:gd name="adj1" fmla="val 4107"/>
              <a:gd name="adj2" fmla="val 59354"/>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69441"/>
          </a:xfrm>
          <a:prstGeom prst="rect">
            <a:avLst/>
          </a:prstGeom>
          <a:noFill/>
        </p:spPr>
        <p:txBody>
          <a:bodyPr wrap="square" rtlCol="0">
            <a:spAutoFit/>
          </a:bodyPr>
          <a:lstStyle/>
          <a:p>
            <a:r>
              <a:rPr lang="en-IN" sz="4400" b="1" i="1" dirty="0" smtClean="0">
                <a:solidFill>
                  <a:schemeClr val="bg1"/>
                </a:solidFill>
              </a:rPr>
              <a:t>            </a:t>
            </a:r>
            <a:r>
              <a:rPr lang="en-IN" sz="4400" b="1" i="1" u="sng" dirty="0" smtClean="0">
                <a:solidFill>
                  <a:schemeClr val="bg1"/>
                </a:solidFill>
              </a:rPr>
              <a:t>WORKING OF OUR APP</a:t>
            </a:r>
            <a:endParaRPr lang="en-US" sz="4400" b="1" i="1" u="sng" dirty="0">
              <a:solidFill>
                <a:schemeClr val="bg1"/>
              </a:solidFill>
            </a:endParaRPr>
          </a:p>
        </p:txBody>
      </p:sp>
      <p:pic>
        <p:nvPicPr>
          <p:cNvPr id="6" name="Picture 3" descr="C:\Users\hp\Downloads\WhatsApp Image 2019-12-21 at 7.52.54 AM.jpeg"/>
          <p:cNvPicPr>
            <a:picLocks noChangeAspect="1" noChangeArrowheads="1"/>
          </p:cNvPicPr>
          <p:nvPr/>
        </p:nvPicPr>
        <p:blipFill>
          <a:blip r:embed="rId2"/>
          <a:srcRect/>
          <a:stretch>
            <a:fillRect/>
          </a:stretch>
        </p:blipFill>
        <p:spPr bwMode="auto">
          <a:xfrm>
            <a:off x="3286116" y="1500174"/>
            <a:ext cx="2428892"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8" name="TextBox 7"/>
          <p:cNvSpPr txBox="1"/>
          <p:nvPr/>
        </p:nvSpPr>
        <p:spPr>
          <a:xfrm>
            <a:off x="0" y="785794"/>
            <a:ext cx="6429388" cy="923330"/>
          </a:xfrm>
          <a:prstGeom prst="rect">
            <a:avLst/>
          </a:prstGeom>
          <a:noFill/>
        </p:spPr>
        <p:txBody>
          <a:bodyPr wrap="square" rtlCol="0">
            <a:spAutoFit/>
          </a:bodyPr>
          <a:lstStyle/>
          <a:p>
            <a:pPr marL="342900" indent="-342900">
              <a:buAutoNum type="arabicPeriod"/>
            </a:pPr>
            <a:r>
              <a:rPr lang="en-IN" b="1" dirty="0" smtClean="0">
                <a:solidFill>
                  <a:schemeClr val="bg1"/>
                </a:solidFill>
              </a:rPr>
              <a:t>MUNICIPAL EMPLOYEE HAS TO LOGIN </a:t>
            </a:r>
            <a:r>
              <a:rPr lang="en-IN" b="1" dirty="0" smtClean="0">
                <a:solidFill>
                  <a:schemeClr val="bg1"/>
                </a:solidFill>
              </a:rPr>
              <a:t>INTO </a:t>
            </a:r>
            <a:r>
              <a:rPr lang="en-IN" b="1" dirty="0" smtClean="0">
                <a:solidFill>
                  <a:schemeClr val="bg1"/>
                </a:solidFill>
              </a:rPr>
              <a:t>OUR </a:t>
            </a:r>
            <a:r>
              <a:rPr lang="en-IN" b="1" dirty="0" smtClean="0">
                <a:solidFill>
                  <a:schemeClr val="bg1"/>
                </a:solidFill>
              </a:rPr>
              <a:t>APP </a:t>
            </a:r>
            <a:r>
              <a:rPr lang="en-IN" b="1" dirty="0" smtClean="0">
                <a:solidFill>
                  <a:schemeClr val="bg1"/>
                </a:solidFill>
              </a:rPr>
              <a:t>IF ALREADY REGISTERD AND USER WILL GO TO “FILE REPORT”</a:t>
            </a:r>
            <a:endParaRPr lang="en-IN" b="1" dirty="0" smtClean="0">
              <a:solidFill>
                <a:schemeClr val="bg1"/>
              </a:solidFill>
            </a:endParaRPr>
          </a:p>
          <a:p>
            <a:endParaRPr lang="en-US" dirty="0"/>
          </a:p>
        </p:txBody>
      </p:sp>
      <p:sp>
        <p:nvSpPr>
          <p:cNvPr id="9" name="TextBox 8"/>
          <p:cNvSpPr txBox="1"/>
          <p:nvPr/>
        </p:nvSpPr>
        <p:spPr>
          <a:xfrm>
            <a:off x="6072198" y="785794"/>
            <a:ext cx="3071802" cy="646331"/>
          </a:xfrm>
          <a:prstGeom prst="rect">
            <a:avLst/>
          </a:prstGeom>
          <a:noFill/>
        </p:spPr>
        <p:txBody>
          <a:bodyPr wrap="square" rtlCol="0">
            <a:spAutoFit/>
          </a:bodyPr>
          <a:lstStyle/>
          <a:p>
            <a:r>
              <a:rPr lang="en-IN" b="1" dirty="0" smtClean="0">
                <a:solidFill>
                  <a:schemeClr val="bg1"/>
                </a:solidFill>
              </a:rPr>
              <a:t>     2</a:t>
            </a:r>
            <a:r>
              <a:rPr lang="en-IN" b="1" dirty="0" smtClean="0">
                <a:solidFill>
                  <a:schemeClr val="bg1"/>
                </a:solidFill>
              </a:rPr>
              <a:t>. IF NOT THEN REGISTER</a:t>
            </a:r>
          </a:p>
          <a:p>
            <a:r>
              <a:rPr lang="en-IN" b="1" dirty="0" smtClean="0">
                <a:solidFill>
                  <a:schemeClr val="bg1"/>
                </a:solidFill>
              </a:rPr>
              <a:t>  </a:t>
            </a:r>
            <a:r>
              <a:rPr lang="en-IN" b="1" dirty="0" smtClean="0">
                <a:solidFill>
                  <a:schemeClr val="bg1"/>
                </a:solidFill>
              </a:rPr>
              <a:t>       </a:t>
            </a:r>
            <a:r>
              <a:rPr lang="en-IN" b="1" dirty="0" smtClean="0">
                <a:solidFill>
                  <a:schemeClr val="bg1"/>
                </a:solidFill>
              </a:rPr>
              <a:t>YOURSELF HERE</a:t>
            </a:r>
            <a:endParaRPr lang="en-US" b="1" dirty="0">
              <a:solidFill>
                <a:schemeClr val="bg1"/>
              </a:solidFill>
            </a:endParaRPr>
          </a:p>
        </p:txBody>
      </p:sp>
      <p:pic>
        <p:nvPicPr>
          <p:cNvPr id="4098" name="Picture 2" descr="C:\Users\hp\Downloads\WhatsApp Image 2020-01-04 at 6.29.17 PM.jpeg"/>
          <p:cNvPicPr>
            <a:picLocks noChangeAspect="1" noChangeArrowheads="1"/>
          </p:cNvPicPr>
          <p:nvPr/>
        </p:nvPicPr>
        <p:blipFill>
          <a:blip r:embed="rId3"/>
          <a:srcRect/>
          <a:stretch>
            <a:fillRect/>
          </a:stretch>
        </p:blipFill>
        <p:spPr bwMode="auto">
          <a:xfrm>
            <a:off x="6357950" y="1500174"/>
            <a:ext cx="2408252"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4099" name="Picture 3" descr="C:\Users\hp\Downloads\WhatsApp Image 2020-01-04 at 7.48.34 PM (2).jpeg"/>
          <p:cNvPicPr>
            <a:picLocks noChangeAspect="1" noChangeArrowheads="1"/>
          </p:cNvPicPr>
          <p:nvPr/>
        </p:nvPicPr>
        <p:blipFill>
          <a:blip r:embed="rId4"/>
          <a:srcRect b="6849"/>
          <a:stretch>
            <a:fillRect/>
          </a:stretch>
        </p:blipFill>
        <p:spPr bwMode="auto">
          <a:xfrm>
            <a:off x="285720" y="1500174"/>
            <a:ext cx="2500330"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3 AM (1).jpeg"/>
          <p:cNvPicPr>
            <a:picLocks noChangeAspect="1" noChangeArrowheads="1"/>
          </p:cNvPicPr>
          <p:nvPr/>
        </p:nvPicPr>
        <p:blipFill>
          <a:blip r:embed="rId2"/>
          <a:srcRect/>
          <a:stretch>
            <a:fillRect/>
          </a:stretch>
        </p:blipFill>
        <p:spPr bwMode="auto">
          <a:xfrm>
            <a:off x="285720" y="1285860"/>
            <a:ext cx="2571768"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5" name="Picture 3" descr="C:\Users\hp\Downloads\WhatsApp Image 2019-12-21 at 7.52.52 AM (1).jpeg"/>
          <p:cNvPicPr>
            <a:picLocks noChangeAspect="1" noChangeArrowheads="1"/>
          </p:cNvPicPr>
          <p:nvPr/>
        </p:nvPicPr>
        <p:blipFill>
          <a:blip r:embed="rId3"/>
          <a:srcRect/>
          <a:stretch>
            <a:fillRect/>
          </a:stretch>
        </p:blipFill>
        <p:spPr bwMode="auto">
          <a:xfrm>
            <a:off x="6429388" y="1214422"/>
            <a:ext cx="2428892" cy="478634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descr="C:\Users\hp\Downloads\WhatsApp Image 2019-12-21 at 7.52.52 AM (2).jpeg"/>
          <p:cNvPicPr>
            <a:picLocks noChangeAspect="1" noChangeArrowheads="1"/>
          </p:cNvPicPr>
          <p:nvPr/>
        </p:nvPicPr>
        <p:blipFill>
          <a:blip r:embed="rId4"/>
          <a:srcRect/>
          <a:stretch>
            <a:fillRect/>
          </a:stretch>
        </p:blipFill>
        <p:spPr bwMode="auto">
          <a:xfrm>
            <a:off x="3428992" y="1285860"/>
            <a:ext cx="2441582"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357166"/>
            <a:ext cx="3000364" cy="923330"/>
          </a:xfrm>
          <a:prstGeom prst="rect">
            <a:avLst/>
          </a:prstGeom>
          <a:noFill/>
        </p:spPr>
        <p:txBody>
          <a:bodyPr wrap="square" rtlCol="0">
            <a:spAutoFit/>
          </a:bodyPr>
          <a:lstStyle/>
          <a:p>
            <a:r>
              <a:rPr lang="en-IN" b="1" dirty="0" smtClean="0">
                <a:solidFill>
                  <a:schemeClr val="bg1"/>
                </a:solidFill>
              </a:rPr>
              <a:t>3. AFTER </a:t>
            </a:r>
            <a:r>
              <a:rPr lang="en-IN" b="1" dirty="0" smtClean="0">
                <a:solidFill>
                  <a:schemeClr val="bg1"/>
                </a:solidFill>
              </a:rPr>
              <a:t>CLICKING ON “FILE</a:t>
            </a:r>
          </a:p>
          <a:p>
            <a:r>
              <a:rPr lang="en-IN" b="1" dirty="0" smtClean="0">
                <a:solidFill>
                  <a:schemeClr val="bg1"/>
                </a:solidFill>
              </a:rPr>
              <a:t>    REPORT” USER HAS TO GO</a:t>
            </a:r>
            <a:endParaRPr lang="en-IN" b="1" dirty="0" smtClean="0">
              <a:solidFill>
                <a:schemeClr val="bg1"/>
              </a:solidFill>
            </a:endParaRPr>
          </a:p>
          <a:p>
            <a:r>
              <a:rPr lang="en-IN" b="1" dirty="0" smtClean="0">
                <a:solidFill>
                  <a:schemeClr val="bg1"/>
                </a:solidFill>
              </a:rPr>
              <a:t>    </a:t>
            </a:r>
            <a:r>
              <a:rPr lang="en-IN" b="1" dirty="0" smtClean="0">
                <a:solidFill>
                  <a:schemeClr val="bg1"/>
                </a:solidFill>
              </a:rPr>
              <a:t>TO “MAKE </a:t>
            </a:r>
            <a:r>
              <a:rPr lang="en-IN" b="1" dirty="0" smtClean="0">
                <a:solidFill>
                  <a:schemeClr val="bg1"/>
                </a:solidFill>
              </a:rPr>
              <a:t>A REPORT” </a:t>
            </a:r>
          </a:p>
        </p:txBody>
      </p:sp>
      <p:sp>
        <p:nvSpPr>
          <p:cNvPr id="8" name="TextBox 7"/>
          <p:cNvSpPr txBox="1"/>
          <p:nvPr/>
        </p:nvSpPr>
        <p:spPr>
          <a:xfrm>
            <a:off x="3071802" y="285728"/>
            <a:ext cx="3071834" cy="923330"/>
          </a:xfrm>
          <a:prstGeom prst="rect">
            <a:avLst/>
          </a:prstGeom>
          <a:noFill/>
        </p:spPr>
        <p:txBody>
          <a:bodyPr wrap="square" rtlCol="0">
            <a:spAutoFit/>
          </a:bodyPr>
          <a:lstStyle/>
          <a:p>
            <a:r>
              <a:rPr lang="en-IN" b="1" dirty="0" smtClean="0">
                <a:solidFill>
                  <a:schemeClr val="bg1"/>
                </a:solidFill>
              </a:rPr>
              <a:t>4. AFTER THIS A DESCRIPTION</a:t>
            </a:r>
          </a:p>
          <a:p>
            <a:r>
              <a:rPr lang="en-IN" b="1" dirty="0" smtClean="0">
                <a:solidFill>
                  <a:schemeClr val="bg1"/>
                </a:solidFill>
              </a:rPr>
              <a:t>    ACTIVITY OPENS WHICH IS</a:t>
            </a:r>
          </a:p>
          <a:p>
            <a:r>
              <a:rPr lang="en-IN" b="1" dirty="0" smtClean="0">
                <a:solidFill>
                  <a:schemeClr val="bg1"/>
                </a:solidFill>
              </a:rPr>
              <a:t>    OPTIONAL TO FILL</a:t>
            </a:r>
            <a:endParaRPr lang="en-US" b="1" dirty="0">
              <a:solidFill>
                <a:schemeClr val="bg1"/>
              </a:solidFill>
            </a:endParaRPr>
          </a:p>
        </p:txBody>
      </p:sp>
      <p:sp>
        <p:nvSpPr>
          <p:cNvPr id="9" name="TextBox 8"/>
          <p:cNvSpPr txBox="1"/>
          <p:nvPr/>
        </p:nvSpPr>
        <p:spPr>
          <a:xfrm>
            <a:off x="6143636" y="285728"/>
            <a:ext cx="3000364" cy="923330"/>
          </a:xfrm>
          <a:prstGeom prst="rect">
            <a:avLst/>
          </a:prstGeom>
          <a:noFill/>
        </p:spPr>
        <p:txBody>
          <a:bodyPr wrap="square" rtlCol="0">
            <a:spAutoFit/>
          </a:bodyPr>
          <a:lstStyle/>
          <a:p>
            <a:r>
              <a:rPr lang="en-IN" b="1" dirty="0" smtClean="0">
                <a:solidFill>
                  <a:schemeClr val="bg1"/>
                </a:solidFill>
              </a:rPr>
              <a:t>5. HERE USER HAD TO  </a:t>
            </a:r>
          </a:p>
          <a:p>
            <a:r>
              <a:rPr lang="en-IN" b="1" dirty="0" smtClean="0">
                <a:solidFill>
                  <a:schemeClr val="bg1"/>
                </a:solidFill>
              </a:rPr>
              <a:t>    PROVIDE CATTLE  DETAILS</a:t>
            </a:r>
          </a:p>
          <a:p>
            <a:r>
              <a:rPr lang="en-IN" b="1" dirty="0" smtClean="0">
                <a:solidFill>
                  <a:schemeClr val="bg1"/>
                </a:solidFill>
              </a:rPr>
              <a:t>    AND DESCRIBE THE CATTLE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3 AM.jpeg"/>
          <p:cNvPicPr>
            <a:picLocks noChangeAspect="1" noChangeArrowheads="1"/>
          </p:cNvPicPr>
          <p:nvPr/>
        </p:nvPicPr>
        <p:blipFill>
          <a:blip r:embed="rId2"/>
          <a:srcRect/>
          <a:stretch>
            <a:fillRect/>
          </a:stretch>
        </p:blipFill>
        <p:spPr bwMode="auto">
          <a:xfrm>
            <a:off x="357158" y="1285860"/>
            <a:ext cx="2500330"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descr="C:\Users\hp\Downloads\WhatsApp Image 2019-12-21 at 8.19.34 AM.jpeg"/>
          <p:cNvPicPr>
            <a:picLocks noChangeAspect="1" noChangeArrowheads="1"/>
          </p:cNvPicPr>
          <p:nvPr/>
        </p:nvPicPr>
        <p:blipFill>
          <a:blip r:embed="rId3"/>
          <a:srcRect/>
          <a:stretch>
            <a:fillRect/>
          </a:stretch>
        </p:blipFill>
        <p:spPr bwMode="auto">
          <a:xfrm>
            <a:off x="6500826" y="1285860"/>
            <a:ext cx="2428892"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0"/>
            <a:ext cx="3357554" cy="923330"/>
          </a:xfrm>
          <a:prstGeom prst="rect">
            <a:avLst/>
          </a:prstGeom>
          <a:noFill/>
        </p:spPr>
        <p:txBody>
          <a:bodyPr wrap="square" rtlCol="0">
            <a:spAutoFit/>
          </a:bodyPr>
          <a:lstStyle/>
          <a:p>
            <a:r>
              <a:rPr lang="en-IN" b="1" dirty="0" smtClean="0">
                <a:solidFill>
                  <a:schemeClr val="bg1"/>
                </a:solidFill>
              </a:rPr>
              <a:t>6. IF THE USER GIVE THE DETAILS </a:t>
            </a:r>
          </a:p>
          <a:p>
            <a:r>
              <a:rPr lang="en-IN" b="1" dirty="0" smtClean="0">
                <a:solidFill>
                  <a:schemeClr val="bg1"/>
                </a:solidFill>
              </a:rPr>
              <a:t>     THEY WILL CLICK “DONE”, </a:t>
            </a:r>
          </a:p>
          <a:p>
            <a:r>
              <a:rPr lang="en-IN" b="1" dirty="0" smtClean="0">
                <a:solidFill>
                  <a:schemeClr val="bg1"/>
                </a:solidFill>
              </a:rPr>
              <a:t>    “SKIP” IF NOT  PROVIDING </a:t>
            </a:r>
            <a:endParaRPr lang="en-US" b="1" dirty="0">
              <a:solidFill>
                <a:schemeClr val="bg1"/>
              </a:solidFill>
            </a:endParaRPr>
          </a:p>
        </p:txBody>
      </p:sp>
      <p:sp>
        <p:nvSpPr>
          <p:cNvPr id="8" name="TextBox 7"/>
          <p:cNvSpPr txBox="1"/>
          <p:nvPr/>
        </p:nvSpPr>
        <p:spPr>
          <a:xfrm>
            <a:off x="3286116" y="0"/>
            <a:ext cx="2714644" cy="1200329"/>
          </a:xfrm>
          <a:prstGeom prst="rect">
            <a:avLst/>
          </a:prstGeom>
          <a:noFill/>
        </p:spPr>
        <p:txBody>
          <a:bodyPr wrap="square" rtlCol="0">
            <a:spAutoFit/>
          </a:bodyPr>
          <a:lstStyle/>
          <a:p>
            <a:r>
              <a:rPr lang="en-IN" b="1" dirty="0" smtClean="0">
                <a:solidFill>
                  <a:schemeClr val="bg1"/>
                </a:solidFill>
              </a:rPr>
              <a:t>7. AFTER THIS CAMERA</a:t>
            </a:r>
          </a:p>
          <a:p>
            <a:r>
              <a:rPr lang="en-IN" b="1" dirty="0" smtClean="0">
                <a:solidFill>
                  <a:schemeClr val="bg1"/>
                </a:solidFill>
              </a:rPr>
              <a:t>    ACTIVITY OPENS WHERE </a:t>
            </a:r>
          </a:p>
          <a:p>
            <a:r>
              <a:rPr lang="en-IN" b="1" dirty="0" smtClean="0">
                <a:solidFill>
                  <a:schemeClr val="bg1"/>
                </a:solidFill>
              </a:rPr>
              <a:t>    USER CAN TAKE IMAGES</a:t>
            </a:r>
          </a:p>
          <a:p>
            <a:r>
              <a:rPr lang="en-IN" b="1" dirty="0" smtClean="0">
                <a:solidFill>
                  <a:schemeClr val="bg1"/>
                </a:solidFill>
              </a:rPr>
              <a:t>    AND CLICK “DONE”</a:t>
            </a:r>
            <a:endParaRPr lang="en-US" b="1" dirty="0">
              <a:solidFill>
                <a:schemeClr val="bg1"/>
              </a:solidFill>
            </a:endParaRPr>
          </a:p>
        </p:txBody>
      </p:sp>
      <p:sp>
        <p:nvSpPr>
          <p:cNvPr id="9" name="TextBox 8"/>
          <p:cNvSpPr txBox="1"/>
          <p:nvPr/>
        </p:nvSpPr>
        <p:spPr>
          <a:xfrm>
            <a:off x="6072198" y="0"/>
            <a:ext cx="3071802" cy="1200329"/>
          </a:xfrm>
          <a:prstGeom prst="rect">
            <a:avLst/>
          </a:prstGeom>
          <a:noFill/>
        </p:spPr>
        <p:txBody>
          <a:bodyPr wrap="square" rtlCol="0">
            <a:spAutoFit/>
          </a:bodyPr>
          <a:lstStyle/>
          <a:p>
            <a:r>
              <a:rPr lang="en-IN" b="1" dirty="0" smtClean="0">
                <a:solidFill>
                  <a:schemeClr val="bg1"/>
                </a:solidFill>
              </a:rPr>
              <a:t>8. AFTER CAMERA ACTIVITY</a:t>
            </a:r>
          </a:p>
          <a:p>
            <a:r>
              <a:rPr lang="en-IN" b="1" dirty="0" smtClean="0">
                <a:solidFill>
                  <a:schemeClr val="bg1"/>
                </a:solidFill>
              </a:rPr>
              <a:t>    LOCATION ACTIVITY OPENS</a:t>
            </a:r>
          </a:p>
          <a:p>
            <a:r>
              <a:rPr lang="en-IN" b="1" dirty="0" smtClean="0">
                <a:solidFill>
                  <a:schemeClr val="bg1"/>
                </a:solidFill>
              </a:rPr>
              <a:t>    WHICH ASKS USER TO GIVE</a:t>
            </a:r>
          </a:p>
          <a:p>
            <a:r>
              <a:rPr lang="en-IN" b="1" dirty="0" smtClean="0">
                <a:solidFill>
                  <a:schemeClr val="bg1"/>
                </a:solidFill>
              </a:rPr>
              <a:t>    ACCESS PERMISSION  </a:t>
            </a:r>
            <a:endParaRPr lang="en-US" b="1" dirty="0">
              <a:solidFill>
                <a:schemeClr val="bg1"/>
              </a:solidFill>
            </a:endParaRPr>
          </a:p>
        </p:txBody>
      </p:sp>
      <p:pic>
        <p:nvPicPr>
          <p:cNvPr id="5122" name="Picture 2" descr="C:\Users\hp\Downloads\WhatsApp Image 2020-01-04 at 7.48.34 PM (3).jpeg"/>
          <p:cNvPicPr>
            <a:picLocks noChangeAspect="1" noChangeArrowheads="1"/>
          </p:cNvPicPr>
          <p:nvPr/>
        </p:nvPicPr>
        <p:blipFill>
          <a:blip r:embed="rId4"/>
          <a:srcRect b="6944"/>
          <a:stretch>
            <a:fillRect/>
          </a:stretch>
        </p:blipFill>
        <p:spPr bwMode="auto">
          <a:xfrm>
            <a:off x="3357554" y="1285860"/>
            <a:ext cx="2643206"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1" name="Rounded Rectangle 10"/>
          <p:cNvSpPr/>
          <p:nvPr/>
        </p:nvSpPr>
        <p:spPr>
          <a:xfrm>
            <a:off x="5214942" y="5429264"/>
            <a:ext cx="571504" cy="21431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14942" y="5429264"/>
            <a:ext cx="642942" cy="246221"/>
          </a:xfrm>
          <a:prstGeom prst="rect">
            <a:avLst/>
          </a:prstGeom>
          <a:noFill/>
        </p:spPr>
        <p:txBody>
          <a:bodyPr wrap="square" rtlCol="0">
            <a:spAutoFit/>
          </a:bodyPr>
          <a:lstStyle/>
          <a:p>
            <a:r>
              <a:rPr lang="en-IN" sz="1000" b="1" dirty="0" smtClean="0">
                <a:solidFill>
                  <a:schemeClr val="bg1"/>
                </a:solidFill>
              </a:rPr>
              <a:t> DONE</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1 AM (2).jpeg"/>
          <p:cNvPicPr>
            <a:picLocks noChangeAspect="1" noChangeArrowheads="1"/>
          </p:cNvPicPr>
          <p:nvPr/>
        </p:nvPicPr>
        <p:blipFill>
          <a:blip r:embed="rId2"/>
          <a:srcRect/>
          <a:stretch>
            <a:fillRect/>
          </a:stretch>
        </p:blipFill>
        <p:spPr bwMode="auto">
          <a:xfrm>
            <a:off x="214282" y="1357298"/>
            <a:ext cx="2500330" cy="492922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5" name="Picture 3" descr="C:\Users\hp\Downloads\WhatsApp Image 2019-12-21 at 7.52.51 AM (1).jpeg"/>
          <p:cNvPicPr>
            <a:picLocks noChangeAspect="1" noChangeArrowheads="1"/>
          </p:cNvPicPr>
          <p:nvPr/>
        </p:nvPicPr>
        <p:blipFill>
          <a:blip r:embed="rId3"/>
          <a:srcRect/>
          <a:stretch>
            <a:fillRect/>
          </a:stretch>
        </p:blipFill>
        <p:spPr bwMode="auto">
          <a:xfrm>
            <a:off x="3357554" y="1357298"/>
            <a:ext cx="2624146" cy="492922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descr="C:\Users\hp\Downloads\WhatsApp Image 2019-12-21 at 7.52.51 AM.jpeg"/>
          <p:cNvPicPr>
            <a:picLocks noChangeAspect="1" noChangeArrowheads="1"/>
          </p:cNvPicPr>
          <p:nvPr/>
        </p:nvPicPr>
        <p:blipFill>
          <a:blip r:embed="rId4"/>
          <a:srcRect/>
          <a:stretch>
            <a:fillRect/>
          </a:stretch>
        </p:blipFill>
        <p:spPr bwMode="auto">
          <a:xfrm>
            <a:off x="6572264" y="1285860"/>
            <a:ext cx="2428892" cy="500066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214290"/>
            <a:ext cx="3143240" cy="923330"/>
          </a:xfrm>
          <a:prstGeom prst="rect">
            <a:avLst/>
          </a:prstGeom>
          <a:noFill/>
        </p:spPr>
        <p:txBody>
          <a:bodyPr wrap="square" rtlCol="0">
            <a:spAutoFit/>
          </a:bodyPr>
          <a:lstStyle/>
          <a:p>
            <a:r>
              <a:rPr lang="en-IN" b="1" dirty="0" smtClean="0">
                <a:solidFill>
                  <a:schemeClr val="bg1"/>
                </a:solidFill>
              </a:rPr>
              <a:t>9. WHEN USER CLICK ON</a:t>
            </a:r>
          </a:p>
          <a:p>
            <a:r>
              <a:rPr lang="en-IN" b="1" dirty="0" smtClean="0">
                <a:solidFill>
                  <a:schemeClr val="bg1"/>
                </a:solidFill>
              </a:rPr>
              <a:t>  “SEND LOCATION” IT SEARCH</a:t>
            </a:r>
          </a:p>
          <a:p>
            <a:r>
              <a:rPr lang="en-IN" b="1" dirty="0" smtClean="0">
                <a:solidFill>
                  <a:schemeClr val="bg1"/>
                </a:solidFill>
              </a:rPr>
              <a:t>   FOR CURRENT LOCATION </a:t>
            </a:r>
            <a:endParaRPr lang="en-US" b="1" dirty="0">
              <a:solidFill>
                <a:schemeClr val="bg1"/>
              </a:solidFill>
            </a:endParaRPr>
          </a:p>
        </p:txBody>
      </p:sp>
      <p:sp>
        <p:nvSpPr>
          <p:cNvPr id="8" name="TextBox 7"/>
          <p:cNvSpPr txBox="1"/>
          <p:nvPr/>
        </p:nvSpPr>
        <p:spPr>
          <a:xfrm>
            <a:off x="2857488" y="214290"/>
            <a:ext cx="3143272" cy="923330"/>
          </a:xfrm>
          <a:prstGeom prst="rect">
            <a:avLst/>
          </a:prstGeom>
          <a:noFill/>
        </p:spPr>
        <p:txBody>
          <a:bodyPr wrap="square" rtlCol="0">
            <a:spAutoFit/>
          </a:bodyPr>
          <a:lstStyle/>
          <a:p>
            <a:r>
              <a:rPr lang="en-IN" b="1" dirty="0" smtClean="0">
                <a:solidFill>
                  <a:schemeClr val="bg1"/>
                </a:solidFill>
              </a:rPr>
              <a:t>10. WHEN CURRENT LOCATION</a:t>
            </a:r>
          </a:p>
          <a:p>
            <a:r>
              <a:rPr lang="en-IN" b="1" dirty="0" smtClean="0">
                <a:solidFill>
                  <a:schemeClr val="bg1"/>
                </a:solidFill>
              </a:rPr>
              <a:t>       IS FOUND USER WILL CLICK</a:t>
            </a:r>
          </a:p>
          <a:p>
            <a:r>
              <a:rPr lang="en-IN" b="1" dirty="0" smtClean="0">
                <a:solidFill>
                  <a:schemeClr val="bg1"/>
                </a:solidFill>
              </a:rPr>
              <a:t>       ON “SUBMIT REPORT”</a:t>
            </a:r>
            <a:endParaRPr lang="en-US" b="1" dirty="0">
              <a:solidFill>
                <a:schemeClr val="bg1"/>
              </a:solidFill>
            </a:endParaRPr>
          </a:p>
        </p:txBody>
      </p:sp>
      <p:sp>
        <p:nvSpPr>
          <p:cNvPr id="9" name="TextBox 8"/>
          <p:cNvSpPr txBox="1"/>
          <p:nvPr/>
        </p:nvSpPr>
        <p:spPr>
          <a:xfrm>
            <a:off x="5929322" y="214290"/>
            <a:ext cx="3786214" cy="923330"/>
          </a:xfrm>
          <a:prstGeom prst="rect">
            <a:avLst/>
          </a:prstGeom>
          <a:noFill/>
        </p:spPr>
        <p:txBody>
          <a:bodyPr wrap="square" rtlCol="0">
            <a:spAutoFit/>
          </a:bodyPr>
          <a:lstStyle/>
          <a:p>
            <a:r>
              <a:rPr lang="en-IN" b="1" dirty="0" smtClean="0">
                <a:solidFill>
                  <a:schemeClr val="bg1"/>
                </a:solidFill>
              </a:rPr>
              <a:t>11.WHEN REPORT IS SUBMITTED</a:t>
            </a:r>
          </a:p>
          <a:p>
            <a:r>
              <a:rPr lang="en-IN" b="1" dirty="0" smtClean="0">
                <a:solidFill>
                  <a:schemeClr val="bg1"/>
                </a:solidFill>
              </a:rPr>
              <a:t>      A ACTIVITY IS SHOWN OF</a:t>
            </a:r>
          </a:p>
          <a:p>
            <a:r>
              <a:rPr lang="en-IN" b="1" dirty="0" smtClean="0">
                <a:solidFill>
                  <a:schemeClr val="bg1"/>
                </a:solidFill>
              </a:rPr>
              <a:t>      SUCCESSFUL SUBMISSION</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3 AM (1).jpeg"/>
          <p:cNvPicPr>
            <a:picLocks noChangeAspect="1" noChangeArrowheads="1"/>
          </p:cNvPicPr>
          <p:nvPr/>
        </p:nvPicPr>
        <p:blipFill>
          <a:blip r:embed="rId2"/>
          <a:srcRect/>
          <a:stretch>
            <a:fillRect/>
          </a:stretch>
        </p:blipFill>
        <p:spPr bwMode="auto">
          <a:xfrm>
            <a:off x="357158" y="1214422"/>
            <a:ext cx="2643206" cy="514353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3" name="TextBox 2"/>
          <p:cNvSpPr txBox="1"/>
          <p:nvPr/>
        </p:nvSpPr>
        <p:spPr>
          <a:xfrm>
            <a:off x="357158" y="214290"/>
            <a:ext cx="2714644" cy="923330"/>
          </a:xfrm>
          <a:prstGeom prst="rect">
            <a:avLst/>
          </a:prstGeom>
          <a:noFill/>
        </p:spPr>
        <p:txBody>
          <a:bodyPr wrap="square" rtlCol="0">
            <a:spAutoFit/>
          </a:bodyPr>
          <a:lstStyle/>
          <a:p>
            <a:r>
              <a:rPr lang="en-IN" b="1" dirty="0" smtClean="0">
                <a:solidFill>
                  <a:schemeClr val="bg1"/>
                </a:solidFill>
              </a:rPr>
              <a:t>12. IF A USER CLICKS ON</a:t>
            </a:r>
          </a:p>
          <a:p>
            <a:r>
              <a:rPr lang="en-IN" b="1" dirty="0" smtClean="0">
                <a:solidFill>
                  <a:schemeClr val="bg1"/>
                </a:solidFill>
              </a:rPr>
              <a:t>       “RETURN” THEY WILL </a:t>
            </a:r>
          </a:p>
          <a:p>
            <a:r>
              <a:rPr lang="en-IN" b="1" dirty="0" smtClean="0">
                <a:solidFill>
                  <a:schemeClr val="bg1"/>
                </a:solidFill>
              </a:rPr>
              <a:t>       COME TO MAIN MENU </a:t>
            </a:r>
            <a:endParaRPr lang="en-US" b="1" dirty="0">
              <a:solidFill>
                <a:schemeClr val="bg1"/>
              </a:solidFill>
            </a:endParaRPr>
          </a:p>
        </p:txBody>
      </p:sp>
      <p:pic>
        <p:nvPicPr>
          <p:cNvPr id="8194" name="Picture 2" descr="C:\Users\hp\Downloads\WhatsApp Image 2020-01-04 at 9.45.36 PM (1).jpeg"/>
          <p:cNvPicPr>
            <a:picLocks noChangeAspect="1" noChangeArrowheads="1"/>
          </p:cNvPicPr>
          <p:nvPr/>
        </p:nvPicPr>
        <p:blipFill>
          <a:blip r:embed="rId3"/>
          <a:srcRect/>
          <a:stretch>
            <a:fillRect/>
          </a:stretch>
        </p:blipFill>
        <p:spPr bwMode="auto">
          <a:xfrm>
            <a:off x="3500430" y="1214422"/>
            <a:ext cx="2500330" cy="514353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8195" name="Picture 3" descr="C:\Users\hp\Downloads\WhatsApp Image 2020-01-04 at 9.45.36 PM.jpeg"/>
          <p:cNvPicPr>
            <a:picLocks noChangeAspect="1" noChangeArrowheads="1"/>
          </p:cNvPicPr>
          <p:nvPr/>
        </p:nvPicPr>
        <p:blipFill>
          <a:blip r:embed="rId4"/>
          <a:srcRect/>
          <a:stretch>
            <a:fillRect/>
          </a:stretch>
        </p:blipFill>
        <p:spPr bwMode="auto">
          <a:xfrm>
            <a:off x="6357950" y="1285860"/>
            <a:ext cx="2307997" cy="507209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6" name="TextBox 5"/>
          <p:cNvSpPr txBox="1"/>
          <p:nvPr/>
        </p:nvSpPr>
        <p:spPr>
          <a:xfrm>
            <a:off x="3143240" y="214290"/>
            <a:ext cx="3143272" cy="923330"/>
          </a:xfrm>
          <a:prstGeom prst="rect">
            <a:avLst/>
          </a:prstGeom>
          <a:noFill/>
        </p:spPr>
        <p:txBody>
          <a:bodyPr wrap="square" rtlCol="0">
            <a:spAutoFit/>
          </a:bodyPr>
          <a:lstStyle/>
          <a:p>
            <a:r>
              <a:rPr lang="en-IN" b="1" dirty="0" smtClean="0">
                <a:solidFill>
                  <a:schemeClr val="bg1"/>
                </a:solidFill>
              </a:rPr>
              <a:t>13. WHEN USER CLICK ON</a:t>
            </a:r>
          </a:p>
          <a:p>
            <a:r>
              <a:rPr lang="en-IN" b="1" dirty="0" smtClean="0">
                <a:solidFill>
                  <a:schemeClr val="bg1"/>
                </a:solidFill>
              </a:rPr>
              <a:t> </a:t>
            </a:r>
            <a:r>
              <a:rPr lang="en-IN" b="1" dirty="0" smtClean="0">
                <a:solidFill>
                  <a:schemeClr val="bg1"/>
                </a:solidFill>
              </a:rPr>
              <a:t>    “SHOW FAQ” THE ACTIVITY</a:t>
            </a:r>
          </a:p>
          <a:p>
            <a:r>
              <a:rPr lang="en-IN" b="1" dirty="0" smtClean="0">
                <a:solidFill>
                  <a:schemeClr val="bg1"/>
                </a:solidFill>
              </a:rPr>
              <a:t> </a:t>
            </a:r>
            <a:r>
              <a:rPr lang="en-IN" b="1" dirty="0" smtClean="0">
                <a:solidFill>
                  <a:schemeClr val="bg1"/>
                </a:solidFill>
              </a:rPr>
              <a:t>     SHOWN BELOW WILL OPEN</a:t>
            </a:r>
            <a:endParaRPr lang="en-US" b="1" dirty="0">
              <a:solidFill>
                <a:schemeClr val="bg1"/>
              </a:solidFill>
            </a:endParaRPr>
          </a:p>
        </p:txBody>
      </p:sp>
      <p:sp>
        <p:nvSpPr>
          <p:cNvPr id="7" name="TextBox 6"/>
          <p:cNvSpPr txBox="1"/>
          <p:nvPr/>
        </p:nvSpPr>
        <p:spPr>
          <a:xfrm>
            <a:off x="6143636" y="214290"/>
            <a:ext cx="3214710" cy="923330"/>
          </a:xfrm>
          <a:prstGeom prst="rect">
            <a:avLst/>
          </a:prstGeom>
          <a:noFill/>
        </p:spPr>
        <p:txBody>
          <a:bodyPr wrap="square" rtlCol="0">
            <a:spAutoFit/>
          </a:bodyPr>
          <a:lstStyle/>
          <a:p>
            <a:r>
              <a:rPr lang="en-IN" b="1" dirty="0" smtClean="0">
                <a:solidFill>
                  <a:schemeClr val="bg1"/>
                </a:solidFill>
              </a:rPr>
              <a:t> 14. WHEN USER CLICK ON</a:t>
            </a:r>
          </a:p>
          <a:p>
            <a:r>
              <a:rPr lang="en-IN" b="1" dirty="0" smtClean="0">
                <a:solidFill>
                  <a:schemeClr val="bg1"/>
                </a:solidFill>
              </a:rPr>
              <a:t> </a:t>
            </a:r>
            <a:r>
              <a:rPr lang="en-IN" b="1" dirty="0" smtClean="0">
                <a:solidFill>
                  <a:schemeClr val="bg1"/>
                </a:solidFill>
              </a:rPr>
              <a:t>    “PROVIDE SUGGESSTIONS”</a:t>
            </a:r>
          </a:p>
          <a:p>
            <a:r>
              <a:rPr lang="en-IN" b="1" dirty="0" smtClean="0">
                <a:solidFill>
                  <a:schemeClr val="bg1"/>
                </a:solidFill>
              </a:rPr>
              <a:t> </a:t>
            </a:r>
            <a:r>
              <a:rPr lang="en-IN" b="1" dirty="0" smtClean="0">
                <a:solidFill>
                  <a:schemeClr val="bg1"/>
                </a:solidFill>
              </a:rPr>
              <a:t>      THIS ACTIVITY OPENS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p\Downloads\WhatsApp Image 2020-01-04 at 8.18.41 PM.jpeg"/>
          <p:cNvPicPr>
            <a:picLocks noChangeAspect="1" noChangeArrowheads="1"/>
          </p:cNvPicPr>
          <p:nvPr/>
        </p:nvPicPr>
        <p:blipFill>
          <a:blip r:embed="rId2"/>
          <a:srcRect b="6531"/>
          <a:stretch>
            <a:fillRect/>
          </a:stretch>
        </p:blipFill>
        <p:spPr bwMode="auto">
          <a:xfrm>
            <a:off x="357158" y="1571612"/>
            <a:ext cx="2636829" cy="464347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1" name="TextBox 10"/>
          <p:cNvSpPr txBox="1"/>
          <p:nvPr/>
        </p:nvSpPr>
        <p:spPr>
          <a:xfrm>
            <a:off x="214282" y="571480"/>
            <a:ext cx="3000396" cy="646331"/>
          </a:xfrm>
          <a:prstGeom prst="rect">
            <a:avLst/>
          </a:prstGeom>
          <a:noFill/>
        </p:spPr>
        <p:txBody>
          <a:bodyPr wrap="square" rtlCol="0">
            <a:spAutoFit/>
          </a:bodyPr>
          <a:lstStyle/>
          <a:p>
            <a:r>
              <a:rPr lang="en-IN" b="1" dirty="0" smtClean="0">
                <a:solidFill>
                  <a:schemeClr val="bg1"/>
                </a:solidFill>
              </a:rPr>
              <a:t>1.LOGIN PERFORMED BY THE</a:t>
            </a:r>
          </a:p>
          <a:p>
            <a:r>
              <a:rPr lang="en-IN" b="1" dirty="0" smtClean="0">
                <a:solidFill>
                  <a:schemeClr val="bg1"/>
                </a:solidFill>
              </a:rPr>
              <a:t> </a:t>
            </a:r>
            <a:r>
              <a:rPr lang="en-IN" b="1" dirty="0" smtClean="0">
                <a:solidFill>
                  <a:schemeClr val="bg1"/>
                </a:solidFill>
              </a:rPr>
              <a:t>MUNICIPAL EMPLOYEE</a:t>
            </a:r>
            <a:endParaRPr lang="en-US" b="1" dirty="0">
              <a:solidFill>
                <a:schemeClr val="bg1"/>
              </a:solidFill>
            </a:endParaRPr>
          </a:p>
        </p:txBody>
      </p:sp>
      <p:sp>
        <p:nvSpPr>
          <p:cNvPr id="12" name="TextBox 11"/>
          <p:cNvSpPr txBox="1"/>
          <p:nvPr/>
        </p:nvSpPr>
        <p:spPr>
          <a:xfrm>
            <a:off x="857224" y="0"/>
            <a:ext cx="7715304" cy="584775"/>
          </a:xfrm>
          <a:prstGeom prst="rect">
            <a:avLst/>
          </a:prstGeom>
          <a:noFill/>
        </p:spPr>
        <p:txBody>
          <a:bodyPr wrap="square" rtlCol="0">
            <a:spAutoFit/>
          </a:bodyPr>
          <a:lstStyle/>
          <a:p>
            <a:r>
              <a:rPr lang="en-IN" sz="3200" b="1" dirty="0" smtClean="0">
                <a:solidFill>
                  <a:schemeClr val="bg1"/>
                </a:solidFill>
              </a:rPr>
              <a:t>   </a:t>
            </a:r>
            <a:r>
              <a:rPr lang="en-IN" sz="3200" b="1" u="sng" dirty="0" smtClean="0">
                <a:solidFill>
                  <a:schemeClr val="bg1"/>
                </a:solidFill>
              </a:rPr>
              <a:t>MUNICIPAL EMPLOYEE USING OUR APP</a:t>
            </a:r>
            <a:endParaRPr lang="en-US" sz="3200" b="1" u="sng" dirty="0">
              <a:solidFill>
                <a:schemeClr val="bg1"/>
              </a:solidFill>
            </a:endParaRPr>
          </a:p>
        </p:txBody>
      </p:sp>
      <p:pic>
        <p:nvPicPr>
          <p:cNvPr id="6148" name="Picture 4" descr="C:\Users\hp\Downloads\WhatsApp Image 2020-01-04 at 6.29.18 PM (1).jpeg"/>
          <p:cNvPicPr>
            <a:picLocks noChangeAspect="1" noChangeArrowheads="1"/>
          </p:cNvPicPr>
          <p:nvPr/>
        </p:nvPicPr>
        <p:blipFill>
          <a:blip r:embed="rId3"/>
          <a:srcRect/>
          <a:stretch>
            <a:fillRect/>
          </a:stretch>
        </p:blipFill>
        <p:spPr bwMode="auto">
          <a:xfrm>
            <a:off x="3428992" y="1643050"/>
            <a:ext cx="2500330" cy="457203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149" name="Picture 5" descr="C:\Users\hp\Downloads\WhatsApp Image 2020-01-04 at 7.48.34 PM.jpeg"/>
          <p:cNvPicPr>
            <a:picLocks noChangeAspect="1" noChangeArrowheads="1"/>
          </p:cNvPicPr>
          <p:nvPr/>
        </p:nvPicPr>
        <p:blipFill>
          <a:blip r:embed="rId4"/>
          <a:srcRect b="6312"/>
          <a:stretch>
            <a:fillRect/>
          </a:stretch>
        </p:blipFill>
        <p:spPr bwMode="auto">
          <a:xfrm>
            <a:off x="6456341" y="1643050"/>
            <a:ext cx="2473377" cy="457203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5" name="TextBox 14"/>
          <p:cNvSpPr txBox="1"/>
          <p:nvPr/>
        </p:nvSpPr>
        <p:spPr>
          <a:xfrm>
            <a:off x="3143240" y="571480"/>
            <a:ext cx="3286148" cy="923330"/>
          </a:xfrm>
          <a:prstGeom prst="rect">
            <a:avLst/>
          </a:prstGeom>
          <a:noFill/>
        </p:spPr>
        <p:txBody>
          <a:bodyPr wrap="square" rtlCol="0">
            <a:spAutoFit/>
          </a:bodyPr>
          <a:lstStyle/>
          <a:p>
            <a:r>
              <a:rPr lang="en-IN" b="1" dirty="0" smtClean="0">
                <a:solidFill>
                  <a:schemeClr val="bg1"/>
                </a:solidFill>
              </a:rPr>
              <a:t>2. AFTER SUCCESSFUL LOGIN</a:t>
            </a:r>
          </a:p>
          <a:p>
            <a:r>
              <a:rPr lang="en-IN" b="1" dirty="0" smtClean="0">
                <a:solidFill>
                  <a:schemeClr val="bg1"/>
                </a:solidFill>
              </a:rPr>
              <a:t> </a:t>
            </a:r>
            <a:r>
              <a:rPr lang="en-IN" b="1" dirty="0" smtClean="0">
                <a:solidFill>
                  <a:schemeClr val="bg1"/>
                </a:solidFill>
              </a:rPr>
              <a:t>THE ACTIVITY SHOWN BELOW</a:t>
            </a:r>
          </a:p>
          <a:p>
            <a:r>
              <a:rPr lang="en-IN" b="1" dirty="0" smtClean="0">
                <a:solidFill>
                  <a:schemeClr val="bg1"/>
                </a:solidFill>
              </a:rPr>
              <a:t> </a:t>
            </a:r>
            <a:r>
              <a:rPr lang="en-IN" b="1" dirty="0" smtClean="0">
                <a:solidFill>
                  <a:schemeClr val="bg1"/>
                </a:solidFill>
              </a:rPr>
              <a:t> OPENS  </a:t>
            </a:r>
            <a:endParaRPr lang="en-US" b="1" dirty="0">
              <a:solidFill>
                <a:schemeClr val="bg1"/>
              </a:solidFill>
            </a:endParaRPr>
          </a:p>
        </p:txBody>
      </p:sp>
      <p:sp>
        <p:nvSpPr>
          <p:cNvPr id="16" name="TextBox 15"/>
          <p:cNvSpPr txBox="1"/>
          <p:nvPr/>
        </p:nvSpPr>
        <p:spPr>
          <a:xfrm>
            <a:off x="6143604" y="571480"/>
            <a:ext cx="3000396" cy="923330"/>
          </a:xfrm>
          <a:prstGeom prst="rect">
            <a:avLst/>
          </a:prstGeom>
          <a:noFill/>
        </p:spPr>
        <p:txBody>
          <a:bodyPr wrap="square" rtlCol="0">
            <a:spAutoFit/>
          </a:bodyPr>
          <a:lstStyle/>
          <a:p>
            <a:r>
              <a:rPr lang="en-IN" b="1" dirty="0" smtClean="0">
                <a:solidFill>
                  <a:schemeClr val="bg1"/>
                </a:solidFill>
              </a:rPr>
              <a:t>  3. WHEN WORKER CLICK ON</a:t>
            </a:r>
          </a:p>
          <a:p>
            <a:r>
              <a:rPr lang="en-IN" b="1" dirty="0" smtClean="0">
                <a:solidFill>
                  <a:schemeClr val="bg1"/>
                </a:solidFill>
              </a:rPr>
              <a:t> </a:t>
            </a:r>
            <a:r>
              <a:rPr lang="en-IN" b="1" dirty="0" smtClean="0">
                <a:solidFill>
                  <a:schemeClr val="bg1"/>
                </a:solidFill>
              </a:rPr>
              <a:t> “PENDING REPORTS” THE </a:t>
            </a:r>
          </a:p>
          <a:p>
            <a:r>
              <a:rPr lang="en-IN" b="1" dirty="0" smtClean="0">
                <a:solidFill>
                  <a:schemeClr val="bg1"/>
                </a:solidFill>
              </a:rPr>
              <a:t> </a:t>
            </a:r>
            <a:r>
              <a:rPr lang="en-IN" b="1" dirty="0" smtClean="0">
                <a:solidFill>
                  <a:schemeClr val="bg1"/>
                </a:solidFill>
              </a:rPr>
              <a:t>  ACTIVITY SHOWN OPENS</a:t>
            </a:r>
            <a:endParaRPr lang="en-US"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1234</Words>
  <Application>Microsoft Office PowerPoint</Application>
  <PresentationFormat>On-screen Show (4:3)</PresentationFormat>
  <Paragraphs>227</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102</cp:revision>
  <dcterms:created xsi:type="dcterms:W3CDTF">2019-12-26T15:09:33Z</dcterms:created>
  <dcterms:modified xsi:type="dcterms:W3CDTF">2020-01-04T17:34:41Z</dcterms:modified>
</cp:coreProperties>
</file>