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2BEF3-607B-47C2-883D-7CA66833DC44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03EF6-3C01-4EE5-A379-DD75165F2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973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03EF6-3C01-4EE5-A379-DD75165F265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13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478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007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1474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942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010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376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0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751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7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182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7684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2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0D2C6-A6A0-5BA9-360E-5ED3E049F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5313400" cy="1978346"/>
          </a:xfrm>
        </p:spPr>
        <p:txBody>
          <a:bodyPr>
            <a:normAutofit/>
          </a:bodyPr>
          <a:lstStyle/>
          <a:p>
            <a:r>
              <a:rPr lang="en-IN" b="1" i="0">
                <a:effectLst/>
                <a:latin typeface="Semi Sans"/>
              </a:rPr>
              <a:t>Graded Project on SQL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51F94-9297-04C1-480C-7B9874DBB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5313400" cy="2418188"/>
          </a:xfrm>
        </p:spPr>
        <p:txBody>
          <a:bodyPr>
            <a:normAutofit/>
          </a:bodyPr>
          <a:lstStyle/>
          <a:p>
            <a:r>
              <a:rPr lang="en-IN"/>
              <a:t>Created by –</a:t>
            </a:r>
            <a:r>
              <a:rPr lang="en-IN" err="1"/>
              <a:t>Ajin</a:t>
            </a:r>
            <a:r>
              <a:rPr lang="en-IN"/>
              <a:t> K. Biju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-7670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3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9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 descr="Coloured pencils inside a pencil holder which is on top of a wood table">
            <a:extLst>
              <a:ext uri="{FF2B5EF4-FFF2-40B4-BE49-F238E27FC236}">
                <a16:creationId xmlns:a16="http://schemas.microsoft.com/office/drawing/2014/main" id="{309D5488-89F6-34B3-AD48-CEE042F54C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599" r="221" b="-1"/>
          <a:stretch/>
        </p:blipFill>
        <p:spPr>
          <a:xfrm>
            <a:off x="6522720" y="10"/>
            <a:ext cx="56692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7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2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972B65B-8AFA-4B5C-BFC6-E443F3777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21648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EC905-A1C9-B374-01A1-3312E67C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122363"/>
            <a:ext cx="10993036" cy="19783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dirty="0">
                <a:effectLst/>
                <a:latin typeface="Medium Sans"/>
              </a:rPr>
              <a:t> Analyze the grouping of drugs by dosage form</a:t>
            </a:r>
            <a:endParaRPr lang="en-US" sz="5400" b="1" dirty="0"/>
          </a:p>
        </p:txBody>
      </p:sp>
      <p:grpSp>
        <p:nvGrpSpPr>
          <p:cNvPr id="33" name="Graphic 78">
            <a:extLst>
              <a:ext uri="{FF2B5EF4-FFF2-40B4-BE49-F238E27FC236}">
                <a16:creationId xmlns:a16="http://schemas.microsoft.com/office/drawing/2014/main" id="{8B32F32D-2578-47BA-A8C8-B9CC3F8A0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4" name="Graphic 78">
              <a:extLst>
                <a:ext uri="{FF2B5EF4-FFF2-40B4-BE49-F238E27FC236}">
                  <a16:creationId xmlns:a16="http://schemas.microsoft.com/office/drawing/2014/main" id="{FE39C5A6-D000-4F68-8942-DD0D6D6F83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aphic 78">
              <a:extLst>
                <a:ext uri="{FF2B5EF4-FFF2-40B4-BE49-F238E27FC236}">
                  <a16:creationId xmlns:a16="http://schemas.microsoft.com/office/drawing/2014/main" id="{E89890B6-1232-480B-A1E4-4EE4897F6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AA2A92B4-DD5E-4659-876C-CEF27D8A3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CB3716F9-57FA-4E55-B926-D141DFDE7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6E65CA48-F624-4AAA-B08C-4D030E798B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5AB96607-3A57-4F71-87E5-C0D546FEBF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86E5E1D-FD49-448F-83C8-E06466BE5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94598" y="4164981"/>
            <a:ext cx="5997401" cy="2693020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82E7BA0-A7BA-4C61-9D6F-5345A5405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489755" y="4632160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5369E81-3115-4284-995E-F753EB421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4729589-1C6A-4995-83DB-3C8AC2B8D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A966D0D-0B99-4534-8150-ECA25F804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Graphic 12">
              <a:extLst>
                <a:ext uri="{FF2B5EF4-FFF2-40B4-BE49-F238E27FC236}">
                  <a16:creationId xmlns:a16="http://schemas.microsoft.com/office/drawing/2014/main" id="{7DC8EDF8-9492-4A6B-8050-A6B44F11B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13B4EDF3-5414-4F6E-8824-4FDC7BFD5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15">
              <a:extLst>
                <a:ext uri="{FF2B5EF4-FFF2-40B4-BE49-F238E27FC236}">
                  <a16:creationId xmlns:a16="http://schemas.microsoft.com/office/drawing/2014/main" id="{6CE204CE-5738-4712-8E02-CF746C010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2369023-4235-4E1E-A424-EA0EA83DE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342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34D1EDCD-62FD-1CF5-4659-704DE6FE8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A screenshot of a quiz&#10;&#10;Description automatically generated">
            <a:extLst>
              <a:ext uri="{FF2B5EF4-FFF2-40B4-BE49-F238E27FC236}">
                <a16:creationId xmlns:a16="http://schemas.microsoft.com/office/drawing/2014/main" id="{D0965E8E-309F-EB11-F7F7-E983351BB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572" y="590413"/>
            <a:ext cx="1991003" cy="3467584"/>
          </a:xfrm>
          <a:prstGeom prst="rect">
            <a:avLst/>
          </a:prstGeom>
          <a:ln>
            <a:solidFill>
              <a:schemeClr val="tx2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86148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2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1DEB8A1-0BB8-48FD-8739-36D42B5F2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45620" y="-21648"/>
            <a:ext cx="1446380" cy="2080204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3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64000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4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E888BFA-FA2E-44AF-9D7B-16D609CD4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52911"/>
            <a:ext cx="4238069" cy="4005090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3A4A2-D293-9CF9-0FEA-D6DC2E78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06" y="1122363"/>
            <a:ext cx="10357468" cy="197834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b="1" i="0" dirty="0">
                <a:effectLst/>
                <a:latin typeface="Medium Sans"/>
              </a:rPr>
              <a:t>Visualize drug approvals based on therapeutic classes</a:t>
            </a:r>
            <a:endParaRPr lang="en-US" sz="5400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7CE019E-45F4-43D5-9AB7-9B668C6E6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458881" y="3428995"/>
            <a:ext cx="886141" cy="802496"/>
            <a:chOff x="10948005" y="3272152"/>
            <a:chExt cx="868640" cy="78664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C480AF2-3BB1-4050-B21E-AB449FE50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3E90887-79C9-41C0-B858-2F1BBDB0D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C19F66-7FD5-40E7-9815-B07EFECA6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Graphic 12">
              <a:extLst>
                <a:ext uri="{FF2B5EF4-FFF2-40B4-BE49-F238E27FC236}">
                  <a16:creationId xmlns:a16="http://schemas.microsoft.com/office/drawing/2014/main" id="{D5C72724-3286-4EB9-9914-3494FBE16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932523A8-D1B0-4E30-B39D-0D5333498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15">
              <a:extLst>
                <a:ext uri="{FF2B5EF4-FFF2-40B4-BE49-F238E27FC236}">
                  <a16:creationId xmlns:a16="http://schemas.microsoft.com/office/drawing/2014/main" id="{2FA0DBAA-ACBC-42C4-88B2-1EBB6EC00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1AE6197-E637-4088-81E6-76DCE41A5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20423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B2BDE32-0D5F-AFF8-55F6-0D679E3C3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35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1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8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9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1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13628-8FDA-AA5A-6316-C42609FC8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122363"/>
            <a:ext cx="8341999" cy="19783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/>
              <a:t>Thank you</a:t>
            </a: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0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1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2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83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4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932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7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2" name="Freeform: Shape 1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1" name="Freeform: Shape 1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1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55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57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4D7F7-1300-7652-9B7C-4DFDB63D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122362"/>
            <a:ext cx="10072922" cy="3346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dirty="0">
                <a:effectLst/>
                <a:latin typeface="Medium Sans"/>
              </a:rPr>
              <a:t> </a:t>
            </a:r>
            <a:r>
              <a:rPr lang="en-US" sz="12400" b="1" i="0" dirty="0">
                <a:effectLst/>
                <a:latin typeface="Medium Sans"/>
              </a:rPr>
              <a:t>Visualize</a:t>
            </a:r>
            <a:r>
              <a:rPr lang="en-US" sz="5400" b="1" i="0" dirty="0">
                <a:effectLst/>
                <a:latin typeface="Medium Sans"/>
              </a:rPr>
              <a:t> the yearly approval trends of drugs</a:t>
            </a:r>
            <a:endParaRPr lang="en-US" sz="17600" b="1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BCE96F0-24EE-4BAB-8C00-893EC1714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506" y="-615180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D444C4E-6A11-4761-8A29-4B2A05781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516668"/>
            <a:ext cx="4187283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F47D306-4FD8-4CAD-82D2-FD4C900AD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969850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0BEF343-715B-4B19-9862-2734A1FCD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DEFB171-510F-4499-9CD0-BC5ACC40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2A2759B-0AF5-4E2E-82AA-813216C89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Graphic 12">
              <a:extLst>
                <a:ext uri="{FF2B5EF4-FFF2-40B4-BE49-F238E27FC236}">
                  <a16:creationId xmlns:a16="http://schemas.microsoft.com/office/drawing/2014/main" id="{8366DE17-B6DB-4AF0-9B4C-75A8EFB36E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AA09F465-4405-48C1-97F4-AA4773F954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15">
              <a:extLst>
                <a:ext uri="{FF2B5EF4-FFF2-40B4-BE49-F238E27FC236}">
                  <a16:creationId xmlns:a16="http://schemas.microsoft.com/office/drawing/2014/main" id="{A2C1BD7E-5FA9-494F-8D3D-6844C3A33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185BE1E-CAFB-4EFD-944A-39897624F1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24628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91978-44ED-82A7-EEBB-9854A7CDD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1524000"/>
            <a:ext cx="3763141" cy="3126658"/>
          </a:xfrm>
        </p:spPr>
        <p:txBody>
          <a:bodyPr anchor="t">
            <a:normAutofit/>
          </a:bodyPr>
          <a:lstStyle/>
          <a:p>
            <a:r>
              <a:rPr lang="en-IN" dirty="0"/>
              <a:t>Analysis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AB5BF24-836F-4A13-AAE6-3EEB92256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5870" y="-1272272"/>
            <a:ext cx="1349830" cy="3894372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aphic 78">
            <a:extLst>
              <a:ext uri="{FF2B5EF4-FFF2-40B4-BE49-F238E27FC236}">
                <a16:creationId xmlns:a16="http://schemas.microsoft.com/office/drawing/2014/main" id="{AFA309B8-3551-4D00-8F72-F8224F39C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14577" y="162804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3" name="Graphic 78">
              <a:extLst>
                <a:ext uri="{FF2B5EF4-FFF2-40B4-BE49-F238E27FC236}">
                  <a16:creationId xmlns:a16="http://schemas.microsoft.com/office/drawing/2014/main" id="{8C5ABE74-2784-4339-960F-DE0743356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aphic 78">
              <a:extLst>
                <a:ext uri="{FF2B5EF4-FFF2-40B4-BE49-F238E27FC236}">
                  <a16:creationId xmlns:a16="http://schemas.microsoft.com/office/drawing/2014/main" id="{9B02DBFF-C7B0-4205-8D48-C39852D9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0AE5FE2D-F4EC-428F-94E7-AAE7762219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A1B0A68-AF93-4CFA-A1EE-324301A9BF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4F9EB863-21D4-401D-9E61-1D25B48C9D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F3093249-66A1-4C01-B378-49E15A9AB7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" name="Content Placeholder 5" descr="A red and white graph&#10;&#10;Description automatically generated">
            <a:extLst>
              <a:ext uri="{FF2B5EF4-FFF2-40B4-BE49-F238E27FC236}">
                <a16:creationId xmlns:a16="http://schemas.microsoft.com/office/drawing/2014/main" id="{957F638B-D484-7BDD-6D2F-114B18DF8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024" y="623156"/>
            <a:ext cx="7648575" cy="532393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1AB72E4-85FE-4925-94E8-F8DC756A0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5F2BAA-9430-49D4-AFB2-873C0C5B3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34902B3-2AE0-4E5A-A88A-6F2E21C69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207F540-3EC2-4C41-BB1C-64800269E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0680360-D392-4B29-AAE9-59D48E548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Graphic 12">
              <a:extLst>
                <a:ext uri="{FF2B5EF4-FFF2-40B4-BE49-F238E27FC236}">
                  <a16:creationId xmlns:a16="http://schemas.microsoft.com/office/drawing/2014/main" id="{9E693E54-E127-4A47-A6B4-2D6169CF3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AE27342A-086B-4F33-95AE-81BCA416D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3EEBDF54-E0D8-4010-A38F-616CF8255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E4438AD-CF0A-44D7-9B3E-5C0102497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FCC08AF-D948-3BE7-B371-BC140E753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11681"/>
              </p:ext>
            </p:extLst>
          </p:nvPr>
        </p:nvGraphicFramePr>
        <p:xfrm>
          <a:off x="257553" y="2802197"/>
          <a:ext cx="3498369" cy="1333500"/>
        </p:xfrm>
        <a:graphic>
          <a:graphicData uri="http://schemas.openxmlformats.org/drawingml/2006/table">
            <a:tbl>
              <a:tblPr/>
              <a:tblGrid>
                <a:gridCol w="1216011">
                  <a:extLst>
                    <a:ext uri="{9D8B030D-6E8A-4147-A177-3AD203B41FA5}">
                      <a16:colId xmlns:a16="http://schemas.microsoft.com/office/drawing/2014/main" val="2994683193"/>
                    </a:ext>
                  </a:extLst>
                </a:gridCol>
                <a:gridCol w="2282358">
                  <a:extLst>
                    <a:ext uri="{9D8B030D-6E8A-4147-A177-3AD203B41FA5}">
                      <a16:colId xmlns:a16="http://schemas.microsoft.com/office/drawing/2014/main" val="3528974939"/>
                    </a:ext>
                  </a:extLst>
                </a:gridCol>
              </a:tblGrid>
              <a:tr h="13733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    Approval Year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                   Number of Drugs Approved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989541"/>
                  </a:ext>
                </a:extLst>
              </a:tr>
              <a:tr h="137336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2002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5661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802531"/>
                  </a:ext>
                </a:extLst>
              </a:tr>
              <a:tr h="137336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2000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5204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0684012"/>
                  </a:ext>
                </a:extLst>
              </a:tr>
              <a:tr h="137336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2001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5098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64077"/>
                  </a:ext>
                </a:extLst>
              </a:tr>
              <a:tr h="137336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1945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369461"/>
                  </a:ext>
                </a:extLst>
              </a:tr>
              <a:tr h="137336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1943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6409384"/>
                  </a:ext>
                </a:extLst>
              </a:tr>
              <a:tr h="137336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1944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6575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89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1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3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443F42-9C4D-A40C-7890-8184BB375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391563"/>
            <a:ext cx="10072922" cy="170914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000" b="0" i="0" dirty="0">
                <a:solidFill>
                  <a:srgbClr val="7C8BA2"/>
                </a:solidFill>
                <a:effectLst/>
                <a:latin typeface="Medium Sans"/>
              </a:rPr>
              <a:t> </a:t>
            </a:r>
            <a:r>
              <a:rPr lang="en-US" sz="5400" b="1" i="0" dirty="0">
                <a:effectLst/>
                <a:latin typeface="Medium Sans"/>
              </a:rPr>
              <a:t>Approval trends over the years based on different sponsors</a:t>
            </a:r>
            <a:endParaRPr lang="en-US" sz="5400" b="1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C147919-C87A-403A-AC24-CA39D2BC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45152" y="-945150"/>
            <a:ext cx="1315541" cy="3205843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2" name="Graphic 78">
            <a:extLst>
              <a:ext uri="{FF2B5EF4-FFF2-40B4-BE49-F238E27FC236}">
                <a16:creationId xmlns:a16="http://schemas.microsoft.com/office/drawing/2014/main" id="{4B3D6101-D5EE-45DC-8706-F9B108885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96975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3" name="Graphic 78">
              <a:extLst>
                <a:ext uri="{FF2B5EF4-FFF2-40B4-BE49-F238E27FC236}">
                  <a16:creationId xmlns:a16="http://schemas.microsoft.com/office/drawing/2014/main" id="{832CBDD0-B87C-4970-B2A7-FFFD6D26C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aphic 78">
              <a:extLst>
                <a:ext uri="{FF2B5EF4-FFF2-40B4-BE49-F238E27FC236}">
                  <a16:creationId xmlns:a16="http://schemas.microsoft.com/office/drawing/2014/main" id="{55A7B42D-7C6F-4B18-99C0-19CE15EBE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97784B97-59E3-4231-8D2D-693C652D81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AB02D7A6-3A01-442C-9FC4-CAC4E9061A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E0010192-C718-45FF-9A87-29EB5D58E1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04DD3A35-AF24-4806-B3D6-F5957085E9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8246221-44FF-4718-9ACD-D3FC9D5D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A557398-F949-4133-8B80-0DEE64C0B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C037D70-E018-4790-A7D3-72B39BB61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140752A-38F5-48A7-AB80-64CC505F0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B136588-6327-46A4-B823-1ACCE9F23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Graphic 12">
              <a:extLst>
                <a:ext uri="{FF2B5EF4-FFF2-40B4-BE49-F238E27FC236}">
                  <a16:creationId xmlns:a16="http://schemas.microsoft.com/office/drawing/2014/main" id="{5776E254-D3DD-4992-9085-92BB3405C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D2434460-8BB8-4B7B-9919-615EAFB32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B390352D-88A1-4F79-B475-5CFD8120D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BE6644B-32A7-45A6-8922-BA1FE8C23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65900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18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5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26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7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28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233" name="Rectangle 232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2091658A-12CC-10EE-50F6-9DC2B88D4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2" r="-1" b="-1"/>
          <a:stretch/>
        </p:blipFill>
        <p:spPr>
          <a:xfrm>
            <a:off x="-12976" y="-4300"/>
            <a:ext cx="12188932" cy="6857990"/>
          </a:xfrm>
          <a:prstGeom prst="rect">
            <a:avLst/>
          </a:prstGeom>
        </p:spPr>
      </p:pic>
      <p:sp>
        <p:nvSpPr>
          <p:cNvPr id="235" name="Rectangle 234">
            <a:extLst>
              <a:ext uri="{FF2B5EF4-FFF2-40B4-BE49-F238E27FC236}">
                <a16:creationId xmlns:a16="http://schemas.microsoft.com/office/drawing/2014/main" id="{ABC37145-583D-4973-AE68-23CB73494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524" y="0"/>
            <a:ext cx="12188952" cy="4046483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7" name="Graphic 78">
            <a:extLst>
              <a:ext uri="{FF2B5EF4-FFF2-40B4-BE49-F238E27FC236}">
                <a16:creationId xmlns:a16="http://schemas.microsoft.com/office/drawing/2014/main" id="{674FBD09-398F-4886-8D52-3CCAB16E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57951" y="971370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8" name="Graphic 78">
              <a:extLst>
                <a:ext uri="{FF2B5EF4-FFF2-40B4-BE49-F238E27FC236}">
                  <a16:creationId xmlns:a16="http://schemas.microsoft.com/office/drawing/2014/main" id="{794E9BAB-B9ED-4E72-B558-1E4B8753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9" name="Graphic 78">
              <a:extLst>
                <a:ext uri="{FF2B5EF4-FFF2-40B4-BE49-F238E27FC236}">
                  <a16:creationId xmlns:a16="http://schemas.microsoft.com/office/drawing/2014/main" id="{809A1029-A1BA-4EF8-959B-2AF852A34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40" name="Graphic 78">
                <a:extLst>
                  <a:ext uri="{FF2B5EF4-FFF2-40B4-BE49-F238E27FC236}">
                    <a16:creationId xmlns:a16="http://schemas.microsoft.com/office/drawing/2014/main" id="{1618CAAA-B087-4302-8144-EFDD1D9FD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Graphic 78">
                <a:extLst>
                  <a:ext uri="{FF2B5EF4-FFF2-40B4-BE49-F238E27FC236}">
                    <a16:creationId xmlns:a16="http://schemas.microsoft.com/office/drawing/2014/main" id="{D71D93E1-AEA4-4F92-BA99-24786C8A1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Graphic 78">
                <a:extLst>
                  <a:ext uri="{FF2B5EF4-FFF2-40B4-BE49-F238E27FC236}">
                    <a16:creationId xmlns:a16="http://schemas.microsoft.com/office/drawing/2014/main" id="{CE7112A6-6EAE-4620-B089-30D687AA0A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Graphic 78">
                <a:extLst>
                  <a:ext uri="{FF2B5EF4-FFF2-40B4-BE49-F238E27FC236}">
                    <a16:creationId xmlns:a16="http://schemas.microsoft.com/office/drawing/2014/main" id="{6F45DEA9-D350-4D7C-B408-D0250EE30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11E84B46-9597-410B-A51F-E2E0F2FAF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3D4FD378-E29E-4996-A8B0-11E2368A6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7BA59DF4-225D-4521-9655-5F0DF52E4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C5295146-5EA5-417D-AAEE-F59000BC6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3768FE2E-63BB-4E2F-8744-A188E6C6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1" name="Graphic 12">
              <a:extLst>
                <a:ext uri="{FF2B5EF4-FFF2-40B4-BE49-F238E27FC236}">
                  <a16:creationId xmlns:a16="http://schemas.microsoft.com/office/drawing/2014/main" id="{4641D6CE-B3E9-440C-BAAE-6F6968AAA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Graphic 15">
              <a:extLst>
                <a:ext uri="{FF2B5EF4-FFF2-40B4-BE49-F238E27FC236}">
                  <a16:creationId xmlns:a16="http://schemas.microsoft.com/office/drawing/2014/main" id="{8D02F1DC-8FDC-4424-8750-42EE6CB9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Graphic 15">
              <a:extLst>
                <a:ext uri="{FF2B5EF4-FFF2-40B4-BE49-F238E27FC236}">
                  <a16:creationId xmlns:a16="http://schemas.microsoft.com/office/drawing/2014/main" id="{2BB6A551-D864-43F8-B270-809C68AE3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B57277C8-A482-4AA3-AFA6-7F211CE35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 descr="A screenshot of a checklist&#10;&#10;Description automatically generated">
            <a:extLst>
              <a:ext uri="{FF2B5EF4-FFF2-40B4-BE49-F238E27FC236}">
                <a16:creationId xmlns:a16="http://schemas.microsoft.com/office/drawing/2014/main" id="{6C79BD0D-CD6B-0E00-CE08-8FCA328A86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114" y="902009"/>
            <a:ext cx="1933845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5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8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6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1DEB8A1-0BB8-48FD-8739-36D42B5F2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45620" y="-21648"/>
            <a:ext cx="1446380" cy="2080204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7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64000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8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E888BFA-FA2E-44AF-9D7B-16D609CD4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52911"/>
            <a:ext cx="4238069" cy="4005090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EA41C-1CFF-C9AB-2104-8573078B2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07" y="1122363"/>
            <a:ext cx="10543567" cy="197834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b="1" i="0" dirty="0">
                <a:latin typeface="Medium Sans"/>
              </a:rPr>
              <a:t>S</a:t>
            </a:r>
            <a:r>
              <a:rPr lang="en-US" sz="5400" b="1" i="0" dirty="0">
                <a:effectLst/>
                <a:latin typeface="Medium Sans"/>
              </a:rPr>
              <a:t>egmentation of products based on Marketing Status</a:t>
            </a:r>
            <a:endParaRPr lang="en-US" sz="5400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7CE019E-45F4-43D5-9AB7-9B668C6E6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458881" y="3428995"/>
            <a:ext cx="886141" cy="802496"/>
            <a:chOff x="10948005" y="3272152"/>
            <a:chExt cx="868640" cy="78664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C480AF2-3BB1-4050-B21E-AB449FE50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3E90887-79C9-41C0-B858-2F1BBDB0D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8C19F66-7FD5-40E7-9815-B07EFECA6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1" name="Graphic 12">
              <a:extLst>
                <a:ext uri="{FF2B5EF4-FFF2-40B4-BE49-F238E27FC236}">
                  <a16:creationId xmlns:a16="http://schemas.microsoft.com/office/drawing/2014/main" id="{D5C72724-3286-4EB9-9914-3494FBE16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Graphic 15">
              <a:extLst>
                <a:ext uri="{FF2B5EF4-FFF2-40B4-BE49-F238E27FC236}">
                  <a16:creationId xmlns:a16="http://schemas.microsoft.com/office/drawing/2014/main" id="{932523A8-D1B0-4E30-B39D-0D5333498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Graphic 15">
              <a:extLst>
                <a:ext uri="{FF2B5EF4-FFF2-40B4-BE49-F238E27FC236}">
                  <a16:creationId xmlns:a16="http://schemas.microsoft.com/office/drawing/2014/main" id="{2FA0DBAA-ACBC-42C4-88B2-1EBB6EC00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1AE6197-E637-4088-81E6-76DCE41A5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6334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F5D71A89-DFEE-9041-4148-060CFE4D5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52C8E03-39A1-914E-A237-0EC0785CC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121" y="927982"/>
            <a:ext cx="2438970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31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2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65A24-9636-E952-1276-8B49E005A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1" y="1391563"/>
            <a:ext cx="11131839" cy="170914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b="1" i="0" dirty="0">
                <a:latin typeface="Medium Sans"/>
              </a:rPr>
              <a:t>T</a:t>
            </a:r>
            <a:r>
              <a:rPr lang="en-US" sz="5400" b="1" i="0" dirty="0">
                <a:effectLst/>
                <a:latin typeface="Medium Sans"/>
              </a:rPr>
              <a:t>otal number of applications for each Marketing Status</a:t>
            </a:r>
            <a:endParaRPr lang="en-US" sz="5400" b="1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C147919-C87A-403A-AC24-CA39D2BC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45152" y="-945150"/>
            <a:ext cx="1315541" cy="3205843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3" name="Graphic 78">
            <a:extLst>
              <a:ext uri="{FF2B5EF4-FFF2-40B4-BE49-F238E27FC236}">
                <a16:creationId xmlns:a16="http://schemas.microsoft.com/office/drawing/2014/main" id="{4B3D6101-D5EE-45DC-8706-F9B108885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96975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4" name="Graphic 78">
              <a:extLst>
                <a:ext uri="{FF2B5EF4-FFF2-40B4-BE49-F238E27FC236}">
                  <a16:creationId xmlns:a16="http://schemas.microsoft.com/office/drawing/2014/main" id="{832CBDD0-B87C-4970-B2A7-FFFD6D26C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aphic 78">
              <a:extLst>
                <a:ext uri="{FF2B5EF4-FFF2-40B4-BE49-F238E27FC236}">
                  <a16:creationId xmlns:a16="http://schemas.microsoft.com/office/drawing/2014/main" id="{55A7B42D-7C6F-4B18-99C0-19CE15EBE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97784B97-59E3-4231-8D2D-693C652D81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AB02D7A6-3A01-442C-9FC4-CAC4E9061A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E0010192-C718-45FF-9A87-29EB5D58E1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04DD3A35-AF24-4806-B3D6-F5957085E9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46221-44FF-4718-9ACD-D3FC9D5D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A557398-F949-4133-8B80-0DEE64C0B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C037D70-E018-4790-A7D3-72B39BB61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140752A-38F5-48A7-AB80-64CC505F0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B136588-6327-46A4-B823-1ACCE9F23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Graphic 12">
              <a:extLst>
                <a:ext uri="{FF2B5EF4-FFF2-40B4-BE49-F238E27FC236}">
                  <a16:creationId xmlns:a16="http://schemas.microsoft.com/office/drawing/2014/main" id="{5776E254-D3DD-4992-9085-92BB3405C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D2434460-8BB8-4B7B-9919-615EAFB32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15">
              <a:extLst>
                <a:ext uri="{FF2B5EF4-FFF2-40B4-BE49-F238E27FC236}">
                  <a16:creationId xmlns:a16="http://schemas.microsoft.com/office/drawing/2014/main" id="{B390352D-88A1-4F79-B475-5CFD8120D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BE6644B-32A7-45A6-8922-BA1FE8C23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3906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96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3" name="Rectangle 202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7" name="Content Placeholder 6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3F964A87-3992-7DC8-C17F-A63FEEE5C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618961664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A8B98C2-AC0F-49A0-B4CF-F978C5EC9D6B}">
  <we:reference id="wa200005566" version="3.0.0.2" store="en-GB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84</Words>
  <Application>Microsoft Office PowerPoint</Application>
  <PresentationFormat>Widescreen</PresentationFormat>
  <Paragraphs>25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Aptos</vt:lpstr>
      <vt:lpstr>Aptos Narrow</vt:lpstr>
      <vt:lpstr>Arial</vt:lpstr>
      <vt:lpstr>Avenir Next LT Pro</vt:lpstr>
      <vt:lpstr>Avenir Next LT Pro Light</vt:lpstr>
      <vt:lpstr>Georgia Pro Semibold</vt:lpstr>
      <vt:lpstr>Medium Sans</vt:lpstr>
      <vt:lpstr>Semi Sans</vt:lpstr>
      <vt:lpstr>RocaVTI</vt:lpstr>
      <vt:lpstr>Graded Project on SQL</vt:lpstr>
      <vt:lpstr> Visualize the yearly approval trends of drugs</vt:lpstr>
      <vt:lpstr>Analysis</vt:lpstr>
      <vt:lpstr> Approval trends over the years based on different sponsors</vt:lpstr>
      <vt:lpstr>PowerPoint Presentation</vt:lpstr>
      <vt:lpstr>Segmentation of products based on Marketing Status</vt:lpstr>
      <vt:lpstr>PowerPoint Presentation</vt:lpstr>
      <vt:lpstr>Total number of applications for each Marketing Status</vt:lpstr>
      <vt:lpstr>PowerPoint Presentation</vt:lpstr>
      <vt:lpstr> Analyze the grouping of drugs by dosage form</vt:lpstr>
      <vt:lpstr>PowerPoint Presentation</vt:lpstr>
      <vt:lpstr>Visualize drug approvals based on therapeutic classes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AJIN K.BIJU</dc:creator>
  <cp:lastModifiedBy>AJIN K.BIJU</cp:lastModifiedBy>
  <cp:revision>1</cp:revision>
  <dcterms:created xsi:type="dcterms:W3CDTF">2024-09-30T06:24:22Z</dcterms:created>
  <dcterms:modified xsi:type="dcterms:W3CDTF">2024-09-30T06:56:14Z</dcterms:modified>
</cp:coreProperties>
</file>