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0"/>
  </p:notesMasterIdLst>
  <p:handoutMasterIdLst>
    <p:handoutMasterId r:id="rId21"/>
  </p:handoutMasterIdLst>
  <p:sldIdLst>
    <p:sldId id="1859" r:id="rId6"/>
    <p:sldId id="1863" r:id="rId7"/>
    <p:sldId id="1857" r:id="rId8"/>
    <p:sldId id="1870" r:id="rId9"/>
    <p:sldId id="1660" r:id="rId10"/>
    <p:sldId id="1871" r:id="rId11"/>
    <p:sldId id="1867" r:id="rId12"/>
    <p:sldId id="1872" r:id="rId13"/>
    <p:sldId id="1873" r:id="rId14"/>
    <p:sldId id="1527" r:id="rId15"/>
    <p:sldId id="1670" r:id="rId16"/>
    <p:sldId id="1877" r:id="rId17"/>
    <p:sldId id="1875" r:id="rId18"/>
    <p:sldId id="1876" r:id="rId1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59"/>
            <p14:sldId id="1863"/>
            <p14:sldId id="1857"/>
            <p14:sldId id="1870"/>
            <p14:sldId id="1660"/>
            <p14:sldId id="1871"/>
            <p14:sldId id="1867"/>
            <p14:sldId id="1872"/>
            <p14:sldId id="1873"/>
            <p14:sldId id="1527"/>
            <p14:sldId id="1670"/>
            <p14:sldId id="1877"/>
            <p14:sldId id="1875"/>
            <p14:sldId id="187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8" autoAdjust="0"/>
    <p:restoredTop sz="92133" autoAdjust="0"/>
  </p:normalViewPr>
  <p:slideViewPr>
    <p:cSldViewPr snapToGrid="0">
      <p:cViewPr varScale="1">
        <p:scale>
          <a:sx n="99" d="100"/>
          <a:sy n="99" d="100"/>
        </p:scale>
        <p:origin x="58" y="139"/>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5/29/2022 5:46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5/29/2022 4:53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5/29/2022 4:53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3687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5/29/2022 4:53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5/29/2022 5:54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86288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5/29/2022 4:53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924178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5/29/2022 4:53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200226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5/29/2022 4:53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156465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5/29/2022 4:53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781249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5/29/2022 4:53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5/29/2022 4:53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96494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5/29/2022 4:53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10958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5/29/2022 4:53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107488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5/29/2022 4:53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757729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5/29/2022 4:53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511922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us/free/students/" TargetMode="External"/><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hyperlink" Target="https://docs.microsoft.com/en-us/azure/cognitive-services/Computer-vision/quickstarts-sdk/client-library?pivots=programming-language-python&amp;tabs=visual-studio"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jinkj/ComputerVisionWorkshop"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8.jpeg"/><Relationship Id="rId5" Type="http://schemas.openxmlformats.org/officeDocument/2006/relationships/hyperlink" Target="https://www.linkedin.com/in/ajin-k-j/" TargetMode="Externa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cognitive-services/what-are-cognitive-services"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learn/modules/analyze-images-computer-vision/2-image-analysis-azure"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3284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4A39B99B-7F62-E6D0-583D-EF7A6F7BDDD2}"/>
              </a:ext>
            </a:extLst>
          </p:cNvPr>
          <p:cNvSpPr txBox="1">
            <a:spLocks/>
          </p:cNvSpPr>
          <p:nvPr/>
        </p:nvSpPr>
        <p:spPr>
          <a:xfrm>
            <a:off x="886417" y="2390613"/>
            <a:ext cx="5511800" cy="923330"/>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sz="6000" dirty="0"/>
              <a:t>Hands On</a:t>
            </a:r>
          </a:p>
        </p:txBody>
      </p:sp>
      <p:pic>
        <p:nvPicPr>
          <p:cNvPr id="9" name="Picture 2" descr="Image result for azure">
            <a:hlinkClick r:id="rId3"/>
            <a:extLst>
              <a:ext uri="{FF2B5EF4-FFF2-40B4-BE49-F238E27FC236}">
                <a16:creationId xmlns:a16="http://schemas.microsoft.com/office/drawing/2014/main" id="{9F42D7D9-9B0D-9136-1188-7E0ADE7BCC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5700" y="1387711"/>
            <a:ext cx="4648536" cy="2604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03C09EC-5482-B32C-987F-D6B0251CD2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747712"/>
            <a:ext cx="12192000" cy="5362575"/>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5">
            <a:extLst>
              <a:ext uri="{FF2B5EF4-FFF2-40B4-BE49-F238E27FC236}">
                <a16:creationId xmlns:a16="http://schemas.microsoft.com/office/drawing/2014/main" id="{379012C5-E81E-DC33-2E86-17D1C1BB3E40}"/>
              </a:ext>
            </a:extLst>
          </p:cNvPr>
          <p:cNvSpPr txBox="1">
            <a:spLocks/>
          </p:cNvSpPr>
          <p:nvPr/>
        </p:nvSpPr>
        <p:spPr>
          <a:xfrm>
            <a:off x="8376833" y="1417416"/>
            <a:ext cx="3928863" cy="36933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Azure Cognitive Service</a:t>
            </a:r>
          </a:p>
        </p:txBody>
      </p:sp>
      <p:sp>
        <p:nvSpPr>
          <p:cNvPr id="8" name="Text Placeholder 5">
            <a:extLst>
              <a:ext uri="{FF2B5EF4-FFF2-40B4-BE49-F238E27FC236}">
                <a16:creationId xmlns:a16="http://schemas.microsoft.com/office/drawing/2014/main" id="{A3D60EC5-3BEA-9871-3EDD-64DF31B42BC4}"/>
              </a:ext>
            </a:extLst>
          </p:cNvPr>
          <p:cNvSpPr txBox="1">
            <a:spLocks/>
          </p:cNvSpPr>
          <p:nvPr/>
        </p:nvSpPr>
        <p:spPr>
          <a:xfrm>
            <a:off x="8810787" y="4541726"/>
            <a:ext cx="3928863" cy="36933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Computer Vision</a:t>
            </a:r>
          </a:p>
        </p:txBody>
      </p:sp>
      <p:sp>
        <p:nvSpPr>
          <p:cNvPr id="11" name="Title 16">
            <a:extLst>
              <a:ext uri="{FF2B5EF4-FFF2-40B4-BE49-F238E27FC236}">
                <a16:creationId xmlns:a16="http://schemas.microsoft.com/office/drawing/2014/main" id="{DE7C91BC-8ED9-B3E5-0E58-FD9F9740959C}"/>
              </a:ext>
            </a:extLst>
          </p:cNvPr>
          <p:cNvSpPr txBox="1">
            <a:spLocks/>
          </p:cNvSpPr>
          <p:nvPr/>
        </p:nvSpPr>
        <p:spPr>
          <a:xfrm>
            <a:off x="4747682" y="5405016"/>
            <a:ext cx="2696633"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b="1" dirty="0">
                <a:solidFill>
                  <a:schemeClr val="tx1"/>
                </a:solidFill>
                <a:latin typeface="Segoe UI" panose="020B0502040204020203" pitchFamily="34" charset="0"/>
                <a:hlinkClick r:id="rId4"/>
              </a:rPr>
              <a:t>Examples</a:t>
            </a:r>
            <a:endParaRPr lang="en-US" b="1"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github">
            <a:hlinkClick r:id="rId3"/>
            <a:extLst>
              <a:ext uri="{FF2B5EF4-FFF2-40B4-BE49-F238E27FC236}">
                <a16:creationId xmlns:a16="http://schemas.microsoft.com/office/drawing/2014/main" id="{AFD7E6E0-BE68-E572-FF35-A3219ED164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918" y="482788"/>
            <a:ext cx="3147465" cy="1762883"/>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6">
            <a:extLst>
              <a:ext uri="{FF2B5EF4-FFF2-40B4-BE49-F238E27FC236}">
                <a16:creationId xmlns:a16="http://schemas.microsoft.com/office/drawing/2014/main" id="{F8553C96-E1E5-9766-779F-A42F42BEE779}"/>
              </a:ext>
            </a:extLst>
          </p:cNvPr>
          <p:cNvSpPr>
            <a:spLocks noGrp="1"/>
          </p:cNvSpPr>
          <p:nvPr>
            <p:ph type="title"/>
          </p:nvPr>
        </p:nvSpPr>
        <p:spPr>
          <a:xfrm>
            <a:off x="4325964" y="1127417"/>
            <a:ext cx="11018520" cy="553998"/>
          </a:xfrm>
        </p:spPr>
        <p:txBody>
          <a:bodyPr/>
          <a:lstStyle/>
          <a:p>
            <a:pPr algn="l"/>
            <a:r>
              <a:rPr lang="en-US" b="1" dirty="0">
                <a:solidFill>
                  <a:schemeClr val="tx1"/>
                </a:solidFill>
                <a:latin typeface="Segoe UI" panose="020B0502040204020203" pitchFamily="34" charset="0"/>
              </a:rPr>
              <a:t>https://github.com/Ajinkj/</a:t>
            </a:r>
            <a:endParaRPr lang="en-US" b="1" i="0" dirty="0">
              <a:solidFill>
                <a:schemeClr val="tx1"/>
              </a:solidFill>
              <a:effectLst/>
              <a:latin typeface="Segoe UI" panose="020B0502040204020203" pitchFamily="34" charset="0"/>
            </a:endParaRPr>
          </a:p>
        </p:txBody>
      </p:sp>
      <p:pic>
        <p:nvPicPr>
          <p:cNvPr id="3" name="Picture 2" descr="Graphical user interface, text, application, chat or text message&#10;&#10;Description automatically generated">
            <a:hlinkClick r:id="rId5"/>
            <a:extLst>
              <a:ext uri="{FF2B5EF4-FFF2-40B4-BE49-F238E27FC236}">
                <a16:creationId xmlns:a16="http://schemas.microsoft.com/office/drawing/2014/main" id="{BF44A474-6F16-877F-DF40-46971D7E8D2A}"/>
              </a:ext>
            </a:extLst>
          </p:cNvPr>
          <p:cNvPicPr>
            <a:picLocks noChangeAspect="1"/>
          </p:cNvPicPr>
          <p:nvPr/>
        </p:nvPicPr>
        <p:blipFill rotWithShape="1">
          <a:blip r:embed="rId6"/>
          <a:srcRect b="18919"/>
          <a:stretch/>
        </p:blipFill>
        <p:spPr>
          <a:xfrm>
            <a:off x="863787" y="2533991"/>
            <a:ext cx="2907726" cy="4156678"/>
          </a:xfrm>
          <a:prstGeom prst="rect">
            <a:avLst/>
          </a:prstGeom>
        </p:spPr>
      </p:pic>
      <p:sp>
        <p:nvSpPr>
          <p:cNvPr id="12" name="Title 16">
            <a:extLst>
              <a:ext uri="{FF2B5EF4-FFF2-40B4-BE49-F238E27FC236}">
                <a16:creationId xmlns:a16="http://schemas.microsoft.com/office/drawing/2014/main" id="{A021BE77-EB41-660E-DEDC-4352AA2D9AC9}"/>
              </a:ext>
            </a:extLst>
          </p:cNvPr>
          <p:cNvSpPr txBox="1">
            <a:spLocks/>
          </p:cNvSpPr>
          <p:nvPr/>
        </p:nvSpPr>
        <p:spPr>
          <a:xfrm>
            <a:off x="4325964" y="4684043"/>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b="1" dirty="0">
                <a:solidFill>
                  <a:schemeClr val="tx1"/>
                </a:solidFill>
                <a:latin typeface="Segoe UI" panose="020B0502040204020203" pitchFamily="34" charset="0"/>
              </a:rPr>
              <a:t>https://www.linkedin.com/in/ajin-k-j/</a:t>
            </a:r>
          </a:p>
        </p:txBody>
      </p:sp>
    </p:spTree>
    <p:extLst>
      <p:ext uri="{BB962C8B-B14F-4D97-AF65-F5344CB8AC3E}">
        <p14:creationId xmlns:p14="http://schemas.microsoft.com/office/powerpoint/2010/main" val="15344968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4294967295"/>
          </p:nvPr>
        </p:nvSpPr>
        <p:spPr>
          <a:xfrm>
            <a:off x="584200" y="3654623"/>
            <a:ext cx="11025188" cy="307777"/>
          </a:xfrm>
        </p:spPr>
        <p:txBody>
          <a:bodyPr/>
          <a:lstStyle/>
          <a:p>
            <a:r>
              <a:rPr lang="en-US" dirty="0"/>
              <a:t>Subtitle or speaker name</a:t>
            </a:r>
          </a:p>
        </p:txBody>
      </p:sp>
      <p:sp>
        <p:nvSpPr>
          <p:cNvPr id="3" name="Title 3">
            <a:extLst>
              <a:ext uri="{FF2B5EF4-FFF2-40B4-BE49-F238E27FC236}">
                <a16:creationId xmlns:a16="http://schemas.microsoft.com/office/drawing/2014/main" id="{E700BBAE-B6E8-27DD-3BE0-9A423BD112B9}"/>
              </a:ext>
            </a:extLst>
          </p:cNvPr>
          <p:cNvSpPr>
            <a:spLocks noGrp="1"/>
          </p:cNvSpPr>
          <p:nvPr>
            <p:ph type="title"/>
          </p:nvPr>
        </p:nvSpPr>
        <p:spPr>
          <a:xfrm>
            <a:off x="1227379" y="2197894"/>
            <a:ext cx="5511800" cy="1231106"/>
          </a:xfrm>
        </p:spPr>
        <p:txBody>
          <a:bodyPr/>
          <a:lstStyle/>
          <a:p>
            <a:pPr algn="ctr"/>
            <a:r>
              <a:rPr lang="en-US" sz="8000" dirty="0"/>
              <a:t>Q &amp; A</a:t>
            </a:r>
          </a:p>
        </p:txBody>
      </p:sp>
    </p:spTree>
    <p:extLst>
      <p:ext uri="{BB962C8B-B14F-4D97-AF65-F5344CB8AC3E}">
        <p14:creationId xmlns:p14="http://schemas.microsoft.com/office/powerpoint/2010/main" val="1136326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92457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ext&#10;&#10;Description automatically generated">
            <a:extLst>
              <a:ext uri="{FF2B5EF4-FFF2-40B4-BE49-F238E27FC236}">
                <a16:creationId xmlns:a16="http://schemas.microsoft.com/office/drawing/2014/main" id="{AB540673-6033-AFED-7C74-62BF26C3B5BB}"/>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93773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4294967295"/>
          </p:nvPr>
        </p:nvSpPr>
        <p:spPr>
          <a:xfrm>
            <a:off x="584200" y="3654623"/>
            <a:ext cx="11025188" cy="307777"/>
          </a:xfrm>
        </p:spPr>
        <p:txBody>
          <a:bodyPr/>
          <a:lstStyle/>
          <a:p>
            <a:r>
              <a:rPr lang="en-US" dirty="0"/>
              <a:t>Subtitle or speaker name</a:t>
            </a:r>
          </a:p>
        </p:txBody>
      </p:sp>
      <p:sp>
        <p:nvSpPr>
          <p:cNvPr id="3" name="Title 3">
            <a:extLst>
              <a:ext uri="{FF2B5EF4-FFF2-40B4-BE49-F238E27FC236}">
                <a16:creationId xmlns:a16="http://schemas.microsoft.com/office/drawing/2014/main" id="{E700BBAE-B6E8-27DD-3BE0-9A423BD112B9}"/>
              </a:ext>
            </a:extLst>
          </p:cNvPr>
          <p:cNvSpPr>
            <a:spLocks noGrp="1"/>
          </p:cNvSpPr>
          <p:nvPr>
            <p:ph type="title"/>
          </p:nvPr>
        </p:nvSpPr>
        <p:spPr>
          <a:xfrm>
            <a:off x="584201" y="2197894"/>
            <a:ext cx="5511800" cy="1231106"/>
          </a:xfrm>
        </p:spPr>
        <p:txBody>
          <a:bodyPr/>
          <a:lstStyle/>
          <a:p>
            <a:r>
              <a:rPr lang="en-US" sz="4000" dirty="0"/>
              <a:t>Computer Vision using Azure Services</a:t>
            </a:r>
          </a:p>
        </p:txBody>
      </p:sp>
      <p:sp>
        <p:nvSpPr>
          <p:cNvPr id="4" name="Text Placeholder 4">
            <a:extLst>
              <a:ext uri="{FF2B5EF4-FFF2-40B4-BE49-F238E27FC236}">
                <a16:creationId xmlns:a16="http://schemas.microsoft.com/office/drawing/2014/main" id="{F640E6FB-DBD9-2DD6-D26D-72C26E242DF0}"/>
              </a:ext>
            </a:extLst>
          </p:cNvPr>
          <p:cNvSpPr>
            <a:spLocks noGrp="1"/>
          </p:cNvSpPr>
          <p:nvPr>
            <p:ph type="body" sz="quarter" idx="12"/>
          </p:nvPr>
        </p:nvSpPr>
        <p:spPr>
          <a:xfrm>
            <a:off x="584200" y="4188023"/>
            <a:ext cx="6655646" cy="615553"/>
          </a:xfrm>
        </p:spPr>
        <p:txBody>
          <a:bodyPr/>
          <a:lstStyle/>
          <a:p>
            <a:r>
              <a:rPr lang="en-US" dirty="0"/>
              <a:t>AJIN K J</a:t>
            </a:r>
          </a:p>
          <a:p>
            <a:r>
              <a:rPr lang="en-US" dirty="0"/>
              <a:t>Microsoft Student Ambassador</a:t>
            </a:r>
          </a:p>
        </p:txBody>
      </p:sp>
    </p:spTree>
    <p:extLst>
      <p:ext uri="{BB962C8B-B14F-4D97-AF65-F5344CB8AC3E}">
        <p14:creationId xmlns:p14="http://schemas.microsoft.com/office/powerpoint/2010/main" val="405641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FA1372-906F-847F-9662-A1590711D323}"/>
              </a:ext>
            </a:extLst>
          </p:cNvPr>
          <p:cNvSpPr>
            <a:spLocks noGrp="1"/>
          </p:cNvSpPr>
          <p:nvPr>
            <p:ph type="title"/>
          </p:nvPr>
        </p:nvSpPr>
        <p:spPr>
          <a:xfrm>
            <a:off x="584200" y="1522452"/>
            <a:ext cx="6637867" cy="553998"/>
          </a:xfrm>
        </p:spPr>
        <p:txBody>
          <a:bodyPr/>
          <a:lstStyle/>
          <a:p>
            <a:r>
              <a:rPr lang="en-US" dirty="0"/>
              <a:t>Agenda:</a:t>
            </a:r>
          </a:p>
        </p:txBody>
      </p:sp>
      <p:sp>
        <p:nvSpPr>
          <p:cNvPr id="5" name="Text Placeholder 4">
            <a:extLst>
              <a:ext uri="{FF2B5EF4-FFF2-40B4-BE49-F238E27FC236}">
                <a16:creationId xmlns:a16="http://schemas.microsoft.com/office/drawing/2014/main" id="{54A12B98-4D15-26EB-50AA-6FDE0A383DEE}"/>
              </a:ext>
            </a:extLst>
          </p:cNvPr>
          <p:cNvSpPr>
            <a:spLocks noGrp="1"/>
          </p:cNvSpPr>
          <p:nvPr>
            <p:ph type="body" sz="quarter" idx="12"/>
          </p:nvPr>
        </p:nvSpPr>
        <p:spPr>
          <a:xfrm>
            <a:off x="584200" y="2476343"/>
            <a:ext cx="6655646" cy="1789336"/>
          </a:xfrm>
        </p:spPr>
        <p:txBody>
          <a:bodyPr/>
          <a:lstStyle/>
          <a:p>
            <a:pPr marL="457200" indent="-457200">
              <a:lnSpc>
                <a:spcPct val="150000"/>
              </a:lnSpc>
              <a:buAutoNum type="arabicParenR"/>
            </a:pPr>
            <a:r>
              <a:rPr lang="en-US" dirty="0">
                <a:latin typeface="Abadi" panose="020B0604020202020204" pitchFamily="34" charset="0"/>
              </a:rPr>
              <a:t>Computer Vision</a:t>
            </a:r>
          </a:p>
          <a:p>
            <a:pPr marL="457200" indent="-457200">
              <a:lnSpc>
                <a:spcPct val="150000"/>
              </a:lnSpc>
              <a:buAutoNum type="arabicParenR"/>
            </a:pPr>
            <a:r>
              <a:rPr lang="en-US" dirty="0">
                <a:latin typeface="Abadi" panose="020B0604020202020204" pitchFamily="34" charset="0"/>
              </a:rPr>
              <a:t>Azure Cognitive Service</a:t>
            </a:r>
          </a:p>
          <a:p>
            <a:pPr marL="457200" indent="-457200">
              <a:lnSpc>
                <a:spcPct val="150000"/>
              </a:lnSpc>
              <a:buAutoNum type="arabicParenR"/>
            </a:pPr>
            <a:r>
              <a:rPr lang="en-US" dirty="0">
                <a:latin typeface="Abadi" panose="020B0604020202020204" pitchFamily="34" charset="0"/>
              </a:rPr>
              <a:t>Azure Computer Vision</a:t>
            </a:r>
          </a:p>
          <a:p>
            <a:pPr marL="457200" indent="-457200">
              <a:lnSpc>
                <a:spcPct val="150000"/>
              </a:lnSpc>
              <a:buAutoNum type="arabicParenR"/>
            </a:pPr>
            <a:r>
              <a:rPr lang="en-US" dirty="0">
                <a:latin typeface="Abadi" panose="020B0604020202020204" pitchFamily="34" charset="0"/>
              </a:rPr>
              <a:t>Hands On</a:t>
            </a:r>
          </a:p>
        </p:txBody>
      </p:sp>
    </p:spTree>
    <p:extLst>
      <p:ext uri="{BB962C8B-B14F-4D97-AF65-F5344CB8AC3E}">
        <p14:creationId xmlns:p14="http://schemas.microsoft.com/office/powerpoint/2010/main" val="1752906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740" y="612394"/>
            <a:ext cx="11018520" cy="615553"/>
          </a:xfrm>
        </p:spPr>
        <p:txBody>
          <a:bodyPr/>
          <a:lstStyle/>
          <a:p>
            <a:r>
              <a:rPr lang="en-US" sz="4000" b="0" i="1" dirty="0">
                <a:solidFill>
                  <a:schemeClr val="tx1"/>
                </a:solidFill>
                <a:effectLst/>
              </a:rPr>
              <a:t>Computer vision</a:t>
            </a:r>
            <a:r>
              <a:rPr lang="en-US" sz="4000" b="0" i="0" dirty="0">
                <a:solidFill>
                  <a:schemeClr val="tx1"/>
                </a:solidFill>
                <a:effectLst/>
              </a:rPr>
              <a:t> </a:t>
            </a:r>
            <a:endParaRPr lang="en-US" sz="4000" dirty="0">
              <a:solidFill>
                <a:schemeClr val="tx1"/>
              </a:solidFill>
            </a:endParaRPr>
          </a:p>
        </p:txBody>
      </p:sp>
      <p:sp>
        <p:nvSpPr>
          <p:cNvPr id="3" name="Text Placeholder 2">
            <a:extLst>
              <a:ext uri="{FF2B5EF4-FFF2-40B4-BE49-F238E27FC236}">
                <a16:creationId xmlns:a16="http://schemas.microsoft.com/office/drawing/2014/main" id="{98C50791-72C5-D6DC-A063-502487758558}"/>
              </a:ext>
            </a:extLst>
          </p:cNvPr>
          <p:cNvSpPr>
            <a:spLocks noGrp="1"/>
          </p:cNvSpPr>
          <p:nvPr>
            <p:ph type="body" sz="quarter" idx="10"/>
          </p:nvPr>
        </p:nvSpPr>
        <p:spPr>
          <a:xfrm>
            <a:off x="586740" y="1456777"/>
            <a:ext cx="11018520" cy="1809726"/>
          </a:xfrm>
        </p:spPr>
        <p:txBody>
          <a:bodyPr/>
          <a:lstStyle/>
          <a:p>
            <a:r>
              <a:rPr lang="en-US" b="0" i="1" dirty="0">
                <a:solidFill>
                  <a:schemeClr val="tx1"/>
                </a:solidFill>
                <a:effectLst/>
                <a:latin typeface="Segoe UI" panose="020B0502040204020203" pitchFamily="34" charset="0"/>
              </a:rPr>
              <a:t>Computer vision</a:t>
            </a:r>
            <a:r>
              <a:rPr lang="en-US" b="0" i="0" dirty="0">
                <a:solidFill>
                  <a:schemeClr val="tx1"/>
                </a:solidFill>
                <a:effectLst/>
                <a:latin typeface="Segoe UI" panose="020B0502040204020203" pitchFamily="34" charset="0"/>
              </a:rPr>
              <a:t> is one of the core areas of artificial intelligence (AI), and focuses on creating solutions that enable AI applications to "see" the world and make sense of it.</a:t>
            </a:r>
          </a:p>
          <a:p>
            <a:endParaRPr lang="en-US" dirty="0">
              <a:solidFill>
                <a:schemeClr val="tx1"/>
              </a:solidFill>
            </a:endParaRPr>
          </a:p>
        </p:txBody>
      </p:sp>
      <p:pic>
        <p:nvPicPr>
          <p:cNvPr id="5" name="Picture 4" descr="A picture containing text&#10;&#10;Description automatically generated">
            <a:extLst>
              <a:ext uri="{FF2B5EF4-FFF2-40B4-BE49-F238E27FC236}">
                <a16:creationId xmlns:a16="http://schemas.microsoft.com/office/drawing/2014/main" id="{167B9E0D-D033-03E7-2651-B8D67B854BA5}"/>
              </a:ext>
            </a:extLst>
          </p:cNvPr>
          <p:cNvPicPr>
            <a:picLocks noChangeAspect="1"/>
          </p:cNvPicPr>
          <p:nvPr/>
        </p:nvPicPr>
        <p:blipFill>
          <a:blip r:embed="rId3"/>
          <a:stretch>
            <a:fillRect/>
          </a:stretch>
        </p:blipFill>
        <p:spPr>
          <a:xfrm>
            <a:off x="3521021" y="3173513"/>
            <a:ext cx="5149958" cy="2764316"/>
          </a:xfrm>
          <a:prstGeom prst="rect">
            <a:avLst/>
          </a:prstGeom>
        </p:spPr>
      </p:pic>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C50791-72C5-D6DC-A063-502487758558}"/>
              </a:ext>
            </a:extLst>
          </p:cNvPr>
          <p:cNvSpPr>
            <a:spLocks noGrp="1"/>
          </p:cNvSpPr>
          <p:nvPr>
            <p:ph type="body" sz="quarter" idx="10"/>
          </p:nvPr>
        </p:nvSpPr>
        <p:spPr>
          <a:xfrm>
            <a:off x="586740" y="426980"/>
            <a:ext cx="11018520" cy="5293757"/>
          </a:xfrm>
        </p:spPr>
        <p:txBody>
          <a:bodyPr/>
          <a:lstStyle/>
          <a:p>
            <a:pPr algn="l"/>
            <a:r>
              <a:rPr lang="en-US" sz="3600" b="1" i="0" dirty="0">
                <a:solidFill>
                  <a:schemeClr val="tx1"/>
                </a:solidFill>
                <a:effectLst/>
                <a:latin typeface="Segoe UI" panose="020B0502040204020203" pitchFamily="34" charset="0"/>
              </a:rPr>
              <a:t>Some potential uses for computer vision include: </a:t>
            </a:r>
          </a:p>
          <a:p>
            <a:pPr algn="l"/>
            <a:endParaRPr lang="en-US" b="1" i="0" dirty="0">
              <a:solidFill>
                <a:schemeClr val="tx1"/>
              </a:solidFill>
              <a:effectLst/>
              <a:latin typeface="Segoe UI" panose="020B0502040204020203" pitchFamily="34" charset="0"/>
            </a:endParaRPr>
          </a:p>
          <a:p>
            <a:pPr algn="l">
              <a:buFont typeface="Arial" panose="020B0604020202020204" pitchFamily="34" charset="0"/>
              <a:buChar char="•"/>
            </a:pPr>
            <a:r>
              <a:rPr lang="en-US" b="1" i="0" dirty="0">
                <a:solidFill>
                  <a:schemeClr val="tx1"/>
                </a:solidFill>
                <a:effectLst/>
                <a:latin typeface="Segoe UI" panose="020B0502040204020203" pitchFamily="34" charset="0"/>
              </a:rPr>
              <a:t>Content Organization</a:t>
            </a:r>
            <a:r>
              <a:rPr lang="en-US" b="0" i="0" dirty="0">
                <a:solidFill>
                  <a:schemeClr val="tx1"/>
                </a:solidFill>
                <a:effectLst/>
                <a:latin typeface="Segoe UI" panose="020B0502040204020203" pitchFamily="34" charset="0"/>
              </a:rPr>
              <a:t>: Identify people or objects in photos and organize them based on that identification. Photo recognition applications like this are commonly used in photo storage and social media applications.</a:t>
            </a:r>
          </a:p>
          <a:p>
            <a:pPr algn="l">
              <a:buFont typeface="Arial" panose="020B0604020202020204" pitchFamily="34" charset="0"/>
              <a:buChar char="•"/>
            </a:pPr>
            <a:r>
              <a:rPr lang="en-US" b="1" i="0" dirty="0">
                <a:solidFill>
                  <a:schemeClr val="tx1"/>
                </a:solidFill>
                <a:effectLst/>
                <a:latin typeface="Segoe UI" panose="020B0502040204020203" pitchFamily="34" charset="0"/>
              </a:rPr>
              <a:t>Text Extraction</a:t>
            </a:r>
            <a:r>
              <a:rPr lang="en-US" b="0" i="0" dirty="0">
                <a:solidFill>
                  <a:schemeClr val="tx1"/>
                </a:solidFill>
                <a:effectLst/>
                <a:latin typeface="Segoe UI" panose="020B0502040204020203" pitchFamily="34" charset="0"/>
              </a:rPr>
              <a:t>: Analyze images and PDF documents that contain text and extract the text into a structured format.</a:t>
            </a:r>
          </a:p>
          <a:p>
            <a:pPr algn="l">
              <a:buFont typeface="Arial" panose="020B0604020202020204" pitchFamily="34" charset="0"/>
              <a:buChar char="•"/>
            </a:pPr>
            <a:r>
              <a:rPr lang="en-US" b="1" i="0" dirty="0">
                <a:solidFill>
                  <a:schemeClr val="tx1"/>
                </a:solidFill>
                <a:effectLst/>
                <a:latin typeface="Segoe UI" panose="020B0502040204020203" pitchFamily="34" charset="0"/>
              </a:rPr>
              <a:t>Spatial Analysis</a:t>
            </a:r>
            <a:r>
              <a:rPr lang="en-US" b="0" i="0" dirty="0">
                <a:solidFill>
                  <a:schemeClr val="tx1"/>
                </a:solidFill>
                <a:effectLst/>
                <a:latin typeface="Segoe UI" panose="020B0502040204020203" pitchFamily="34" charset="0"/>
              </a:rPr>
              <a:t>: Identify people or objects, such as cars, in a space and map their movement within that space.</a:t>
            </a:r>
          </a:p>
          <a:p>
            <a:endParaRPr lang="en-US" dirty="0">
              <a:solidFill>
                <a:schemeClr val="tx1"/>
              </a:solidFill>
            </a:endParaRPr>
          </a:p>
        </p:txBody>
      </p:sp>
    </p:spTree>
    <p:extLst>
      <p:ext uri="{BB962C8B-B14F-4D97-AF65-F5344CB8AC3E}">
        <p14:creationId xmlns:p14="http://schemas.microsoft.com/office/powerpoint/2010/main" val="287903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86740" y="496722"/>
            <a:ext cx="11018520" cy="1809726"/>
          </a:xfrm>
        </p:spPr>
        <p:txBody>
          <a:bodyPr/>
          <a:lstStyle/>
          <a:p>
            <a:r>
              <a:rPr lang="en-US" b="0" i="0" dirty="0">
                <a:solidFill>
                  <a:schemeClr val="tx1"/>
                </a:solidFill>
                <a:effectLst/>
                <a:latin typeface="Segoe UI" panose="020B0502040204020203" pitchFamily="34" charset="0"/>
              </a:rPr>
              <a:t>To an AI application, an image is just an array of pixel values. These numeric values can be used as </a:t>
            </a:r>
            <a:r>
              <a:rPr lang="en-US" b="0" i="1" dirty="0">
                <a:solidFill>
                  <a:schemeClr val="tx1"/>
                </a:solidFill>
                <a:effectLst/>
                <a:latin typeface="Segoe UI" panose="020B0502040204020203" pitchFamily="34" charset="0"/>
              </a:rPr>
              <a:t>features</a:t>
            </a:r>
            <a:r>
              <a:rPr lang="en-US" b="0" i="0" dirty="0">
                <a:solidFill>
                  <a:schemeClr val="tx1"/>
                </a:solidFill>
                <a:effectLst/>
                <a:latin typeface="Segoe UI" panose="020B0502040204020203" pitchFamily="34" charset="0"/>
              </a:rPr>
              <a:t> to train machine learning models that make predictions about the image and its contents.</a:t>
            </a:r>
            <a:endParaRPr lang="en-US" dirty="0">
              <a:solidFill>
                <a:schemeClr val="tx1"/>
              </a:solidFill>
            </a:endParaRPr>
          </a:p>
          <a:p>
            <a:endParaRPr lang="en-US" dirty="0"/>
          </a:p>
        </p:txBody>
      </p:sp>
      <p:pic>
        <p:nvPicPr>
          <p:cNvPr id="4" name="Picture 3" descr="Chart&#10;&#10;Description automatically generated with medium confidence">
            <a:extLst>
              <a:ext uri="{FF2B5EF4-FFF2-40B4-BE49-F238E27FC236}">
                <a16:creationId xmlns:a16="http://schemas.microsoft.com/office/drawing/2014/main" id="{BF9484DE-0CF6-4C8D-4F5F-AE3C2D3E2569}"/>
              </a:ext>
            </a:extLst>
          </p:cNvPr>
          <p:cNvPicPr>
            <a:picLocks noChangeAspect="1"/>
          </p:cNvPicPr>
          <p:nvPr/>
        </p:nvPicPr>
        <p:blipFill>
          <a:blip r:embed="rId3"/>
          <a:stretch>
            <a:fillRect/>
          </a:stretch>
        </p:blipFill>
        <p:spPr>
          <a:xfrm>
            <a:off x="1220440" y="2090105"/>
            <a:ext cx="8325278" cy="4457929"/>
          </a:xfrm>
          <a:prstGeom prst="rect">
            <a:avLst/>
          </a:prstGeom>
        </p:spPr>
      </p:pic>
    </p:spTree>
    <p:extLst>
      <p:ext uri="{BB962C8B-B14F-4D97-AF65-F5344CB8AC3E}">
        <p14:creationId xmlns:p14="http://schemas.microsoft.com/office/powerpoint/2010/main" val="175221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867977" y="1891429"/>
            <a:ext cx="10035081" cy="4129661"/>
          </a:xfrm>
        </p:spPr>
        <p:txBody>
          <a:bodyPr/>
          <a:lstStyle/>
          <a:p>
            <a:r>
              <a:rPr lang="en-US" b="0" i="0" dirty="0">
                <a:solidFill>
                  <a:schemeClr val="tx1"/>
                </a:solidFill>
                <a:effectLst/>
                <a:latin typeface="Segoe UI" panose="020B0502040204020203" pitchFamily="34" charset="0"/>
              </a:rPr>
              <a:t>Azure Cognitive Services are APIs, SDKs, and services available to help developers build intelligent applications without having direct AI or Data Science skills or knowledge.</a:t>
            </a:r>
            <a:endParaRPr lang="en-US" dirty="0">
              <a:solidFill>
                <a:schemeClr val="tx1"/>
              </a:solidFill>
            </a:endParaRPr>
          </a:p>
        </p:txBody>
      </p:sp>
      <p:pic>
        <p:nvPicPr>
          <p:cNvPr id="1028" name="Picture 4">
            <a:hlinkClick r:id="rId3"/>
            <a:extLst>
              <a:ext uri="{FF2B5EF4-FFF2-40B4-BE49-F238E27FC236}">
                <a16:creationId xmlns:a16="http://schemas.microsoft.com/office/drawing/2014/main" id="{AD8D3605-E47A-C76B-B983-FBE9F6ED13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6861" y="3374756"/>
            <a:ext cx="5435458" cy="305406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6">
            <a:extLst>
              <a:ext uri="{FF2B5EF4-FFF2-40B4-BE49-F238E27FC236}">
                <a16:creationId xmlns:a16="http://schemas.microsoft.com/office/drawing/2014/main" id="{4D238D8A-4285-FFD3-0605-401C6363A237}"/>
              </a:ext>
            </a:extLst>
          </p:cNvPr>
          <p:cNvSpPr>
            <a:spLocks noGrp="1"/>
          </p:cNvSpPr>
          <p:nvPr>
            <p:ph type="title"/>
          </p:nvPr>
        </p:nvSpPr>
        <p:spPr>
          <a:xfrm>
            <a:off x="867977" y="626371"/>
            <a:ext cx="11018520" cy="615553"/>
          </a:xfrm>
        </p:spPr>
        <p:txBody>
          <a:bodyPr/>
          <a:lstStyle/>
          <a:p>
            <a:r>
              <a:rPr lang="en-US" sz="4000" b="0" i="1" dirty="0">
                <a:solidFill>
                  <a:schemeClr val="tx1"/>
                </a:solidFill>
                <a:effectLst/>
              </a:rPr>
              <a:t>Azure Cognitive Service</a:t>
            </a:r>
            <a:endParaRPr lang="en-US" sz="4000" dirty="0">
              <a:solidFill>
                <a:schemeClr val="tx1"/>
              </a:solidFill>
            </a:endParaRPr>
          </a:p>
        </p:txBody>
      </p:sp>
    </p:spTree>
    <p:extLst>
      <p:ext uri="{BB962C8B-B14F-4D97-AF65-F5344CB8AC3E}">
        <p14:creationId xmlns:p14="http://schemas.microsoft.com/office/powerpoint/2010/main" val="4108133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867977" y="1829436"/>
            <a:ext cx="10035081" cy="1723549"/>
          </a:xfrm>
        </p:spPr>
        <p:txBody>
          <a:bodyPr/>
          <a:lstStyle/>
          <a:p>
            <a:r>
              <a:rPr lang="en-US" b="0" i="0" dirty="0">
                <a:solidFill>
                  <a:schemeClr val="tx1"/>
                </a:solidFill>
                <a:effectLst/>
                <a:latin typeface="Segoe UI" panose="020B0502040204020203" pitchFamily="34" charset="0"/>
              </a:rPr>
              <a:t>The Computer Vision service is a cognitive service in Microsoft Azure that provides pre-built computer vision capabilities. The service can analyze images, and return detailed information about an image and the objects it depicts.</a:t>
            </a:r>
            <a:endParaRPr lang="en-US" dirty="0">
              <a:solidFill>
                <a:schemeClr val="tx1"/>
              </a:solidFill>
            </a:endParaRPr>
          </a:p>
        </p:txBody>
      </p:sp>
      <p:sp>
        <p:nvSpPr>
          <p:cNvPr id="7" name="Title 16">
            <a:extLst>
              <a:ext uri="{FF2B5EF4-FFF2-40B4-BE49-F238E27FC236}">
                <a16:creationId xmlns:a16="http://schemas.microsoft.com/office/drawing/2014/main" id="{4D238D8A-4285-FFD3-0605-401C6363A237}"/>
              </a:ext>
            </a:extLst>
          </p:cNvPr>
          <p:cNvSpPr>
            <a:spLocks noGrp="1"/>
          </p:cNvSpPr>
          <p:nvPr>
            <p:ph type="title"/>
          </p:nvPr>
        </p:nvSpPr>
        <p:spPr>
          <a:xfrm>
            <a:off x="867977" y="626371"/>
            <a:ext cx="11018520" cy="553998"/>
          </a:xfrm>
        </p:spPr>
        <p:txBody>
          <a:bodyPr/>
          <a:lstStyle/>
          <a:p>
            <a:pPr algn="l"/>
            <a:r>
              <a:rPr lang="en-US" b="1" dirty="0">
                <a:solidFill>
                  <a:schemeClr val="tx1"/>
                </a:solidFill>
                <a:latin typeface="Segoe UI" panose="020B0502040204020203" pitchFamily="34" charset="0"/>
              </a:rPr>
              <a:t>Computer Vision</a:t>
            </a:r>
            <a:endParaRPr lang="en-US" b="1" i="0" dirty="0">
              <a:solidFill>
                <a:schemeClr val="tx1"/>
              </a:solidFill>
              <a:effectLst/>
              <a:latin typeface="Segoe UI" panose="020B0502040204020203" pitchFamily="34" charset="0"/>
            </a:endParaRPr>
          </a:p>
        </p:txBody>
      </p:sp>
      <p:sp>
        <p:nvSpPr>
          <p:cNvPr id="5" name="Title 16">
            <a:extLst>
              <a:ext uri="{FF2B5EF4-FFF2-40B4-BE49-F238E27FC236}">
                <a16:creationId xmlns:a16="http://schemas.microsoft.com/office/drawing/2014/main" id="{553D6A14-BA22-85C7-F837-260C9E4DA8E4}"/>
              </a:ext>
            </a:extLst>
          </p:cNvPr>
          <p:cNvSpPr txBox="1">
            <a:spLocks/>
          </p:cNvSpPr>
          <p:nvPr/>
        </p:nvSpPr>
        <p:spPr>
          <a:xfrm>
            <a:off x="4747683" y="4831579"/>
            <a:ext cx="2696633"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b="1" dirty="0">
                <a:solidFill>
                  <a:schemeClr val="tx1"/>
                </a:solidFill>
                <a:latin typeface="Segoe UI" panose="020B0502040204020203" pitchFamily="34" charset="0"/>
                <a:hlinkClick r:id="rId3"/>
              </a:rPr>
              <a:t>Capabilities</a:t>
            </a:r>
            <a:endParaRPr lang="en-US" b="1" dirty="0">
              <a:solidFill>
                <a:schemeClr val="tx1"/>
              </a:solidFill>
              <a:latin typeface="Segoe UI" panose="020B0502040204020203" pitchFamily="34" charset="0"/>
            </a:endParaRPr>
          </a:p>
        </p:txBody>
      </p:sp>
    </p:spTree>
    <p:extLst>
      <p:ext uri="{BB962C8B-B14F-4D97-AF65-F5344CB8AC3E}">
        <p14:creationId xmlns:p14="http://schemas.microsoft.com/office/powerpoint/2010/main" val="429495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12" ma:contentTypeDescription="Create a new document." ma:contentTypeScope="" ma:versionID="31624e6d8e043a6a1f4b09adabada31e">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66ee5bbb11c78621360800e3e78489b1"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5F0CDA-BD34-485A-92BD-16A779012A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976fdccd-ca8b-4477-a16f-3129ac8e5ee5"/>
    <ds:schemaRef ds:uri="http://purl.org/dc/elements/1.1/"/>
    <ds:schemaRef ds:uri="http://schemas.openxmlformats.org/package/2006/metadata/core-properties"/>
    <ds:schemaRef ds:uri="http://purl.org/dc/terms/"/>
    <ds:schemaRef ds:uri="http://schemas.microsoft.com/office/2006/documentManagement/types"/>
    <ds:schemaRef ds:uri="6d3b3f7c-4b71-40c9-8fff-4f7fb96ddea0"/>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WHITE TEMPLATE</Template>
  <TotalTime>982</TotalTime>
  <Words>669</Words>
  <Application>Microsoft Office PowerPoint</Application>
  <PresentationFormat>Widescreen</PresentationFormat>
  <Paragraphs>69</Paragraphs>
  <Slides>14</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Abadi</vt:lpstr>
      <vt:lpstr>Arial</vt:lpstr>
      <vt:lpstr>Consolas</vt:lpstr>
      <vt:lpstr>Segoe UI</vt:lpstr>
      <vt:lpstr>Segoe UI Light</vt:lpstr>
      <vt:lpstr>Segoe UI Semibold</vt:lpstr>
      <vt:lpstr>Segoe UI Semilight</vt:lpstr>
      <vt:lpstr>Wingdings</vt:lpstr>
      <vt:lpstr>WHITE TEMPLATE</vt:lpstr>
      <vt:lpstr>SOFT BLACK TEMPLATE</vt:lpstr>
      <vt:lpstr>PowerPoint Presentation</vt:lpstr>
      <vt:lpstr>PowerPoint Presentation</vt:lpstr>
      <vt:lpstr>Computer Vision using Azure Services</vt:lpstr>
      <vt:lpstr>Agenda:</vt:lpstr>
      <vt:lpstr>Computer vision </vt:lpstr>
      <vt:lpstr>PowerPoint Presentation</vt:lpstr>
      <vt:lpstr>PowerPoint Presentation</vt:lpstr>
      <vt:lpstr>Azure Cognitive Service</vt:lpstr>
      <vt:lpstr>Computer Vision</vt:lpstr>
      <vt:lpstr>PowerPoint Presentation</vt:lpstr>
      <vt:lpstr>PowerPoint Presentation</vt:lpstr>
      <vt:lpstr>https://github.com/Ajinkj/</vt:lpstr>
      <vt:lpstr>Q &amp; A</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AJIN K J</cp:lastModifiedBy>
  <cp:revision>63</cp:revision>
  <dcterms:created xsi:type="dcterms:W3CDTF">2019-03-28T18:40:02Z</dcterms:created>
  <dcterms:modified xsi:type="dcterms:W3CDTF">2022-05-29T13:05:18Z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