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1"/>
  </p:notesMasterIdLst>
  <p:sldIdLst>
    <p:sldId id="284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43" r:id="rId29"/>
    <p:sldId id="344" r:id="rId30"/>
    <p:sldId id="345" r:id="rId31"/>
    <p:sldId id="346" r:id="rId32"/>
    <p:sldId id="347" r:id="rId33"/>
    <p:sldId id="348" r:id="rId34"/>
    <p:sldId id="349" r:id="rId35"/>
    <p:sldId id="350" r:id="rId36"/>
    <p:sldId id="351" r:id="rId37"/>
    <p:sldId id="352" r:id="rId38"/>
    <p:sldId id="353" r:id="rId39"/>
    <p:sldId id="35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46A"/>
    <a:srgbClr val="97EFD3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899" autoAdjust="0"/>
  </p:normalViewPr>
  <p:slideViewPr>
    <p:cSldViewPr snapToGrid="0" snapToObjects="1" showGuides="1">
      <p:cViewPr varScale="1">
        <p:scale>
          <a:sx n="61" d="100"/>
          <a:sy n="61" d="100"/>
        </p:scale>
        <p:origin x="884" y="64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8/10/relationships/authors" Target="author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1/9/2025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Pointer in C</a:t>
            </a:r>
          </a:p>
        </p:txBody>
      </p:sp>
      <p:pic>
        <p:nvPicPr>
          <p:cNvPr id="37" name="Picture Placeholder 36">
            <a:extLst>
              <a:ext uri="{FF2B5EF4-FFF2-40B4-BE49-F238E27FC236}">
                <a16:creationId xmlns:a16="http://schemas.microsoft.com/office/drawing/2014/main" id="{A19A6DDD-C216-2AAD-4F19-4A7B5929202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2049" b="2049"/>
          <a:stretch/>
        </p:blipFill>
        <p:spPr/>
      </p:pic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F286AB-E243-FE95-C3CA-A63E3BF86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B2FF4B-1C2D-8963-8416-38968A515170}"/>
              </a:ext>
            </a:extLst>
          </p:cNvPr>
          <p:cNvSpPr txBox="1"/>
          <p:nvPr/>
        </p:nvSpPr>
        <p:spPr>
          <a:xfrm>
            <a:off x="1023165" y="983722"/>
            <a:ext cx="9855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9. How do you declare a pointer to an integer in C?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C725E2-1598-AD80-5DFC-5E33C0EE9809}"/>
              </a:ext>
            </a:extLst>
          </p:cNvPr>
          <p:cNvSpPr txBox="1"/>
          <p:nvPr/>
        </p:nvSpPr>
        <p:spPr>
          <a:xfrm>
            <a:off x="1023165" y="2555018"/>
            <a:ext cx="4927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IN" dirty="0"/>
              <a:t>int *</a:t>
            </a:r>
            <a:r>
              <a:rPr lang="en-IN" dirty="0" err="1"/>
              <a:t>ptr</a:t>
            </a:r>
            <a:r>
              <a:rPr lang="en-IN" dirty="0"/>
              <a:t>; </a:t>
            </a:r>
          </a:p>
          <a:p>
            <a:pPr marL="342900" indent="-342900">
              <a:buAutoNum type="alphaLcParenR"/>
            </a:pPr>
            <a:r>
              <a:rPr lang="en-IN" dirty="0"/>
              <a:t>int </a:t>
            </a:r>
            <a:r>
              <a:rPr lang="en-IN" dirty="0" err="1"/>
              <a:t>ptr</a:t>
            </a:r>
            <a:r>
              <a:rPr lang="en-IN" dirty="0"/>
              <a:t>*; </a:t>
            </a:r>
          </a:p>
          <a:p>
            <a:pPr marL="342900" indent="-342900">
              <a:buAutoNum type="alphaLcParenR"/>
            </a:pPr>
            <a:r>
              <a:rPr lang="en-IN" dirty="0"/>
              <a:t>*int </a:t>
            </a:r>
            <a:r>
              <a:rPr lang="en-IN" dirty="0" err="1"/>
              <a:t>ptr</a:t>
            </a:r>
            <a:r>
              <a:rPr lang="en-IN" dirty="0"/>
              <a:t>; </a:t>
            </a:r>
          </a:p>
          <a:p>
            <a:pPr marL="342900" indent="-342900">
              <a:buAutoNum type="alphaLcParenR"/>
            </a:pPr>
            <a:r>
              <a:rPr lang="en-IN" dirty="0" err="1"/>
              <a:t>ptr</a:t>
            </a:r>
            <a:r>
              <a:rPr lang="en-IN" dirty="0"/>
              <a:t> int*;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F3FA95-7CE2-28FD-6D67-E2472F19A814}"/>
              </a:ext>
            </a:extLst>
          </p:cNvPr>
          <p:cNvSpPr txBox="1"/>
          <p:nvPr/>
        </p:nvSpPr>
        <p:spPr>
          <a:xfrm>
            <a:off x="5950686" y="2555018"/>
            <a:ext cx="50116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Answer: a) int *</a:t>
            </a:r>
            <a:r>
              <a:rPr lang="en-US" dirty="0" err="1"/>
              <a:t>ptr</a:t>
            </a:r>
            <a:r>
              <a:rPr lang="en-US" dirty="0"/>
              <a:t>; </a:t>
            </a:r>
          </a:p>
          <a:p>
            <a:r>
              <a:rPr lang="en-US" dirty="0"/>
              <a:t>Explanation: The syntax to declare a pointer to an integer is int *</a:t>
            </a:r>
            <a:r>
              <a:rPr lang="en-US" dirty="0" err="1"/>
              <a:t>ptr</a:t>
            </a:r>
            <a:r>
              <a:rPr lang="en-US" dirty="0"/>
              <a:t>;, where *</a:t>
            </a:r>
            <a:r>
              <a:rPr lang="en-US" dirty="0" err="1"/>
              <a:t>ptr</a:t>
            </a:r>
            <a:r>
              <a:rPr lang="en-US" dirty="0"/>
              <a:t> indicates it is a pointer to an integer.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630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E2CE9-B9C0-5D3C-201A-2815F08DD2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F77975E-AADC-9756-1C0E-C742131BBDEE}"/>
              </a:ext>
            </a:extLst>
          </p:cNvPr>
          <p:cNvSpPr txBox="1"/>
          <p:nvPr/>
        </p:nvSpPr>
        <p:spPr>
          <a:xfrm>
            <a:off x="1023165" y="983722"/>
            <a:ext cx="9855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10. What will happen if you try to dereference a NULL pointer?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0A607E-A845-69C4-5DA6-0375B458B940}"/>
              </a:ext>
            </a:extLst>
          </p:cNvPr>
          <p:cNvSpPr txBox="1"/>
          <p:nvPr/>
        </p:nvSpPr>
        <p:spPr>
          <a:xfrm>
            <a:off x="1023165" y="2555018"/>
            <a:ext cx="4927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dirty="0"/>
              <a:t>It will dereference successfully </a:t>
            </a:r>
          </a:p>
          <a:p>
            <a:pPr marL="342900" indent="-342900">
              <a:buAutoNum type="alphaLcParenR"/>
            </a:pPr>
            <a:r>
              <a:rPr lang="en-US" dirty="0"/>
              <a:t>It will cause a runtime error </a:t>
            </a:r>
          </a:p>
          <a:p>
            <a:pPr marL="342900" indent="-342900">
              <a:buAutoNum type="alphaLcParenR"/>
            </a:pPr>
            <a:r>
              <a:rPr lang="en-US" dirty="0"/>
              <a:t>It will return NULL </a:t>
            </a:r>
          </a:p>
          <a:p>
            <a:pPr marL="342900" indent="-342900">
              <a:buAutoNum type="alphaLcParenR"/>
            </a:pPr>
            <a:r>
              <a:rPr lang="en-US" dirty="0"/>
              <a:t>It will compile but throw a warning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4DED86-67EC-EED2-9D65-69D05BD0C448}"/>
              </a:ext>
            </a:extLst>
          </p:cNvPr>
          <p:cNvSpPr txBox="1"/>
          <p:nvPr/>
        </p:nvSpPr>
        <p:spPr>
          <a:xfrm>
            <a:off x="5950686" y="2555018"/>
            <a:ext cx="50116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Answer: b) It will cause a runtime error </a:t>
            </a:r>
          </a:p>
          <a:p>
            <a:r>
              <a:rPr lang="en-US" dirty="0"/>
              <a:t>Explanation: Dereferencing a NULL pointer results in undefined </a:t>
            </a:r>
            <a:r>
              <a:rPr lang="en-US" dirty="0" err="1"/>
              <a:t>behaviour</a:t>
            </a:r>
            <a:r>
              <a:rPr lang="en-US" dirty="0"/>
              <a:t>, often causing a segmentation fault or crash.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205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78920-7E81-D445-5503-4E5E61A48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41834B-46CE-B960-3C56-AB87DA65F8A4}"/>
              </a:ext>
            </a:extLst>
          </p:cNvPr>
          <p:cNvSpPr txBox="1"/>
          <p:nvPr/>
        </p:nvSpPr>
        <p:spPr>
          <a:xfrm>
            <a:off x="1023165" y="983722"/>
            <a:ext cx="9855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11. What is the size of a pointer variable in C?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534B1C-ED92-7D61-743D-D7D1186497C2}"/>
              </a:ext>
            </a:extLst>
          </p:cNvPr>
          <p:cNvSpPr txBox="1"/>
          <p:nvPr/>
        </p:nvSpPr>
        <p:spPr>
          <a:xfrm>
            <a:off x="1023165" y="2555018"/>
            <a:ext cx="4927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dirty="0"/>
              <a:t>Always 4 bytes </a:t>
            </a:r>
          </a:p>
          <a:p>
            <a:pPr marL="342900" indent="-342900">
              <a:buAutoNum type="alphaLcParenR"/>
            </a:pPr>
            <a:r>
              <a:rPr lang="en-US" dirty="0"/>
              <a:t>Always 8 bytes </a:t>
            </a:r>
          </a:p>
          <a:p>
            <a:pPr marL="342900" indent="-342900">
              <a:buAutoNum type="alphaLcParenR"/>
            </a:pPr>
            <a:r>
              <a:rPr lang="en-US" dirty="0"/>
              <a:t>Depends on the data type of the variable it points to </a:t>
            </a:r>
          </a:p>
          <a:p>
            <a:pPr marL="342900" indent="-342900">
              <a:buAutoNum type="alphaLcParenR"/>
            </a:pPr>
            <a:r>
              <a:rPr lang="en-US" dirty="0"/>
              <a:t>Depends on the system architecture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61C98B-AE5C-1BFF-B622-C468F935B8C2}"/>
              </a:ext>
            </a:extLst>
          </p:cNvPr>
          <p:cNvSpPr txBox="1"/>
          <p:nvPr/>
        </p:nvSpPr>
        <p:spPr>
          <a:xfrm>
            <a:off x="5950686" y="2555018"/>
            <a:ext cx="50116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Answer: d) Depends on the system architecture Explanation: The size of a pointer depends on whether the system is 32-bit (4 bytes) or 64-bit (8 bytes).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569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2C08A-7047-11FE-E454-DE5CE102B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325FBF-A312-9A2B-18E0-ADB73371ECFB}"/>
              </a:ext>
            </a:extLst>
          </p:cNvPr>
          <p:cNvSpPr txBox="1"/>
          <p:nvPr/>
        </p:nvSpPr>
        <p:spPr>
          <a:xfrm>
            <a:off x="1023165" y="983722"/>
            <a:ext cx="98550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12. What is the output of the following code?</a:t>
            </a:r>
          </a:p>
          <a:p>
            <a:r>
              <a:rPr lang="en-IN" dirty="0"/>
              <a:t>#include int main() { int </a:t>
            </a:r>
            <a:r>
              <a:rPr lang="en-IN" dirty="0" err="1"/>
              <a:t>arr</a:t>
            </a:r>
            <a:r>
              <a:rPr lang="en-IN" dirty="0"/>
              <a:t>[] = {5, 10, 15, 20}; int *p = </a:t>
            </a:r>
            <a:r>
              <a:rPr lang="en-IN" dirty="0" err="1"/>
              <a:t>arr</a:t>
            </a:r>
            <a:r>
              <a:rPr lang="en-IN" dirty="0"/>
              <a:t>; printf("%d ", *(p + 1)); printf("%d ", *(p + 3)); printf("%d", *p); return 0; }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79602-FE78-87A1-D5B9-F5571CB20857}"/>
              </a:ext>
            </a:extLst>
          </p:cNvPr>
          <p:cNvSpPr txBox="1"/>
          <p:nvPr/>
        </p:nvSpPr>
        <p:spPr>
          <a:xfrm>
            <a:off x="1023165" y="2555018"/>
            <a:ext cx="4927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pt-BR" dirty="0"/>
              <a:t>10 20 5 </a:t>
            </a:r>
          </a:p>
          <a:p>
            <a:pPr marL="342900" indent="-342900">
              <a:buAutoNum type="alphaLcParenR"/>
            </a:pPr>
            <a:r>
              <a:rPr lang="pt-BR" dirty="0"/>
              <a:t>5 15 20 </a:t>
            </a:r>
          </a:p>
          <a:p>
            <a:pPr marL="342900" indent="-342900">
              <a:buAutoNum type="alphaLcParenR"/>
            </a:pPr>
            <a:r>
              <a:rPr lang="pt-BR" dirty="0"/>
              <a:t>10 15 5 </a:t>
            </a:r>
          </a:p>
          <a:p>
            <a:pPr marL="342900" indent="-342900">
              <a:buAutoNum type="alphaLcParenR"/>
            </a:pPr>
            <a:r>
              <a:rPr lang="pt-BR" dirty="0"/>
              <a:t>5 20 10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746CA4-D57A-467F-E60A-10DC2D9DD5AB}"/>
              </a:ext>
            </a:extLst>
          </p:cNvPr>
          <p:cNvSpPr txBox="1"/>
          <p:nvPr/>
        </p:nvSpPr>
        <p:spPr>
          <a:xfrm>
            <a:off x="5950686" y="2555018"/>
            <a:ext cx="50116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Answer: a) 10 20 5</a:t>
            </a:r>
          </a:p>
          <a:p>
            <a:r>
              <a:rPr lang="en-US" dirty="0"/>
              <a:t>Explanation: 1. *(p + 1) accesses the second element of the array (10). 2. *(p + 3) accesses the fourth element of the array (20). 3. *p accesses the first element of the array (5). Output: 10 20 5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902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FB99FC-4476-8522-99FB-30587340E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3CCEB8-8018-5B5E-CDA9-767FCA999AA1}"/>
              </a:ext>
            </a:extLst>
          </p:cNvPr>
          <p:cNvSpPr txBox="1"/>
          <p:nvPr/>
        </p:nvSpPr>
        <p:spPr>
          <a:xfrm>
            <a:off x="1023165" y="983722"/>
            <a:ext cx="9855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13. Which of the following statements about pointers is FALSE?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1AB56B-6DAE-B432-6F43-9E0EA3DC4E63}"/>
              </a:ext>
            </a:extLst>
          </p:cNvPr>
          <p:cNvSpPr txBox="1"/>
          <p:nvPr/>
        </p:nvSpPr>
        <p:spPr>
          <a:xfrm>
            <a:off x="1023165" y="2555018"/>
            <a:ext cx="4927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dirty="0"/>
              <a:t>Pointers can store the address of other pointers</a:t>
            </a:r>
          </a:p>
          <a:p>
            <a:pPr marL="342900" indent="-342900">
              <a:buAutoNum type="alphaLcParenR"/>
            </a:pPr>
            <a:r>
              <a:rPr lang="en-US" dirty="0"/>
              <a:t>Pointers can store the address of functions </a:t>
            </a:r>
          </a:p>
          <a:p>
            <a:pPr marL="342900" indent="-342900">
              <a:buAutoNum type="alphaLcParenR"/>
            </a:pPr>
            <a:r>
              <a:rPr lang="en-US" dirty="0"/>
              <a:t>Pointers can be used to access array elements</a:t>
            </a:r>
          </a:p>
          <a:p>
            <a:pPr marL="342900" indent="-342900">
              <a:buAutoNum type="alphaLcParenR"/>
            </a:pPr>
            <a:r>
              <a:rPr lang="en-US" dirty="0"/>
              <a:t>Pointers cannot be incremented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6F494C-BD58-4DDD-5C14-483AA55E6BFC}"/>
              </a:ext>
            </a:extLst>
          </p:cNvPr>
          <p:cNvSpPr txBox="1"/>
          <p:nvPr/>
        </p:nvSpPr>
        <p:spPr>
          <a:xfrm>
            <a:off x="5950686" y="2555018"/>
            <a:ext cx="50116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Answer: d) Pointers cannot be incremented </a:t>
            </a:r>
          </a:p>
          <a:p>
            <a:r>
              <a:rPr lang="en-US" dirty="0"/>
              <a:t>Explanation: Pointers can be incremented to traverse through arrays or memory locations. The increment depends on the size of the data type the pointer points to.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659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EC3A2D-59F8-0B7F-BD38-3C18D3315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F50B8C-3F1E-531C-A719-0A039BB59456}"/>
              </a:ext>
            </a:extLst>
          </p:cNvPr>
          <p:cNvSpPr txBox="1"/>
          <p:nvPr/>
        </p:nvSpPr>
        <p:spPr>
          <a:xfrm>
            <a:off x="1023165" y="983722"/>
            <a:ext cx="985504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14. What is the output of the following code?</a:t>
            </a:r>
          </a:p>
          <a:p>
            <a:r>
              <a:rPr lang="en-IN" dirty="0"/>
              <a:t>#include int main() { int x = 50, *p, **pp; p = &amp;x; pp = &amp;p; printf("%d ", **pp); **pp = 100; printf("%d ", x); return 0;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86AE4-7384-4396-23BA-189A463965D1}"/>
              </a:ext>
            </a:extLst>
          </p:cNvPr>
          <p:cNvSpPr txBox="1"/>
          <p:nvPr/>
        </p:nvSpPr>
        <p:spPr>
          <a:xfrm>
            <a:off x="1023165" y="2555018"/>
            <a:ext cx="4927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pt-BR" dirty="0"/>
              <a:t>50 50 </a:t>
            </a:r>
          </a:p>
          <a:p>
            <a:pPr marL="342900" indent="-342900">
              <a:buAutoNum type="alphaLcParenR"/>
            </a:pPr>
            <a:r>
              <a:rPr lang="pt-BR" dirty="0"/>
              <a:t>50 100 </a:t>
            </a:r>
          </a:p>
          <a:p>
            <a:pPr marL="342900" indent="-342900">
              <a:buAutoNum type="alphaLcParenR"/>
            </a:pPr>
            <a:r>
              <a:rPr lang="pt-BR" dirty="0"/>
              <a:t>100 100 </a:t>
            </a:r>
          </a:p>
          <a:p>
            <a:pPr marL="342900" indent="-342900">
              <a:buAutoNum type="alphaLcParenR"/>
            </a:pPr>
            <a:r>
              <a:rPr lang="pt-BR" dirty="0"/>
              <a:t>50 0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CDACA1-CB18-5F52-15A3-194F5B0186E5}"/>
              </a:ext>
            </a:extLst>
          </p:cNvPr>
          <p:cNvSpPr txBox="1"/>
          <p:nvPr/>
        </p:nvSpPr>
        <p:spPr>
          <a:xfrm>
            <a:off x="5950686" y="2555018"/>
            <a:ext cx="50116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Answer: b) 50 100 </a:t>
            </a:r>
          </a:p>
          <a:p>
            <a:r>
              <a:rPr lang="en-US" dirty="0"/>
              <a:t>Explanation: 1. p points to x, and pp is a pointer to p. 2. **pp accesses the value of x through double dereferencing. Initially, **pp is 50. 3. **pp = 100 updates the value of x to 100. Output: 50 100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334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CEAF1-3F25-F85F-70D8-D8B14C5C7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D8D85-2326-51D4-F302-197BECCE9163}"/>
              </a:ext>
            </a:extLst>
          </p:cNvPr>
          <p:cNvSpPr txBox="1"/>
          <p:nvPr/>
        </p:nvSpPr>
        <p:spPr>
          <a:xfrm>
            <a:off x="1023165" y="983722"/>
            <a:ext cx="9855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15. What is the difference between malloc and </a:t>
            </a:r>
            <a:r>
              <a:rPr lang="en-US" sz="2800" dirty="0" err="1"/>
              <a:t>calloc</a:t>
            </a:r>
            <a:r>
              <a:rPr lang="en-US" sz="2800" dirty="0"/>
              <a:t>?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419AB2-F130-8593-982D-3A1A637151D4}"/>
              </a:ext>
            </a:extLst>
          </p:cNvPr>
          <p:cNvSpPr txBox="1"/>
          <p:nvPr/>
        </p:nvSpPr>
        <p:spPr>
          <a:xfrm>
            <a:off x="1023165" y="2555018"/>
            <a:ext cx="49275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dirty="0"/>
              <a:t>malloc initializes memory to zero, whereas </a:t>
            </a:r>
            <a:r>
              <a:rPr lang="en-US" dirty="0" err="1"/>
              <a:t>calloc</a:t>
            </a:r>
            <a:r>
              <a:rPr lang="en-US" dirty="0"/>
              <a:t> does not </a:t>
            </a:r>
          </a:p>
          <a:p>
            <a:pPr marL="342900" indent="-342900">
              <a:buAutoNum type="alphaLcParenR"/>
            </a:pPr>
            <a:r>
              <a:rPr lang="en-US" dirty="0" err="1"/>
              <a:t>calloc</a:t>
            </a:r>
            <a:r>
              <a:rPr lang="en-US" dirty="0"/>
              <a:t> initializes memory to zero, whereas malloc does not </a:t>
            </a:r>
          </a:p>
          <a:p>
            <a:pPr marL="342900" indent="-342900">
              <a:buAutoNum type="alphaLcParenR"/>
            </a:pPr>
            <a:r>
              <a:rPr lang="en-US" dirty="0"/>
              <a:t>Both initialize memory to zero </a:t>
            </a:r>
          </a:p>
          <a:p>
            <a:pPr marL="342900" indent="-342900">
              <a:buAutoNum type="alphaLcParenR"/>
            </a:pPr>
            <a:r>
              <a:rPr lang="en-US" dirty="0"/>
              <a:t>Both do not initialize memory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8CA7AE-8883-456B-2A0C-DB52D4577F4A}"/>
              </a:ext>
            </a:extLst>
          </p:cNvPr>
          <p:cNvSpPr txBox="1"/>
          <p:nvPr/>
        </p:nvSpPr>
        <p:spPr>
          <a:xfrm>
            <a:off x="5950686" y="2555018"/>
            <a:ext cx="50116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Answer: b) </a:t>
            </a:r>
            <a:r>
              <a:rPr lang="en-US" dirty="0" err="1"/>
              <a:t>calloc</a:t>
            </a:r>
            <a:r>
              <a:rPr lang="en-US" dirty="0"/>
              <a:t> initializes memory to zero, whereas malloc does not</a:t>
            </a:r>
          </a:p>
          <a:p>
            <a:r>
              <a:rPr lang="en-US" dirty="0"/>
              <a:t>Explanation: malloc allocates memory without initializing it, while </a:t>
            </a:r>
            <a:r>
              <a:rPr lang="en-US" dirty="0" err="1"/>
              <a:t>calloc</a:t>
            </a:r>
            <a:r>
              <a:rPr lang="en-US" dirty="0"/>
              <a:t> allocates memory and initializes it to zero.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513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9A0F1-CB74-6F4E-733C-230CD6296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ECDE08-986B-49AD-5E43-ECBD2A9AFC07}"/>
              </a:ext>
            </a:extLst>
          </p:cNvPr>
          <p:cNvSpPr txBox="1"/>
          <p:nvPr/>
        </p:nvSpPr>
        <p:spPr>
          <a:xfrm>
            <a:off x="1023165" y="983722"/>
            <a:ext cx="9855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16. Which of the following is NOT a valid operation on pointers in C?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509316-84C9-87A4-5BAB-27719153B051}"/>
              </a:ext>
            </a:extLst>
          </p:cNvPr>
          <p:cNvSpPr txBox="1"/>
          <p:nvPr/>
        </p:nvSpPr>
        <p:spPr>
          <a:xfrm>
            <a:off x="1023165" y="2555018"/>
            <a:ext cx="4927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dirty="0"/>
              <a:t>Addition of an integer to a pointer </a:t>
            </a:r>
          </a:p>
          <a:p>
            <a:pPr marL="342900" indent="-342900">
              <a:buAutoNum type="alphaLcParenR"/>
            </a:pPr>
            <a:r>
              <a:rPr lang="en-US" dirty="0"/>
              <a:t>Subtraction of an integer from a pointer</a:t>
            </a:r>
          </a:p>
          <a:p>
            <a:pPr marL="342900" indent="-342900">
              <a:buAutoNum type="alphaLcParenR"/>
            </a:pPr>
            <a:r>
              <a:rPr lang="en-US" dirty="0"/>
              <a:t>Subtraction of two pointers</a:t>
            </a:r>
          </a:p>
          <a:p>
            <a:pPr marL="342900" indent="-342900">
              <a:buAutoNum type="alphaLcParenR"/>
            </a:pPr>
            <a:r>
              <a:rPr lang="en-US" dirty="0"/>
              <a:t>Multiplication of two pointers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DF5BB3-9D0F-EC2B-9497-03724ABB7156}"/>
              </a:ext>
            </a:extLst>
          </p:cNvPr>
          <p:cNvSpPr txBox="1"/>
          <p:nvPr/>
        </p:nvSpPr>
        <p:spPr>
          <a:xfrm>
            <a:off x="5950686" y="2555018"/>
            <a:ext cx="50116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Answer: d) Multiplication of two pointers </a:t>
            </a:r>
          </a:p>
          <a:p>
            <a:r>
              <a:rPr lang="en-US" dirty="0"/>
              <a:t>Explanation: • Addition of an integer to a pointer (e.g., p + 1) is valid and moves the pointer forward by the size of the data type it points to. • Subtraction of an integer from a pointer (e.g., p - 1) is valid and moves the pointer backward by the size of the data type it points to. • Subtraction of two pointers is valid if they point to elements of the same array, and the result is the number of elements between the pointers. • Multiplication of two pointers is not valid in C. Pointer arithmetic only allows addition, subtraction, and comparison.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30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749A9-49E3-3410-7BC0-8234E5FAB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468074-D44F-902B-3491-A8E785D32742}"/>
              </a:ext>
            </a:extLst>
          </p:cNvPr>
          <p:cNvSpPr txBox="1"/>
          <p:nvPr/>
        </p:nvSpPr>
        <p:spPr>
          <a:xfrm>
            <a:off x="1023165" y="983722"/>
            <a:ext cx="98550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17. </a:t>
            </a:r>
            <a:r>
              <a:rPr lang="en-IN" sz="2000" dirty="0"/>
              <a:t>#include void fun(int *</a:t>
            </a:r>
            <a:r>
              <a:rPr lang="en-IN" sz="2000" dirty="0" err="1"/>
              <a:t>ptr</a:t>
            </a:r>
            <a:r>
              <a:rPr lang="en-IN" sz="2000" dirty="0"/>
              <a:t>) { *</a:t>
            </a:r>
            <a:r>
              <a:rPr lang="en-IN" sz="2000" dirty="0" err="1"/>
              <a:t>ptr</a:t>
            </a:r>
            <a:r>
              <a:rPr lang="en-IN" sz="2000" dirty="0"/>
              <a:t> = *</a:t>
            </a:r>
            <a:r>
              <a:rPr lang="en-IN" sz="2000" dirty="0" err="1"/>
              <a:t>ptr</a:t>
            </a:r>
            <a:r>
              <a:rPr lang="en-IN" sz="2000" dirty="0"/>
              <a:t> + 10; } int main() { int x = 5; fun(&amp;x); printf("%d\n", x); return 0; }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7990F9-D549-BF6B-068D-C5DCAE044F69}"/>
              </a:ext>
            </a:extLst>
          </p:cNvPr>
          <p:cNvSpPr txBox="1"/>
          <p:nvPr/>
        </p:nvSpPr>
        <p:spPr>
          <a:xfrm>
            <a:off x="1023165" y="2555018"/>
            <a:ext cx="4927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s-ES" dirty="0"/>
              <a:t>5 </a:t>
            </a:r>
          </a:p>
          <a:p>
            <a:pPr marL="342900" indent="-342900">
              <a:buAutoNum type="alphaLcParenR"/>
            </a:pPr>
            <a:r>
              <a:rPr lang="es-ES" dirty="0"/>
              <a:t>10</a:t>
            </a:r>
          </a:p>
          <a:p>
            <a:pPr marL="342900" indent="-342900">
              <a:buAutoNum type="alphaLcParenR"/>
            </a:pPr>
            <a:r>
              <a:rPr lang="es-ES" dirty="0"/>
              <a:t>15</a:t>
            </a:r>
          </a:p>
          <a:p>
            <a:pPr marL="342900" indent="-342900">
              <a:buAutoNum type="alphaLcParenR"/>
            </a:pPr>
            <a:r>
              <a:rPr lang="es-ES" dirty="0" err="1"/>
              <a:t>Compilation</a:t>
            </a:r>
            <a:r>
              <a:rPr lang="es-ES" dirty="0"/>
              <a:t> error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CB17DE-1CF5-0D5C-37E5-E361AC5848B2}"/>
              </a:ext>
            </a:extLst>
          </p:cNvPr>
          <p:cNvSpPr txBox="1"/>
          <p:nvPr/>
        </p:nvSpPr>
        <p:spPr>
          <a:xfrm>
            <a:off x="5950686" y="2555018"/>
            <a:ext cx="50116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Answer: c) 15 </a:t>
            </a:r>
          </a:p>
          <a:p>
            <a:r>
              <a:rPr lang="en-US" dirty="0"/>
              <a:t>Explanation: • void fun(int *</a:t>
            </a:r>
            <a:r>
              <a:rPr lang="en-US" dirty="0" err="1"/>
              <a:t>ptr</a:t>
            </a:r>
            <a:r>
              <a:rPr lang="en-US" dirty="0"/>
              <a:t>) accepts a pointer to an integer as a parameter. • fun(&amp;x) passes the address of x to the function, allowing the function to modify the actual value of x. • Inside fun, *</a:t>
            </a:r>
            <a:r>
              <a:rPr lang="en-US" dirty="0" err="1"/>
              <a:t>ptr</a:t>
            </a:r>
            <a:r>
              <a:rPr lang="en-US" dirty="0"/>
              <a:t> = *</a:t>
            </a:r>
            <a:r>
              <a:rPr lang="en-US" dirty="0" err="1"/>
              <a:t>ptr</a:t>
            </a:r>
            <a:r>
              <a:rPr lang="en-US" dirty="0"/>
              <a:t> + 10; accesses the value of x (via *</a:t>
            </a:r>
            <a:r>
              <a:rPr lang="en-US" dirty="0" err="1"/>
              <a:t>ptr</a:t>
            </a:r>
            <a:r>
              <a:rPr lang="en-US" dirty="0"/>
              <a:t>) and increments it by 10. This modifies x to 15. • printf("%d\n", x); prints the modified value of x, which is 15.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403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11417-9944-79CD-9EDC-FDE96C177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5A32CD-D79E-72E0-5BFC-2C125676C3B5}"/>
              </a:ext>
            </a:extLst>
          </p:cNvPr>
          <p:cNvSpPr txBox="1"/>
          <p:nvPr/>
        </p:nvSpPr>
        <p:spPr>
          <a:xfrm>
            <a:off x="1023165" y="983722"/>
            <a:ext cx="98550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18. </a:t>
            </a:r>
            <a:r>
              <a:rPr lang="en-IN" sz="2000" dirty="0"/>
              <a:t>#include int fun(int *m) { return (*m + 2); } int main() { int </a:t>
            </a:r>
            <a:r>
              <a:rPr lang="en-IN" sz="2000" dirty="0" err="1"/>
              <a:t>i</a:t>
            </a:r>
            <a:r>
              <a:rPr lang="en-IN" sz="2000" dirty="0"/>
              <a:t>=35, z; z = fun(&amp;</a:t>
            </a:r>
            <a:r>
              <a:rPr lang="en-IN" sz="2000" dirty="0" err="1"/>
              <a:t>i</a:t>
            </a:r>
            <a:r>
              <a:rPr lang="en-IN" sz="2000" dirty="0"/>
              <a:t>); printf("%d\n", z); return 0; }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653CE1-D41A-0A16-6985-64E86633DD7C}"/>
              </a:ext>
            </a:extLst>
          </p:cNvPr>
          <p:cNvSpPr txBox="1"/>
          <p:nvPr/>
        </p:nvSpPr>
        <p:spPr>
          <a:xfrm>
            <a:off x="1023165" y="2555018"/>
            <a:ext cx="4927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s-ES" dirty="0"/>
              <a:t>37</a:t>
            </a:r>
          </a:p>
          <a:p>
            <a:pPr marL="342900" indent="-342900">
              <a:buAutoNum type="alphaLcParenR"/>
            </a:pPr>
            <a:r>
              <a:rPr lang="es-ES" dirty="0"/>
              <a:t>16</a:t>
            </a:r>
          </a:p>
          <a:p>
            <a:pPr marL="342900" indent="-342900">
              <a:buAutoNum type="alphaLcParenR"/>
            </a:pPr>
            <a:r>
              <a:rPr lang="es-ES" dirty="0"/>
              <a:t>35 </a:t>
            </a:r>
          </a:p>
          <a:p>
            <a:pPr marL="342900" indent="-342900">
              <a:buAutoNum type="alphaLcParenR"/>
            </a:pPr>
            <a:r>
              <a:rPr lang="es-ES" dirty="0" err="1"/>
              <a:t>Compilation</a:t>
            </a:r>
            <a:r>
              <a:rPr lang="es-ES" dirty="0"/>
              <a:t> error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F0E283-A6EA-5424-92DB-B9CADE0F6BC0}"/>
              </a:ext>
            </a:extLst>
          </p:cNvPr>
          <p:cNvSpPr txBox="1"/>
          <p:nvPr/>
        </p:nvSpPr>
        <p:spPr>
          <a:xfrm>
            <a:off x="5950686" y="2555018"/>
            <a:ext cx="50116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Answer: c) 37</a:t>
            </a:r>
          </a:p>
          <a:p>
            <a:r>
              <a:rPr lang="en-US" dirty="0"/>
              <a:t>Explanation: • Variable </a:t>
            </a:r>
            <a:r>
              <a:rPr lang="en-US" dirty="0" err="1"/>
              <a:t>i</a:t>
            </a:r>
            <a:r>
              <a:rPr lang="en-US" dirty="0"/>
              <a:t> is initialized to 35. • The address of </a:t>
            </a:r>
            <a:r>
              <a:rPr lang="en-US" dirty="0" err="1"/>
              <a:t>i</a:t>
            </a:r>
            <a:r>
              <a:rPr lang="en-US" dirty="0"/>
              <a:t> is passed to the function fun. • The function retrieves the value of </a:t>
            </a:r>
            <a:r>
              <a:rPr lang="en-US" dirty="0" err="1"/>
              <a:t>i</a:t>
            </a:r>
            <a:r>
              <a:rPr lang="en-US" dirty="0"/>
              <a:t> (via the pointer) and adds 2 to it. • The function returns 37, which is stored in z. • The program prints 37.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202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298FB3-49FA-8297-F4A2-FD0838046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6C167A-CE46-4709-5EEB-BD813AF90216}"/>
              </a:ext>
            </a:extLst>
          </p:cNvPr>
          <p:cNvSpPr txBox="1"/>
          <p:nvPr/>
        </p:nvSpPr>
        <p:spPr>
          <a:xfrm>
            <a:off x="1023165" y="983722"/>
            <a:ext cx="9855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 What is a pointer in C? 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709B1C-0A97-7F77-A0D5-18452FCDFAA0}"/>
              </a:ext>
            </a:extLst>
          </p:cNvPr>
          <p:cNvSpPr txBox="1"/>
          <p:nvPr/>
        </p:nvSpPr>
        <p:spPr>
          <a:xfrm>
            <a:off x="1023165" y="2555018"/>
            <a:ext cx="4927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 A variable that stores the address of another variable b) A variable that points to the value of another variable c) A constant that stores the address of a variable </a:t>
            </a:r>
          </a:p>
          <a:p>
            <a:r>
              <a:rPr lang="en-US" dirty="0"/>
              <a:t>d) None of the above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273B50-AD44-0BF0-C20B-1CBB05477CA0}"/>
              </a:ext>
            </a:extLst>
          </p:cNvPr>
          <p:cNvSpPr txBox="1"/>
          <p:nvPr/>
        </p:nvSpPr>
        <p:spPr>
          <a:xfrm>
            <a:off x="5950686" y="2555018"/>
            <a:ext cx="50116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Answer: a) A variable that stores the address of another variable Explanation: A pointer is a special type of variable in C that stores the memory address of another variable.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139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85E74E-7AF0-07E2-070E-D5E4C1057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B738BC-A0A1-DEAE-33FE-657B818C5122}"/>
              </a:ext>
            </a:extLst>
          </p:cNvPr>
          <p:cNvSpPr txBox="1"/>
          <p:nvPr/>
        </p:nvSpPr>
        <p:spPr>
          <a:xfrm>
            <a:off x="1023165" y="983722"/>
            <a:ext cx="98550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19. </a:t>
            </a:r>
            <a:r>
              <a:rPr lang="en-IN" sz="2000" dirty="0"/>
              <a:t>#include int main() { int x = 10, y = 20, *p1 = &amp;x, *p2 = &amp;y; *p1 = *p1 + *p2; printf("%d %d\n", x, y); return 0;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61FD1E-F075-2B24-683F-4A26507AD290}"/>
              </a:ext>
            </a:extLst>
          </p:cNvPr>
          <p:cNvSpPr txBox="1"/>
          <p:nvPr/>
        </p:nvSpPr>
        <p:spPr>
          <a:xfrm>
            <a:off x="1023165" y="2555018"/>
            <a:ext cx="4927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pt-BR" dirty="0"/>
              <a:t>10 20 </a:t>
            </a:r>
          </a:p>
          <a:p>
            <a:pPr marL="342900" indent="-342900">
              <a:buAutoNum type="alphaLcParenR"/>
            </a:pPr>
            <a:r>
              <a:rPr lang="pt-BR" dirty="0"/>
              <a:t>30 20 </a:t>
            </a:r>
          </a:p>
          <a:p>
            <a:pPr marL="342900" indent="-342900">
              <a:buAutoNum type="alphaLcParenR"/>
            </a:pPr>
            <a:r>
              <a:rPr lang="pt-BR" dirty="0"/>
              <a:t>30 30 </a:t>
            </a:r>
          </a:p>
          <a:p>
            <a:pPr marL="342900" indent="-342900">
              <a:buAutoNum type="alphaLcParenR"/>
            </a:pPr>
            <a:r>
              <a:rPr lang="pt-BR" dirty="0"/>
              <a:t>10 30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03B6D1-A37B-00C1-B87A-738C72DE35D8}"/>
              </a:ext>
            </a:extLst>
          </p:cNvPr>
          <p:cNvSpPr txBox="1"/>
          <p:nvPr/>
        </p:nvSpPr>
        <p:spPr>
          <a:xfrm>
            <a:off x="5950686" y="2555018"/>
            <a:ext cx="50116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Answer: b) 30 20</a:t>
            </a:r>
          </a:p>
          <a:p>
            <a:r>
              <a:rPr lang="en-US" dirty="0"/>
              <a:t>Explanation: • p1 points to x and p2 points to y. • *p1 refers to the value of x (10) and *p2 refers to the value of y (20). • Line A updates x as *p1 = *p1 + *p2, which means x = x + y = 10 + 20 = 30. • y remains unchanged. • The output is 30 20.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602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035872-D891-C599-0A1B-D257B3837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0297ED-E30A-F557-1ABE-FFC6F76B4223}"/>
              </a:ext>
            </a:extLst>
          </p:cNvPr>
          <p:cNvSpPr txBox="1"/>
          <p:nvPr/>
        </p:nvSpPr>
        <p:spPr>
          <a:xfrm>
            <a:off x="1023165" y="983722"/>
            <a:ext cx="9855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20. </a:t>
            </a:r>
            <a:r>
              <a:rPr lang="en-IN" sz="2000" dirty="0"/>
              <a:t>#include int main() { int </a:t>
            </a:r>
            <a:r>
              <a:rPr lang="en-IN" sz="2000" dirty="0" err="1"/>
              <a:t>arr</a:t>
            </a:r>
            <a:r>
              <a:rPr lang="en-IN" sz="2000" dirty="0"/>
              <a:t>[] = {1, 2, 3, 4, 5}; int *</a:t>
            </a:r>
            <a:r>
              <a:rPr lang="en-IN" sz="2000" dirty="0" err="1"/>
              <a:t>ptr</a:t>
            </a:r>
            <a:r>
              <a:rPr lang="en-IN" sz="2000" dirty="0"/>
              <a:t> = </a:t>
            </a:r>
            <a:r>
              <a:rPr lang="en-IN" sz="2000" dirty="0" err="1"/>
              <a:t>arr</a:t>
            </a:r>
            <a:r>
              <a:rPr lang="en-IN" sz="2000" dirty="0"/>
              <a:t> + 3; printf("%d\n", *(</a:t>
            </a:r>
            <a:r>
              <a:rPr lang="en-IN" sz="2000" dirty="0" err="1"/>
              <a:t>ptr</a:t>
            </a:r>
            <a:r>
              <a:rPr lang="en-IN" sz="2000" dirty="0"/>
              <a:t> - 2)); return 0; }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69A525-BF0C-F9F1-8BFA-D2778ABE3F66}"/>
              </a:ext>
            </a:extLst>
          </p:cNvPr>
          <p:cNvSpPr txBox="1"/>
          <p:nvPr/>
        </p:nvSpPr>
        <p:spPr>
          <a:xfrm>
            <a:off x="1023165" y="2555018"/>
            <a:ext cx="4927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pt-BR" dirty="0"/>
              <a:t>1 </a:t>
            </a:r>
          </a:p>
          <a:p>
            <a:pPr marL="342900" indent="-342900">
              <a:buAutoNum type="alphaLcParenR"/>
            </a:pPr>
            <a:r>
              <a:rPr lang="pt-BR" dirty="0"/>
              <a:t>2 </a:t>
            </a:r>
          </a:p>
          <a:p>
            <a:pPr marL="342900" indent="-342900">
              <a:buAutoNum type="alphaLcParenR"/>
            </a:pPr>
            <a:r>
              <a:rPr lang="pt-BR" dirty="0"/>
              <a:t>3 </a:t>
            </a:r>
          </a:p>
          <a:p>
            <a:pPr marL="342900" indent="-342900">
              <a:buAutoNum type="alphaLcParenR"/>
            </a:pPr>
            <a:r>
              <a:rPr lang="pt-BR" dirty="0"/>
              <a:t>4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4BBA95-087E-9F89-A5F0-922EEA9D3921}"/>
              </a:ext>
            </a:extLst>
          </p:cNvPr>
          <p:cNvSpPr txBox="1"/>
          <p:nvPr/>
        </p:nvSpPr>
        <p:spPr>
          <a:xfrm>
            <a:off x="5950686" y="2555018"/>
            <a:ext cx="50116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Answer: b) 2</a:t>
            </a:r>
          </a:p>
          <a:p>
            <a:r>
              <a:rPr lang="en-US" dirty="0"/>
              <a:t>Explanation: • </a:t>
            </a:r>
            <a:r>
              <a:rPr lang="en-US" dirty="0" err="1"/>
              <a:t>arr</a:t>
            </a:r>
            <a:r>
              <a:rPr lang="en-US" dirty="0"/>
              <a:t> is an array, and </a:t>
            </a:r>
            <a:r>
              <a:rPr lang="en-US" dirty="0" err="1"/>
              <a:t>ptr</a:t>
            </a:r>
            <a:r>
              <a:rPr lang="en-US" dirty="0"/>
              <a:t> = </a:t>
            </a:r>
            <a:r>
              <a:rPr lang="en-US" dirty="0" err="1"/>
              <a:t>arr</a:t>
            </a:r>
            <a:r>
              <a:rPr lang="en-US" dirty="0"/>
              <a:t> + 3 points to </a:t>
            </a:r>
            <a:r>
              <a:rPr lang="en-US" dirty="0" err="1"/>
              <a:t>arr</a:t>
            </a:r>
            <a:r>
              <a:rPr lang="en-US" dirty="0"/>
              <a:t>[3] (value 4). • </a:t>
            </a:r>
            <a:r>
              <a:rPr lang="en-US" dirty="0" err="1"/>
              <a:t>ptr</a:t>
            </a:r>
            <a:r>
              <a:rPr lang="en-US" dirty="0"/>
              <a:t> - 2 moves the pointer back by two positions, pointing to </a:t>
            </a:r>
            <a:r>
              <a:rPr lang="en-US" dirty="0" err="1"/>
              <a:t>arr</a:t>
            </a:r>
            <a:r>
              <a:rPr lang="en-US" dirty="0"/>
              <a:t>[1] (value 2). • *(</a:t>
            </a:r>
            <a:r>
              <a:rPr lang="en-US" dirty="0" err="1"/>
              <a:t>ptr</a:t>
            </a:r>
            <a:r>
              <a:rPr lang="en-US" dirty="0"/>
              <a:t> - 2) dereferences the pointer and accesses the value 2.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941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83E72-EF89-F970-8F18-3776DD745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E618CD-8A41-1614-851D-905D13AA569E}"/>
              </a:ext>
            </a:extLst>
          </p:cNvPr>
          <p:cNvSpPr txBox="1"/>
          <p:nvPr/>
        </p:nvSpPr>
        <p:spPr>
          <a:xfrm>
            <a:off x="1023165" y="983722"/>
            <a:ext cx="98550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21. What is the correct way to dynamically allocate memory for an array of 5 integers in C? 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4D783-547D-AAFA-78F6-95CB771B1CE1}"/>
              </a:ext>
            </a:extLst>
          </p:cNvPr>
          <p:cNvSpPr txBox="1"/>
          <p:nvPr/>
        </p:nvSpPr>
        <p:spPr>
          <a:xfrm>
            <a:off x="1023165" y="2555018"/>
            <a:ext cx="4927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IN" dirty="0"/>
              <a:t>int *</a:t>
            </a:r>
            <a:r>
              <a:rPr lang="en-IN" dirty="0" err="1"/>
              <a:t>arr</a:t>
            </a:r>
            <a:r>
              <a:rPr lang="en-IN" dirty="0"/>
              <a:t> = malloc(</a:t>
            </a:r>
            <a:r>
              <a:rPr lang="en-IN" dirty="0" err="1"/>
              <a:t>sizeof</a:t>
            </a:r>
            <a:r>
              <a:rPr lang="en-IN" dirty="0"/>
              <a:t>(</a:t>
            </a:r>
            <a:r>
              <a:rPr lang="en-IN" dirty="0" err="1"/>
              <a:t>arr</a:t>
            </a:r>
            <a:r>
              <a:rPr lang="en-IN" dirty="0"/>
              <a:t>) * 5);</a:t>
            </a:r>
          </a:p>
          <a:p>
            <a:pPr marL="342900" indent="-342900">
              <a:buAutoNum type="alphaLcParenR"/>
            </a:pPr>
            <a:r>
              <a:rPr lang="en-IN" dirty="0"/>
              <a:t>int *</a:t>
            </a:r>
            <a:r>
              <a:rPr lang="en-IN" dirty="0" err="1"/>
              <a:t>arr</a:t>
            </a:r>
            <a:r>
              <a:rPr lang="en-IN" dirty="0"/>
              <a:t> = malloc(</a:t>
            </a:r>
            <a:r>
              <a:rPr lang="en-IN" dirty="0" err="1"/>
              <a:t>sizeof</a:t>
            </a:r>
            <a:r>
              <a:rPr lang="en-IN" dirty="0"/>
              <a:t>(int) * 5); </a:t>
            </a:r>
          </a:p>
          <a:p>
            <a:pPr marL="342900" indent="-342900">
              <a:buAutoNum type="alphaLcParenR"/>
            </a:pPr>
            <a:r>
              <a:rPr lang="en-IN" dirty="0"/>
              <a:t>int </a:t>
            </a:r>
            <a:r>
              <a:rPr lang="en-IN" dirty="0" err="1"/>
              <a:t>arr</a:t>
            </a:r>
            <a:r>
              <a:rPr lang="en-IN" dirty="0"/>
              <a:t> = malloc(</a:t>
            </a:r>
            <a:r>
              <a:rPr lang="en-IN" dirty="0" err="1"/>
              <a:t>sizeof</a:t>
            </a:r>
            <a:r>
              <a:rPr lang="en-IN" dirty="0"/>
              <a:t>(int) * 5); </a:t>
            </a:r>
          </a:p>
          <a:p>
            <a:pPr marL="342900" indent="-342900">
              <a:buAutoNum type="alphaLcParenR"/>
            </a:pPr>
            <a:r>
              <a:rPr lang="en-IN" dirty="0"/>
              <a:t>int </a:t>
            </a:r>
            <a:r>
              <a:rPr lang="en-IN" dirty="0" err="1"/>
              <a:t>arr</a:t>
            </a:r>
            <a:r>
              <a:rPr lang="en-IN" dirty="0"/>
              <a:t>[5] = malloc(</a:t>
            </a:r>
            <a:r>
              <a:rPr lang="en-IN" dirty="0" err="1"/>
              <a:t>sizeof</a:t>
            </a:r>
            <a:r>
              <a:rPr lang="en-IN" dirty="0"/>
              <a:t>(int) * 5);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F6DA05-5F70-6734-E58A-A8FD15EC3C6F}"/>
              </a:ext>
            </a:extLst>
          </p:cNvPr>
          <p:cNvSpPr txBox="1"/>
          <p:nvPr/>
        </p:nvSpPr>
        <p:spPr>
          <a:xfrm>
            <a:off x="5950686" y="2555018"/>
            <a:ext cx="50116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Answer: b) int *</a:t>
            </a:r>
            <a:r>
              <a:rPr lang="en-US" dirty="0" err="1"/>
              <a:t>arr</a:t>
            </a:r>
            <a:r>
              <a:rPr lang="en-US" dirty="0"/>
              <a:t> = malloc(sizeof(int) * 5); </a:t>
            </a:r>
          </a:p>
          <a:p>
            <a:r>
              <a:rPr lang="en-US" dirty="0"/>
              <a:t>Explanation: • Malloc allocates a block of memory dynamically and returns a pointer to the first byte. • The correct syntax is malloc(</a:t>
            </a:r>
            <a:r>
              <a:rPr lang="en-US" dirty="0" err="1"/>
              <a:t>size_in_bytes</a:t>
            </a:r>
            <a:r>
              <a:rPr lang="en-US" dirty="0"/>
              <a:t>), where </a:t>
            </a:r>
            <a:r>
              <a:rPr lang="en-US" dirty="0" err="1"/>
              <a:t>size_in_bytes</a:t>
            </a:r>
            <a:r>
              <a:rPr lang="en-US" dirty="0"/>
              <a:t> is computed as sizeof(</a:t>
            </a:r>
            <a:r>
              <a:rPr lang="en-US" dirty="0" err="1"/>
              <a:t>data_type</a:t>
            </a:r>
            <a:r>
              <a:rPr lang="en-US" dirty="0"/>
              <a:t>) * </a:t>
            </a:r>
            <a:r>
              <a:rPr lang="en-US" dirty="0" err="1"/>
              <a:t>number_of_elements</a:t>
            </a:r>
            <a:r>
              <a:rPr lang="en-US" dirty="0"/>
              <a:t>. • Option b is correct because it allocates memory for 5 integers and assigns the returned pointer to arr. • Option a is incorrect because sizeof(</a:t>
            </a:r>
            <a:r>
              <a:rPr lang="en-US" dirty="0" err="1"/>
              <a:t>arr</a:t>
            </a:r>
            <a:r>
              <a:rPr lang="en-US" dirty="0"/>
              <a:t>) gives the size of the pointer, not the data type. • Options c and d are invalid because </a:t>
            </a:r>
            <a:r>
              <a:rPr lang="en-US" dirty="0" err="1"/>
              <a:t>arr</a:t>
            </a:r>
            <a:r>
              <a:rPr lang="en-US" dirty="0"/>
              <a:t> must be a pointer for dynamic allocation.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00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1A000-E369-1F33-9A63-A99271F9D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E6D6041-EFF3-B6D5-2449-F2054D728FB9}"/>
              </a:ext>
            </a:extLst>
          </p:cNvPr>
          <p:cNvSpPr txBox="1"/>
          <p:nvPr/>
        </p:nvSpPr>
        <p:spPr>
          <a:xfrm>
            <a:off x="1023165" y="983722"/>
            <a:ext cx="98550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22. What is the correct way to declare a pointer to a function that takes an int and returns a float? 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E5E3D2-7B12-40CE-1830-1E3D0866C1FE}"/>
              </a:ext>
            </a:extLst>
          </p:cNvPr>
          <p:cNvSpPr txBox="1"/>
          <p:nvPr/>
        </p:nvSpPr>
        <p:spPr>
          <a:xfrm>
            <a:off x="1023165" y="2555018"/>
            <a:ext cx="4927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IN" dirty="0"/>
              <a:t>float *</a:t>
            </a:r>
            <a:r>
              <a:rPr lang="en-IN" dirty="0" err="1"/>
              <a:t>fptr</a:t>
            </a:r>
            <a:r>
              <a:rPr lang="en-IN" dirty="0"/>
              <a:t>(int); </a:t>
            </a:r>
          </a:p>
          <a:p>
            <a:pPr marL="342900" indent="-342900">
              <a:buAutoNum type="alphaLcParenR"/>
            </a:pPr>
            <a:r>
              <a:rPr lang="en-IN" dirty="0"/>
              <a:t>float (*</a:t>
            </a:r>
            <a:r>
              <a:rPr lang="en-IN" dirty="0" err="1"/>
              <a:t>fptr</a:t>
            </a:r>
            <a:r>
              <a:rPr lang="en-IN" dirty="0"/>
              <a:t>)(int); </a:t>
            </a:r>
          </a:p>
          <a:p>
            <a:pPr marL="342900" indent="-342900">
              <a:buAutoNum type="alphaLcParenR"/>
            </a:pPr>
            <a:r>
              <a:rPr lang="en-IN" dirty="0"/>
              <a:t>float *(*</a:t>
            </a:r>
            <a:r>
              <a:rPr lang="en-IN" dirty="0" err="1"/>
              <a:t>fptr</a:t>
            </a:r>
            <a:r>
              <a:rPr lang="en-IN" dirty="0"/>
              <a:t>)(int); </a:t>
            </a:r>
          </a:p>
          <a:p>
            <a:pPr marL="342900" indent="-342900">
              <a:buAutoNum type="alphaLcParenR"/>
            </a:pPr>
            <a:r>
              <a:rPr lang="en-IN" dirty="0"/>
              <a:t>float *</a:t>
            </a:r>
            <a:r>
              <a:rPr lang="en-IN" dirty="0" err="1"/>
              <a:t>fptr</a:t>
            </a:r>
            <a:r>
              <a:rPr lang="en-IN" dirty="0"/>
              <a:t>;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996634-7512-8DFE-BB0B-5090CE26C25A}"/>
              </a:ext>
            </a:extLst>
          </p:cNvPr>
          <p:cNvSpPr txBox="1"/>
          <p:nvPr/>
        </p:nvSpPr>
        <p:spPr>
          <a:xfrm>
            <a:off x="5950686" y="2555018"/>
            <a:ext cx="50116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Answer: b) float (*</a:t>
            </a:r>
            <a:r>
              <a:rPr lang="en-US" dirty="0" err="1"/>
              <a:t>fptr</a:t>
            </a:r>
            <a:r>
              <a:rPr lang="en-US" dirty="0"/>
              <a:t>)(int); </a:t>
            </a:r>
          </a:p>
          <a:p>
            <a:r>
              <a:rPr lang="en-US" dirty="0"/>
              <a:t>Explanation: Float (*</a:t>
            </a:r>
            <a:r>
              <a:rPr lang="en-US" dirty="0" err="1"/>
              <a:t>fptr</a:t>
            </a:r>
            <a:r>
              <a:rPr lang="en-US" dirty="0"/>
              <a:t>)(int); declares </a:t>
            </a:r>
            <a:r>
              <a:rPr lang="en-US" dirty="0" err="1"/>
              <a:t>fptr</a:t>
            </a:r>
            <a:r>
              <a:rPr lang="en-US" dirty="0"/>
              <a:t> as a pointer to a function that takes an int as an argument and returns a float. Option a is invalid because </a:t>
            </a:r>
            <a:r>
              <a:rPr lang="en-US" dirty="0" err="1"/>
              <a:t>fptr</a:t>
            </a:r>
            <a:r>
              <a:rPr lang="en-US" dirty="0"/>
              <a:t> is not declared as a pointer. Option c declares a pointer to a function returning a pointer to float, which is incorrect. Option d declares a simple pointer to float, not a function pointer.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618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2D9001-05CE-6E11-2997-97C1E8312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0F4F96-3453-D375-32B8-8BC7763B941A}"/>
              </a:ext>
            </a:extLst>
          </p:cNvPr>
          <p:cNvSpPr txBox="1"/>
          <p:nvPr/>
        </p:nvSpPr>
        <p:spPr>
          <a:xfrm>
            <a:off x="1023165" y="983722"/>
            <a:ext cx="9855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23. Which of the following is true about void pointers in C?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BACC3F-6A34-BEEF-A2DA-C2154D57A780}"/>
              </a:ext>
            </a:extLst>
          </p:cNvPr>
          <p:cNvSpPr txBox="1"/>
          <p:nvPr/>
        </p:nvSpPr>
        <p:spPr>
          <a:xfrm>
            <a:off x="1023165" y="2555018"/>
            <a:ext cx="49275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dirty="0"/>
              <a:t>A void pointer can be dereferenced directly. </a:t>
            </a:r>
          </a:p>
          <a:p>
            <a:pPr marL="342900" indent="-342900">
              <a:buAutoNum type="alphaLcParenR"/>
            </a:pPr>
            <a:r>
              <a:rPr lang="en-US" dirty="0"/>
              <a:t>A void pointer can store the address of any data type. </a:t>
            </a:r>
          </a:p>
          <a:p>
            <a:pPr marL="342900" indent="-342900">
              <a:buAutoNum type="alphaLcParenR"/>
            </a:pPr>
            <a:r>
              <a:rPr lang="en-US" dirty="0"/>
              <a:t>A void pointer must be explicitly assigned an address of an integer type. </a:t>
            </a:r>
          </a:p>
          <a:p>
            <a:pPr marL="342900" indent="-342900">
              <a:buAutoNum type="alphaLcParenR"/>
            </a:pPr>
            <a:r>
              <a:rPr lang="en-US" dirty="0"/>
              <a:t>A void pointer is used only with functions.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F6B6D2-AE72-CF43-4620-EC655EC64C3E}"/>
              </a:ext>
            </a:extLst>
          </p:cNvPr>
          <p:cNvSpPr txBox="1"/>
          <p:nvPr/>
        </p:nvSpPr>
        <p:spPr>
          <a:xfrm>
            <a:off x="5950686" y="2555018"/>
            <a:ext cx="50116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Answer: b) A void pointer can store the address of any data type.</a:t>
            </a:r>
          </a:p>
          <a:p>
            <a:r>
              <a:rPr lang="en-US" dirty="0"/>
              <a:t>Explanation: • A void pointer is a generic pointer that can store the address of any type of variable. However, it cannot be dereferenced directly and must first be cast to the appropriate type. • Option a is false because dereferencing a void pointer without a cast is not allowed. • Option c is incorrect because a void pointer can point to any type, not just integers. • Option d is incorrect because void pointers are not restricted to function usage.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626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8B8DEC-4F4B-7E96-5596-084841FCA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974F77-A25C-F85D-759E-D29B987E79D7}"/>
              </a:ext>
            </a:extLst>
          </p:cNvPr>
          <p:cNvSpPr txBox="1"/>
          <p:nvPr/>
        </p:nvSpPr>
        <p:spPr>
          <a:xfrm>
            <a:off x="1023165" y="983722"/>
            <a:ext cx="98550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24. Which of the following statements about pointers and arrays in C is correct?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6520AD-0CB2-D277-FEB9-EEFA3FEA8835}"/>
              </a:ext>
            </a:extLst>
          </p:cNvPr>
          <p:cNvSpPr txBox="1"/>
          <p:nvPr/>
        </p:nvSpPr>
        <p:spPr>
          <a:xfrm>
            <a:off x="1023165" y="2555018"/>
            <a:ext cx="49275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dirty="0"/>
              <a:t>The name of an array is a constant pointer. </a:t>
            </a:r>
          </a:p>
          <a:p>
            <a:pPr marL="342900" indent="-342900">
              <a:buAutoNum type="alphaLcParenR"/>
            </a:pPr>
            <a:r>
              <a:rPr lang="en-US" dirty="0"/>
              <a:t>An array and a pointer are always interchangeable. </a:t>
            </a:r>
          </a:p>
          <a:p>
            <a:pPr marL="342900" indent="-342900">
              <a:buAutoNum type="alphaLcParenR"/>
            </a:pPr>
            <a:r>
              <a:rPr lang="en-US" dirty="0"/>
              <a:t>Pointer arithmetic is independent of the data type being pointed to. </a:t>
            </a:r>
          </a:p>
          <a:p>
            <a:pPr marL="342900" indent="-342900">
              <a:buAutoNum type="alphaLcParenR"/>
            </a:pPr>
            <a:r>
              <a:rPr lang="en-US" dirty="0"/>
              <a:t>Arrays can be resized dynamically after declaration.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E16659-AC08-4586-9344-C90653CABC61}"/>
              </a:ext>
            </a:extLst>
          </p:cNvPr>
          <p:cNvSpPr txBox="1"/>
          <p:nvPr/>
        </p:nvSpPr>
        <p:spPr>
          <a:xfrm>
            <a:off x="5950686" y="2555018"/>
            <a:ext cx="50116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Answer: a) The name of an array is a constant pointer. Explanation: • The name of an array acts as a constant pointer to its first element. For example, </a:t>
            </a:r>
            <a:r>
              <a:rPr lang="en-US" dirty="0" err="1"/>
              <a:t>arr</a:t>
            </a:r>
            <a:r>
              <a:rPr lang="en-US" dirty="0"/>
              <a:t> is equivalent to &amp;</a:t>
            </a:r>
            <a:r>
              <a:rPr lang="en-US" dirty="0" err="1"/>
              <a:t>arr</a:t>
            </a:r>
            <a:r>
              <a:rPr lang="en-US" dirty="0"/>
              <a:t>[0]. • Option b is incorrect because arrays and pointers are not fully interchangeable (e.g., arrays have a fixed size, while pointers can be reassigned). • Option c is incorrect because pointer arithmetic depends on the size of the data type being pointed to. • Option d is incorrect because arrays in C have a fixed size and cannot be resized dynamically.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771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B12FB-79B0-E854-A632-B40795778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37E410-92D3-972F-2BCE-E6D998D7D831}"/>
              </a:ext>
            </a:extLst>
          </p:cNvPr>
          <p:cNvSpPr txBox="1"/>
          <p:nvPr/>
        </p:nvSpPr>
        <p:spPr>
          <a:xfrm>
            <a:off x="1023165" y="983722"/>
            <a:ext cx="9855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25. What happens if a pointer in C is not initialized before use? 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A15100-07C1-308E-836F-1A4A7CD1A483}"/>
              </a:ext>
            </a:extLst>
          </p:cNvPr>
          <p:cNvSpPr txBox="1"/>
          <p:nvPr/>
        </p:nvSpPr>
        <p:spPr>
          <a:xfrm>
            <a:off x="1023165" y="2555018"/>
            <a:ext cx="49275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dirty="0"/>
              <a:t>It points to the memory location 0x0000. </a:t>
            </a:r>
          </a:p>
          <a:p>
            <a:pPr marL="342900" indent="-342900">
              <a:buAutoNum type="alphaLcParenR"/>
            </a:pPr>
            <a:r>
              <a:rPr lang="en-US" dirty="0"/>
              <a:t>It causes a compilation error. </a:t>
            </a:r>
          </a:p>
          <a:p>
            <a:pPr marL="342900" indent="-342900">
              <a:buAutoNum type="alphaLcParenR"/>
            </a:pPr>
            <a:r>
              <a:rPr lang="en-US" dirty="0"/>
              <a:t>It contains a garbage value, leading to undefined behavior if accessed. </a:t>
            </a:r>
          </a:p>
          <a:p>
            <a:pPr marL="342900" indent="-342900">
              <a:buAutoNum type="alphaLcParenR"/>
            </a:pPr>
            <a:r>
              <a:rPr lang="en-US" dirty="0"/>
              <a:t>It automatically points to a valid memory location.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7C5D57-2C01-1349-A370-48A23B3153AA}"/>
              </a:ext>
            </a:extLst>
          </p:cNvPr>
          <p:cNvSpPr txBox="1"/>
          <p:nvPr/>
        </p:nvSpPr>
        <p:spPr>
          <a:xfrm>
            <a:off x="5950686" y="2555018"/>
            <a:ext cx="50116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 : c) It contains a garbage value, leading to undefined behavior if accessed. </a:t>
            </a:r>
          </a:p>
          <a:p>
            <a:r>
              <a:rPr lang="en-US" dirty="0"/>
              <a:t>Explanation: An uninitialized pointer contains a random memory address (garbage value). Attempting to access or dereference such a pointer results in undefined behavior. Option a is incorrect because uninitialized pointers do not automatically point to 0x0000 or any valid memory location. Option b is incorrect because the compiler does not generate an error for uninitialized pointers. Option d is incorrect as pointers are not automatically initialized in 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066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CB1CB-9B9D-E873-E87F-A7BE02CDD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D4E420-03F1-9D34-B57C-92D648A1C524}"/>
              </a:ext>
            </a:extLst>
          </p:cNvPr>
          <p:cNvSpPr txBox="1"/>
          <p:nvPr/>
        </p:nvSpPr>
        <p:spPr>
          <a:xfrm>
            <a:off x="1023165" y="983722"/>
            <a:ext cx="9855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26. What does the term "pointer decay" refer to in C?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B5C3BE-1EB1-8528-EE2C-961DA38FBB2D}"/>
              </a:ext>
            </a:extLst>
          </p:cNvPr>
          <p:cNvSpPr txBox="1"/>
          <p:nvPr/>
        </p:nvSpPr>
        <p:spPr>
          <a:xfrm>
            <a:off x="1023165" y="2555018"/>
            <a:ext cx="49275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dirty="0"/>
              <a:t>When a pointer loses its reference to a variable. </a:t>
            </a:r>
          </a:p>
          <a:p>
            <a:pPr marL="342900" indent="-342900">
              <a:buAutoNum type="alphaLcParenR"/>
            </a:pPr>
            <a:r>
              <a:rPr lang="en-US" dirty="0"/>
              <a:t>When an array name is converted to a pointer. </a:t>
            </a:r>
          </a:p>
          <a:p>
            <a:pPr marL="342900" indent="-342900">
              <a:buAutoNum type="alphaLcParenR"/>
            </a:pPr>
            <a:r>
              <a:rPr lang="en-US" dirty="0"/>
              <a:t>When a pointer is incremented incorrectly. </a:t>
            </a:r>
          </a:p>
          <a:p>
            <a:pPr marL="342900" indent="-342900">
              <a:buAutoNum type="alphaLcParenR"/>
            </a:pPr>
            <a:r>
              <a:rPr lang="en-US" dirty="0"/>
              <a:t>When a pointer points to a memory location that is no longer valid.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D40CF1-ADB1-CAE0-FA92-AABBB65A466B}"/>
              </a:ext>
            </a:extLst>
          </p:cNvPr>
          <p:cNvSpPr txBox="1"/>
          <p:nvPr/>
        </p:nvSpPr>
        <p:spPr>
          <a:xfrm>
            <a:off x="5950686" y="2555018"/>
            <a:ext cx="50116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 : b) When an array name is converted to a pointer. Explanation: • Pointer decay occurs when an array name is used in an expression, and it automatically converts to a pointer to the first element of the array. For example, </a:t>
            </a:r>
            <a:r>
              <a:rPr lang="en-US" dirty="0" err="1"/>
              <a:t>arr</a:t>
            </a:r>
            <a:r>
              <a:rPr lang="en-US" dirty="0"/>
              <a:t> in an expression is equivalent to &amp;</a:t>
            </a:r>
            <a:r>
              <a:rPr lang="en-US" dirty="0" err="1"/>
              <a:t>arr</a:t>
            </a:r>
            <a:r>
              <a:rPr lang="en-US" dirty="0"/>
              <a:t>[0]. • This conversion is automatic and is a key concept in how arrays and pointers interact in 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34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547B4-EB5B-3E4E-A4F8-63C35DA5A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4270A9-097E-3717-8795-27E944A88BC9}"/>
              </a:ext>
            </a:extLst>
          </p:cNvPr>
          <p:cNvSpPr txBox="1"/>
          <p:nvPr/>
        </p:nvSpPr>
        <p:spPr>
          <a:xfrm>
            <a:off x="1023165" y="983722"/>
            <a:ext cx="9855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27. Which of the following statements about constant pointers is TRUE?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F8A782-4B0B-045D-323A-650869669129}"/>
              </a:ext>
            </a:extLst>
          </p:cNvPr>
          <p:cNvSpPr txBox="1"/>
          <p:nvPr/>
        </p:nvSpPr>
        <p:spPr>
          <a:xfrm>
            <a:off x="1023165" y="2555018"/>
            <a:ext cx="49275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dirty="0"/>
              <a:t>A constant pointer cannot change the address it stores but can modify the value at that address. </a:t>
            </a:r>
          </a:p>
          <a:p>
            <a:pPr marL="342900" indent="-342900">
              <a:buAutoNum type="alphaLcParenR"/>
            </a:pPr>
            <a:r>
              <a:rPr lang="en-US" dirty="0"/>
              <a:t>A constant pointer cannot modify the value at the address it points to.</a:t>
            </a:r>
          </a:p>
          <a:p>
            <a:pPr marL="342900" indent="-342900">
              <a:buAutoNum type="alphaLcParenR"/>
            </a:pPr>
            <a:r>
              <a:rPr lang="en-US" dirty="0"/>
              <a:t>A constant pointer cannot store the address of a constant variable. </a:t>
            </a:r>
          </a:p>
          <a:p>
            <a:pPr marL="342900" indent="-342900">
              <a:buAutoNum type="alphaLcParenR"/>
            </a:pPr>
            <a:r>
              <a:rPr lang="en-US" dirty="0"/>
              <a:t>A constant pointer is equivalent to a void pointer.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CE4B0F-5692-1B32-A8F2-AB740FE3917E}"/>
              </a:ext>
            </a:extLst>
          </p:cNvPr>
          <p:cNvSpPr txBox="1"/>
          <p:nvPr/>
        </p:nvSpPr>
        <p:spPr>
          <a:xfrm>
            <a:off x="5950686" y="2555018"/>
            <a:ext cx="50116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 : a) A constant pointer cannot change the address it stores but can modify the value at that address. Explanation: A constant pointer (int *const </a:t>
            </a:r>
            <a:r>
              <a:rPr lang="en-US" dirty="0" err="1"/>
              <a:t>ptr</a:t>
            </a:r>
            <a:r>
              <a:rPr lang="en-US" dirty="0"/>
              <a:t>) must always point to the same memory address after initialization, but the value at that address can be modified. Option b describes a pointer to a constant (const int *</a:t>
            </a:r>
            <a:r>
              <a:rPr lang="en-US" dirty="0" err="1"/>
              <a:t>ptr</a:t>
            </a:r>
            <a:r>
              <a:rPr lang="en-US" dirty="0"/>
              <a:t>), which is different from a constant pointer. Option c is incorrect because a constant pointer can store the address of any compatible variable. Option d is incorrect as constant pointers and void pointers are different concepts.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430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043CC-21B1-EAEE-BFFE-2E80096B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BBA5CE-A2E8-35A9-FC9B-ED8BD9221815}"/>
              </a:ext>
            </a:extLst>
          </p:cNvPr>
          <p:cNvSpPr txBox="1"/>
          <p:nvPr/>
        </p:nvSpPr>
        <p:spPr>
          <a:xfrm>
            <a:off x="1023165" y="983722"/>
            <a:ext cx="9855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28. What happens when a pointer is incremented in a structure?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DD7148-4C66-366C-2064-E6C365D3886B}"/>
              </a:ext>
            </a:extLst>
          </p:cNvPr>
          <p:cNvSpPr txBox="1"/>
          <p:nvPr/>
        </p:nvSpPr>
        <p:spPr>
          <a:xfrm>
            <a:off x="1023165" y="2555018"/>
            <a:ext cx="4927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dirty="0"/>
              <a:t>It moves to the next field of the structure. </a:t>
            </a:r>
          </a:p>
          <a:p>
            <a:pPr marL="342900" indent="-342900">
              <a:buAutoNum type="alphaLcParenR"/>
            </a:pPr>
            <a:r>
              <a:rPr lang="en-US" dirty="0"/>
              <a:t>It moves to the next structure in memory. </a:t>
            </a:r>
          </a:p>
          <a:p>
            <a:pPr marL="342900" indent="-342900">
              <a:buAutoNum type="alphaLcParenR"/>
            </a:pPr>
            <a:r>
              <a:rPr lang="en-US" dirty="0"/>
              <a:t>It moves by 1 byte. </a:t>
            </a:r>
          </a:p>
          <a:p>
            <a:pPr marL="342900" indent="-342900">
              <a:buAutoNum type="alphaLcParenR"/>
            </a:pPr>
            <a:r>
              <a:rPr lang="en-US" dirty="0"/>
              <a:t>Pointer arithmetic is not allowed with structures.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836B75-FE86-5226-C4C8-646230CF2A9B}"/>
              </a:ext>
            </a:extLst>
          </p:cNvPr>
          <p:cNvSpPr txBox="1"/>
          <p:nvPr/>
        </p:nvSpPr>
        <p:spPr>
          <a:xfrm>
            <a:off x="5950686" y="2555018"/>
            <a:ext cx="50116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 : b) It moves to the next structure in memory. Explanation: • Incrementing a pointer to a structure moves the pointer by the size of the structure (determined by sizeof(structure)). • Option a is incorrect because incrementing a pointer does not navigate through individual fields of the structure. • Option c is incorrect because the movement depends on the structure's size, not just 1 byte. • Option d is incorrect because pointer arithmetic is valid with structures.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538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C232CF-225C-9FFD-EA47-1BED600FE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802B6B-1DE0-EF69-6466-A73303F3E603}"/>
              </a:ext>
            </a:extLst>
          </p:cNvPr>
          <p:cNvSpPr txBox="1"/>
          <p:nvPr/>
        </p:nvSpPr>
        <p:spPr>
          <a:xfrm>
            <a:off x="1023165" y="983722"/>
            <a:ext cx="9855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2. What does the * operator do when used with a pointer variable? 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9C1A77-B985-9EBB-FE95-36A8FF7C44DE}"/>
              </a:ext>
            </a:extLst>
          </p:cNvPr>
          <p:cNvSpPr txBox="1"/>
          <p:nvPr/>
        </p:nvSpPr>
        <p:spPr>
          <a:xfrm>
            <a:off x="1023165" y="2555018"/>
            <a:ext cx="49275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dirty="0"/>
              <a:t>It multiplies the value </a:t>
            </a:r>
          </a:p>
          <a:p>
            <a:pPr marL="342900" indent="-342900">
              <a:buAutoNum type="alphaLcParenR"/>
            </a:pPr>
            <a:r>
              <a:rPr lang="en-US" dirty="0"/>
              <a:t>It divides the value </a:t>
            </a:r>
          </a:p>
          <a:p>
            <a:pPr marL="342900" indent="-342900">
              <a:buAutoNum type="alphaLcParenR"/>
            </a:pPr>
            <a:r>
              <a:rPr lang="en-US" dirty="0"/>
              <a:t>It dereferences the pointer to get the value it points to </a:t>
            </a:r>
          </a:p>
          <a:p>
            <a:pPr marL="342900" indent="-342900">
              <a:buAutoNum type="alphaLcParenR"/>
            </a:pPr>
            <a:r>
              <a:rPr lang="en-US" dirty="0"/>
              <a:t>It adds two pointers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EA2E6B-B051-31F5-3D75-3C5CC41C0EE2}"/>
              </a:ext>
            </a:extLst>
          </p:cNvPr>
          <p:cNvSpPr txBox="1"/>
          <p:nvPr/>
        </p:nvSpPr>
        <p:spPr>
          <a:xfrm>
            <a:off x="5950686" y="2555018"/>
            <a:ext cx="50116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Answer: c) It dereferences the pointer to get the value it points to </a:t>
            </a:r>
          </a:p>
          <a:p>
            <a:r>
              <a:rPr lang="en-US" dirty="0"/>
              <a:t>Explanation: The * operator is used to dereference a pointer, i.e., to access the value stored at the memory location the pointer points to.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767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21934-6EE1-0666-8D3E-B3E657976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6B1CEA-CBBE-AD63-AA7A-E53FE56F22FB}"/>
              </a:ext>
            </a:extLst>
          </p:cNvPr>
          <p:cNvSpPr txBox="1"/>
          <p:nvPr/>
        </p:nvSpPr>
        <p:spPr>
          <a:xfrm>
            <a:off x="1023165" y="983722"/>
            <a:ext cx="9855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29. How can you safely free a dynamically allocated pointer in C?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329829-398E-7BE0-5251-760010E49A9A}"/>
              </a:ext>
            </a:extLst>
          </p:cNvPr>
          <p:cNvSpPr txBox="1"/>
          <p:nvPr/>
        </p:nvSpPr>
        <p:spPr>
          <a:xfrm>
            <a:off x="1023165" y="2555018"/>
            <a:ext cx="49275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dirty="0"/>
              <a:t>Use the free function and set the pointer to NULL. </a:t>
            </a:r>
          </a:p>
          <a:p>
            <a:pPr marL="342900" indent="-342900">
              <a:buAutoNum type="alphaLcParenR"/>
            </a:pPr>
            <a:r>
              <a:rPr lang="en-US" dirty="0"/>
              <a:t>Use the delete operator. </a:t>
            </a:r>
          </a:p>
          <a:p>
            <a:pPr marL="342900" indent="-342900">
              <a:buAutoNum type="alphaLcParenR"/>
            </a:pPr>
            <a:r>
              <a:rPr lang="en-US" dirty="0"/>
              <a:t>Use the </a:t>
            </a:r>
            <a:r>
              <a:rPr lang="en-US" dirty="0" err="1"/>
              <a:t>realloc</a:t>
            </a:r>
            <a:r>
              <a:rPr lang="en-US" dirty="0"/>
              <a:t> function with a size of 0. </a:t>
            </a:r>
          </a:p>
          <a:p>
            <a:pPr marL="342900" indent="-342900">
              <a:buAutoNum type="alphaLcParenR"/>
            </a:pPr>
            <a:r>
              <a:rPr lang="en-US" dirty="0"/>
              <a:t>Use the free function without setting the pointer to NULL.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E33A3B-39B0-3EDF-AC40-4895E73834EB}"/>
              </a:ext>
            </a:extLst>
          </p:cNvPr>
          <p:cNvSpPr txBox="1"/>
          <p:nvPr/>
        </p:nvSpPr>
        <p:spPr>
          <a:xfrm>
            <a:off x="5950686" y="2555018"/>
            <a:ext cx="50116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 : a) Use the free function and set the pointer to NULL. </a:t>
            </a:r>
          </a:p>
          <a:p>
            <a:r>
              <a:rPr lang="en-US" dirty="0"/>
              <a:t>Explanation: After freeing memory with free(</a:t>
            </a:r>
            <a:r>
              <a:rPr lang="en-US" dirty="0" err="1"/>
              <a:t>ptr</a:t>
            </a:r>
            <a:r>
              <a:rPr lang="en-US" dirty="0"/>
              <a:t>);, the pointer still holds the old address and can cause a dangling pointer issue. Setting it to NULL ensures it no longer points to invalid memory. Option b is incorrect because delete is a C++ feature, not valid in C. Option c is incorrect because </a:t>
            </a:r>
            <a:r>
              <a:rPr lang="en-US" dirty="0" err="1"/>
              <a:t>realloc</a:t>
            </a:r>
            <a:r>
              <a:rPr lang="en-US" dirty="0"/>
              <a:t> with 0 is not the standard way to free memory. Option d is partially correct but unsafe due to the potential for dangling pointers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08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2B729-8F33-924B-C9A3-131E840FF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6D657E-A2FD-A90E-6E9A-F9E9EB96A139}"/>
              </a:ext>
            </a:extLst>
          </p:cNvPr>
          <p:cNvSpPr txBox="1"/>
          <p:nvPr/>
        </p:nvSpPr>
        <p:spPr>
          <a:xfrm>
            <a:off x="1023165" y="983722"/>
            <a:ext cx="98550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30. Which of the following correctly describes the relationship between pointers and typecasting in C?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EF2446-B57B-6C85-8A78-753B150A0D68}"/>
              </a:ext>
            </a:extLst>
          </p:cNvPr>
          <p:cNvSpPr txBox="1"/>
          <p:nvPr/>
        </p:nvSpPr>
        <p:spPr>
          <a:xfrm>
            <a:off x="1023165" y="2555018"/>
            <a:ext cx="49275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dirty="0"/>
              <a:t>A pointer to one type can always be assigned to a pointer of another type without typecasting. </a:t>
            </a:r>
          </a:p>
          <a:p>
            <a:pPr marL="342900" indent="-342900">
              <a:buAutoNum type="alphaLcParenR"/>
            </a:pPr>
            <a:r>
              <a:rPr lang="en-US" dirty="0"/>
              <a:t>Typecasting a pointer modifies the size of the data it points to. </a:t>
            </a:r>
          </a:p>
          <a:p>
            <a:pPr marL="342900" indent="-342900">
              <a:buAutoNum type="alphaLcParenR"/>
            </a:pPr>
            <a:r>
              <a:rPr lang="en-US" dirty="0"/>
              <a:t>Typecasting a pointer changes the interpretation of the data at the pointed location. </a:t>
            </a:r>
          </a:p>
          <a:p>
            <a:pPr marL="342900" indent="-342900">
              <a:buAutoNum type="alphaLcParenR"/>
            </a:pPr>
            <a:r>
              <a:rPr lang="en-US" dirty="0"/>
              <a:t>Typecasting a pointer is only allowed with void pointers.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FE60D8-F41B-ADAD-8EF5-BDE8D0A5C43F}"/>
              </a:ext>
            </a:extLst>
          </p:cNvPr>
          <p:cNvSpPr txBox="1"/>
          <p:nvPr/>
        </p:nvSpPr>
        <p:spPr>
          <a:xfrm>
            <a:off x="5950686" y="2555018"/>
            <a:ext cx="50116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 : c) Typecasting a pointer changes the interpretation of the data at the pointed location. Explanation: • Typecasting a pointer does not change the actual memory content but changes how the compiler interprets the data. • Option a is incorrect because assigning incompatible pointer types without typecasting results in a compilation error. • Option b is incorrect because typecasting does not alter the data size but changes the access mechanism. • Option d is incorrect because typecasting applies to all pointer types, not just void pointers.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668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67F8B7-04B5-4B27-88EE-7FA8DCA0C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C8B0DA-2ED9-D043-6F8E-16245849E7FC}"/>
              </a:ext>
            </a:extLst>
          </p:cNvPr>
          <p:cNvSpPr txBox="1"/>
          <p:nvPr/>
        </p:nvSpPr>
        <p:spPr>
          <a:xfrm>
            <a:off x="1023165" y="983722"/>
            <a:ext cx="985504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31. What will be the output of the following code? </a:t>
            </a:r>
          </a:p>
          <a:p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r>
              <a:rPr lang="en-IN" dirty="0"/>
              <a:t>int main() {    </a:t>
            </a:r>
          </a:p>
          <a:p>
            <a:r>
              <a:rPr lang="en-IN" dirty="0"/>
              <a:t>int a = 10, b = 11;    </a:t>
            </a:r>
          </a:p>
          <a:p>
            <a:r>
              <a:rPr lang="en-IN" dirty="0"/>
              <a:t>int *p1 = &amp;a;    </a:t>
            </a:r>
          </a:p>
          <a:p>
            <a:r>
              <a:rPr lang="en-IN" dirty="0"/>
              <a:t>int *p2 = &amp;b;    </a:t>
            </a:r>
          </a:p>
          <a:p>
            <a:r>
              <a:rPr lang="en-IN" dirty="0"/>
              <a:t>printf("%d %d %d %d", *p1, ++a, (*p2)++, *p2);    </a:t>
            </a:r>
          </a:p>
          <a:p>
            <a:r>
              <a:rPr lang="en-IN" dirty="0"/>
              <a:t>return 0;</a:t>
            </a:r>
          </a:p>
          <a:p>
            <a:r>
              <a:rPr lang="en-IN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74B368-15D6-903E-BE22-C951AA286FB7}"/>
              </a:ext>
            </a:extLst>
          </p:cNvPr>
          <p:cNvSpPr txBox="1"/>
          <p:nvPr/>
        </p:nvSpPr>
        <p:spPr>
          <a:xfrm>
            <a:off x="1023165" y="3941426"/>
            <a:ext cx="4927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/>
              <a:t>10 11 11 12  </a:t>
            </a:r>
          </a:p>
          <a:p>
            <a:pPr marL="342900" indent="-342900">
              <a:buAutoNum type="alphaUcPeriod"/>
            </a:pPr>
            <a:r>
              <a:rPr lang="en-US" dirty="0"/>
              <a:t>11 11 11 12  </a:t>
            </a:r>
          </a:p>
          <a:p>
            <a:pPr marL="342900" indent="-342900">
              <a:buAutoNum type="alphaUcPeriod"/>
            </a:pPr>
            <a:r>
              <a:rPr lang="en-US" dirty="0"/>
              <a:t>11 12 12 13  </a:t>
            </a:r>
          </a:p>
          <a:p>
            <a:pPr marL="342900" indent="-342900">
              <a:buAutoNum type="alphaUcPeriod"/>
            </a:pPr>
            <a:r>
              <a:rPr lang="en-US" dirty="0"/>
              <a:t>Compilation Error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32F6E9-6FB3-2EC2-A9B1-6979BA2F5E5C}"/>
              </a:ext>
            </a:extLst>
          </p:cNvPr>
          <p:cNvSpPr txBox="1"/>
          <p:nvPr/>
        </p:nvSpPr>
        <p:spPr>
          <a:xfrm>
            <a:off x="5950686" y="2555018"/>
            <a:ext cx="50116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Answer:  B. 11 11 11 12*  </a:t>
            </a:r>
          </a:p>
          <a:p>
            <a:r>
              <a:rPr lang="en-US" dirty="0"/>
              <a:t>Explanation:*  - *p1 = a = 10, so initially *p1 is 10.  - ++a increments a before it is printed, so a = 11.  - (*p2)++ increments b *after* it is printed, so it prints 11 and then b = 12.  - Finally, *p2 (value of b) is printed, which is 12.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537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4FA9C-9CAF-8E71-5348-412D41A10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BB8DED-EBB8-D04B-AE8F-23D28CB836BF}"/>
              </a:ext>
            </a:extLst>
          </p:cNvPr>
          <p:cNvSpPr txBox="1"/>
          <p:nvPr/>
        </p:nvSpPr>
        <p:spPr>
          <a:xfrm>
            <a:off x="1023165" y="983722"/>
            <a:ext cx="985504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32. What will be the output of the following code?</a:t>
            </a:r>
          </a:p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void main(){    </a:t>
            </a:r>
          </a:p>
          <a:p>
            <a:r>
              <a:rPr lang="en-US" dirty="0"/>
              <a:t>static int x = 3;    </a:t>
            </a:r>
          </a:p>
          <a:p>
            <a:r>
              <a:rPr lang="en-US" dirty="0"/>
              <a:t>x++;    </a:t>
            </a:r>
          </a:p>
          <a:p>
            <a:r>
              <a:rPr lang="en-US" dirty="0"/>
              <a:t>if (x &lt;= 5)    </a:t>
            </a:r>
          </a:p>
          <a:p>
            <a:r>
              <a:rPr lang="en-US" dirty="0"/>
              <a:t>{        printf("hi");        </a:t>
            </a:r>
          </a:p>
          <a:p>
            <a:r>
              <a:rPr lang="en-US" dirty="0"/>
              <a:t>          main(); </a:t>
            </a:r>
          </a:p>
          <a:p>
            <a:r>
              <a:rPr lang="en-US" dirty="0"/>
              <a:t>}}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339B96-1741-E1C6-FF26-B5D03C504005}"/>
              </a:ext>
            </a:extLst>
          </p:cNvPr>
          <p:cNvSpPr txBox="1"/>
          <p:nvPr/>
        </p:nvSpPr>
        <p:spPr>
          <a:xfrm>
            <a:off x="1023165" y="3816902"/>
            <a:ext cx="4927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 err="1"/>
              <a:t>hihi</a:t>
            </a:r>
            <a:r>
              <a:rPr lang="en-US" dirty="0"/>
              <a:t>  </a:t>
            </a:r>
          </a:p>
          <a:p>
            <a:pPr marL="342900" indent="-342900">
              <a:buAutoNum type="alphaUcPeriod"/>
            </a:pPr>
            <a:r>
              <a:rPr lang="en-US" dirty="0" err="1"/>
              <a:t>hihihi</a:t>
            </a:r>
            <a:r>
              <a:rPr lang="en-US" dirty="0"/>
              <a:t>  </a:t>
            </a:r>
          </a:p>
          <a:p>
            <a:pPr marL="342900" indent="-342900">
              <a:buAutoNum type="alphaUcPeriod"/>
            </a:pPr>
            <a:r>
              <a:rPr lang="en-US" dirty="0"/>
              <a:t>Infinite Loop  </a:t>
            </a:r>
          </a:p>
          <a:p>
            <a:pPr marL="342900" indent="-342900">
              <a:buAutoNum type="alphaUcPeriod"/>
            </a:pPr>
            <a:r>
              <a:rPr lang="en-US" dirty="0"/>
              <a:t>Compilation Error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8134E6-51FD-307E-BB2A-CEA157B4BDDD}"/>
              </a:ext>
            </a:extLst>
          </p:cNvPr>
          <p:cNvSpPr txBox="1"/>
          <p:nvPr/>
        </p:nvSpPr>
        <p:spPr>
          <a:xfrm>
            <a:off x="5950686" y="2555018"/>
            <a:ext cx="50116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Answer:*  *B. </a:t>
            </a:r>
            <a:r>
              <a:rPr lang="en-US" dirty="0" err="1"/>
              <a:t>hihihi</a:t>
            </a:r>
            <a:r>
              <a:rPr lang="en-US" dirty="0"/>
              <a:t>*  </a:t>
            </a:r>
          </a:p>
          <a:p>
            <a:r>
              <a:rPr lang="en-US" dirty="0"/>
              <a:t>Explanation:*  - x is a static variable, so it retains its value across function calls.  - Initially, x = 3. In the first call, x++ makes x = 4, prints "hi", and calls main().  - In the second call, x++ makes x = 5, prints "hi", and calls main().  - In the third call, x++ makes x = 6, and the condition x &lt;= 5 fails, so no more recursion.  - Output: "</a:t>
            </a:r>
            <a:r>
              <a:rPr lang="en-US" dirty="0" err="1"/>
              <a:t>hihihi</a:t>
            </a:r>
            <a:r>
              <a:rPr lang="en-US" dirty="0"/>
              <a:t>".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617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C9BBF-EE3B-78A6-BE7E-5529B2D70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AA53F5-BE7F-BDBB-873C-3DC798848502}"/>
              </a:ext>
            </a:extLst>
          </p:cNvPr>
          <p:cNvSpPr txBox="1"/>
          <p:nvPr/>
        </p:nvSpPr>
        <p:spPr>
          <a:xfrm>
            <a:off x="1023165" y="983722"/>
            <a:ext cx="985504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33. What will be the output of the following code</a:t>
            </a:r>
            <a:r>
              <a:rPr lang="en-US" dirty="0"/>
              <a:t>? </a:t>
            </a:r>
          </a:p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int main() { </a:t>
            </a:r>
          </a:p>
          <a:p>
            <a:r>
              <a:rPr lang="en-US" dirty="0"/>
              <a:t>int a = 5, b = 10, c = 15;    </a:t>
            </a:r>
          </a:p>
          <a:p>
            <a:r>
              <a:rPr lang="en-US" dirty="0"/>
              <a:t>int *p1 = &amp;a, *p2 = &amp;b, *p3 = &amp;c;    </a:t>
            </a:r>
          </a:p>
          <a:p>
            <a:r>
              <a:rPr lang="en-US" dirty="0"/>
              <a:t>printf("%d %d %d\n", ++*p1, *p2++, *++p3);    </a:t>
            </a:r>
          </a:p>
          <a:p>
            <a:r>
              <a:rPr lang="en-US" dirty="0"/>
              <a:t>printf("%d %d %d\n", a, b, c);    </a:t>
            </a:r>
          </a:p>
          <a:p>
            <a:r>
              <a:rPr lang="en-US" dirty="0"/>
              <a:t>return 0;</a:t>
            </a:r>
          </a:p>
          <a:p>
            <a:r>
              <a:rPr lang="en-US" dirty="0"/>
              <a:t>}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7312A2-C5FB-5F93-D58B-FC9084B1750C}"/>
              </a:ext>
            </a:extLst>
          </p:cNvPr>
          <p:cNvSpPr txBox="1"/>
          <p:nvPr/>
        </p:nvSpPr>
        <p:spPr>
          <a:xfrm>
            <a:off x="1023165" y="3830110"/>
            <a:ext cx="4927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/>
              <a:t>6 10 15     6 11 16  </a:t>
            </a:r>
          </a:p>
          <a:p>
            <a:pPr marL="342900" indent="-342900">
              <a:buAutoNum type="alphaUcPeriod"/>
            </a:pPr>
            <a:r>
              <a:rPr lang="en-US" dirty="0"/>
              <a:t>6 10 15     5 11 15  </a:t>
            </a:r>
          </a:p>
          <a:p>
            <a:pPr marL="342900" indent="-342900">
              <a:buAutoNum type="alphaUcPeriod"/>
            </a:pPr>
            <a:r>
              <a:rPr lang="en-US" dirty="0"/>
              <a:t>6 10 16     6 11 16</a:t>
            </a:r>
          </a:p>
          <a:p>
            <a:pPr marL="342900" indent="-342900">
              <a:buAutoNum type="alphaUcPeriod"/>
            </a:pPr>
            <a:r>
              <a:rPr lang="en-US" dirty="0"/>
              <a:t>Compilation Error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90052D-0A8F-1CDB-A09A-98611C677044}"/>
              </a:ext>
            </a:extLst>
          </p:cNvPr>
          <p:cNvSpPr txBox="1"/>
          <p:nvPr/>
        </p:nvSpPr>
        <p:spPr>
          <a:xfrm>
            <a:off x="5950686" y="2555018"/>
            <a:ext cx="50116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Answer:*  **C. 6 10 16     6 11 16**  </a:t>
            </a:r>
          </a:p>
          <a:p>
            <a:r>
              <a:rPr lang="en-US" dirty="0"/>
              <a:t>Explanation:*  - ++*p1 increments the value of a via p1, so a = 6.  - *p2++ uses b's value (10), and then p2 points to the next memory location (undefined but irrelevant here).  - *++p3 increments p3 (points to c+1) and accesses the value (undefined but assumed 16 for this example).  - After the first line: a = 6, b = 11, c = 16.  - The second printf prints the updated values: 6 11 16.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895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2524F-AA3B-DB70-87FD-B19BB5DEC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C07F519-0A42-2271-9301-B2863A6C073A}"/>
              </a:ext>
            </a:extLst>
          </p:cNvPr>
          <p:cNvSpPr txBox="1"/>
          <p:nvPr/>
        </p:nvSpPr>
        <p:spPr>
          <a:xfrm>
            <a:off x="1023165" y="983722"/>
            <a:ext cx="9855042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34. What will be the output of the following code</a:t>
            </a:r>
            <a:r>
              <a:rPr lang="en-US" dirty="0"/>
              <a:t>?</a:t>
            </a:r>
          </a:p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int main() {   </a:t>
            </a:r>
          </a:p>
          <a:p>
            <a:r>
              <a:rPr lang="en-US" dirty="0"/>
              <a:t>int a = 10, b = 20, c = 30, d = 40; </a:t>
            </a:r>
          </a:p>
          <a:p>
            <a:r>
              <a:rPr lang="en-US" dirty="0"/>
              <a:t>int *p1 = &amp;a, *p2 = &amp;b, *p3 = &amp;c;</a:t>
            </a:r>
          </a:p>
          <a:p>
            <a:r>
              <a:rPr lang="en-US" dirty="0"/>
              <a:t>*p1 = (*p2++) + (*p3)++;  // Line 1    </a:t>
            </a:r>
          </a:p>
          <a:p>
            <a:r>
              <a:rPr lang="en-US" dirty="0"/>
              <a:t>*p2 = *p1 + (*p3) - a;    // Line 2    </a:t>
            </a:r>
          </a:p>
          <a:p>
            <a:r>
              <a:rPr lang="en-US" dirty="0"/>
              <a:t>p3 = &amp;d;                  // Line 3    </a:t>
            </a:r>
          </a:p>
          <a:p>
            <a:r>
              <a:rPr lang="en-US" dirty="0"/>
              <a:t>a = *p1 + *p2 + *p3;      // Line 4    </a:t>
            </a:r>
          </a:p>
          <a:p>
            <a:r>
              <a:rPr lang="en-US" dirty="0"/>
              <a:t>printf("%d %d %d %d\n", a, b, c, d);    </a:t>
            </a:r>
          </a:p>
          <a:p>
            <a:r>
              <a:rPr lang="en-US" dirty="0"/>
              <a:t>return 0;</a:t>
            </a:r>
          </a:p>
          <a:p>
            <a:r>
              <a:rPr lang="en-US" dirty="0"/>
              <a:t>}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D7C7C1-B70F-C317-927E-61C7FCDDB6AE}"/>
              </a:ext>
            </a:extLst>
          </p:cNvPr>
          <p:cNvSpPr txBox="1"/>
          <p:nvPr/>
        </p:nvSpPr>
        <p:spPr>
          <a:xfrm>
            <a:off x="1023165" y="4553930"/>
            <a:ext cx="4927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/>
              <a:t>80 50 30 40  </a:t>
            </a:r>
          </a:p>
          <a:p>
            <a:pPr marL="342900" indent="-342900">
              <a:buAutoNum type="alphaUcPeriod"/>
            </a:pPr>
            <a:r>
              <a:rPr lang="en-US" dirty="0"/>
              <a:t>90 40 31 40  </a:t>
            </a:r>
          </a:p>
          <a:p>
            <a:pPr marL="342900" indent="-342900">
              <a:buAutoNum type="alphaUcPeriod"/>
            </a:pPr>
            <a:r>
              <a:rPr lang="en-US" dirty="0"/>
              <a:t>90 40 30 40  </a:t>
            </a:r>
          </a:p>
          <a:p>
            <a:pPr marL="342900" indent="-342900">
              <a:buAutoNum type="alphaUcPeriod"/>
            </a:pPr>
            <a:r>
              <a:rPr lang="en-US" dirty="0"/>
              <a:t>Compilation Error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C3D27A-D2AD-FE14-11CD-CCD3CDE3734C}"/>
              </a:ext>
            </a:extLst>
          </p:cNvPr>
          <p:cNvSpPr txBox="1"/>
          <p:nvPr/>
        </p:nvSpPr>
        <p:spPr>
          <a:xfrm>
            <a:off x="5950686" y="2555018"/>
            <a:ext cx="50116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Answer:*  *C. 90 40 30 40*  </a:t>
            </a:r>
          </a:p>
          <a:p>
            <a:r>
              <a:rPr lang="en-US" dirty="0"/>
              <a:t>Explanation:*  - </a:t>
            </a:r>
          </a:p>
          <a:p>
            <a:r>
              <a:rPr lang="en-US" dirty="0"/>
              <a:t>*Line 1:* *p1 = (*p2++) + (*p3)++; → *p1 = 20 + 30 = 50. p2 now points to an undefined location, and *p3 becomes 31.  </a:t>
            </a:r>
          </a:p>
          <a:p>
            <a:r>
              <a:rPr lang="en-US" dirty="0"/>
              <a:t>*Line 2:* *p2 = *p1 + (*p3) - a; → *p2 = 50 + 31 - 10 = 40. </a:t>
            </a:r>
          </a:p>
          <a:p>
            <a:r>
              <a:rPr lang="en-US" dirty="0"/>
              <a:t>*Line 3:* p3 = &amp;d; → p3 points to d.  </a:t>
            </a:r>
          </a:p>
          <a:p>
            <a:r>
              <a:rPr lang="en-US" dirty="0"/>
              <a:t>*Line 4:* a = *p1 + *p2 + *p3; → a = 50 + 40 + 40 = 90.  - Final values: a = 90, b = 40, c = 30, d = 40.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383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1D4DA-9D75-B738-07AF-E530D3034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23B5CD2-A3FD-AE2D-F224-53639596BE62}"/>
              </a:ext>
            </a:extLst>
          </p:cNvPr>
          <p:cNvSpPr txBox="1"/>
          <p:nvPr/>
        </p:nvSpPr>
        <p:spPr>
          <a:xfrm>
            <a:off x="1023165" y="983722"/>
            <a:ext cx="9855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35. What is the primary difference between malloc and </a:t>
            </a:r>
            <a:r>
              <a:rPr lang="en-US" sz="2800" dirty="0" err="1"/>
              <a:t>calloc</a:t>
            </a:r>
            <a:r>
              <a:rPr lang="en-US" sz="2800" dirty="0"/>
              <a:t> in C? 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446387-9A55-D416-40B4-30F4B9EF2254}"/>
              </a:ext>
            </a:extLst>
          </p:cNvPr>
          <p:cNvSpPr txBox="1"/>
          <p:nvPr/>
        </p:nvSpPr>
        <p:spPr>
          <a:xfrm>
            <a:off x="1023165" y="2555018"/>
            <a:ext cx="49275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/>
              <a:t>malloc initializes memory to zero, </a:t>
            </a:r>
            <a:r>
              <a:rPr lang="en-US" dirty="0" err="1"/>
              <a:t>calloc</a:t>
            </a:r>
            <a:r>
              <a:rPr lang="en-US" dirty="0"/>
              <a:t> does not. </a:t>
            </a:r>
          </a:p>
          <a:p>
            <a:pPr marL="342900" indent="-342900">
              <a:buAutoNum type="alphaUcPeriod"/>
            </a:pPr>
            <a:r>
              <a:rPr lang="en-US" dirty="0" err="1"/>
              <a:t>calloc</a:t>
            </a:r>
            <a:r>
              <a:rPr lang="en-US" dirty="0"/>
              <a:t> initializes memory to zero, malloc does not. </a:t>
            </a:r>
          </a:p>
          <a:p>
            <a:pPr marL="342900" indent="-342900">
              <a:buAutoNum type="alphaUcPeriod"/>
            </a:pPr>
            <a:r>
              <a:rPr lang="en-US" dirty="0"/>
              <a:t>malloc requires the size of elements, </a:t>
            </a:r>
            <a:r>
              <a:rPr lang="en-US" dirty="0" err="1"/>
              <a:t>calloc</a:t>
            </a:r>
            <a:r>
              <a:rPr lang="en-US" dirty="0"/>
              <a:t> does not.  </a:t>
            </a:r>
          </a:p>
          <a:p>
            <a:pPr marL="342900" indent="-342900">
              <a:buAutoNum type="alphaUcPeriod"/>
            </a:pPr>
            <a:r>
              <a:rPr lang="en-US" dirty="0"/>
              <a:t>Both malloc and </a:t>
            </a:r>
            <a:r>
              <a:rPr lang="en-US" dirty="0" err="1"/>
              <a:t>calloc</a:t>
            </a:r>
            <a:r>
              <a:rPr lang="en-US" dirty="0"/>
              <a:t> initialize memory to random values.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DB61DA-A839-4A99-6607-0C407519378F}"/>
              </a:ext>
            </a:extLst>
          </p:cNvPr>
          <p:cNvSpPr txBox="1"/>
          <p:nvPr/>
        </p:nvSpPr>
        <p:spPr>
          <a:xfrm>
            <a:off x="5950686" y="2555018"/>
            <a:ext cx="50116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Answer:  *B. </a:t>
            </a:r>
            <a:r>
              <a:rPr lang="en-US" dirty="0" err="1"/>
              <a:t>calloc</a:t>
            </a:r>
            <a:r>
              <a:rPr lang="en-US" dirty="0"/>
              <a:t> initializes memory to zero, malloc does not.*  </a:t>
            </a:r>
          </a:p>
          <a:p>
            <a:r>
              <a:rPr lang="en-US" dirty="0"/>
              <a:t>Explanation:*  - malloc allocates a block of memory but does not initialize it (contains garbage values).  - </a:t>
            </a:r>
            <a:r>
              <a:rPr lang="en-US" dirty="0" err="1"/>
              <a:t>calloc</a:t>
            </a:r>
            <a:r>
              <a:rPr lang="en-US" dirty="0"/>
              <a:t> allocates memory and initializes all bytes to zero.  - Both require the size of elements to allocate memory, so C is incorrect.  - D is incorrect as </a:t>
            </a:r>
            <a:r>
              <a:rPr lang="en-US" dirty="0" err="1"/>
              <a:t>calloc</a:t>
            </a:r>
            <a:r>
              <a:rPr lang="en-US" dirty="0"/>
              <a:t> initializes to zero.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266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96556-3E76-CFC2-0AFC-26697BFB9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9F687B-C639-A24A-4A7B-CCB581E23D20}"/>
              </a:ext>
            </a:extLst>
          </p:cNvPr>
          <p:cNvSpPr txBox="1"/>
          <p:nvPr/>
        </p:nvSpPr>
        <p:spPr>
          <a:xfrm>
            <a:off x="1023165" y="983722"/>
            <a:ext cx="98550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3. What is the output of the following code? </a:t>
            </a:r>
          </a:p>
          <a:p>
            <a:r>
              <a:rPr lang="fr-FR" sz="2800" dirty="0" err="1"/>
              <a:t>int</a:t>
            </a:r>
            <a:r>
              <a:rPr lang="fr-FR" sz="2800" dirty="0"/>
              <a:t> x = 10, *p;</a:t>
            </a:r>
          </a:p>
          <a:p>
            <a:r>
              <a:rPr lang="fr-FR" sz="2800" dirty="0"/>
              <a:t>p = &amp;x; </a:t>
            </a:r>
          </a:p>
          <a:p>
            <a:r>
              <a:rPr lang="fr-FR" sz="2800" dirty="0"/>
              <a:t>printf("%d", *p); 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E5AAE4-D153-7E5A-1FAE-009103DF4007}"/>
              </a:ext>
            </a:extLst>
          </p:cNvPr>
          <p:cNvSpPr txBox="1"/>
          <p:nvPr/>
        </p:nvSpPr>
        <p:spPr>
          <a:xfrm>
            <a:off x="1023165" y="2908143"/>
            <a:ext cx="4927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dirty="0"/>
              <a:t>10 </a:t>
            </a:r>
          </a:p>
          <a:p>
            <a:pPr marL="342900" indent="-342900">
              <a:buAutoNum type="alphaLcParenR"/>
            </a:pPr>
            <a:r>
              <a:rPr lang="en-US" dirty="0"/>
              <a:t>Address of x </a:t>
            </a:r>
          </a:p>
          <a:p>
            <a:pPr marL="342900" indent="-342900">
              <a:buAutoNum type="alphaLcParenR"/>
            </a:pPr>
            <a:r>
              <a:rPr lang="en-US" dirty="0"/>
              <a:t>0 </a:t>
            </a:r>
          </a:p>
          <a:p>
            <a:pPr marL="342900" indent="-342900">
              <a:buAutoNum type="alphaLcParenR"/>
            </a:pPr>
            <a:r>
              <a:rPr lang="en-US" dirty="0"/>
              <a:t>Compilation error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C61B78-EDD1-EA34-BC36-ADCF3ADED440}"/>
              </a:ext>
            </a:extLst>
          </p:cNvPr>
          <p:cNvSpPr txBox="1"/>
          <p:nvPr/>
        </p:nvSpPr>
        <p:spPr>
          <a:xfrm>
            <a:off x="5950686" y="2555018"/>
            <a:ext cx="50116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Answer: a) 10 </a:t>
            </a:r>
          </a:p>
          <a:p>
            <a:r>
              <a:rPr lang="en-US" dirty="0"/>
              <a:t>Explanation: The pointer p stores the address of x, and *p accesses the value stored at that address.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368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25AB65-7D92-20B6-5C04-A10A6CAD0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C44EB2-09FF-0D37-48F0-649480B70AB8}"/>
              </a:ext>
            </a:extLst>
          </p:cNvPr>
          <p:cNvSpPr txBox="1"/>
          <p:nvPr/>
        </p:nvSpPr>
        <p:spPr>
          <a:xfrm>
            <a:off x="1023165" y="983722"/>
            <a:ext cx="9855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4. Which operator is used to access the address of a variable in C?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96CE3D-62E7-67CB-72DA-8E3D33E4A503}"/>
              </a:ext>
            </a:extLst>
          </p:cNvPr>
          <p:cNvSpPr txBox="1"/>
          <p:nvPr/>
        </p:nvSpPr>
        <p:spPr>
          <a:xfrm>
            <a:off x="1023165" y="2555018"/>
            <a:ext cx="4927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IN" dirty="0"/>
              <a:t>* </a:t>
            </a:r>
          </a:p>
          <a:p>
            <a:pPr marL="342900" indent="-342900">
              <a:buAutoNum type="alphaLcParenR"/>
            </a:pPr>
            <a:r>
              <a:rPr lang="en-IN" dirty="0"/>
              <a:t>&amp; </a:t>
            </a:r>
          </a:p>
          <a:p>
            <a:pPr marL="342900" indent="-342900">
              <a:buAutoNum type="alphaLcParenR"/>
            </a:pPr>
            <a:r>
              <a:rPr lang="en-IN" dirty="0"/>
              <a:t># </a:t>
            </a:r>
          </a:p>
          <a:p>
            <a:pPr marL="342900" indent="-342900">
              <a:buAutoNum type="alphaLcParenR"/>
            </a:pPr>
            <a:r>
              <a:rPr lang="en-IN" dirty="0"/>
              <a:t>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2C8570-5528-E7DB-41F9-57BFEC452849}"/>
              </a:ext>
            </a:extLst>
          </p:cNvPr>
          <p:cNvSpPr txBox="1"/>
          <p:nvPr/>
        </p:nvSpPr>
        <p:spPr>
          <a:xfrm>
            <a:off x="5950686" y="2555018"/>
            <a:ext cx="50116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Answer: b) &amp; </a:t>
            </a:r>
          </a:p>
          <a:p>
            <a:r>
              <a:rPr lang="en-US" dirty="0"/>
              <a:t>Explanation: The &amp; operator is used to get the address of a variable in 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296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A160F6-6651-33E4-B37A-4FE69CF90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63B15A-EB0C-3C26-7543-148E44C60721}"/>
              </a:ext>
            </a:extLst>
          </p:cNvPr>
          <p:cNvSpPr txBox="1"/>
          <p:nvPr/>
        </p:nvSpPr>
        <p:spPr>
          <a:xfrm>
            <a:off x="1023165" y="983722"/>
            <a:ext cx="98550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5. What is the output of the following code? </a:t>
            </a:r>
          </a:p>
          <a:p>
            <a:r>
              <a:rPr lang="en-IN" dirty="0"/>
              <a:t>#include int main() { int </a:t>
            </a:r>
            <a:r>
              <a:rPr lang="en-IN" dirty="0" err="1"/>
              <a:t>arr</a:t>
            </a:r>
            <a:r>
              <a:rPr lang="en-IN" dirty="0"/>
              <a:t>[] = {10, 20, 30, 40}; int *p = </a:t>
            </a:r>
            <a:r>
              <a:rPr lang="en-IN" dirty="0" err="1"/>
              <a:t>arr</a:t>
            </a:r>
            <a:r>
              <a:rPr lang="en-IN" dirty="0"/>
              <a:t>; printf("%d ", *p); p++; printf("%d ", *p); printf("%d ", *(p + 1)); return 0; }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4CA58B-08FA-47CC-A9EA-5F3D486A970F}"/>
              </a:ext>
            </a:extLst>
          </p:cNvPr>
          <p:cNvSpPr txBox="1"/>
          <p:nvPr/>
        </p:nvSpPr>
        <p:spPr>
          <a:xfrm>
            <a:off x="1023165" y="2555018"/>
            <a:ext cx="4927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pt-BR" dirty="0"/>
              <a:t>10 20 40 </a:t>
            </a:r>
          </a:p>
          <a:p>
            <a:pPr marL="342900" indent="-342900">
              <a:buAutoNum type="alphaLcParenR"/>
            </a:pPr>
            <a:r>
              <a:rPr lang="pt-BR" dirty="0"/>
              <a:t>10 20 30 </a:t>
            </a:r>
          </a:p>
          <a:p>
            <a:pPr marL="342900" indent="-342900">
              <a:buAutoNum type="alphaLcParenR"/>
            </a:pPr>
            <a:r>
              <a:rPr lang="pt-BR" dirty="0"/>
              <a:t>20 30 40 </a:t>
            </a:r>
          </a:p>
          <a:p>
            <a:pPr marL="342900" indent="-342900">
              <a:buAutoNum type="alphaLcParenR"/>
            </a:pPr>
            <a:r>
              <a:rPr lang="pt-BR" dirty="0"/>
              <a:t>10 30 40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0E895E-C985-BC64-342A-719E2BC5C6FA}"/>
              </a:ext>
            </a:extLst>
          </p:cNvPr>
          <p:cNvSpPr txBox="1"/>
          <p:nvPr/>
        </p:nvSpPr>
        <p:spPr>
          <a:xfrm>
            <a:off x="5950686" y="2555018"/>
            <a:ext cx="50116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Answer: b) 10 20 30 </a:t>
            </a:r>
          </a:p>
          <a:p>
            <a:r>
              <a:rPr lang="en-US" dirty="0"/>
              <a:t>Explanation: 1. *p points to the first element of </a:t>
            </a:r>
            <a:r>
              <a:rPr lang="en-US" dirty="0" err="1"/>
              <a:t>arr</a:t>
            </a:r>
            <a:r>
              <a:rPr lang="en-US" dirty="0"/>
              <a:t> (10). 2. p++ moves the pointer to the second element (20). 3. *(p + 1) refers to the element at the position p + 1, which is the third element (30). Output: 10 20 30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856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DBAAD-14D8-0092-03EF-0CED91A69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A94771-86D2-DE0F-F6F6-84AF52F8DB19}"/>
              </a:ext>
            </a:extLst>
          </p:cNvPr>
          <p:cNvSpPr txBox="1"/>
          <p:nvPr/>
        </p:nvSpPr>
        <p:spPr>
          <a:xfrm>
            <a:off x="1023165" y="983722"/>
            <a:ext cx="9855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6. What does the malloc function do in C?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B6F9BB-3FE7-E425-87BF-09F1505E6664}"/>
              </a:ext>
            </a:extLst>
          </p:cNvPr>
          <p:cNvSpPr txBox="1"/>
          <p:nvPr/>
        </p:nvSpPr>
        <p:spPr>
          <a:xfrm>
            <a:off x="1023165" y="2555018"/>
            <a:ext cx="4927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dirty="0"/>
              <a:t>Allocates memory on the stack </a:t>
            </a:r>
          </a:p>
          <a:p>
            <a:pPr marL="342900" indent="-342900">
              <a:buAutoNum type="alphaLcParenR"/>
            </a:pPr>
            <a:r>
              <a:rPr lang="en-US" dirty="0"/>
              <a:t>Allocates memory on the heap </a:t>
            </a:r>
          </a:p>
          <a:p>
            <a:pPr marL="342900" indent="-342900">
              <a:buAutoNum type="alphaLcParenR"/>
            </a:pPr>
            <a:r>
              <a:rPr lang="en-US" dirty="0"/>
              <a:t>Deallocates memory </a:t>
            </a:r>
          </a:p>
          <a:p>
            <a:pPr marL="342900" indent="-342900">
              <a:buAutoNum type="alphaLcParenR"/>
            </a:pPr>
            <a:r>
              <a:rPr lang="en-US" dirty="0"/>
              <a:t>Both b and c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58E9B-B69A-993F-8820-6E435F5B43F4}"/>
              </a:ext>
            </a:extLst>
          </p:cNvPr>
          <p:cNvSpPr txBox="1"/>
          <p:nvPr/>
        </p:nvSpPr>
        <p:spPr>
          <a:xfrm>
            <a:off x="5950686" y="2555018"/>
            <a:ext cx="50116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Answer: b) Allocates memory on the heap </a:t>
            </a:r>
          </a:p>
          <a:p>
            <a:r>
              <a:rPr lang="en-US" dirty="0"/>
              <a:t>Explanation: The malloc function dynamically allocates memory on the heap and returns a pointer to the allocated memory.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093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26DFC-B4D2-1BB9-4BA8-2A086F135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09A5D3-8D55-34B9-1DEA-D193DBF6F456}"/>
              </a:ext>
            </a:extLst>
          </p:cNvPr>
          <p:cNvSpPr txBox="1"/>
          <p:nvPr/>
        </p:nvSpPr>
        <p:spPr>
          <a:xfrm>
            <a:off x="1023165" y="983722"/>
            <a:ext cx="9855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7. What is a dangling pointer?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C26281-F87E-63BA-0F46-C07A9473DCDD}"/>
              </a:ext>
            </a:extLst>
          </p:cNvPr>
          <p:cNvSpPr txBox="1"/>
          <p:nvPr/>
        </p:nvSpPr>
        <p:spPr>
          <a:xfrm>
            <a:off x="1023165" y="2555018"/>
            <a:ext cx="49275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dirty="0"/>
              <a:t>A pointer that stores the address of an unallocated memory location </a:t>
            </a:r>
          </a:p>
          <a:p>
            <a:pPr marL="342900" indent="-342900">
              <a:buAutoNum type="alphaLcParenR"/>
            </a:pPr>
            <a:r>
              <a:rPr lang="en-US" dirty="0"/>
              <a:t>A pointer pointing to a memory location that has been freed </a:t>
            </a:r>
          </a:p>
          <a:p>
            <a:pPr marL="342900" indent="-342900">
              <a:buAutoNum type="alphaLcParenR"/>
            </a:pPr>
            <a:r>
              <a:rPr lang="en-US" dirty="0"/>
              <a:t>A pointer that is not initialized </a:t>
            </a:r>
          </a:p>
          <a:p>
            <a:pPr marL="342900" indent="-342900">
              <a:buAutoNum type="alphaLcParenR"/>
            </a:pPr>
            <a:r>
              <a:rPr lang="en-US" dirty="0"/>
              <a:t>A pointer that points to the stack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EC4982-6F89-526B-13B2-56B3814CD53A}"/>
              </a:ext>
            </a:extLst>
          </p:cNvPr>
          <p:cNvSpPr txBox="1"/>
          <p:nvPr/>
        </p:nvSpPr>
        <p:spPr>
          <a:xfrm>
            <a:off x="5950686" y="2555018"/>
            <a:ext cx="50116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Answer: b) A pointer pointing to a memory location that has been freed </a:t>
            </a:r>
          </a:p>
          <a:p>
            <a:r>
              <a:rPr lang="en-US" dirty="0"/>
              <a:t>Explanation: A dangling pointer is a pointer that points to a memory location that has been deallocated or freed.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680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CD5F5-BB40-B3E9-673D-23732DEB8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9D6019-9C63-733C-B343-FF5C154757B4}"/>
              </a:ext>
            </a:extLst>
          </p:cNvPr>
          <p:cNvSpPr txBox="1"/>
          <p:nvPr/>
        </p:nvSpPr>
        <p:spPr>
          <a:xfrm>
            <a:off x="1023165" y="983722"/>
            <a:ext cx="985504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8. What is the output of the following code?</a:t>
            </a:r>
          </a:p>
          <a:p>
            <a:r>
              <a:rPr lang="en-US" dirty="0"/>
              <a:t>#include int main() { int x = 5, y = 10, *p1, *p2; p1 = &amp;x; p2 = &amp;y; *p1 = *p2; printf("%d %d", x, y); return 0; } 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97E028-D7E0-10C8-0EF1-C4D5AC1742C4}"/>
              </a:ext>
            </a:extLst>
          </p:cNvPr>
          <p:cNvSpPr txBox="1"/>
          <p:nvPr/>
        </p:nvSpPr>
        <p:spPr>
          <a:xfrm>
            <a:off x="1023165" y="2555018"/>
            <a:ext cx="4927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pt-BR" dirty="0"/>
              <a:t>5 5 </a:t>
            </a:r>
          </a:p>
          <a:p>
            <a:pPr marL="342900" indent="-342900">
              <a:buAutoNum type="alphaLcParenR"/>
            </a:pPr>
            <a:r>
              <a:rPr lang="pt-BR" dirty="0"/>
              <a:t>10 10 </a:t>
            </a:r>
          </a:p>
          <a:p>
            <a:pPr marL="342900" indent="-342900">
              <a:buAutoNum type="alphaLcParenR"/>
            </a:pPr>
            <a:r>
              <a:rPr lang="pt-BR" dirty="0"/>
              <a:t>10 5 </a:t>
            </a:r>
          </a:p>
          <a:p>
            <a:pPr marL="342900" indent="-342900">
              <a:buAutoNum type="alphaLcParenR"/>
            </a:pPr>
            <a:r>
              <a:rPr lang="pt-BR" dirty="0"/>
              <a:t>5 10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08565B-8C9B-F0AD-9D2C-BA67975B42DE}"/>
              </a:ext>
            </a:extLst>
          </p:cNvPr>
          <p:cNvSpPr txBox="1"/>
          <p:nvPr/>
        </p:nvSpPr>
        <p:spPr>
          <a:xfrm>
            <a:off x="5950686" y="2555018"/>
            <a:ext cx="50116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Answer: c) 10 5 </a:t>
            </a:r>
          </a:p>
          <a:p>
            <a:r>
              <a:rPr lang="en-US" dirty="0"/>
              <a:t>Explanation: 1. p1 points to x, and p2 points to y. 2. *p1 = *p2 assigns the value of *p2 (10) to *p1 (which modifies x). Now, x = 10, but y remains unchanged. Output: 10 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586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{953AE733-1053-4559-9AA9-AAD2C93B5A46}tf11429527_win32</Template>
  <TotalTime>96</TotalTime>
  <Words>4531</Words>
  <Application>Microsoft Office PowerPoint</Application>
  <PresentationFormat>Widescreen</PresentationFormat>
  <Paragraphs>283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Century Gothic</vt:lpstr>
      <vt:lpstr>Karla</vt:lpstr>
      <vt:lpstr>Univers Condensed Light</vt:lpstr>
      <vt:lpstr>Office Theme</vt:lpstr>
      <vt:lpstr>Pointer in 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Swapnali Thorat</dc:creator>
  <cp:lastModifiedBy>Swapnali Thorat</cp:lastModifiedBy>
  <cp:revision>2</cp:revision>
  <dcterms:created xsi:type="dcterms:W3CDTF">2025-01-09T17:45:10Z</dcterms:created>
  <dcterms:modified xsi:type="dcterms:W3CDTF">2025-01-09T19:22:07Z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