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5" r:id="rId5"/>
    <p:sldId id="267" r:id="rId6"/>
    <p:sldId id="264" r:id="rId7"/>
    <p:sldId id="268" r:id="rId8"/>
    <p:sldId id="269" r:id="rId9"/>
    <p:sldId id="282" r:id="rId10"/>
    <p:sldId id="283" r:id="rId11"/>
    <p:sldId id="263" r:id="rId12"/>
    <p:sldId id="270" r:id="rId13"/>
    <p:sldId id="272" r:id="rId14"/>
    <p:sldId id="271" r:id="rId15"/>
    <p:sldId id="287" r:id="rId16"/>
    <p:sldId id="280" r:id="rId17"/>
    <p:sldId id="274" r:id="rId18"/>
    <p:sldId id="281" r:id="rId19"/>
    <p:sldId id="275" r:id="rId20"/>
    <p:sldId id="276" r:id="rId21"/>
    <p:sldId id="277" r:id="rId22"/>
    <p:sldId id="278" r:id="rId23"/>
    <p:sldId id="286" r:id="rId24"/>
    <p:sldId id="284" r:id="rId25"/>
    <p:sldId id="285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VIT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3241D-D61B-44B8-AFB5-8A8BB47E9A95}" type="datetimeFigureOut">
              <a:rPr lang="en-US" smtClean="0"/>
              <a:t>19-Oct-11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02CAD-EFB1-4868-AEC7-F962623596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VIT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531F1-1EE6-4785-B2D6-B4E87302CEA5}" type="datetimeFigureOut">
              <a:rPr lang="en-US" smtClean="0"/>
              <a:t>19-Oct-11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72BEB-1DBC-44BA-AEDE-B20A70548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72BEB-1DBC-44BA-AEDE-B20A70548FFD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VIT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8269-BCC9-440B-A6E2-0C7B83416DF9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332B-3267-4632-8A09-3760B77BF3E5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CEE3-9F65-410F-80BD-F335EB35DDE3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7A9DD-79E8-4286-8735-051DE3698888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96D5-F142-4520-9A64-6536DEB98D8E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9221-014B-4CE5-8A7A-70F9D5671836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D0C8-0B5A-47FA-B395-B751EF68DAAB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4629-149F-4660-A6FC-3AB7E6AB45F8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0B97-4739-43DB-AD46-837F187BA4FD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492-BB48-44EC-A694-E07E1E593E78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348A-D387-45F6-A449-DAE2CB46C268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08C3-6F9A-4A00-AC4E-E1E686F6E96E}" type="datetime1">
              <a:rPr lang="en-US" smtClean="0"/>
              <a:t>19-Oct-11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6BB9-346C-43AA-8E47-049D2535D5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P-complete/" TargetMode="External"/><Relationship Id="rId2" Type="http://schemas.openxmlformats.org/officeDocument/2006/relationships/hyperlink" Target="http://en.wikipedia.org/wiki/Job_shop_schedul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Game Theory Approach for Job Scheduling in Networked Manufacturing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343400"/>
            <a:ext cx="7086600" cy="1600200"/>
          </a:xfrm>
        </p:spPr>
        <p:txBody>
          <a:bodyPr>
            <a:normAutofit fontScale="47500" lnSpcReduction="20000"/>
          </a:bodyPr>
          <a:lstStyle/>
          <a:p>
            <a:pPr algn="r"/>
            <a:endParaRPr lang="en-US" dirty="0"/>
          </a:p>
          <a:p>
            <a:pPr algn="l"/>
            <a:r>
              <a:rPr lang="en-US" dirty="0" smtClean="0"/>
              <a:t>Seminar Guide  -                                                                                                   By -</a:t>
            </a:r>
          </a:p>
          <a:p>
            <a:pPr algn="l"/>
            <a:r>
              <a:rPr lang="en-US" dirty="0" smtClean="0"/>
              <a:t> P</a:t>
            </a:r>
            <a:r>
              <a:rPr lang="en-US" dirty="0" smtClean="0"/>
              <a:t>rof D. J. </a:t>
            </a:r>
            <a:r>
              <a:rPr lang="en-US" smtClean="0"/>
              <a:t>Joshi                                                                                                      </a:t>
            </a:r>
            <a:r>
              <a:rPr lang="en-US" dirty="0" err="1" smtClean="0"/>
              <a:t>Pawan</a:t>
            </a:r>
            <a:r>
              <a:rPr lang="en-US" dirty="0" smtClean="0"/>
              <a:t> </a:t>
            </a:r>
            <a:r>
              <a:rPr lang="en-US" dirty="0" err="1" smtClean="0"/>
              <a:t>Mahall</a:t>
            </a:r>
            <a:r>
              <a:rPr lang="en-US" dirty="0" err="1" smtClean="0"/>
              <a:t>e</a:t>
            </a:r>
            <a:endParaRPr lang="en-US" dirty="0" smtClean="0"/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                                                                 BE </a:t>
            </a:r>
            <a:r>
              <a:rPr lang="en-US" dirty="0" smtClean="0"/>
              <a:t>(I - 12)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Assumptions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No job preemption</a:t>
            </a:r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dirty="0"/>
              <a:t>two jobs are scheduled </a:t>
            </a:r>
            <a:r>
              <a:rPr lang="en-US" dirty="0" smtClean="0"/>
              <a:t>on the same </a:t>
            </a:r>
            <a:r>
              <a:rPr lang="en-US" dirty="0"/>
              <a:t>machine at the same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transportation time </a:t>
            </a:r>
            <a:r>
              <a:rPr lang="en-US" dirty="0" smtClean="0"/>
              <a:t>exists</a:t>
            </a:r>
          </a:p>
          <a:p>
            <a:endParaRPr lang="en-US" dirty="0" smtClean="0"/>
          </a:p>
          <a:p>
            <a:r>
              <a:rPr lang="en-US" dirty="0" smtClean="0"/>
              <a:t>Job availability at zero time.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Topics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Job scheduling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Game Theory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Problem Formulation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Assumptions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Characteristics of problem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Characteristics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Customer-centric job scheduling</a:t>
            </a:r>
          </a:p>
          <a:p>
            <a:endParaRPr lang="en-US" dirty="0" smtClean="0"/>
          </a:p>
          <a:p>
            <a:r>
              <a:rPr lang="en-US" dirty="0" smtClean="0"/>
              <a:t>Jobs having </a:t>
            </a:r>
            <a:r>
              <a:rPr lang="en-US" dirty="0"/>
              <a:t>competitive </a:t>
            </a:r>
            <a:r>
              <a:rPr lang="en-US" dirty="0" smtClean="0"/>
              <a:t>relationships</a:t>
            </a:r>
          </a:p>
          <a:p>
            <a:endParaRPr lang="en-US" dirty="0" smtClean="0"/>
          </a:p>
          <a:p>
            <a:r>
              <a:rPr lang="en-US" dirty="0" smtClean="0"/>
              <a:t>Geographically distributive machines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Applying Game Theory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N-person non-cooperative strategy with complete </a:t>
            </a:r>
            <a:r>
              <a:rPr lang="en-US" dirty="0" smtClean="0"/>
              <a:t>information</a:t>
            </a:r>
          </a:p>
          <a:p>
            <a:endParaRPr lang="en-US" dirty="0" smtClean="0"/>
          </a:p>
          <a:p>
            <a:r>
              <a:rPr lang="en-US" dirty="0" smtClean="0"/>
              <a:t>Solution to this problem is obtained at Nash’s Equilibrium point of game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Nash’s </a:t>
            </a:r>
            <a:r>
              <a:rPr lang="en-US" dirty="0" smtClean="0">
                <a:solidFill>
                  <a:srgbClr val="FFFF00"/>
                </a:solidFill>
              </a:rPr>
              <a:t>Equilibrium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Characteristic 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An </a:t>
            </a:r>
            <a:r>
              <a:rPr lang="en-US" dirty="0" smtClean="0"/>
              <a:t>NE point </a:t>
            </a:r>
            <a:r>
              <a:rPr lang="en-US" dirty="0" smtClean="0"/>
              <a:t>is an N-</a:t>
            </a:r>
            <a:r>
              <a:rPr lang="en-US" dirty="0" err="1" smtClean="0"/>
              <a:t>tuple</a:t>
            </a:r>
            <a:r>
              <a:rPr lang="en-US" dirty="0" smtClean="0"/>
              <a:t> of strategies, one for each player, </a:t>
            </a:r>
            <a:r>
              <a:rPr lang="en-US" dirty="0" smtClean="0"/>
              <a:t>such that </a:t>
            </a:r>
            <a:r>
              <a:rPr lang="en-US" dirty="0" smtClean="0"/>
              <a:t>anyone who deviates from it unilaterally </a:t>
            </a:r>
            <a:r>
              <a:rPr lang="en-US" dirty="0" smtClean="0"/>
              <a:t>cannot possibly </a:t>
            </a:r>
            <a:r>
              <a:rPr lang="en-US" dirty="0" smtClean="0"/>
              <a:t>improve its expected payoff.</a:t>
            </a:r>
            <a:r>
              <a:rPr lang="en-US" dirty="0" smtClean="0"/>
              <a:t>”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43200"/>
            <a:ext cx="914400" cy="457200"/>
          </a:xfrm>
          <a:prstGeom prst="rect">
            <a:avLst/>
          </a:prstGeom>
        </p:spPr>
      </p:pic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743200"/>
            <a:ext cx="2181508" cy="457200"/>
          </a:xfrm>
          <a:prstGeom prst="rect">
            <a:avLst/>
          </a:prstGeom>
        </p:spPr>
      </p:pic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962400"/>
            <a:ext cx="4505954" cy="2438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812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solution profile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352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</a:t>
            </a:r>
            <a:r>
              <a:rPr lang="en-US" sz="2800" dirty="0" err="1" smtClean="0"/>
              <a:t>characterised</a:t>
            </a:r>
            <a:r>
              <a:rPr lang="en-US" sz="2800" dirty="0" smtClean="0"/>
              <a:t> by -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30480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+mj-lt"/>
              </a:rPr>
              <a:t>Mathematical</a:t>
            </a:r>
            <a:r>
              <a:rPr lang="en-US" sz="44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4400" dirty="0" smtClean="0">
                <a:solidFill>
                  <a:srgbClr val="FFFF00"/>
                </a:solidFill>
                <a:latin typeface="+mj-lt"/>
              </a:rPr>
              <a:t>Model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Topics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Job scheduling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Game Theory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Problem Formulation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Assumptions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Characteristics of problem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60438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Algorithm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990600"/>
            <a:ext cx="6705600" cy="57150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Topics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Job scheduling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Game Theory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Problem Formulation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Assumption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Characteristics of problem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Algorithm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Result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62200"/>
            <a:ext cx="9144000" cy="2438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Topics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Job scheduling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Game Theory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Problem Formulation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Assumptions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Characteristics of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problem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1st </a:t>
            </a:r>
            <a:r>
              <a:rPr lang="en-US" sz="3600" dirty="0" smtClean="0">
                <a:solidFill>
                  <a:srgbClr val="FFFF00"/>
                </a:solidFill>
              </a:rPr>
              <a:t>Generation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66780"/>
          </a:xfrm>
          <a:prstGeom prst="rect">
            <a:avLst/>
          </a:prstGeom>
        </p:spPr>
      </p:pic>
      <p:pic>
        <p:nvPicPr>
          <p:cNvPr id="11" name="Picture 10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399"/>
            <a:ext cx="9144000" cy="228601"/>
          </a:xfrm>
          <a:prstGeom prst="rect">
            <a:avLst/>
          </a:prstGeom>
        </p:spPr>
      </p:pic>
      <p:pic>
        <p:nvPicPr>
          <p:cNvPr id="8" name="Content Placeholder 7" descr="Capture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133600"/>
            <a:ext cx="9144000" cy="4724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200th Generation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66780"/>
          </a:xfrm>
          <a:prstGeom prst="rect">
            <a:avLst/>
          </a:prstGeom>
        </p:spPr>
      </p:pic>
      <p:pic>
        <p:nvPicPr>
          <p:cNvPr id="10" name="Picture 9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228600"/>
          </a:xfrm>
          <a:prstGeom prst="rect">
            <a:avLst/>
          </a:prstGeom>
        </p:spPr>
      </p:pic>
      <p:pic>
        <p:nvPicPr>
          <p:cNvPr id="8" name="Content Placeholder 7" descr="Capture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133600"/>
            <a:ext cx="9144000" cy="4724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Comparision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229600" cy="35052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FF00"/>
                </a:solidFill>
              </a:rPr>
              <a:t>Topics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Job scheduling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Game Theory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Problem Formulation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Assumption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Characteristics of problem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Result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Conclusion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conceptual model for job scheduling</a:t>
            </a:r>
            <a:r>
              <a:rPr lang="en-US" dirty="0"/>
              <a:t> </a:t>
            </a:r>
            <a:r>
              <a:rPr lang="en-US" dirty="0" smtClean="0"/>
              <a:t>in networked manufacturing</a:t>
            </a:r>
          </a:p>
          <a:p>
            <a:endParaRPr lang="en-US" dirty="0" smtClean="0"/>
          </a:p>
          <a:p>
            <a:r>
              <a:rPr lang="en-US" dirty="0" smtClean="0"/>
              <a:t>Applying n-person non-cooperative strategy with complete information gives schedule for competing jobs.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References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Guanghui</a:t>
            </a:r>
            <a:r>
              <a:rPr lang="en-US" sz="2000" dirty="0" smtClean="0"/>
              <a:t> Zhou, </a:t>
            </a:r>
            <a:r>
              <a:rPr lang="en-US" sz="2000" dirty="0" err="1" smtClean="0"/>
              <a:t>Pingyu</a:t>
            </a:r>
            <a:r>
              <a:rPr lang="en-US" sz="2000" dirty="0" smtClean="0"/>
              <a:t> Jiang, George Q. Huang(2009) A game-theory approach for job scheduling in networked manufacturing. </a:t>
            </a:r>
            <a:r>
              <a:rPr lang="en-US" sz="2000" dirty="0" err="1" smtClean="0"/>
              <a:t>Int</a:t>
            </a:r>
            <a:r>
              <a:rPr lang="en-US" sz="2000" dirty="0" smtClean="0"/>
              <a:t> J Adv </a:t>
            </a:r>
            <a:r>
              <a:rPr lang="en-US" sz="2000" dirty="0" err="1" smtClean="0"/>
              <a:t>Manuf</a:t>
            </a:r>
            <a:r>
              <a:rPr lang="en-US" sz="2000" dirty="0" smtClean="0"/>
              <a:t> </a:t>
            </a:r>
            <a:r>
              <a:rPr lang="en-US" sz="2000" dirty="0" err="1" smtClean="0"/>
              <a:t>Technol</a:t>
            </a:r>
            <a:r>
              <a:rPr lang="en-US" sz="2000" dirty="0" smtClean="0"/>
              <a:t> (2009) </a:t>
            </a:r>
            <a:r>
              <a:rPr lang="en-US" sz="2000" dirty="0" smtClean="0"/>
              <a:t>41:972–985</a:t>
            </a:r>
          </a:p>
          <a:p>
            <a:endParaRPr lang="en-US" sz="2000" dirty="0" smtClean="0"/>
          </a:p>
          <a:p>
            <a:r>
              <a:rPr lang="en-US" sz="2000" dirty="0" smtClean="0"/>
              <a:t>http://academic.org/courses/game-theory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http://en.wikipedia.org/wiki/Job_shop_scheduling\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hlinkClick r:id="rId3"/>
              </a:rPr>
              <a:t>http://en.wikipedia.org/wiki/NP-complete\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Thank you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Job Scheduling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Optimization Problem in Computer Science</a:t>
            </a:r>
          </a:p>
          <a:p>
            <a:r>
              <a:rPr lang="en-US" dirty="0"/>
              <a:t>J</a:t>
            </a:r>
            <a:r>
              <a:rPr lang="en-US" dirty="0" smtClean="0"/>
              <a:t>obs need to be scheduled on Machines minimizing makespan</a:t>
            </a:r>
          </a:p>
          <a:p>
            <a:r>
              <a:rPr lang="en-US" dirty="0" smtClean="0"/>
              <a:t>Complexity – (n!)*m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where,    n     –    number of jobs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m    –    machines available </a:t>
            </a:r>
          </a:p>
          <a:p>
            <a:r>
              <a:rPr lang="en-US" dirty="0" smtClean="0"/>
              <a:t>NP – complete Problem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Topics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Job scheduling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Game Theory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Problem Formulation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Assumptions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Characteristics of problem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Game Theory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r>
              <a:rPr lang="en-US" dirty="0" smtClean="0"/>
              <a:t>Game </a:t>
            </a:r>
            <a:r>
              <a:rPr lang="en-US" dirty="0"/>
              <a:t>theory is a mathematical method for analyzing calculated </a:t>
            </a:r>
            <a:r>
              <a:rPr lang="en-US" dirty="0" smtClean="0"/>
              <a:t>circumstances.</a:t>
            </a:r>
          </a:p>
          <a:p>
            <a:r>
              <a:rPr lang="en-US" dirty="0"/>
              <a:t> A game consists of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- </a:t>
            </a:r>
            <a:r>
              <a:rPr lang="en-US" dirty="0"/>
              <a:t>set of </a:t>
            </a:r>
            <a:r>
              <a:rPr lang="en-US" dirty="0" smtClean="0"/>
              <a:t>players</a:t>
            </a:r>
          </a:p>
          <a:p>
            <a:pPr>
              <a:buNone/>
            </a:pPr>
            <a:r>
              <a:rPr lang="en-US" dirty="0" smtClean="0"/>
              <a:t>     - </a:t>
            </a:r>
            <a:r>
              <a:rPr lang="en-US" dirty="0"/>
              <a:t>set </a:t>
            </a:r>
            <a:r>
              <a:rPr lang="en-US" dirty="0" smtClean="0"/>
              <a:t>of strategies  </a:t>
            </a:r>
          </a:p>
          <a:p>
            <a:pPr>
              <a:buNone/>
            </a:pPr>
            <a:r>
              <a:rPr lang="en-US" dirty="0" smtClean="0"/>
              <a:t>     - </a:t>
            </a:r>
            <a:r>
              <a:rPr lang="en-US" dirty="0"/>
              <a:t>specification of payoffs for each </a:t>
            </a:r>
            <a:r>
              <a:rPr lang="en-US" dirty="0" smtClean="0"/>
              <a:t>combination</a:t>
            </a:r>
          </a:p>
          <a:p>
            <a:pPr>
              <a:buNone/>
            </a:pPr>
            <a:r>
              <a:rPr lang="en-US" dirty="0" smtClean="0"/>
              <a:t>        of strategies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Topics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Job scheduling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Game Theory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Problem Formulation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Assumptions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Characteristics of problem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Problem Formulation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Autofit/>
          </a:bodyPr>
          <a:lstStyle/>
          <a:p>
            <a:r>
              <a:rPr lang="en-US" dirty="0" smtClean="0"/>
              <a:t>There exists M machines related to N jobs that are geographically distributive</a:t>
            </a:r>
          </a:p>
          <a:p>
            <a:endParaRPr lang="en-US" dirty="0" smtClean="0"/>
          </a:p>
          <a:p>
            <a:r>
              <a:rPr lang="en-US" dirty="0" smtClean="0"/>
              <a:t>Notation – </a:t>
            </a:r>
          </a:p>
          <a:p>
            <a:pPr>
              <a:buNone/>
            </a:pPr>
            <a:r>
              <a:rPr lang="en-US" dirty="0" smtClean="0"/>
              <a:t>     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114800"/>
            <a:ext cx="335280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Problem Formulation  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contd</a:t>
            </a:r>
            <a:r>
              <a:rPr lang="en-US" sz="2000" dirty="0" smtClean="0">
                <a:solidFill>
                  <a:srgbClr val="FFFF00"/>
                </a:solidFill>
              </a:rPr>
              <a:t>…)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Content Placeholder 3" descr="Proble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2743200"/>
          </a:xfrm>
        </p:spPr>
      </p:pic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495800"/>
            <a:ext cx="4410691" cy="21243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Topics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Job scheduling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Game Theory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Problem Formulation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Assumptions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Characteristics of problem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Algorithm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Result</a:t>
            </a:r>
          </a:p>
          <a:p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389</Words>
  <Application>Microsoft Office PowerPoint</Application>
  <PresentationFormat>On-screen Show (4:3)</PresentationFormat>
  <Paragraphs>169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 Game Theory Approach for Job Scheduling in Networked Manufacturing</vt:lpstr>
      <vt:lpstr>Topics</vt:lpstr>
      <vt:lpstr>Job Scheduling</vt:lpstr>
      <vt:lpstr>Topics</vt:lpstr>
      <vt:lpstr>Game Theory</vt:lpstr>
      <vt:lpstr>Topics</vt:lpstr>
      <vt:lpstr>Problem Formulation</vt:lpstr>
      <vt:lpstr>Problem Formulation  (contd…)</vt:lpstr>
      <vt:lpstr>Topics</vt:lpstr>
      <vt:lpstr>Assumptions</vt:lpstr>
      <vt:lpstr>Topics</vt:lpstr>
      <vt:lpstr>Characteristics</vt:lpstr>
      <vt:lpstr>Applying Game Theory</vt:lpstr>
      <vt:lpstr>Nash’s Equilibrium</vt:lpstr>
      <vt:lpstr>Slide 15</vt:lpstr>
      <vt:lpstr>Topics</vt:lpstr>
      <vt:lpstr>Algorithm</vt:lpstr>
      <vt:lpstr>Topics</vt:lpstr>
      <vt:lpstr>Result</vt:lpstr>
      <vt:lpstr>1st Generation</vt:lpstr>
      <vt:lpstr>200th Generation</vt:lpstr>
      <vt:lpstr>Comparision</vt:lpstr>
      <vt:lpstr>Topics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Game Theory Approach for Job Scheduling in Networked Manufacturing</dc:title>
  <dc:creator>abc</dc:creator>
  <cp:lastModifiedBy>abc</cp:lastModifiedBy>
  <cp:revision>103</cp:revision>
  <dcterms:created xsi:type="dcterms:W3CDTF">2011-10-16T17:44:23Z</dcterms:created>
  <dcterms:modified xsi:type="dcterms:W3CDTF">2011-10-18T20:01:54Z</dcterms:modified>
</cp:coreProperties>
</file>