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71" r:id="rId2"/>
    <p:sldId id="272" r:id="rId3"/>
    <p:sldId id="269" r:id="rId4"/>
    <p:sldId id="257" r:id="rId5"/>
    <p:sldId id="258" r:id="rId6"/>
    <p:sldId id="273"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9AB2C-B1C3-4A79-9B0C-E83B075DAF78}" v="154" dt="2025-06-20T07:23:32.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nkya Wagh" userId="dace37b5873a490a" providerId="LiveId" clId="{5A49AB2C-B1C3-4A79-9B0C-E83B075DAF78}"/>
    <pc:docChg chg="custSel addSld delSld modSld sldOrd modShowInfo">
      <pc:chgData name="Ajinkya Wagh" userId="dace37b5873a490a" providerId="LiveId" clId="{5A49AB2C-B1C3-4A79-9B0C-E83B075DAF78}" dt="2025-06-20T07:23:32.303" v="310"/>
      <pc:docMkLst>
        <pc:docMk/>
      </pc:docMkLst>
      <pc:sldChg chg="modTransition modAnim">
        <pc:chgData name="Ajinkya Wagh" userId="dace37b5873a490a" providerId="LiveId" clId="{5A49AB2C-B1C3-4A79-9B0C-E83B075DAF78}" dt="2025-06-20T07:23:32.303" v="310"/>
        <pc:sldMkLst>
          <pc:docMk/>
          <pc:sldMk cId="507317129" sldId="257"/>
        </pc:sldMkLst>
      </pc:sldChg>
      <pc:sldChg chg="delSp modSp mod modTransition modAnim">
        <pc:chgData name="Ajinkya Wagh" userId="dace37b5873a490a" providerId="LiveId" clId="{5A49AB2C-B1C3-4A79-9B0C-E83B075DAF78}" dt="2025-06-20T07:12:07.159" v="258"/>
        <pc:sldMkLst>
          <pc:docMk/>
          <pc:sldMk cId="2477305866" sldId="258"/>
        </pc:sldMkLst>
        <pc:spChg chg="mod">
          <ac:chgData name="Ajinkya Wagh" userId="dace37b5873a490a" providerId="LiveId" clId="{5A49AB2C-B1C3-4A79-9B0C-E83B075DAF78}" dt="2025-06-20T07:03:02.439" v="212" actId="1076"/>
          <ac:spMkLst>
            <pc:docMk/>
            <pc:sldMk cId="2477305866" sldId="258"/>
            <ac:spMk id="5" creationId="{CF56EA2B-BB14-249D-7532-3077E0BD9F87}"/>
          </ac:spMkLst>
        </pc:spChg>
        <pc:spChg chg="mod">
          <ac:chgData name="Ajinkya Wagh" userId="dace37b5873a490a" providerId="LiveId" clId="{5A49AB2C-B1C3-4A79-9B0C-E83B075DAF78}" dt="2025-06-20T07:03:15.053" v="214" actId="1076"/>
          <ac:spMkLst>
            <pc:docMk/>
            <pc:sldMk cId="2477305866" sldId="258"/>
            <ac:spMk id="7" creationId="{7686066C-727C-72FC-710D-18DC88525CBE}"/>
          </ac:spMkLst>
        </pc:spChg>
        <pc:spChg chg="del">
          <ac:chgData name="Ajinkya Wagh" userId="dace37b5873a490a" providerId="LiveId" clId="{5A49AB2C-B1C3-4A79-9B0C-E83B075DAF78}" dt="2025-06-20T07:02:44.559" v="209" actId="21"/>
          <ac:spMkLst>
            <pc:docMk/>
            <pc:sldMk cId="2477305866" sldId="258"/>
            <ac:spMk id="9" creationId="{6DF1520F-E434-B0D0-DFF3-026CF8A2A44F}"/>
          </ac:spMkLst>
        </pc:spChg>
        <pc:spChg chg="del">
          <ac:chgData name="Ajinkya Wagh" userId="dace37b5873a490a" providerId="LiveId" clId="{5A49AB2C-B1C3-4A79-9B0C-E83B075DAF78}" dt="2025-06-20T06:42:17.877" v="132" actId="21"/>
          <ac:spMkLst>
            <pc:docMk/>
            <pc:sldMk cId="2477305866" sldId="258"/>
            <ac:spMk id="11" creationId="{BAB1B010-9385-0A1D-52B0-F79D038AD144}"/>
          </ac:spMkLst>
        </pc:spChg>
        <pc:spChg chg="del">
          <ac:chgData name="Ajinkya Wagh" userId="dace37b5873a490a" providerId="LiveId" clId="{5A49AB2C-B1C3-4A79-9B0C-E83B075DAF78}" dt="2025-06-20T07:02:50.951" v="210" actId="21"/>
          <ac:spMkLst>
            <pc:docMk/>
            <pc:sldMk cId="2477305866" sldId="258"/>
            <ac:spMk id="13" creationId="{AEB141AB-1E72-290C-1AFA-AA63FAC9BBC5}"/>
          </ac:spMkLst>
        </pc:spChg>
        <pc:spChg chg="del">
          <ac:chgData name="Ajinkya Wagh" userId="dace37b5873a490a" providerId="LiveId" clId="{5A49AB2C-B1C3-4A79-9B0C-E83B075DAF78}" dt="2025-06-20T06:42:59.286" v="136" actId="21"/>
          <ac:spMkLst>
            <pc:docMk/>
            <pc:sldMk cId="2477305866" sldId="258"/>
            <ac:spMk id="15" creationId="{CD43444A-2952-8BA1-D6E8-88614ECCC8B1}"/>
          </ac:spMkLst>
        </pc:spChg>
        <pc:picChg chg="mod">
          <ac:chgData name="Ajinkya Wagh" userId="dace37b5873a490a" providerId="LiveId" clId="{5A49AB2C-B1C3-4A79-9B0C-E83B075DAF78}" dt="2025-06-20T07:02:56.414" v="211" actId="1076"/>
          <ac:picMkLst>
            <pc:docMk/>
            <pc:sldMk cId="2477305866" sldId="258"/>
            <ac:picMk id="3" creationId="{81AC33D2-B93A-BD7D-C8DF-049354091861}"/>
          </ac:picMkLst>
        </pc:picChg>
      </pc:sldChg>
      <pc:sldChg chg="modTransition">
        <pc:chgData name="Ajinkya Wagh" userId="dace37b5873a490a" providerId="LiveId" clId="{5A49AB2C-B1C3-4A79-9B0C-E83B075DAF78}" dt="2025-06-19T16:32:35.187" v="12"/>
        <pc:sldMkLst>
          <pc:docMk/>
          <pc:sldMk cId="3037972027" sldId="259"/>
        </pc:sldMkLst>
      </pc:sldChg>
      <pc:sldChg chg="modTransition modAnim">
        <pc:chgData name="Ajinkya Wagh" userId="dace37b5873a490a" providerId="LiveId" clId="{5A49AB2C-B1C3-4A79-9B0C-E83B075DAF78}" dt="2025-06-20T07:22:04.640" v="307"/>
        <pc:sldMkLst>
          <pc:docMk/>
          <pc:sldMk cId="1770206868" sldId="260"/>
        </pc:sldMkLst>
      </pc:sldChg>
      <pc:sldChg chg="modTransition modAnim">
        <pc:chgData name="Ajinkya Wagh" userId="dace37b5873a490a" providerId="LiveId" clId="{5A49AB2C-B1C3-4A79-9B0C-E83B075DAF78}" dt="2025-06-20T07:21:55.358" v="304"/>
        <pc:sldMkLst>
          <pc:docMk/>
          <pc:sldMk cId="1328658427" sldId="261"/>
        </pc:sldMkLst>
      </pc:sldChg>
      <pc:sldChg chg="modTransition">
        <pc:chgData name="Ajinkya Wagh" userId="dace37b5873a490a" providerId="LiveId" clId="{5A49AB2C-B1C3-4A79-9B0C-E83B075DAF78}" dt="2025-06-19T16:32:55.285" v="15"/>
        <pc:sldMkLst>
          <pc:docMk/>
          <pc:sldMk cId="473534578" sldId="262"/>
        </pc:sldMkLst>
      </pc:sldChg>
      <pc:sldChg chg="modTransition modAnim">
        <pc:chgData name="Ajinkya Wagh" userId="dace37b5873a490a" providerId="LiveId" clId="{5A49AB2C-B1C3-4A79-9B0C-E83B075DAF78}" dt="2025-06-20T07:12:48.538" v="262"/>
        <pc:sldMkLst>
          <pc:docMk/>
          <pc:sldMk cId="1136713763" sldId="263"/>
        </pc:sldMkLst>
      </pc:sldChg>
      <pc:sldChg chg="modTransition">
        <pc:chgData name="Ajinkya Wagh" userId="dace37b5873a490a" providerId="LiveId" clId="{5A49AB2C-B1C3-4A79-9B0C-E83B075DAF78}" dt="2025-06-19T16:33:10.104" v="17"/>
        <pc:sldMkLst>
          <pc:docMk/>
          <pc:sldMk cId="2254208087" sldId="264"/>
        </pc:sldMkLst>
      </pc:sldChg>
      <pc:sldChg chg="modTransition modAnim">
        <pc:chgData name="Ajinkya Wagh" userId="dace37b5873a490a" providerId="LiveId" clId="{5A49AB2C-B1C3-4A79-9B0C-E83B075DAF78}" dt="2025-06-20T07:13:08.315" v="266"/>
        <pc:sldMkLst>
          <pc:docMk/>
          <pc:sldMk cId="3242614428" sldId="265"/>
        </pc:sldMkLst>
      </pc:sldChg>
      <pc:sldChg chg="modTransition">
        <pc:chgData name="Ajinkya Wagh" userId="dace37b5873a490a" providerId="LiveId" clId="{5A49AB2C-B1C3-4A79-9B0C-E83B075DAF78}" dt="2025-06-19T16:33:23.555" v="19"/>
        <pc:sldMkLst>
          <pc:docMk/>
          <pc:sldMk cId="1397335312" sldId="266"/>
        </pc:sldMkLst>
      </pc:sldChg>
      <pc:sldChg chg="modSp mod modTransition modAnim">
        <pc:chgData name="Ajinkya Wagh" userId="dace37b5873a490a" providerId="LiveId" clId="{5A49AB2C-B1C3-4A79-9B0C-E83B075DAF78}" dt="2025-06-20T07:15:30.016" v="284" actId="1076"/>
        <pc:sldMkLst>
          <pc:docMk/>
          <pc:sldMk cId="3266020700" sldId="267"/>
        </pc:sldMkLst>
        <pc:spChg chg="mod">
          <ac:chgData name="Ajinkya Wagh" userId="dace37b5873a490a" providerId="LiveId" clId="{5A49AB2C-B1C3-4A79-9B0C-E83B075DAF78}" dt="2025-06-19T16:59:06.897" v="119" actId="13822"/>
          <ac:spMkLst>
            <pc:docMk/>
            <pc:sldMk cId="3266020700" sldId="267"/>
            <ac:spMk id="20" creationId="{73B0F28A-63C9-CAA8-D31A-FAFB36BF0166}"/>
          </ac:spMkLst>
        </pc:spChg>
        <pc:spChg chg="mod">
          <ac:chgData name="Ajinkya Wagh" userId="dace37b5873a490a" providerId="LiveId" clId="{5A49AB2C-B1C3-4A79-9B0C-E83B075DAF78}" dt="2025-06-19T16:59:26.722" v="120" actId="13822"/>
          <ac:spMkLst>
            <pc:docMk/>
            <pc:sldMk cId="3266020700" sldId="267"/>
            <ac:spMk id="21" creationId="{CE463A85-E1AB-EE70-EB75-F85E7B23AB9F}"/>
          </ac:spMkLst>
        </pc:spChg>
        <pc:spChg chg="mod">
          <ac:chgData name="Ajinkya Wagh" userId="dace37b5873a490a" providerId="LiveId" clId="{5A49AB2C-B1C3-4A79-9B0C-E83B075DAF78}" dt="2025-06-19T16:59:38.407" v="121" actId="13822"/>
          <ac:spMkLst>
            <pc:docMk/>
            <pc:sldMk cId="3266020700" sldId="267"/>
            <ac:spMk id="22" creationId="{AF19C24F-CF0E-EA78-C27B-A7EA2C7BD6B1}"/>
          </ac:spMkLst>
        </pc:spChg>
        <pc:spChg chg="mod">
          <ac:chgData name="Ajinkya Wagh" userId="dace37b5873a490a" providerId="LiveId" clId="{5A49AB2C-B1C3-4A79-9B0C-E83B075DAF78}" dt="2025-06-19T16:59:46.568" v="122" actId="13822"/>
          <ac:spMkLst>
            <pc:docMk/>
            <pc:sldMk cId="3266020700" sldId="267"/>
            <ac:spMk id="23" creationId="{8200B8AE-30E5-BB04-6990-E2A0BE2D6525}"/>
          </ac:spMkLst>
        </pc:spChg>
        <pc:spChg chg="mod">
          <ac:chgData name="Ajinkya Wagh" userId="dace37b5873a490a" providerId="LiveId" clId="{5A49AB2C-B1C3-4A79-9B0C-E83B075DAF78}" dt="2025-06-19T16:59:56.399" v="123" actId="13822"/>
          <ac:spMkLst>
            <pc:docMk/>
            <pc:sldMk cId="3266020700" sldId="267"/>
            <ac:spMk id="24" creationId="{90873A26-C05B-7678-62B6-9DE08CC1695F}"/>
          </ac:spMkLst>
        </pc:spChg>
        <pc:spChg chg="mod">
          <ac:chgData name="Ajinkya Wagh" userId="dace37b5873a490a" providerId="LiveId" clId="{5A49AB2C-B1C3-4A79-9B0C-E83B075DAF78}" dt="2025-06-20T07:15:30.016" v="284" actId="1076"/>
          <ac:spMkLst>
            <pc:docMk/>
            <pc:sldMk cId="3266020700" sldId="267"/>
            <ac:spMk id="29" creationId="{8DAA4066-11F9-4554-3093-8E4D92E5D01F}"/>
          </ac:spMkLst>
        </pc:spChg>
      </pc:sldChg>
      <pc:sldChg chg="modTransition modAnim">
        <pc:chgData name="Ajinkya Wagh" userId="dace37b5873a490a" providerId="LiveId" clId="{5A49AB2C-B1C3-4A79-9B0C-E83B075DAF78}" dt="2025-06-20T07:15:41.031" v="286"/>
        <pc:sldMkLst>
          <pc:docMk/>
          <pc:sldMk cId="316103988" sldId="268"/>
        </pc:sldMkLst>
      </pc:sldChg>
      <pc:sldChg chg="modTransition">
        <pc:chgData name="Ajinkya Wagh" userId="dace37b5873a490a" providerId="LiveId" clId="{5A49AB2C-B1C3-4A79-9B0C-E83B075DAF78}" dt="2025-06-19T16:32:15.915" v="9"/>
        <pc:sldMkLst>
          <pc:docMk/>
          <pc:sldMk cId="3737746867" sldId="269"/>
        </pc:sldMkLst>
      </pc:sldChg>
      <pc:sldChg chg="addSp modSp del mod modTransition">
        <pc:chgData name="Ajinkya Wagh" userId="dace37b5873a490a" providerId="LiveId" clId="{5A49AB2C-B1C3-4A79-9B0C-E83B075DAF78}" dt="2025-06-19T16:52:17.545" v="61" actId="2696"/>
        <pc:sldMkLst>
          <pc:docMk/>
          <pc:sldMk cId="1529122218" sldId="270"/>
        </pc:sldMkLst>
        <pc:spChg chg="add mod">
          <ac:chgData name="Ajinkya Wagh" userId="dace37b5873a490a" providerId="LiveId" clId="{5A49AB2C-B1C3-4A79-9B0C-E83B075DAF78}" dt="2025-06-19T16:41:31.129" v="27" actId="20577"/>
          <ac:spMkLst>
            <pc:docMk/>
            <pc:sldMk cId="1529122218" sldId="270"/>
            <ac:spMk id="3" creationId="{B7408BB0-F9F2-175D-21E2-8316E73634E6}"/>
          </ac:spMkLst>
        </pc:spChg>
      </pc:sldChg>
      <pc:sldChg chg="add del">
        <pc:chgData name="Ajinkya Wagh" userId="dace37b5873a490a" providerId="LiveId" clId="{5A49AB2C-B1C3-4A79-9B0C-E83B075DAF78}" dt="2025-06-19T16:54:30.914" v="108" actId="2696"/>
        <pc:sldMkLst>
          <pc:docMk/>
          <pc:sldMk cId="1661243504" sldId="270"/>
        </pc:sldMkLst>
      </pc:sldChg>
      <pc:sldChg chg="modSp mod modTransition">
        <pc:chgData name="Ajinkya Wagh" userId="dace37b5873a490a" providerId="LiveId" clId="{5A49AB2C-B1C3-4A79-9B0C-E83B075DAF78}" dt="2025-06-19T16:57:59.172" v="116" actId="2711"/>
        <pc:sldMkLst>
          <pc:docMk/>
          <pc:sldMk cId="81246650" sldId="271"/>
        </pc:sldMkLst>
        <pc:spChg chg="mod">
          <ac:chgData name="Ajinkya Wagh" userId="dace37b5873a490a" providerId="LiveId" clId="{5A49AB2C-B1C3-4A79-9B0C-E83B075DAF78}" dt="2025-06-19T16:57:59.172" v="116" actId="2711"/>
          <ac:spMkLst>
            <pc:docMk/>
            <pc:sldMk cId="81246650" sldId="271"/>
            <ac:spMk id="2" creationId="{7DF74496-89E3-EF05-2145-257DD23BBDF7}"/>
          </ac:spMkLst>
        </pc:spChg>
      </pc:sldChg>
      <pc:sldChg chg="modSp new mod ord modTransition modAnim">
        <pc:chgData name="Ajinkya Wagh" userId="dace37b5873a490a" providerId="LiveId" clId="{5A49AB2C-B1C3-4A79-9B0C-E83B075DAF78}" dt="2025-06-20T07:11:02.360" v="253"/>
        <pc:sldMkLst>
          <pc:docMk/>
          <pc:sldMk cId="4133191016" sldId="272"/>
        </pc:sldMkLst>
        <pc:spChg chg="mod">
          <ac:chgData name="Ajinkya Wagh" userId="dace37b5873a490a" providerId="LiveId" clId="{5A49AB2C-B1C3-4A79-9B0C-E83B075DAF78}" dt="2025-06-19T16:52:34.730" v="64" actId="1076"/>
          <ac:spMkLst>
            <pc:docMk/>
            <pc:sldMk cId="4133191016" sldId="272"/>
            <ac:spMk id="2" creationId="{27366A13-D8A7-5537-3A6E-79B2CACF4868}"/>
          </ac:spMkLst>
        </pc:spChg>
        <pc:spChg chg="mod">
          <ac:chgData name="Ajinkya Wagh" userId="dace37b5873a490a" providerId="LiveId" clId="{5A49AB2C-B1C3-4A79-9B0C-E83B075DAF78}" dt="2025-06-19T16:55:56.682" v="113" actId="27636"/>
          <ac:spMkLst>
            <pc:docMk/>
            <pc:sldMk cId="4133191016" sldId="272"/>
            <ac:spMk id="3" creationId="{A39218EC-4B1A-0A6E-2DC4-3A046B2FD57B}"/>
          </ac:spMkLst>
        </pc:spChg>
      </pc:sldChg>
      <pc:sldChg chg="addSp delSp modSp new mod ord modAnim">
        <pc:chgData name="Ajinkya Wagh" userId="dace37b5873a490a" providerId="LiveId" clId="{5A49AB2C-B1C3-4A79-9B0C-E83B075DAF78}" dt="2025-06-20T07:02:19.311" v="208"/>
        <pc:sldMkLst>
          <pc:docMk/>
          <pc:sldMk cId="3676183088" sldId="273"/>
        </pc:sldMkLst>
        <pc:spChg chg="add mod">
          <ac:chgData name="Ajinkya Wagh" userId="dace37b5873a490a" providerId="LiveId" clId="{5A49AB2C-B1C3-4A79-9B0C-E83B075DAF78}" dt="2025-06-20T06:59:05.100" v="195" actId="255"/>
          <ac:spMkLst>
            <pc:docMk/>
            <pc:sldMk cId="3676183088" sldId="273"/>
            <ac:spMk id="3" creationId="{EBA8C6B3-E0EE-5761-B10A-28EDB357C50D}"/>
          </ac:spMkLst>
        </pc:spChg>
        <pc:spChg chg="add mod">
          <ac:chgData name="Ajinkya Wagh" userId="dace37b5873a490a" providerId="LiveId" clId="{5A49AB2C-B1C3-4A79-9B0C-E83B075DAF78}" dt="2025-06-20T06:59:22.739" v="197" actId="255"/>
          <ac:spMkLst>
            <pc:docMk/>
            <pc:sldMk cId="3676183088" sldId="273"/>
            <ac:spMk id="5" creationId="{853C33CA-2DDD-DF1F-AB9D-6B70C74DF4E1}"/>
          </ac:spMkLst>
        </pc:spChg>
        <pc:spChg chg="add mod">
          <ac:chgData name="Ajinkya Wagh" userId="dace37b5873a490a" providerId="LiveId" clId="{5A49AB2C-B1C3-4A79-9B0C-E83B075DAF78}" dt="2025-06-20T06:58:56.021" v="194" actId="255"/>
          <ac:spMkLst>
            <pc:docMk/>
            <pc:sldMk cId="3676183088" sldId="273"/>
            <ac:spMk id="7" creationId="{5D9AABCE-0939-A7E4-FC8E-B5549EC635FB}"/>
          </ac:spMkLst>
        </pc:spChg>
        <pc:spChg chg="add mod">
          <ac:chgData name="Ajinkya Wagh" userId="dace37b5873a490a" providerId="LiveId" clId="{5A49AB2C-B1C3-4A79-9B0C-E83B075DAF78}" dt="2025-06-20T06:59:14.379" v="196" actId="255"/>
          <ac:spMkLst>
            <pc:docMk/>
            <pc:sldMk cId="3676183088" sldId="273"/>
            <ac:spMk id="9" creationId="{BDC6F58A-A19E-022E-F555-1C00A541B03D}"/>
          </ac:spMkLst>
        </pc:spChg>
        <pc:spChg chg="add del mod">
          <ac:chgData name="Ajinkya Wagh" userId="dace37b5873a490a" providerId="LiveId" clId="{5A49AB2C-B1C3-4A79-9B0C-E83B075DAF78}" dt="2025-06-20T06:44:35.421" v="148" actId="21"/>
          <ac:spMkLst>
            <pc:docMk/>
            <pc:sldMk cId="3676183088" sldId="273"/>
            <ac:spMk id="10" creationId="{5F88A2B4-9E98-A4C9-BAB8-8D0C3B5EB60A}"/>
          </ac:spMkLst>
        </pc:spChg>
        <pc:spChg chg="add del mod">
          <ac:chgData name="Ajinkya Wagh" userId="dace37b5873a490a" providerId="LiveId" clId="{5A49AB2C-B1C3-4A79-9B0C-E83B075DAF78}" dt="2025-06-20T06:56:53.549" v="180"/>
          <ac:spMkLst>
            <pc:docMk/>
            <pc:sldMk cId="3676183088" sldId="273"/>
            <ac:spMk id="11" creationId="{99728B55-CD73-68C2-96F8-36455EB085E8}"/>
          </ac:spMkLst>
        </pc:spChg>
        <pc:spChg chg="add del mod">
          <ac:chgData name="Ajinkya Wagh" userId="dace37b5873a490a" providerId="LiveId" clId="{5A49AB2C-B1C3-4A79-9B0C-E83B075DAF78}" dt="2025-06-20T06:56:53.551" v="182"/>
          <ac:spMkLst>
            <pc:docMk/>
            <pc:sldMk cId="3676183088" sldId="273"/>
            <ac:spMk id="12" creationId="{713B39DC-A269-E7CE-2E87-BC4891027045}"/>
          </ac:spMkLst>
        </pc:spChg>
        <pc:spChg chg="add del mod">
          <ac:chgData name="Ajinkya Wagh" userId="dace37b5873a490a" providerId="LiveId" clId="{5A49AB2C-B1C3-4A79-9B0C-E83B075DAF78}" dt="2025-06-20T06:56:53.541" v="178" actId="21"/>
          <ac:spMkLst>
            <pc:docMk/>
            <pc:sldMk cId="3676183088" sldId="273"/>
            <ac:spMk id="13" creationId="{4892F75E-85B2-D959-0B51-3747EA4BFE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383587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5878C-719F-4765-B52C-FAFB52FF85A9}"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213851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2002754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330997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46762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356355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4197623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4120050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413216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325658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878C-719F-4765-B52C-FAFB52FF85A9}"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162377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5878C-719F-4765-B52C-FAFB52FF85A9}"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249004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5878C-719F-4765-B52C-FAFB52FF85A9}" type="datetimeFigureOut">
              <a:rPr lang="en-IN" smtClean="0"/>
              <a:t>20-06-2025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232939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5878C-719F-4765-B52C-FAFB52FF85A9}" type="datetimeFigureOut">
              <a:rPr lang="en-IN" smtClean="0"/>
              <a:t>20-06-2025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339945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5878C-719F-4765-B52C-FAFB52FF85A9}" type="datetimeFigureOut">
              <a:rPr lang="en-IN" smtClean="0"/>
              <a:t>20-06-2025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88212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5878C-719F-4765-B52C-FAFB52FF85A9}"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342978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5878C-719F-4765-B52C-FAFB52FF85A9}"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C975E-BA57-4D7C-B899-F13EDC32FE9F}" type="slidenum">
              <a:rPr lang="en-IN" smtClean="0"/>
              <a:t>‹#›</a:t>
            </a:fld>
            <a:endParaRPr lang="en-IN"/>
          </a:p>
        </p:txBody>
      </p:sp>
    </p:spTree>
    <p:extLst>
      <p:ext uri="{BB962C8B-B14F-4D97-AF65-F5344CB8AC3E}">
        <p14:creationId xmlns:p14="http://schemas.microsoft.com/office/powerpoint/2010/main" val="179861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A5878C-719F-4765-B52C-FAFB52FF85A9}" type="datetimeFigureOut">
              <a:rPr lang="en-IN" smtClean="0"/>
              <a:t>20-06-2025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6C975E-BA57-4D7C-B899-F13EDC32FE9F}" type="slidenum">
              <a:rPr lang="en-IN" smtClean="0"/>
              <a:t>‹#›</a:t>
            </a:fld>
            <a:endParaRPr lang="en-IN"/>
          </a:p>
        </p:txBody>
      </p:sp>
    </p:spTree>
    <p:extLst>
      <p:ext uri="{BB962C8B-B14F-4D97-AF65-F5344CB8AC3E}">
        <p14:creationId xmlns:p14="http://schemas.microsoft.com/office/powerpoint/2010/main" val="220647532"/>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4496-89E3-EF05-2145-257DD23BBDF7}"/>
              </a:ext>
            </a:extLst>
          </p:cNvPr>
          <p:cNvSpPr>
            <a:spLocks noGrp="1"/>
          </p:cNvSpPr>
          <p:nvPr>
            <p:ph type="title"/>
          </p:nvPr>
        </p:nvSpPr>
        <p:spPr>
          <a:xfrm>
            <a:off x="1295402" y="616889"/>
            <a:ext cx="9601196" cy="1303867"/>
          </a:xfrm>
        </p:spPr>
        <p:txBody>
          <a:bodyPr>
            <a:normAutofit fontScale="90000"/>
          </a:bodyPr>
          <a:lstStyle/>
          <a:p>
            <a:r>
              <a:rPr lang="en-US" b="1" dirty="0">
                <a:latin typeface="Arial" panose="020B0604020202020204" pitchFamily="34" charset="0"/>
                <a:cs typeface="Arial" panose="020B0604020202020204" pitchFamily="34" charset="0"/>
              </a:rPr>
              <a:t>A Comparative Study of Cloud Hosting Platforms for Web and API Deployments</a:t>
            </a:r>
            <a:endParaRPr lang="en-IN"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46DA494-72B3-7473-AA01-7B4B8A290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2097736"/>
            <a:ext cx="7048500" cy="41433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1246650"/>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BB5B-F8E1-27DB-4566-1D254DBAF496}"/>
              </a:ext>
            </a:extLst>
          </p:cNvPr>
          <p:cNvSpPr>
            <a:spLocks noGrp="1"/>
          </p:cNvSpPr>
          <p:nvPr>
            <p:ph type="ctrTitle"/>
          </p:nvPr>
        </p:nvSpPr>
        <p:spPr/>
        <p:txBody>
          <a:bodyPr/>
          <a:lstStyle/>
          <a:p>
            <a:r>
              <a:rPr lang="en-IN" b="1" dirty="0"/>
              <a:t>Platform Feature Comparison</a:t>
            </a:r>
            <a:endParaRPr lang="en-IN" dirty="0"/>
          </a:p>
        </p:txBody>
      </p:sp>
      <p:sp>
        <p:nvSpPr>
          <p:cNvPr id="3" name="Subtitle 2">
            <a:extLst>
              <a:ext uri="{FF2B5EF4-FFF2-40B4-BE49-F238E27FC236}">
                <a16:creationId xmlns:a16="http://schemas.microsoft.com/office/drawing/2014/main" id="{B9EF3D9F-7D0E-9D7F-A9DD-97299A92B93A}"/>
              </a:ext>
            </a:extLst>
          </p:cNvPr>
          <p:cNvSpPr>
            <a:spLocks noGrp="1"/>
          </p:cNvSpPr>
          <p:nvPr>
            <p:ph type="subTitle" idx="1"/>
          </p:nvPr>
        </p:nvSpPr>
        <p:spPr/>
        <p:txBody>
          <a:bodyPr>
            <a:normAutofit fontScale="92500" lnSpcReduction="20000"/>
          </a:bodyPr>
          <a:lstStyle/>
          <a:p>
            <a:r>
              <a:rPr lang="en-US" dirty="0"/>
              <a:t>To provide a clearer comparison, we rated each platform across five key developer-centric metrics. This visualization helps identify which platform aligns best with specific project priorities, whether it's ease of use for a new project or raw scalability for a high-traffic application.</a:t>
            </a:r>
            <a:endParaRPr lang="en-IN" dirty="0"/>
          </a:p>
        </p:txBody>
      </p:sp>
    </p:spTree>
    <p:extLst>
      <p:ext uri="{BB962C8B-B14F-4D97-AF65-F5344CB8AC3E}">
        <p14:creationId xmlns:p14="http://schemas.microsoft.com/office/powerpoint/2010/main" val="473534578"/>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0EFA68-CE65-23F7-3BAD-DD32F58D9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986" y="793419"/>
            <a:ext cx="7384026" cy="4762500"/>
          </a:xfrm>
          <a:prstGeom prst="rect">
            <a:avLst/>
          </a:prstGeom>
        </p:spPr>
      </p:pic>
      <p:sp>
        <p:nvSpPr>
          <p:cNvPr id="5" name="TextBox 4">
            <a:extLst>
              <a:ext uri="{FF2B5EF4-FFF2-40B4-BE49-F238E27FC236}">
                <a16:creationId xmlns:a16="http://schemas.microsoft.com/office/drawing/2014/main" id="{25A09C4F-AADB-4CAA-BA1C-F7DD833BE1B3}"/>
              </a:ext>
            </a:extLst>
          </p:cNvPr>
          <p:cNvSpPr txBox="1"/>
          <p:nvPr/>
        </p:nvSpPr>
        <p:spPr>
          <a:xfrm>
            <a:off x="3047999" y="331754"/>
            <a:ext cx="6096000" cy="461665"/>
          </a:xfrm>
          <a:prstGeom prst="rect">
            <a:avLst/>
          </a:prstGeom>
          <a:noFill/>
        </p:spPr>
        <p:txBody>
          <a:bodyPr wrap="square">
            <a:spAutoFit/>
          </a:bodyPr>
          <a:lstStyle/>
          <a:p>
            <a:pPr algn="ctr"/>
            <a:r>
              <a:rPr lang="en-IN" sz="2400" b="1" i="0" dirty="0">
                <a:solidFill>
                  <a:srgbClr val="212529"/>
                </a:solidFill>
                <a:effectLst/>
                <a:latin typeface="Inter"/>
              </a:rPr>
              <a:t>Developer Experience Metrics</a:t>
            </a:r>
          </a:p>
        </p:txBody>
      </p:sp>
      <p:sp>
        <p:nvSpPr>
          <p:cNvPr id="7" name="TextBox 6">
            <a:extLst>
              <a:ext uri="{FF2B5EF4-FFF2-40B4-BE49-F238E27FC236}">
                <a16:creationId xmlns:a16="http://schemas.microsoft.com/office/drawing/2014/main" id="{C65A5CAE-C031-632C-21E6-803AECEFAA2A}"/>
              </a:ext>
            </a:extLst>
          </p:cNvPr>
          <p:cNvSpPr txBox="1"/>
          <p:nvPr/>
        </p:nvSpPr>
        <p:spPr>
          <a:xfrm>
            <a:off x="1410928" y="5432809"/>
            <a:ext cx="11144865" cy="584775"/>
          </a:xfrm>
          <a:prstGeom prst="rect">
            <a:avLst/>
          </a:prstGeom>
          <a:noFill/>
        </p:spPr>
        <p:txBody>
          <a:bodyPr wrap="square">
            <a:spAutoFit/>
          </a:bodyPr>
          <a:lstStyle/>
          <a:p>
            <a:r>
              <a:rPr lang="en-US" sz="1600" b="0" i="0" dirty="0">
                <a:effectLst/>
                <a:latin typeface="Inter"/>
              </a:rPr>
              <a:t>This radar chart compares platforms on a 1-5 scale for Ease of Use, Scalability, Free Tier value, Git Integration quality, and overall Versatility. </a:t>
            </a:r>
            <a:r>
              <a:rPr lang="en-US" sz="1600" b="0" i="0" dirty="0" err="1">
                <a:effectLst/>
                <a:latin typeface="Inter"/>
              </a:rPr>
              <a:t>Vercel</a:t>
            </a:r>
            <a:r>
              <a:rPr lang="en-US" sz="1600" b="0" i="0" dirty="0">
                <a:effectLst/>
                <a:latin typeface="Inter"/>
              </a:rPr>
              <a:t> and Render score high on developer experience, while AWS and GCP lead in raw power and scalability.</a:t>
            </a:r>
            <a:endParaRPr lang="en-IN" sz="1600" dirty="0"/>
          </a:p>
        </p:txBody>
      </p:sp>
    </p:spTree>
    <p:extLst>
      <p:ext uri="{BB962C8B-B14F-4D97-AF65-F5344CB8AC3E}">
        <p14:creationId xmlns:p14="http://schemas.microsoft.com/office/powerpoint/2010/main" val="113671376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9389-1415-98EA-CD69-7E147B406376}"/>
              </a:ext>
            </a:extLst>
          </p:cNvPr>
          <p:cNvSpPr>
            <a:spLocks noGrp="1"/>
          </p:cNvSpPr>
          <p:nvPr>
            <p:ph type="ctrTitle"/>
          </p:nvPr>
        </p:nvSpPr>
        <p:spPr/>
        <p:txBody>
          <a:bodyPr/>
          <a:lstStyle/>
          <a:p>
            <a:r>
              <a:rPr lang="en-IN" b="1" dirty="0"/>
              <a:t>Project Workload Suitability</a:t>
            </a:r>
            <a:endParaRPr lang="en-IN" dirty="0"/>
          </a:p>
        </p:txBody>
      </p:sp>
      <p:sp>
        <p:nvSpPr>
          <p:cNvPr id="3" name="Subtitle 2">
            <a:extLst>
              <a:ext uri="{FF2B5EF4-FFF2-40B4-BE49-F238E27FC236}">
                <a16:creationId xmlns:a16="http://schemas.microsoft.com/office/drawing/2014/main" id="{D503B906-C7F1-799F-0E34-62DA8C7B3663}"/>
              </a:ext>
            </a:extLst>
          </p:cNvPr>
          <p:cNvSpPr>
            <a:spLocks noGrp="1"/>
          </p:cNvSpPr>
          <p:nvPr>
            <p:ph type="subTitle" idx="1"/>
          </p:nvPr>
        </p:nvSpPr>
        <p:spPr/>
        <p:txBody>
          <a:bodyPr>
            <a:normAutofit fontScale="92500"/>
          </a:bodyPr>
          <a:lstStyle/>
          <a:p>
            <a:r>
              <a:rPr lang="en-US" dirty="0"/>
              <a:t>Not all platforms are created equal for every task. We analyzed each platform's suitability for three common project types: dynamic web applications, backend APIs, and static websites. The results highlight the specialized strengths of each service.</a:t>
            </a:r>
            <a:endParaRPr lang="en-IN" dirty="0"/>
          </a:p>
        </p:txBody>
      </p:sp>
    </p:spTree>
    <p:extLst>
      <p:ext uri="{BB962C8B-B14F-4D97-AF65-F5344CB8AC3E}">
        <p14:creationId xmlns:p14="http://schemas.microsoft.com/office/powerpoint/2010/main" val="2254208087"/>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CDC5C-409D-A6AF-50FF-08E1A16A5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083" y="811775"/>
            <a:ext cx="9153833" cy="4635295"/>
          </a:xfrm>
          <a:prstGeom prst="rect">
            <a:avLst/>
          </a:prstGeom>
        </p:spPr>
      </p:pic>
      <p:sp>
        <p:nvSpPr>
          <p:cNvPr id="5" name="TextBox 4">
            <a:extLst>
              <a:ext uri="{FF2B5EF4-FFF2-40B4-BE49-F238E27FC236}">
                <a16:creationId xmlns:a16="http://schemas.microsoft.com/office/drawing/2014/main" id="{01834580-FE74-104E-50CC-4A1709C54EE3}"/>
              </a:ext>
            </a:extLst>
          </p:cNvPr>
          <p:cNvSpPr txBox="1"/>
          <p:nvPr/>
        </p:nvSpPr>
        <p:spPr>
          <a:xfrm>
            <a:off x="3048000" y="308256"/>
            <a:ext cx="6096000" cy="400110"/>
          </a:xfrm>
          <a:prstGeom prst="rect">
            <a:avLst/>
          </a:prstGeom>
          <a:noFill/>
        </p:spPr>
        <p:txBody>
          <a:bodyPr wrap="square">
            <a:spAutoFit/>
          </a:bodyPr>
          <a:lstStyle/>
          <a:p>
            <a:pPr algn="ctr"/>
            <a:r>
              <a:rPr lang="en-US" sz="2000" b="1" i="0" dirty="0">
                <a:solidFill>
                  <a:srgbClr val="212529"/>
                </a:solidFill>
                <a:effectLst/>
                <a:latin typeface="Inter"/>
              </a:rPr>
              <a:t>Best Platform by Project Type</a:t>
            </a:r>
          </a:p>
        </p:txBody>
      </p:sp>
      <p:sp>
        <p:nvSpPr>
          <p:cNvPr id="7" name="TextBox 6">
            <a:extLst>
              <a:ext uri="{FF2B5EF4-FFF2-40B4-BE49-F238E27FC236}">
                <a16:creationId xmlns:a16="http://schemas.microsoft.com/office/drawing/2014/main" id="{CBF7DC95-B285-C2F5-F8AA-2D8E0461CF97}"/>
              </a:ext>
            </a:extLst>
          </p:cNvPr>
          <p:cNvSpPr txBox="1"/>
          <p:nvPr/>
        </p:nvSpPr>
        <p:spPr>
          <a:xfrm>
            <a:off x="1519083" y="5215228"/>
            <a:ext cx="10903974" cy="830997"/>
          </a:xfrm>
          <a:prstGeom prst="rect">
            <a:avLst/>
          </a:prstGeom>
          <a:noFill/>
        </p:spPr>
        <p:txBody>
          <a:bodyPr wrap="square">
            <a:spAutoFit/>
          </a:bodyPr>
          <a:lstStyle/>
          <a:p>
            <a:r>
              <a:rPr lang="en-US" sz="1600" b="0" i="0" dirty="0">
                <a:effectLst/>
                <a:latin typeface="Inter"/>
              </a:rPr>
              <a:t>This chart visualizes how well each platform supports different workloads. While most are versatile, platforms like </a:t>
            </a:r>
            <a:r>
              <a:rPr lang="en-US" sz="1600" b="0" i="0" dirty="0" err="1">
                <a:effectLst/>
                <a:latin typeface="Inter"/>
              </a:rPr>
              <a:t>Vercel</a:t>
            </a:r>
            <a:r>
              <a:rPr lang="en-US" sz="1600" b="0" i="0" dirty="0">
                <a:effectLst/>
                <a:latin typeface="Inter"/>
              </a:rPr>
              <a:t> show a clear specialization in static sites and APIs, whereas traditional PaaS offerings like Heroku and </a:t>
            </a:r>
            <a:r>
              <a:rPr lang="en-US" sz="1600" b="0" i="0" dirty="0" err="1">
                <a:effectLst/>
                <a:latin typeface="Inter"/>
              </a:rPr>
              <a:t>DigitalOcean</a:t>
            </a:r>
            <a:r>
              <a:rPr lang="en-US" sz="1600" b="0" i="0" dirty="0">
                <a:effectLst/>
                <a:latin typeface="Inter"/>
              </a:rPr>
              <a:t> provide strong, balanced support for web applications</a:t>
            </a:r>
            <a:endParaRPr lang="en-IN" sz="1600" dirty="0"/>
          </a:p>
        </p:txBody>
      </p:sp>
    </p:spTree>
    <p:extLst>
      <p:ext uri="{BB962C8B-B14F-4D97-AF65-F5344CB8AC3E}">
        <p14:creationId xmlns:p14="http://schemas.microsoft.com/office/powerpoint/2010/main" val="324261442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C042-04E7-A48E-D88B-DCC40C2BB082}"/>
              </a:ext>
            </a:extLst>
          </p:cNvPr>
          <p:cNvSpPr>
            <a:spLocks noGrp="1"/>
          </p:cNvSpPr>
          <p:nvPr>
            <p:ph type="ctrTitle"/>
          </p:nvPr>
        </p:nvSpPr>
        <p:spPr/>
        <p:txBody>
          <a:bodyPr>
            <a:normAutofit/>
          </a:bodyPr>
          <a:lstStyle/>
          <a:p>
            <a:r>
              <a:rPr lang="en-IN" b="1" dirty="0"/>
              <a:t>The Modern Deployment Workflow</a:t>
            </a:r>
            <a:endParaRPr lang="en-IN" dirty="0"/>
          </a:p>
        </p:txBody>
      </p:sp>
      <p:sp>
        <p:nvSpPr>
          <p:cNvPr id="3" name="Subtitle 2">
            <a:extLst>
              <a:ext uri="{FF2B5EF4-FFF2-40B4-BE49-F238E27FC236}">
                <a16:creationId xmlns:a16="http://schemas.microsoft.com/office/drawing/2014/main" id="{C090741F-DD13-1D62-C59D-1C2470484ABE}"/>
              </a:ext>
            </a:extLst>
          </p:cNvPr>
          <p:cNvSpPr>
            <a:spLocks noGrp="1"/>
          </p:cNvSpPr>
          <p:nvPr>
            <p:ph type="subTitle" idx="1"/>
          </p:nvPr>
        </p:nvSpPr>
        <p:spPr/>
        <p:txBody>
          <a:bodyPr>
            <a:normAutofit fontScale="92500" lnSpcReduction="20000"/>
          </a:bodyPr>
          <a:lstStyle/>
          <a:p>
            <a:r>
              <a:rPr lang="en-US" dirty="0"/>
              <a:t>A key advantage of these platforms is the streamlined continuous deployment (CI/CD) pipeline they enable. The process is standardized across most providers, transforming code on a developer's machine into a live, public application with minimal friction.</a:t>
            </a:r>
            <a:endParaRPr lang="en-IN" dirty="0"/>
          </a:p>
        </p:txBody>
      </p:sp>
    </p:spTree>
    <p:extLst>
      <p:ext uri="{BB962C8B-B14F-4D97-AF65-F5344CB8AC3E}">
        <p14:creationId xmlns:p14="http://schemas.microsoft.com/office/powerpoint/2010/main" val="1397335312"/>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640177E-4B3B-5C1E-09CA-310CF23B1F95}"/>
              </a:ext>
            </a:extLst>
          </p:cNvPr>
          <p:cNvSpPr txBox="1"/>
          <p:nvPr/>
        </p:nvSpPr>
        <p:spPr>
          <a:xfrm>
            <a:off x="1661651" y="5316678"/>
            <a:ext cx="10923639" cy="923330"/>
          </a:xfrm>
          <a:prstGeom prst="rect">
            <a:avLst/>
          </a:prstGeom>
          <a:noFill/>
        </p:spPr>
        <p:txBody>
          <a:bodyPr wrap="square">
            <a:spAutoFit/>
          </a:bodyPr>
          <a:lstStyle/>
          <a:p>
            <a:r>
              <a:rPr lang="en-US" b="0" i="0" dirty="0">
                <a:effectLst/>
                <a:latin typeface="Inter"/>
              </a:rPr>
              <a:t>This HTML/CSS-based flowchart shows the simple, five-step process common to all analyzed platforms. By connecting a Git repository, developers automate the build and deploy stages, significantly accelerating development cycles</a:t>
            </a:r>
            <a:endParaRPr lang="en-IN" dirty="0"/>
          </a:p>
        </p:txBody>
      </p:sp>
      <p:sp>
        <p:nvSpPr>
          <p:cNvPr id="20" name="Rectangle 19">
            <a:extLst>
              <a:ext uri="{FF2B5EF4-FFF2-40B4-BE49-F238E27FC236}">
                <a16:creationId xmlns:a16="http://schemas.microsoft.com/office/drawing/2014/main" id="{73B0F28A-63C9-CAA8-D31A-FAFB36BF0166}"/>
              </a:ext>
            </a:extLst>
          </p:cNvPr>
          <p:cNvSpPr/>
          <p:nvPr/>
        </p:nvSpPr>
        <p:spPr>
          <a:xfrm>
            <a:off x="2002859" y="955682"/>
            <a:ext cx="2213486" cy="15696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solidFill>
                  <a:srgbClr val="212529"/>
                </a:solidFill>
                <a:latin typeface="Inter"/>
              </a:rPr>
              <a:t>💻</a:t>
            </a:r>
            <a:br>
              <a:rPr lang="en-IN" sz="2400" dirty="0"/>
            </a:br>
            <a:r>
              <a:rPr lang="en-IN" sz="2400" b="1" dirty="0">
                <a:solidFill>
                  <a:srgbClr val="212529"/>
                </a:solidFill>
                <a:latin typeface="Inter"/>
              </a:rPr>
              <a:t>Code Locally</a:t>
            </a:r>
            <a:endParaRPr lang="en-IN" sz="2400" dirty="0"/>
          </a:p>
        </p:txBody>
      </p:sp>
      <p:sp>
        <p:nvSpPr>
          <p:cNvPr id="21" name="Rectangle 20">
            <a:extLst>
              <a:ext uri="{FF2B5EF4-FFF2-40B4-BE49-F238E27FC236}">
                <a16:creationId xmlns:a16="http://schemas.microsoft.com/office/drawing/2014/main" id="{CE463A85-E1AB-EE70-EB75-F85E7B23AB9F}"/>
              </a:ext>
            </a:extLst>
          </p:cNvPr>
          <p:cNvSpPr/>
          <p:nvPr/>
        </p:nvSpPr>
        <p:spPr>
          <a:xfrm>
            <a:off x="5399289" y="955682"/>
            <a:ext cx="2213485" cy="15577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solidFill>
                  <a:srgbClr val="212529"/>
                </a:solidFill>
                <a:latin typeface="Inter"/>
              </a:rPr>
              <a:t>📂</a:t>
            </a:r>
            <a:br>
              <a:rPr lang="en-US" sz="2400" b="1" dirty="0">
                <a:solidFill>
                  <a:srgbClr val="212529"/>
                </a:solidFill>
                <a:latin typeface="Inter"/>
              </a:rPr>
            </a:br>
            <a:r>
              <a:rPr lang="en-US" sz="2400" b="1" dirty="0">
                <a:solidFill>
                  <a:srgbClr val="212529"/>
                </a:solidFill>
                <a:latin typeface="Inter"/>
              </a:rPr>
              <a:t>Push to Git </a:t>
            </a:r>
          </a:p>
          <a:p>
            <a:pPr algn="ctr"/>
            <a:r>
              <a:rPr lang="en-US" sz="2400" b="1" dirty="0">
                <a:solidFill>
                  <a:srgbClr val="212529"/>
                </a:solidFill>
                <a:latin typeface="Inter"/>
              </a:rPr>
              <a:t>Repo</a:t>
            </a:r>
            <a:endParaRPr lang="en-IN" sz="2400" b="1" dirty="0">
              <a:solidFill>
                <a:srgbClr val="212529"/>
              </a:solidFill>
              <a:latin typeface="Inter"/>
            </a:endParaRPr>
          </a:p>
        </p:txBody>
      </p:sp>
      <p:sp>
        <p:nvSpPr>
          <p:cNvPr id="22" name="Rectangle 21">
            <a:extLst>
              <a:ext uri="{FF2B5EF4-FFF2-40B4-BE49-F238E27FC236}">
                <a16:creationId xmlns:a16="http://schemas.microsoft.com/office/drawing/2014/main" id="{AF19C24F-CF0E-EA78-C27B-A7EA2C7BD6B1}"/>
              </a:ext>
            </a:extLst>
          </p:cNvPr>
          <p:cNvSpPr/>
          <p:nvPr/>
        </p:nvSpPr>
        <p:spPr>
          <a:xfrm>
            <a:off x="8814156" y="950719"/>
            <a:ext cx="2213485" cy="15458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solidFill>
                  <a:srgbClr val="212529"/>
                </a:solidFill>
                <a:latin typeface="Inter"/>
              </a:rPr>
              <a:t>🔗</a:t>
            </a:r>
            <a:br>
              <a:rPr lang="en-IN" sz="2400" b="1" dirty="0">
                <a:solidFill>
                  <a:srgbClr val="212529"/>
                </a:solidFill>
                <a:latin typeface="Inter"/>
              </a:rPr>
            </a:br>
            <a:r>
              <a:rPr lang="en-IN" sz="2400" b="1" dirty="0">
                <a:solidFill>
                  <a:srgbClr val="212529"/>
                </a:solidFill>
                <a:latin typeface="Inter"/>
              </a:rPr>
              <a:t>Platform Connects </a:t>
            </a:r>
          </a:p>
          <a:p>
            <a:pPr algn="ctr"/>
            <a:r>
              <a:rPr lang="en-IN" sz="2400" b="1" dirty="0">
                <a:solidFill>
                  <a:srgbClr val="212529"/>
                </a:solidFill>
                <a:latin typeface="Inter"/>
              </a:rPr>
              <a:t>&amp; Builds</a:t>
            </a:r>
          </a:p>
        </p:txBody>
      </p:sp>
      <p:sp>
        <p:nvSpPr>
          <p:cNvPr id="23" name="Rectangle 22">
            <a:extLst>
              <a:ext uri="{FF2B5EF4-FFF2-40B4-BE49-F238E27FC236}">
                <a16:creationId xmlns:a16="http://schemas.microsoft.com/office/drawing/2014/main" id="{8200B8AE-30E5-BB04-6990-E2A0BE2D6525}"/>
              </a:ext>
            </a:extLst>
          </p:cNvPr>
          <p:cNvSpPr/>
          <p:nvPr/>
        </p:nvSpPr>
        <p:spPr>
          <a:xfrm>
            <a:off x="5292361" y="3685721"/>
            <a:ext cx="2320413" cy="14802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solidFill>
                  <a:srgbClr val="212529"/>
                </a:solidFill>
                <a:latin typeface="Inter"/>
              </a:rPr>
              <a:t>🌍</a:t>
            </a:r>
            <a:br>
              <a:rPr lang="en-IN" sz="2400" b="1" dirty="0">
                <a:solidFill>
                  <a:srgbClr val="212529"/>
                </a:solidFill>
                <a:latin typeface="Inter"/>
              </a:rPr>
            </a:br>
            <a:r>
              <a:rPr lang="en-IN" sz="2400" b="1" dirty="0">
                <a:solidFill>
                  <a:srgbClr val="212529"/>
                </a:solidFill>
                <a:latin typeface="Inter"/>
              </a:rPr>
              <a:t>Project is Live!</a:t>
            </a:r>
          </a:p>
        </p:txBody>
      </p:sp>
      <p:sp>
        <p:nvSpPr>
          <p:cNvPr id="24" name="Rectangle 23">
            <a:extLst>
              <a:ext uri="{FF2B5EF4-FFF2-40B4-BE49-F238E27FC236}">
                <a16:creationId xmlns:a16="http://schemas.microsoft.com/office/drawing/2014/main" id="{90873A26-C05B-7678-62B6-9DE08CC1695F}"/>
              </a:ext>
            </a:extLst>
          </p:cNvPr>
          <p:cNvSpPr/>
          <p:nvPr/>
        </p:nvSpPr>
        <p:spPr>
          <a:xfrm>
            <a:off x="8814155" y="3685720"/>
            <a:ext cx="2213485" cy="148029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solidFill>
                  <a:srgbClr val="212529"/>
                </a:solidFill>
                <a:latin typeface="Inter"/>
              </a:rPr>
              <a:t>🚀</a:t>
            </a:r>
            <a:br>
              <a:rPr lang="en-IN" sz="2400" b="1" dirty="0">
                <a:solidFill>
                  <a:srgbClr val="212529"/>
                </a:solidFill>
                <a:latin typeface="Inter"/>
              </a:rPr>
            </a:br>
            <a:r>
              <a:rPr lang="en-IN" sz="2400" b="1" dirty="0">
                <a:solidFill>
                  <a:srgbClr val="212529"/>
                </a:solidFill>
                <a:latin typeface="Inter"/>
              </a:rPr>
              <a:t>Deploy to Cloud</a:t>
            </a:r>
          </a:p>
        </p:txBody>
      </p:sp>
      <p:sp>
        <p:nvSpPr>
          <p:cNvPr id="27" name="Arrow: Right 26">
            <a:extLst>
              <a:ext uri="{FF2B5EF4-FFF2-40B4-BE49-F238E27FC236}">
                <a16:creationId xmlns:a16="http://schemas.microsoft.com/office/drawing/2014/main" id="{F4C07EC0-E991-537F-FD7D-CFEE4693E1DF}"/>
              </a:ext>
            </a:extLst>
          </p:cNvPr>
          <p:cNvSpPr/>
          <p:nvPr/>
        </p:nvSpPr>
        <p:spPr>
          <a:xfrm>
            <a:off x="4231094" y="1612693"/>
            <a:ext cx="1153446" cy="255638"/>
          </a:xfrm>
          <a:prstGeom prst="rightArrow">
            <a:avLst/>
          </a:prstGeom>
          <a:solidFill>
            <a:schemeClr val="bg2">
              <a:lumMod val="25000"/>
            </a:schemeClr>
          </a:solidFill>
          <a:ln>
            <a:solidFill>
              <a:schemeClr val="bg2">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993C1AC7-E1DA-22B5-D4A6-AE19FAC3248F}"/>
              </a:ext>
            </a:extLst>
          </p:cNvPr>
          <p:cNvSpPr/>
          <p:nvPr/>
        </p:nvSpPr>
        <p:spPr>
          <a:xfrm>
            <a:off x="7636742" y="1603695"/>
            <a:ext cx="1153446" cy="255638"/>
          </a:xfrm>
          <a:prstGeom prst="rightArrow">
            <a:avLst/>
          </a:prstGeom>
          <a:solidFill>
            <a:schemeClr val="bg2">
              <a:lumMod val="25000"/>
            </a:schemeClr>
          </a:solidFill>
          <a:ln>
            <a:solidFill>
              <a:schemeClr val="bg2">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8DAA4066-11F9-4554-3093-8E4D92E5D01F}"/>
              </a:ext>
            </a:extLst>
          </p:cNvPr>
          <p:cNvSpPr/>
          <p:nvPr/>
        </p:nvSpPr>
        <p:spPr>
          <a:xfrm rot="5400000">
            <a:off x="9344174" y="2962351"/>
            <a:ext cx="1153446" cy="255638"/>
          </a:xfrm>
          <a:prstGeom prst="rightArrow">
            <a:avLst/>
          </a:prstGeom>
          <a:solidFill>
            <a:schemeClr val="bg2">
              <a:lumMod val="25000"/>
            </a:schemeClr>
          </a:solidFill>
          <a:ln>
            <a:solidFill>
              <a:schemeClr val="bg2">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2DAF7F75-75B6-916C-3964-8E8D213DAD51}"/>
              </a:ext>
            </a:extLst>
          </p:cNvPr>
          <p:cNvSpPr/>
          <p:nvPr/>
        </p:nvSpPr>
        <p:spPr>
          <a:xfrm rot="10800000">
            <a:off x="7660709" y="4298049"/>
            <a:ext cx="1153446" cy="255638"/>
          </a:xfrm>
          <a:prstGeom prst="rightArrow">
            <a:avLst/>
          </a:prstGeom>
          <a:solidFill>
            <a:schemeClr val="bg2">
              <a:lumMod val="25000"/>
            </a:schemeClr>
          </a:solidFill>
          <a:ln>
            <a:solidFill>
              <a:schemeClr val="bg2">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602070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heel(1)">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heel(1)">
                                      <p:cBhvr>
                                        <p:cTn id="37" dur="2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heel(1)">
                                      <p:cBhvr>
                                        <p:cTn id="47" dur="2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1" grpId="0" animBg="1"/>
      <p:bldP spid="22" grpId="0" animBg="1"/>
      <p:bldP spid="23" grpId="0" animBg="1"/>
      <p:bldP spid="24" grpId="0" animBg="1"/>
      <p:bldP spid="27"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36C-DADF-D76E-C5A3-0A9610DA7BA5}"/>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Key Takeaways for Developers</a:t>
            </a:r>
            <a:endParaRPr lang="en-IN" dirty="0"/>
          </a:p>
        </p:txBody>
      </p:sp>
      <p:sp>
        <p:nvSpPr>
          <p:cNvPr id="3" name="Content Placeholder 2">
            <a:extLst>
              <a:ext uri="{FF2B5EF4-FFF2-40B4-BE49-F238E27FC236}">
                <a16:creationId xmlns:a16="http://schemas.microsoft.com/office/drawing/2014/main" id="{2990944D-0BF2-92B9-CF12-D5F3075E4B8B}"/>
              </a:ext>
            </a:extLst>
          </p:cNvPr>
          <p:cNvSpPr>
            <a:spLocks noGrp="1"/>
          </p:cNvSpPr>
          <p:nvPr>
            <p:ph idx="1"/>
          </p:nvPr>
        </p:nvSpPr>
        <p:spPr/>
        <p:txBody>
          <a:bodyPr/>
          <a:lstStyle/>
          <a:p>
            <a:pPr>
              <a:buFont typeface="Wingdings" panose="05000000000000000000" pitchFamily="2" charset="2"/>
              <a:buChar char="Ø"/>
            </a:pPr>
            <a:r>
              <a:rPr lang="en-US" b="1" dirty="0">
                <a:solidFill>
                  <a:srgbClr val="00B050"/>
                </a:solidFill>
              </a:rPr>
              <a:t>For Ease of Use &amp; Rapid Prototyping</a:t>
            </a:r>
            <a:r>
              <a:rPr lang="en-US" b="1" dirty="0">
                <a:solidFill>
                  <a:schemeClr val="accent1"/>
                </a:solidFill>
              </a:rPr>
              <a:t>:</a:t>
            </a:r>
            <a:r>
              <a:rPr lang="en-US" dirty="0">
                <a:solidFill>
                  <a:schemeClr val="accent1"/>
                </a:solidFill>
              </a:rPr>
              <a:t> </a:t>
            </a:r>
            <a:r>
              <a:rPr lang="en-US" dirty="0"/>
              <a:t>Heroku, Render, and </a:t>
            </a:r>
            <a:r>
              <a:rPr lang="en-US" dirty="0" err="1"/>
              <a:t>Vercel</a:t>
            </a:r>
            <a:r>
              <a:rPr lang="en-US" dirty="0"/>
              <a:t> offer the most intuitive developer experiences.</a:t>
            </a:r>
          </a:p>
          <a:p>
            <a:pPr>
              <a:buFont typeface="Wingdings" panose="05000000000000000000" pitchFamily="2" charset="2"/>
              <a:buChar char="Ø"/>
            </a:pPr>
            <a:r>
              <a:rPr lang="en-US" b="1" dirty="0">
                <a:solidFill>
                  <a:srgbClr val="FFC000"/>
                </a:solidFill>
              </a:rPr>
              <a:t>For Maximum Scalability &amp; Power:</a:t>
            </a:r>
            <a:r>
              <a:rPr lang="en-US" dirty="0">
                <a:solidFill>
                  <a:srgbClr val="FFC000"/>
                </a:solidFill>
              </a:rPr>
              <a:t> </a:t>
            </a:r>
            <a:r>
              <a:rPr lang="en-US" dirty="0"/>
              <a:t>AWS and Google Cloud Platform provide unmatched infrastructure and a vast ecosystem of services for large-scale applications.</a:t>
            </a:r>
          </a:p>
          <a:p>
            <a:pPr>
              <a:buFont typeface="Wingdings" panose="05000000000000000000" pitchFamily="2" charset="2"/>
              <a:buChar char="Ø"/>
            </a:pPr>
            <a:r>
              <a:rPr lang="en-US" b="1" dirty="0">
                <a:solidFill>
                  <a:srgbClr val="FF0000"/>
                </a:solidFill>
              </a:rPr>
              <a:t>For Balanced Performance &amp; Simplicity:</a:t>
            </a:r>
            <a:r>
              <a:rPr lang="en-US" dirty="0">
                <a:solidFill>
                  <a:srgbClr val="FF0000"/>
                </a:solidFill>
              </a:rPr>
              <a:t> </a:t>
            </a:r>
            <a:r>
              <a:rPr lang="en-US" dirty="0" err="1"/>
              <a:t>DigitalOcean</a:t>
            </a:r>
            <a:r>
              <a:rPr lang="en-US" dirty="0"/>
              <a:t> App Platform and Render strike an excellent balance, making them great all-rounders.</a:t>
            </a:r>
          </a:p>
          <a:p>
            <a:endParaRPr lang="en-IN" dirty="0"/>
          </a:p>
        </p:txBody>
      </p:sp>
    </p:spTree>
    <p:extLst>
      <p:ext uri="{BB962C8B-B14F-4D97-AF65-F5344CB8AC3E}">
        <p14:creationId xmlns:p14="http://schemas.microsoft.com/office/powerpoint/2010/main" val="3161039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6A13-D8A7-5537-3A6E-79B2CACF4868}"/>
              </a:ext>
            </a:extLst>
          </p:cNvPr>
          <p:cNvSpPr>
            <a:spLocks noGrp="1"/>
          </p:cNvSpPr>
          <p:nvPr>
            <p:ph type="title"/>
          </p:nvPr>
        </p:nvSpPr>
        <p:spPr>
          <a:xfrm>
            <a:off x="1484310" y="367481"/>
            <a:ext cx="10018713" cy="1752599"/>
          </a:xfrm>
        </p:spPr>
        <p:txBody>
          <a:bodyPr/>
          <a:lstStyle/>
          <a:p>
            <a:r>
              <a:rPr lang="en-IN" dirty="0"/>
              <a:t>introduction</a:t>
            </a:r>
          </a:p>
        </p:txBody>
      </p:sp>
      <p:sp>
        <p:nvSpPr>
          <p:cNvPr id="3" name="Content Placeholder 2">
            <a:extLst>
              <a:ext uri="{FF2B5EF4-FFF2-40B4-BE49-F238E27FC236}">
                <a16:creationId xmlns:a16="http://schemas.microsoft.com/office/drawing/2014/main" id="{A39218EC-4B1A-0A6E-2DC4-3A046B2FD57B}"/>
              </a:ext>
            </a:extLst>
          </p:cNvPr>
          <p:cNvSpPr>
            <a:spLocks noGrp="1"/>
          </p:cNvSpPr>
          <p:nvPr>
            <p:ph idx="1"/>
          </p:nvPr>
        </p:nvSpPr>
        <p:spPr>
          <a:xfrm>
            <a:off x="1484310" y="1895168"/>
            <a:ext cx="10018713" cy="4082845"/>
          </a:xfrm>
        </p:spPr>
        <p:txBody>
          <a:bodyPr>
            <a:normAutofit fontScale="85000" lnSpcReduction="20000"/>
          </a:bodyPr>
          <a:lstStyle/>
          <a:p>
            <a:pPr marL="0" indent="0">
              <a:buNone/>
            </a:pPr>
            <a:endParaRPr lang="en-US" dirty="0"/>
          </a:p>
          <a:p>
            <a:r>
              <a:rPr lang="en-US" dirty="0"/>
              <a:t>Good [morning/afternoon], everyone. My name is </a:t>
            </a:r>
            <a:r>
              <a:rPr lang="en-US" b="1" dirty="0"/>
              <a:t>Ajinkya Wagh</a:t>
            </a:r>
            <a:r>
              <a:rPr lang="en-US" dirty="0"/>
              <a:t>, and I am currently pursuing my </a:t>
            </a:r>
            <a:r>
              <a:rPr lang="en-US" b="1" i="1" dirty="0"/>
              <a:t>Bachelor of Engineering in Computer Science and Engineering</a:t>
            </a:r>
            <a:r>
              <a:rPr lang="en-US" dirty="0"/>
              <a:t>. As part of my internship project, I conducted a research-based analysis of modern cloud hosting platforms that are ideal for deploying various types of software projects.</a:t>
            </a:r>
          </a:p>
          <a:p>
            <a:r>
              <a:rPr lang="en-US" dirty="0"/>
              <a:t>The project, titled </a:t>
            </a:r>
            <a:r>
              <a:rPr lang="en-US" b="1" dirty="0"/>
              <a:t>“</a:t>
            </a:r>
            <a:r>
              <a:rPr lang="en-US" b="1" i="1" dirty="0"/>
              <a:t>A Comparative Study of Cloud Hosting Platforms for Web and API Deployments</a:t>
            </a:r>
            <a:r>
              <a:rPr lang="en-US" b="1" dirty="0"/>
              <a:t>”</a:t>
            </a:r>
            <a:r>
              <a:rPr lang="en-US" dirty="0"/>
              <a:t>, focuses on comparing six leading cloud platforms—Heroku, Render, </a:t>
            </a:r>
            <a:r>
              <a:rPr lang="en-US" dirty="0" err="1"/>
              <a:t>Vercel</a:t>
            </a:r>
            <a:r>
              <a:rPr lang="en-US" dirty="0"/>
              <a:t>, </a:t>
            </a:r>
            <a:r>
              <a:rPr lang="en-US" dirty="0" err="1"/>
              <a:t>DigitalOcean</a:t>
            </a:r>
            <a:r>
              <a:rPr lang="en-US" dirty="0"/>
              <a:t> App Platform, Google Cloud Platform, and AWS—based on their ability to host </a:t>
            </a:r>
            <a:r>
              <a:rPr lang="en-US" b="1" dirty="0"/>
              <a:t>web applications</a:t>
            </a:r>
            <a:r>
              <a:rPr lang="en-US" dirty="0"/>
              <a:t>, </a:t>
            </a:r>
            <a:r>
              <a:rPr lang="en-US" b="1" dirty="0"/>
              <a:t>API-based projects</a:t>
            </a:r>
            <a:r>
              <a:rPr lang="en-US" dirty="0"/>
              <a:t>, and </a:t>
            </a:r>
            <a:r>
              <a:rPr lang="en-US" b="1" dirty="0"/>
              <a:t>static or dynamic websites</a:t>
            </a:r>
            <a:r>
              <a:rPr lang="en-US" dirty="0"/>
              <a:t>.</a:t>
            </a:r>
          </a:p>
          <a:p>
            <a:r>
              <a:rPr lang="en-US" dirty="0"/>
              <a:t>I explored their service models, developer experience, scalability, and real-world suitability by actually deploying live web and API projects on selected platforms. This research aims to guide developers in choosing the right deployment solution based on their project needs and technical priorities.</a:t>
            </a:r>
          </a:p>
          <a:p>
            <a:endParaRPr lang="en-IN" dirty="0"/>
          </a:p>
        </p:txBody>
      </p:sp>
    </p:spTree>
    <p:extLst>
      <p:ext uri="{BB962C8B-B14F-4D97-AF65-F5344CB8AC3E}">
        <p14:creationId xmlns:p14="http://schemas.microsoft.com/office/powerpoint/2010/main" val="413319101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F878E-D6B4-2A30-809B-BC584C6A53F8}"/>
              </a:ext>
            </a:extLst>
          </p:cNvPr>
          <p:cNvSpPr txBox="1"/>
          <p:nvPr/>
        </p:nvSpPr>
        <p:spPr>
          <a:xfrm>
            <a:off x="5930215" y="2975470"/>
            <a:ext cx="6167193" cy="1631216"/>
          </a:xfrm>
          <a:prstGeom prst="rect">
            <a:avLst/>
          </a:prstGeom>
          <a:noFill/>
        </p:spPr>
        <p:txBody>
          <a:bodyPr wrap="square">
            <a:spAutoFit/>
          </a:bodyPr>
          <a:lstStyle/>
          <a:p>
            <a:r>
              <a:rPr lang="en-IN" sz="2000" dirty="0"/>
              <a:t>An analysis of modern Platform as a Service (PaaS) and Serverless </a:t>
            </a:r>
          </a:p>
          <a:p>
            <a:r>
              <a:rPr lang="en-IN" sz="2000" dirty="0"/>
              <a:t>Providers, guiding developers to the best deployment solutions for their</a:t>
            </a:r>
          </a:p>
          <a:p>
            <a:r>
              <a:rPr lang="en-IN" sz="2000" dirty="0"/>
              <a:t>Web applications, APIs, and website</a:t>
            </a:r>
          </a:p>
        </p:txBody>
      </p:sp>
      <p:sp>
        <p:nvSpPr>
          <p:cNvPr id="11" name="TextBox 10">
            <a:extLst>
              <a:ext uri="{FF2B5EF4-FFF2-40B4-BE49-F238E27FC236}">
                <a16:creationId xmlns:a16="http://schemas.microsoft.com/office/drawing/2014/main" id="{D200DB48-7050-41E1-4C9E-DEE292B05351}"/>
              </a:ext>
            </a:extLst>
          </p:cNvPr>
          <p:cNvSpPr txBox="1"/>
          <p:nvPr/>
        </p:nvSpPr>
        <p:spPr>
          <a:xfrm>
            <a:off x="5930215" y="1378662"/>
            <a:ext cx="6695768" cy="1200329"/>
          </a:xfrm>
          <a:prstGeom prst="rect">
            <a:avLst/>
          </a:prstGeom>
          <a:noFill/>
        </p:spPr>
        <p:txBody>
          <a:bodyPr wrap="square">
            <a:spAutoFit/>
          </a:bodyPr>
          <a:lstStyle/>
          <a:p>
            <a:r>
              <a:rPr lang="en-US" sz="3600" b="1" dirty="0">
                <a:solidFill>
                  <a:schemeClr val="accent1"/>
                </a:solidFill>
                <a:latin typeface="Times New Roman" panose="02020603050405020304" pitchFamily="18" charset="0"/>
                <a:cs typeface="Times New Roman" panose="02020603050405020304" pitchFamily="18" charset="0"/>
              </a:rPr>
              <a:t>The 2025 Cloud Hosting Landscape</a:t>
            </a:r>
            <a:endParaRPr lang="en-IN" sz="3600" dirty="0"/>
          </a:p>
        </p:txBody>
      </p:sp>
      <p:pic>
        <p:nvPicPr>
          <p:cNvPr id="13" name="Picture 12">
            <a:extLst>
              <a:ext uri="{FF2B5EF4-FFF2-40B4-BE49-F238E27FC236}">
                <a16:creationId xmlns:a16="http://schemas.microsoft.com/office/drawing/2014/main" id="{54863988-0AAA-D41B-42FA-D8016EA57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78" y="1230439"/>
            <a:ext cx="3642676" cy="43971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37746867"/>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887F-3F7F-979D-1D6B-5C49495BED7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Market at a Glance</a:t>
            </a:r>
            <a:endParaRPr lang="en-IN" dirty="0"/>
          </a:p>
        </p:txBody>
      </p:sp>
      <p:sp>
        <p:nvSpPr>
          <p:cNvPr id="3" name="Content Placeholder 2">
            <a:extLst>
              <a:ext uri="{FF2B5EF4-FFF2-40B4-BE49-F238E27FC236}">
                <a16:creationId xmlns:a16="http://schemas.microsoft.com/office/drawing/2014/main" id="{5CCC0869-D860-10CF-E78A-1CC0B6CA99A0}"/>
              </a:ext>
            </a:extLst>
          </p:cNvPr>
          <p:cNvSpPr>
            <a:spLocks noGrp="1"/>
          </p:cNvSpPr>
          <p:nvPr>
            <p:ph idx="1"/>
          </p:nvPr>
        </p:nvSpPr>
        <p:spPr>
          <a:xfrm>
            <a:off x="1415484" y="2067231"/>
            <a:ext cx="10018713" cy="3124201"/>
          </a:xfrm>
        </p:spPr>
        <p:txBody>
          <a:bodyPr/>
          <a:lstStyle/>
          <a:p>
            <a:r>
              <a:rPr lang="en-US" dirty="0"/>
              <a:t>The developer-focused cloud market is dominated by platforms that simplify infrastructure management, allowing teams to focus solely on code. Our research analyzed leading platforms to understand their core offerings and market positioning. The landscape is primarily split between versatile Platform as a Service (PaaS) solutions and specialized Serverless environments.</a:t>
            </a:r>
            <a:endParaRPr lang="en-IN" dirty="0"/>
          </a:p>
        </p:txBody>
      </p:sp>
    </p:spTree>
    <p:extLst>
      <p:ext uri="{BB962C8B-B14F-4D97-AF65-F5344CB8AC3E}">
        <p14:creationId xmlns:p14="http://schemas.microsoft.com/office/powerpoint/2010/main" val="50731712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C33D2-B93A-BD7D-C8DF-04935409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1202629"/>
            <a:ext cx="6477000" cy="3571875"/>
          </a:xfrm>
          <a:prstGeom prst="rect">
            <a:avLst/>
          </a:prstGeom>
        </p:spPr>
      </p:pic>
      <p:sp>
        <p:nvSpPr>
          <p:cNvPr id="5" name="TextBox 4">
            <a:extLst>
              <a:ext uri="{FF2B5EF4-FFF2-40B4-BE49-F238E27FC236}">
                <a16:creationId xmlns:a16="http://schemas.microsoft.com/office/drawing/2014/main" id="{CF56EA2B-BB14-249D-7532-3077E0BD9F87}"/>
              </a:ext>
            </a:extLst>
          </p:cNvPr>
          <p:cNvSpPr txBox="1"/>
          <p:nvPr/>
        </p:nvSpPr>
        <p:spPr>
          <a:xfrm>
            <a:off x="3048000" y="671605"/>
            <a:ext cx="6096000" cy="400110"/>
          </a:xfrm>
          <a:prstGeom prst="rect">
            <a:avLst/>
          </a:prstGeom>
          <a:noFill/>
        </p:spPr>
        <p:txBody>
          <a:bodyPr wrap="square">
            <a:spAutoFit/>
          </a:bodyPr>
          <a:lstStyle/>
          <a:p>
            <a:pPr algn="ctr"/>
            <a:r>
              <a:rPr lang="en-IN" sz="2000" b="1" i="0" dirty="0">
                <a:solidFill>
                  <a:srgbClr val="212529"/>
                </a:solidFill>
                <a:effectLst/>
                <a:latin typeface="Inter"/>
              </a:rPr>
              <a:t>Platform Service Models</a:t>
            </a:r>
          </a:p>
        </p:txBody>
      </p:sp>
      <p:sp>
        <p:nvSpPr>
          <p:cNvPr id="7" name="TextBox 6">
            <a:extLst>
              <a:ext uri="{FF2B5EF4-FFF2-40B4-BE49-F238E27FC236}">
                <a16:creationId xmlns:a16="http://schemas.microsoft.com/office/drawing/2014/main" id="{7686066C-727C-72FC-710D-18DC88525CBE}"/>
              </a:ext>
            </a:extLst>
          </p:cNvPr>
          <p:cNvSpPr txBox="1"/>
          <p:nvPr/>
        </p:nvSpPr>
        <p:spPr>
          <a:xfrm>
            <a:off x="3048000" y="5013573"/>
            <a:ext cx="6096000" cy="1477328"/>
          </a:xfrm>
          <a:prstGeom prst="rect">
            <a:avLst/>
          </a:prstGeom>
          <a:noFill/>
        </p:spPr>
        <p:txBody>
          <a:bodyPr wrap="square">
            <a:spAutoFit/>
          </a:bodyPr>
          <a:lstStyle/>
          <a:p>
            <a:r>
              <a:rPr lang="en-US" b="0" i="0" dirty="0">
                <a:effectLst/>
                <a:latin typeface="Inter"/>
              </a:rPr>
              <a:t>This chart illustrates the distribution of primary service models among the analyzed platforms. PaaS remains a dominant model, offering a balance of control and convenience, while specialized Serverless/hosting platforms are gaining significant traction for their efficiency and scalability.</a:t>
            </a:r>
            <a:endParaRPr lang="en-IN" dirty="0"/>
          </a:p>
        </p:txBody>
      </p:sp>
    </p:spTree>
    <p:extLst>
      <p:ext uri="{BB962C8B-B14F-4D97-AF65-F5344CB8AC3E}">
        <p14:creationId xmlns:p14="http://schemas.microsoft.com/office/powerpoint/2010/main" val="247730586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8C6B3-E0EE-5761-B10A-28EDB357C50D}"/>
              </a:ext>
            </a:extLst>
          </p:cNvPr>
          <p:cNvSpPr txBox="1"/>
          <p:nvPr/>
        </p:nvSpPr>
        <p:spPr>
          <a:xfrm>
            <a:off x="7000568" y="1240181"/>
            <a:ext cx="3814917" cy="163121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buNone/>
            </a:pPr>
            <a:r>
              <a:rPr lang="en-IN" sz="8000" b="1" i="0" dirty="0">
                <a:solidFill>
                  <a:srgbClr val="198754"/>
                </a:solidFill>
                <a:effectLst/>
                <a:latin typeface="Inter"/>
              </a:rPr>
              <a:t>100%</a:t>
            </a:r>
          </a:p>
          <a:p>
            <a:pPr algn="ctr"/>
            <a:r>
              <a:rPr lang="en-IN" sz="2000" b="1" i="0" dirty="0">
                <a:solidFill>
                  <a:srgbClr val="374151"/>
                </a:solidFill>
                <a:effectLst/>
                <a:latin typeface="Inter"/>
              </a:rPr>
              <a:t>Git-Based Deployment</a:t>
            </a:r>
            <a:endParaRPr lang="en-IN" sz="2000" dirty="0"/>
          </a:p>
        </p:txBody>
      </p:sp>
      <p:sp>
        <p:nvSpPr>
          <p:cNvPr id="5" name="TextBox 4">
            <a:extLst>
              <a:ext uri="{FF2B5EF4-FFF2-40B4-BE49-F238E27FC236}">
                <a16:creationId xmlns:a16="http://schemas.microsoft.com/office/drawing/2014/main" id="{853C33CA-2DDD-DF1F-AB9D-6B70C74DF4E1}"/>
              </a:ext>
            </a:extLst>
          </p:cNvPr>
          <p:cNvSpPr txBox="1"/>
          <p:nvPr/>
        </p:nvSpPr>
        <p:spPr>
          <a:xfrm>
            <a:off x="7000568" y="4329864"/>
            <a:ext cx="3814917"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buNone/>
            </a:pPr>
            <a:r>
              <a:rPr lang="en-IN" sz="8000" b="1" i="0" dirty="0">
                <a:solidFill>
                  <a:srgbClr val="6F42C1"/>
                </a:solidFill>
                <a:effectLst/>
                <a:latin typeface="Inter"/>
              </a:rPr>
              <a:t>5+</a:t>
            </a:r>
          </a:p>
          <a:p>
            <a:pPr algn="ctr"/>
            <a:r>
              <a:rPr lang="en-IN" sz="2000" b="1" i="0" dirty="0">
                <a:solidFill>
                  <a:srgbClr val="374151"/>
                </a:solidFill>
                <a:effectLst/>
                <a:latin typeface="Inter"/>
              </a:rPr>
              <a:t>Languages Supported</a:t>
            </a:r>
            <a:endParaRPr lang="en-IN" sz="2000" dirty="0"/>
          </a:p>
        </p:txBody>
      </p:sp>
      <p:sp>
        <p:nvSpPr>
          <p:cNvPr id="7" name="TextBox 6">
            <a:extLst>
              <a:ext uri="{FF2B5EF4-FFF2-40B4-BE49-F238E27FC236}">
                <a16:creationId xmlns:a16="http://schemas.microsoft.com/office/drawing/2014/main" id="{5D9AABCE-0939-A7E4-FC8E-B5549EC635FB}"/>
              </a:ext>
            </a:extLst>
          </p:cNvPr>
          <p:cNvSpPr txBox="1"/>
          <p:nvPr/>
        </p:nvSpPr>
        <p:spPr>
          <a:xfrm>
            <a:off x="2394156" y="1178626"/>
            <a:ext cx="2600631" cy="193899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buNone/>
            </a:pPr>
            <a:r>
              <a:rPr lang="en-IN" sz="8000" b="1" i="0" dirty="0">
                <a:solidFill>
                  <a:srgbClr val="0D6EFD"/>
                </a:solidFill>
                <a:effectLst/>
                <a:latin typeface="Inter"/>
              </a:rPr>
              <a:t>6</a:t>
            </a:r>
          </a:p>
          <a:p>
            <a:pPr algn="ctr"/>
            <a:r>
              <a:rPr lang="en-IN" sz="2000" b="1" i="0" dirty="0">
                <a:solidFill>
                  <a:srgbClr val="374151"/>
                </a:solidFill>
                <a:effectLst/>
                <a:latin typeface="Inter"/>
              </a:rPr>
              <a:t>Key Platforms </a:t>
            </a:r>
            <a:r>
              <a:rPr lang="en-IN" sz="2000" b="1" i="0" dirty="0" err="1">
                <a:solidFill>
                  <a:srgbClr val="374151"/>
                </a:solidFill>
                <a:effectLst/>
                <a:latin typeface="Inter"/>
              </a:rPr>
              <a:t>Analyzed</a:t>
            </a:r>
            <a:endParaRPr lang="en-IN" sz="2000" dirty="0"/>
          </a:p>
        </p:txBody>
      </p:sp>
      <p:sp>
        <p:nvSpPr>
          <p:cNvPr id="9" name="TextBox 8">
            <a:extLst>
              <a:ext uri="{FF2B5EF4-FFF2-40B4-BE49-F238E27FC236}">
                <a16:creationId xmlns:a16="http://schemas.microsoft.com/office/drawing/2014/main" id="{BDC6F58A-A19E-022E-F555-1C00A541B03D}"/>
              </a:ext>
            </a:extLst>
          </p:cNvPr>
          <p:cNvSpPr txBox="1"/>
          <p:nvPr/>
        </p:nvSpPr>
        <p:spPr>
          <a:xfrm>
            <a:off x="2394156" y="4329864"/>
            <a:ext cx="2600632"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buNone/>
            </a:pPr>
            <a:r>
              <a:rPr lang="en-IN" sz="8000" b="1" i="0" dirty="0">
                <a:solidFill>
                  <a:srgbClr val="FD7E14"/>
                </a:solidFill>
                <a:effectLst/>
                <a:latin typeface="Inter"/>
              </a:rPr>
              <a:t>83%</a:t>
            </a:r>
          </a:p>
          <a:p>
            <a:pPr algn="ctr"/>
            <a:r>
              <a:rPr lang="en-IN" sz="2000" b="1" i="0" dirty="0">
                <a:solidFill>
                  <a:srgbClr val="374151"/>
                </a:solidFill>
                <a:effectLst/>
                <a:latin typeface="Inter"/>
              </a:rPr>
              <a:t>Offer Free Tiers</a:t>
            </a:r>
            <a:endParaRPr lang="en-IN" sz="2000" dirty="0"/>
          </a:p>
        </p:txBody>
      </p:sp>
    </p:spTree>
    <p:extLst>
      <p:ext uri="{BB962C8B-B14F-4D97-AF65-F5344CB8AC3E}">
        <p14:creationId xmlns:p14="http://schemas.microsoft.com/office/powerpoint/2010/main" val="367618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A953-6502-CB77-7A70-DA1015A6DD35}"/>
              </a:ext>
            </a:extLst>
          </p:cNvPr>
          <p:cNvSpPr>
            <a:spLocks noGrp="1"/>
          </p:cNvSpPr>
          <p:nvPr>
            <p:ph type="ctrTitle"/>
          </p:nvPr>
        </p:nvSpPr>
        <p:spPr/>
        <p:txBody>
          <a:bodyPr>
            <a:normAutofit/>
          </a:bodyPr>
          <a:lstStyle/>
          <a:p>
            <a:r>
              <a:rPr lang="en-US" b="1" dirty="0"/>
              <a:t>The Contenders: A Closer Look</a:t>
            </a:r>
            <a:endParaRPr lang="en-IN" dirty="0"/>
          </a:p>
        </p:txBody>
      </p:sp>
      <p:sp>
        <p:nvSpPr>
          <p:cNvPr id="3" name="Subtitle 2">
            <a:extLst>
              <a:ext uri="{FF2B5EF4-FFF2-40B4-BE49-F238E27FC236}">
                <a16:creationId xmlns:a16="http://schemas.microsoft.com/office/drawing/2014/main" id="{43EA1B1F-1B61-5576-02B4-77D082EAA3D4}"/>
              </a:ext>
            </a:extLst>
          </p:cNvPr>
          <p:cNvSpPr>
            <a:spLocks noGrp="1"/>
          </p:cNvSpPr>
          <p:nvPr>
            <p:ph type="subTitle" idx="1"/>
          </p:nvPr>
        </p:nvSpPr>
        <p:spPr/>
        <p:txBody>
          <a:bodyPr>
            <a:normAutofit fontScale="92500" lnSpcReduction="20000"/>
          </a:bodyPr>
          <a:lstStyle/>
          <a:p>
            <a:r>
              <a:rPr lang="en-US" dirty="0"/>
              <a:t>We analyzed six leading platforms, each offering a unique value proposition for developers. From industry veterans known for their simplicity to modern platforms built for scalability and specialized workloads, these are the top choices for deploying applications in 2025.</a:t>
            </a:r>
            <a:endParaRPr lang="en-IN" dirty="0"/>
          </a:p>
        </p:txBody>
      </p:sp>
    </p:spTree>
    <p:extLst>
      <p:ext uri="{BB962C8B-B14F-4D97-AF65-F5344CB8AC3E}">
        <p14:creationId xmlns:p14="http://schemas.microsoft.com/office/powerpoint/2010/main" val="3037972027"/>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7184A-DA76-2D31-889C-2993E7957C8C}"/>
              </a:ext>
            </a:extLst>
          </p:cNvPr>
          <p:cNvSpPr txBox="1"/>
          <p:nvPr/>
        </p:nvSpPr>
        <p:spPr>
          <a:xfrm>
            <a:off x="1465006" y="696279"/>
            <a:ext cx="4719483" cy="2062103"/>
          </a:xfrm>
          <a:prstGeom prst="rect">
            <a:avLst/>
          </a:prstGeom>
          <a:noFill/>
        </p:spPr>
        <p:txBody>
          <a:bodyPr wrap="square">
            <a:spAutoFit/>
          </a:bodyPr>
          <a:lstStyle/>
          <a:p>
            <a:pPr marL="342900" indent="-342900" algn="ctr">
              <a:buFont typeface="Wingdings" panose="05000000000000000000" pitchFamily="2" charset="2"/>
              <a:buChar char="Ø"/>
            </a:pPr>
            <a:r>
              <a:rPr lang="en-US" sz="2800" b="1" i="0" u="sng" dirty="0">
                <a:solidFill>
                  <a:srgbClr val="212529"/>
                </a:solidFill>
                <a:effectLst/>
                <a:latin typeface="Inter"/>
              </a:rPr>
              <a:t>Heroku</a:t>
            </a:r>
          </a:p>
          <a:p>
            <a:r>
              <a:rPr lang="en-US" sz="2000" b="0" i="0" dirty="0">
                <a:effectLst/>
                <a:latin typeface="Inter"/>
              </a:rPr>
              <a:t>A pioneer in the PaaS space, Heroku is celebrated for its developer-friendly workflow and seamless Git integration, making it a go-to for rapid deployment of web apps and APIs.</a:t>
            </a:r>
          </a:p>
        </p:txBody>
      </p:sp>
      <p:sp>
        <p:nvSpPr>
          <p:cNvPr id="5" name="TextBox 4">
            <a:extLst>
              <a:ext uri="{FF2B5EF4-FFF2-40B4-BE49-F238E27FC236}">
                <a16:creationId xmlns:a16="http://schemas.microsoft.com/office/drawing/2014/main" id="{04D1A82D-EC38-AC7F-503D-176992C40337}"/>
              </a:ext>
            </a:extLst>
          </p:cNvPr>
          <p:cNvSpPr txBox="1"/>
          <p:nvPr/>
        </p:nvSpPr>
        <p:spPr>
          <a:xfrm>
            <a:off x="6636774" y="696279"/>
            <a:ext cx="5250425" cy="1754326"/>
          </a:xfrm>
          <a:prstGeom prst="rect">
            <a:avLst/>
          </a:prstGeom>
          <a:noFill/>
        </p:spPr>
        <p:txBody>
          <a:bodyPr wrap="square">
            <a:spAutoFit/>
          </a:bodyPr>
          <a:lstStyle/>
          <a:p>
            <a:pPr marL="342900" indent="-342900" algn="ctr">
              <a:buFont typeface="Wingdings" panose="05000000000000000000" pitchFamily="2" charset="2"/>
              <a:buChar char="Ø"/>
            </a:pPr>
            <a:r>
              <a:rPr lang="en-US" sz="2800" b="1" i="0" u="sng" dirty="0">
                <a:solidFill>
                  <a:srgbClr val="212529"/>
                </a:solidFill>
                <a:effectLst/>
                <a:latin typeface="Inter"/>
              </a:rPr>
              <a:t>Render</a:t>
            </a:r>
          </a:p>
          <a:p>
            <a:pPr algn="l"/>
            <a:r>
              <a:rPr lang="en-US" sz="2000" b="0" i="0" dirty="0">
                <a:effectLst/>
                <a:latin typeface="Inter"/>
              </a:rPr>
              <a:t>A modern, unified cloud platform, Render simplifies deployment for a wide range of services, including static sites, web apps, and databases, with a generous free tier.</a:t>
            </a:r>
          </a:p>
        </p:txBody>
      </p:sp>
      <p:sp>
        <p:nvSpPr>
          <p:cNvPr id="7" name="TextBox 6">
            <a:extLst>
              <a:ext uri="{FF2B5EF4-FFF2-40B4-BE49-F238E27FC236}">
                <a16:creationId xmlns:a16="http://schemas.microsoft.com/office/drawing/2014/main" id="{B78371AB-189F-34E5-C61D-DD7D7FADCB64}"/>
              </a:ext>
            </a:extLst>
          </p:cNvPr>
          <p:cNvSpPr txBox="1"/>
          <p:nvPr/>
        </p:nvSpPr>
        <p:spPr>
          <a:xfrm>
            <a:off x="3048000" y="3568714"/>
            <a:ext cx="6096000" cy="1754326"/>
          </a:xfrm>
          <a:prstGeom prst="rect">
            <a:avLst/>
          </a:prstGeom>
          <a:noFill/>
        </p:spPr>
        <p:txBody>
          <a:bodyPr wrap="square">
            <a:spAutoFit/>
          </a:bodyPr>
          <a:lstStyle/>
          <a:p>
            <a:pPr marL="342900" indent="-342900" algn="ctr">
              <a:buFont typeface="Wingdings" panose="05000000000000000000" pitchFamily="2" charset="2"/>
              <a:buChar char="Ø"/>
            </a:pPr>
            <a:r>
              <a:rPr lang="en-US" sz="2800" b="1" i="0" u="sng" dirty="0" err="1">
                <a:solidFill>
                  <a:srgbClr val="212529"/>
                </a:solidFill>
                <a:effectLst/>
                <a:latin typeface="Inter"/>
              </a:rPr>
              <a:t>Vercel</a:t>
            </a:r>
            <a:endParaRPr lang="en-US" sz="2800" b="1" i="0" u="sng" dirty="0">
              <a:solidFill>
                <a:srgbClr val="212529"/>
              </a:solidFill>
              <a:effectLst/>
              <a:latin typeface="Inter"/>
            </a:endParaRPr>
          </a:p>
          <a:p>
            <a:pPr algn="l"/>
            <a:r>
              <a:rPr lang="en-US" sz="2000" b="0" i="0" dirty="0">
                <a:effectLst/>
                <a:latin typeface="Inter"/>
              </a:rPr>
              <a:t>Highly optimized for frontend frameworks and static sites, </a:t>
            </a:r>
            <a:r>
              <a:rPr lang="en-US" sz="2000" b="0" i="0" dirty="0" err="1">
                <a:effectLst/>
                <a:latin typeface="Inter"/>
              </a:rPr>
              <a:t>Vercel</a:t>
            </a:r>
            <a:r>
              <a:rPr lang="en-US" sz="2000" b="0" i="0" dirty="0">
                <a:effectLst/>
                <a:latin typeface="Inter"/>
              </a:rPr>
              <a:t> offers incredibly fast deployments and a powerful global CDN, with robust support for serverless backend functions.</a:t>
            </a:r>
          </a:p>
        </p:txBody>
      </p:sp>
    </p:spTree>
    <p:extLst>
      <p:ext uri="{BB962C8B-B14F-4D97-AF65-F5344CB8AC3E}">
        <p14:creationId xmlns:p14="http://schemas.microsoft.com/office/powerpoint/2010/main" val="177020686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05D388-F305-F9CB-06C2-E1A0F9FB36ED}"/>
              </a:ext>
            </a:extLst>
          </p:cNvPr>
          <p:cNvSpPr txBox="1"/>
          <p:nvPr/>
        </p:nvSpPr>
        <p:spPr>
          <a:xfrm>
            <a:off x="1347019" y="953333"/>
            <a:ext cx="5624051" cy="1569660"/>
          </a:xfrm>
          <a:prstGeom prst="rect">
            <a:avLst/>
          </a:prstGeom>
          <a:noFill/>
        </p:spPr>
        <p:txBody>
          <a:bodyPr wrap="square">
            <a:spAutoFit/>
          </a:bodyPr>
          <a:lstStyle/>
          <a:p>
            <a:pPr marL="342900" indent="-342900" algn="ctr">
              <a:buFont typeface="Wingdings" panose="05000000000000000000" pitchFamily="2" charset="2"/>
              <a:buChar char="Ø"/>
            </a:pPr>
            <a:r>
              <a:rPr lang="en-US" sz="2400" b="1" i="0" u="sng" dirty="0" err="1">
                <a:solidFill>
                  <a:srgbClr val="212529"/>
                </a:solidFill>
                <a:effectLst/>
                <a:latin typeface="Inter"/>
              </a:rPr>
              <a:t>DigitalOcean</a:t>
            </a:r>
            <a:r>
              <a:rPr lang="en-US" sz="2400" b="1" i="0" u="sng" dirty="0">
                <a:solidFill>
                  <a:srgbClr val="212529"/>
                </a:solidFill>
                <a:effectLst/>
                <a:latin typeface="Inter"/>
              </a:rPr>
              <a:t> App Platform</a:t>
            </a:r>
          </a:p>
          <a:p>
            <a:pPr algn="l"/>
            <a:r>
              <a:rPr lang="en-US" b="0" i="0" dirty="0">
                <a:effectLst/>
                <a:latin typeface="Inter"/>
              </a:rPr>
              <a:t>Built on reliable infrastructure, this fully managed PaaS offering simplifies deployment from Git repositories, handling infrastructure, runtime, and dependencies automatically.</a:t>
            </a:r>
          </a:p>
        </p:txBody>
      </p:sp>
      <p:sp>
        <p:nvSpPr>
          <p:cNvPr id="5" name="TextBox 4">
            <a:extLst>
              <a:ext uri="{FF2B5EF4-FFF2-40B4-BE49-F238E27FC236}">
                <a16:creationId xmlns:a16="http://schemas.microsoft.com/office/drawing/2014/main" id="{7E067AD1-BB91-903F-46C7-4E83DE6BDD03}"/>
              </a:ext>
            </a:extLst>
          </p:cNvPr>
          <p:cNvSpPr txBox="1"/>
          <p:nvPr/>
        </p:nvSpPr>
        <p:spPr>
          <a:xfrm>
            <a:off x="6823587" y="953333"/>
            <a:ext cx="5368413" cy="1569660"/>
          </a:xfrm>
          <a:prstGeom prst="rect">
            <a:avLst/>
          </a:prstGeom>
          <a:noFill/>
        </p:spPr>
        <p:txBody>
          <a:bodyPr wrap="square">
            <a:spAutoFit/>
          </a:bodyPr>
          <a:lstStyle/>
          <a:p>
            <a:pPr marL="342900" indent="-342900" algn="ctr">
              <a:buFont typeface="Wingdings" panose="05000000000000000000" pitchFamily="2" charset="2"/>
              <a:buChar char="Ø"/>
            </a:pPr>
            <a:r>
              <a:rPr lang="en-US" sz="2400" b="1" i="0" u="sng" dirty="0">
                <a:solidFill>
                  <a:srgbClr val="212529"/>
                </a:solidFill>
                <a:effectLst/>
                <a:latin typeface="Inter"/>
              </a:rPr>
              <a:t>Google Cloud Platform</a:t>
            </a:r>
          </a:p>
          <a:p>
            <a:pPr algn="l"/>
            <a:r>
              <a:rPr lang="en-US" b="0" i="0" dirty="0">
                <a:effectLst/>
                <a:latin typeface="Inter"/>
              </a:rPr>
              <a:t>Offers highly scalable services like Cloud Run for containerized apps that scale to zero, and App Engine, providing immense power and a generous free tier for developers.</a:t>
            </a:r>
          </a:p>
        </p:txBody>
      </p:sp>
      <p:sp>
        <p:nvSpPr>
          <p:cNvPr id="7" name="TextBox 6">
            <a:extLst>
              <a:ext uri="{FF2B5EF4-FFF2-40B4-BE49-F238E27FC236}">
                <a16:creationId xmlns:a16="http://schemas.microsoft.com/office/drawing/2014/main" id="{CB2F9AA1-2923-4230-8BA6-45BDD0A7344F}"/>
              </a:ext>
            </a:extLst>
          </p:cNvPr>
          <p:cNvSpPr txBox="1"/>
          <p:nvPr/>
        </p:nvSpPr>
        <p:spPr>
          <a:xfrm>
            <a:off x="3377380" y="3429000"/>
            <a:ext cx="5437239" cy="1569660"/>
          </a:xfrm>
          <a:prstGeom prst="rect">
            <a:avLst/>
          </a:prstGeom>
          <a:noFill/>
        </p:spPr>
        <p:txBody>
          <a:bodyPr wrap="square">
            <a:spAutoFit/>
          </a:bodyPr>
          <a:lstStyle/>
          <a:p>
            <a:pPr marL="342900" indent="-342900" algn="ctr">
              <a:buFont typeface="Wingdings" panose="05000000000000000000" pitchFamily="2" charset="2"/>
              <a:buChar char="Ø"/>
            </a:pPr>
            <a:r>
              <a:rPr lang="en-US" sz="2400" b="1" i="0" u="sng" dirty="0">
                <a:solidFill>
                  <a:srgbClr val="212529"/>
                </a:solidFill>
                <a:effectLst/>
                <a:latin typeface="Inter"/>
              </a:rPr>
              <a:t>Amazon Web Services</a:t>
            </a:r>
          </a:p>
          <a:p>
            <a:pPr algn="l"/>
            <a:r>
              <a:rPr lang="en-US" b="0" i="0" dirty="0">
                <a:effectLst/>
                <a:latin typeface="Inter"/>
              </a:rPr>
              <a:t>The most comprehensive cloud provider. Elastic Beanstalk (PaaS) and Amplify (hosting) simplify deployment on its vast, scalable infrastructure, backed by a substantial free tier.</a:t>
            </a:r>
          </a:p>
        </p:txBody>
      </p:sp>
    </p:spTree>
    <p:extLst>
      <p:ext uri="{BB962C8B-B14F-4D97-AF65-F5344CB8AC3E}">
        <p14:creationId xmlns:p14="http://schemas.microsoft.com/office/powerpoint/2010/main" val="132865842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635</TotalTime>
  <Words>953</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Inter</vt:lpstr>
      <vt:lpstr>Times New Roman</vt:lpstr>
      <vt:lpstr>Wingdings</vt:lpstr>
      <vt:lpstr>Parallax</vt:lpstr>
      <vt:lpstr>A Comparative Study of Cloud Hosting Platforms for Web and API Deployments</vt:lpstr>
      <vt:lpstr>introduction</vt:lpstr>
      <vt:lpstr>PowerPoint Presentation</vt:lpstr>
      <vt:lpstr>Market at a Glance</vt:lpstr>
      <vt:lpstr>PowerPoint Presentation</vt:lpstr>
      <vt:lpstr>PowerPoint Presentation</vt:lpstr>
      <vt:lpstr>The Contenders: A Closer Look</vt:lpstr>
      <vt:lpstr>PowerPoint Presentation</vt:lpstr>
      <vt:lpstr>PowerPoint Presentation</vt:lpstr>
      <vt:lpstr>Platform Feature Comparison</vt:lpstr>
      <vt:lpstr>PowerPoint Presentation</vt:lpstr>
      <vt:lpstr>Project Workload Suitability</vt:lpstr>
      <vt:lpstr>PowerPoint Presentation</vt:lpstr>
      <vt:lpstr>The Modern Deployment Workflow</vt:lpstr>
      <vt:lpstr>PowerPoint Presentation</vt:lpstr>
      <vt:lpstr>Key Takeaways for Developers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Ajinkya Wagh</dc:creator>
  <cp:lastModifiedBy>Ajinkya Wagh</cp:lastModifiedBy>
  <cp:revision>1</cp:revision>
  <dcterms:created xsi:type="dcterms:W3CDTF">2025-06-19T06:58:15Z</dcterms:created>
  <dcterms:modified xsi:type="dcterms:W3CDTF">2025-06-20T07:23:38Z</dcterms:modified>
</cp:coreProperties>
</file>