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114" d="100"/>
          <a:sy n="114" d="100"/>
        </p:scale>
        <p:origin x="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8/17/20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8/17/20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4D107B9F-211F-4FF0-B3D1-22441E42131D}"/>
              </a:ext>
            </a:extLst>
          </p:cNvPr>
          <p:cNvSpPr>
            <a:spLocks noGrp="1"/>
          </p:cNvSpPr>
          <p:nvPr>
            <p:ph type="ctrTitle"/>
          </p:nvPr>
        </p:nvSpPr>
        <p:spPr/>
        <p:txBody>
          <a:bodyPr/>
          <a:lstStyle/>
          <a:p>
            <a:r>
              <a:rPr dirty="0"/>
              <a:t>Payment</a:t>
            </a:r>
            <a:r>
              <a:rPr lang="en-US" dirty="0"/>
              <a:t> </a:t>
            </a:r>
            <a:r>
              <a:rPr dirty="0"/>
              <a:t>Trends</a:t>
            </a:r>
            <a:r>
              <a:rPr lang="en-US" dirty="0"/>
              <a:t> </a:t>
            </a:r>
            <a:r>
              <a:rPr dirty="0"/>
              <a:t>Viz</a:t>
            </a:r>
          </a:p>
        </p:txBody>
      </p:sp>
      <p:sp>
        <p:nvSpPr>
          <p:cNvPr id="3" name="slide1">
            <a:extLst>
              <a:ext uri="{FF2B5EF4-FFF2-40B4-BE49-F238E27FC236}">
                <a16:creationId xmlns:a16="http://schemas.microsoft.com/office/drawing/2014/main" id="{D176687F-B0A2-4CA4-9685-E433ABED2DC7}"/>
              </a:ext>
            </a:extLst>
          </p:cNvPr>
          <p:cNvSpPr>
            <a:spLocks noGrp="1"/>
          </p:cNvSpPr>
          <p:nvPr>
            <p:ph type="subTitle" idx="1"/>
          </p:nvPr>
        </p:nvSpPr>
        <p:spPr/>
        <p:txBody>
          <a:bodyPr/>
          <a:lstStyle/>
          <a:p>
            <a:r>
              <a:rPr dirty="0"/>
              <a:t>File created on: 8/16/20 10:30:46 PM PDT</a:t>
            </a:r>
            <a:endParaRPr lang="en-US" dirty="0"/>
          </a:p>
          <a:p>
            <a:r>
              <a:rPr lang="en-US" dirty="0"/>
              <a:t>Created by Ajinkya P Bhavik</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468AFA-E692-944B-B2E0-2B73A65134B3}"/>
              </a:ext>
            </a:extLst>
          </p:cNvPr>
          <p:cNvSpPr txBox="1"/>
          <p:nvPr/>
        </p:nvSpPr>
        <p:spPr>
          <a:xfrm>
            <a:off x="7605132" y="2165286"/>
            <a:ext cx="4047892" cy="3170099"/>
          </a:xfrm>
          <a:prstGeom prst="rect">
            <a:avLst/>
          </a:prstGeom>
          <a:noFill/>
        </p:spPr>
        <p:txBody>
          <a:bodyPr wrap="square" rtlCol="0">
            <a:spAutoFit/>
          </a:bodyPr>
          <a:lstStyle/>
          <a:p>
            <a:r>
              <a:rPr lang="en-US" b="1" dirty="0"/>
              <a:t>Insights Gained :</a:t>
            </a:r>
          </a:p>
          <a:p>
            <a:pPr marL="342900" indent="-342900">
              <a:buFont typeface="+mj-lt"/>
              <a:buAutoNum type="arabicPeriod"/>
            </a:pPr>
            <a:r>
              <a:rPr lang="en-US" sz="1400" dirty="0"/>
              <a:t>Fairmont regional and Mon health regional appears to have the highest primary insurance payments.</a:t>
            </a:r>
          </a:p>
          <a:p>
            <a:pPr marL="342900" indent="-342900">
              <a:buFont typeface="+mj-lt"/>
              <a:buAutoNum type="arabicPeriod"/>
            </a:pPr>
            <a:r>
              <a:rPr lang="en-US" sz="1400" dirty="0"/>
              <a:t>HealthSouth </a:t>
            </a:r>
            <a:r>
              <a:rPr lang="en-US" sz="1400" dirty="0" err="1"/>
              <a:t>uhc</a:t>
            </a:r>
            <a:r>
              <a:rPr lang="en-US" sz="1400" dirty="0"/>
              <a:t> has quite lower or negligible tertiary insurance payments when we look at the broad spectrum</a:t>
            </a:r>
          </a:p>
          <a:p>
            <a:pPr marL="342900" indent="-342900">
              <a:buFont typeface="+mj-lt"/>
              <a:buAutoNum type="arabicPeriod"/>
            </a:pPr>
            <a:r>
              <a:rPr lang="en-US" sz="1400" dirty="0"/>
              <a:t>Med bridge Fairmont has the higher amount of patient payments as compared to the other facilities.</a:t>
            </a:r>
          </a:p>
          <a:p>
            <a:pPr marL="342900" indent="-342900">
              <a:buFont typeface="+mj-lt"/>
              <a:buAutoNum type="arabicPeriod"/>
            </a:pPr>
            <a:r>
              <a:rPr lang="en-US" sz="1400" dirty="0"/>
              <a:t>Mon health Medical Center overall has a higher value for all the payments made in all different categories.</a:t>
            </a:r>
          </a:p>
          <a:p>
            <a:pPr marL="342900" indent="-342900">
              <a:buFont typeface="+mj-lt"/>
              <a:buAutoNum type="arabicPeriod"/>
            </a:pPr>
            <a:endParaRPr lang="en-US" sz="1400" dirty="0"/>
          </a:p>
        </p:txBody>
      </p:sp>
      <p:sp>
        <p:nvSpPr>
          <p:cNvPr id="5" name="TextBox 4">
            <a:extLst>
              <a:ext uri="{FF2B5EF4-FFF2-40B4-BE49-F238E27FC236}">
                <a16:creationId xmlns:a16="http://schemas.microsoft.com/office/drawing/2014/main" id="{887D964D-F708-8747-9372-6142978E5689}"/>
              </a:ext>
            </a:extLst>
          </p:cNvPr>
          <p:cNvSpPr txBox="1"/>
          <p:nvPr/>
        </p:nvSpPr>
        <p:spPr>
          <a:xfrm>
            <a:off x="7605132" y="196620"/>
            <a:ext cx="4047892" cy="1877437"/>
          </a:xfrm>
          <a:prstGeom prst="rect">
            <a:avLst/>
          </a:prstGeom>
          <a:noFill/>
        </p:spPr>
        <p:txBody>
          <a:bodyPr wrap="square" rtlCol="0">
            <a:spAutoFit/>
          </a:bodyPr>
          <a:lstStyle/>
          <a:p>
            <a:r>
              <a:rPr lang="en-US" b="1" dirty="0"/>
              <a:t>Visualization : </a:t>
            </a:r>
          </a:p>
          <a:p>
            <a:r>
              <a:rPr lang="en-US" sz="1400" dirty="0"/>
              <a:t>In this visualization we cross analyze all the types of payments with that of the facility to understand what type of payments are done on a larger scale as compared to others.</a:t>
            </a:r>
          </a:p>
          <a:p>
            <a:r>
              <a:rPr lang="en-US" sz="1400" dirty="0"/>
              <a:t>We also color code them and mention the exact value to understand how much payments are made for each section.</a:t>
            </a:r>
          </a:p>
        </p:txBody>
      </p:sp>
      <p:pic>
        <p:nvPicPr>
          <p:cNvPr id="7" name="Picture 6">
            <a:extLst>
              <a:ext uri="{FF2B5EF4-FFF2-40B4-BE49-F238E27FC236}">
                <a16:creationId xmlns:a16="http://schemas.microsoft.com/office/drawing/2014/main" id="{66532CFB-B826-834A-AF54-0E9389CD9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605132" cy="6858000"/>
          </a:xfrm>
          <a:prstGeom prst="rect">
            <a:avLst/>
          </a:prstGeom>
        </p:spPr>
      </p:pic>
      <p:sp>
        <p:nvSpPr>
          <p:cNvPr id="8" name="TextBox 7">
            <a:extLst>
              <a:ext uri="{FF2B5EF4-FFF2-40B4-BE49-F238E27FC236}">
                <a16:creationId xmlns:a16="http://schemas.microsoft.com/office/drawing/2014/main" id="{95D696B8-FA16-C74D-BCC8-E9EADB6BB754}"/>
              </a:ext>
            </a:extLst>
          </p:cNvPr>
          <p:cNvSpPr txBox="1"/>
          <p:nvPr/>
        </p:nvSpPr>
        <p:spPr>
          <a:xfrm>
            <a:off x="7605131" y="5335385"/>
            <a:ext cx="3950549" cy="1015663"/>
          </a:xfrm>
          <a:prstGeom prst="rect">
            <a:avLst/>
          </a:prstGeom>
          <a:noFill/>
        </p:spPr>
        <p:txBody>
          <a:bodyPr wrap="square" rtlCol="0">
            <a:spAutoFit/>
          </a:bodyPr>
          <a:lstStyle/>
          <a:p>
            <a:r>
              <a:rPr lang="en-US" b="1" dirty="0"/>
              <a:t>Next Steps : </a:t>
            </a:r>
          </a:p>
          <a:p>
            <a:r>
              <a:rPr lang="en-US" sz="1400" dirty="0"/>
              <a:t>The thing to analyze further would be what influences these payment trends and visualizing the reasons behind it.</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7A5553-1173-8A44-9531-94D985A55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950548" cy="6858000"/>
          </a:xfrm>
          <a:prstGeom prst="rect">
            <a:avLst/>
          </a:prstGeom>
        </p:spPr>
      </p:pic>
      <p:sp>
        <p:nvSpPr>
          <p:cNvPr id="5" name="TextBox 4">
            <a:extLst>
              <a:ext uri="{FF2B5EF4-FFF2-40B4-BE49-F238E27FC236}">
                <a16:creationId xmlns:a16="http://schemas.microsoft.com/office/drawing/2014/main" id="{9A57F87A-A3BE-C147-916E-1E1FB8A995D1}"/>
              </a:ext>
            </a:extLst>
          </p:cNvPr>
          <p:cNvSpPr txBox="1"/>
          <p:nvPr/>
        </p:nvSpPr>
        <p:spPr>
          <a:xfrm>
            <a:off x="7605132" y="196620"/>
            <a:ext cx="4047892" cy="1446550"/>
          </a:xfrm>
          <a:prstGeom prst="rect">
            <a:avLst/>
          </a:prstGeom>
          <a:noFill/>
        </p:spPr>
        <p:txBody>
          <a:bodyPr wrap="square" rtlCol="0">
            <a:spAutoFit/>
          </a:bodyPr>
          <a:lstStyle/>
          <a:p>
            <a:r>
              <a:rPr lang="en-US" b="1" dirty="0"/>
              <a:t>Visualization : </a:t>
            </a:r>
          </a:p>
          <a:p>
            <a:r>
              <a:rPr lang="en-US" sz="1400" dirty="0"/>
              <a:t>In this visualization we cross analyze secondary type of insurance payments with that of the class that it originates from.</a:t>
            </a:r>
          </a:p>
          <a:p>
            <a:r>
              <a:rPr lang="en-US" sz="1400" dirty="0"/>
              <a:t>We do this to understand the highest paying and influencing classes in all of the facilities combined.</a:t>
            </a:r>
          </a:p>
        </p:txBody>
      </p:sp>
      <p:sp>
        <p:nvSpPr>
          <p:cNvPr id="6" name="TextBox 5">
            <a:extLst>
              <a:ext uri="{FF2B5EF4-FFF2-40B4-BE49-F238E27FC236}">
                <a16:creationId xmlns:a16="http://schemas.microsoft.com/office/drawing/2014/main" id="{1080D976-4FA7-6C48-B81A-D3C981B57514}"/>
              </a:ext>
            </a:extLst>
          </p:cNvPr>
          <p:cNvSpPr txBox="1"/>
          <p:nvPr/>
        </p:nvSpPr>
        <p:spPr>
          <a:xfrm>
            <a:off x="7605132" y="1839790"/>
            <a:ext cx="4047892" cy="3385542"/>
          </a:xfrm>
          <a:prstGeom prst="rect">
            <a:avLst/>
          </a:prstGeom>
          <a:noFill/>
        </p:spPr>
        <p:txBody>
          <a:bodyPr wrap="square" rtlCol="0">
            <a:spAutoFit/>
          </a:bodyPr>
          <a:lstStyle/>
          <a:p>
            <a:r>
              <a:rPr lang="en-US" b="1" dirty="0"/>
              <a:t>Insights Gained :</a:t>
            </a:r>
          </a:p>
          <a:p>
            <a:pPr marL="342900" indent="-342900">
              <a:buFont typeface="+mj-lt"/>
              <a:buAutoNum type="arabicPeriod"/>
            </a:pPr>
            <a:r>
              <a:rPr lang="en-US" sz="1400" dirty="0"/>
              <a:t>The Class COMM appears to have the highest payment in the secondary payer classes while WC appears to have the lowest payment in the same secondary section.</a:t>
            </a:r>
          </a:p>
          <a:p>
            <a:pPr marL="342900" indent="-342900">
              <a:buFont typeface="+mj-lt"/>
              <a:buAutoNum type="arabicPeriod"/>
            </a:pPr>
            <a:r>
              <a:rPr lang="en-US" sz="1400" dirty="0"/>
              <a:t>The MANCR appears to have the highest payment in the primary payer classes while CHAMP appears to have the lowest payment in the same secondary section.</a:t>
            </a:r>
          </a:p>
          <a:p>
            <a:pPr marL="342900" indent="-342900">
              <a:buFont typeface="+mj-lt"/>
              <a:buAutoNum type="arabicPeriod"/>
            </a:pPr>
            <a:r>
              <a:rPr lang="en-US" sz="1400" dirty="0"/>
              <a:t>The primary payer class have higher scale i.e. around 100 - 400K thus telling us that primary insurance payments have been higher in the dataset as compared to the secondary classes whose scale ranges lower than 200K.</a:t>
            </a:r>
          </a:p>
          <a:p>
            <a:pPr marL="342900" indent="-342900">
              <a:buFont typeface="+mj-lt"/>
              <a:buAutoNum type="arabicPeriod"/>
            </a:pPr>
            <a:endParaRPr lang="en-US" sz="1400" dirty="0"/>
          </a:p>
        </p:txBody>
      </p:sp>
      <p:sp>
        <p:nvSpPr>
          <p:cNvPr id="7" name="TextBox 6">
            <a:extLst>
              <a:ext uri="{FF2B5EF4-FFF2-40B4-BE49-F238E27FC236}">
                <a16:creationId xmlns:a16="http://schemas.microsoft.com/office/drawing/2014/main" id="{29DFB43C-61EB-6A4D-B67D-4D706FF121E1}"/>
              </a:ext>
            </a:extLst>
          </p:cNvPr>
          <p:cNvSpPr txBox="1"/>
          <p:nvPr/>
        </p:nvSpPr>
        <p:spPr>
          <a:xfrm>
            <a:off x="7702476" y="5335385"/>
            <a:ext cx="3950548" cy="800219"/>
          </a:xfrm>
          <a:prstGeom prst="rect">
            <a:avLst/>
          </a:prstGeom>
          <a:noFill/>
        </p:spPr>
        <p:txBody>
          <a:bodyPr wrap="square" rtlCol="0">
            <a:spAutoFit/>
          </a:bodyPr>
          <a:lstStyle/>
          <a:p>
            <a:r>
              <a:rPr lang="en-US" b="1" dirty="0"/>
              <a:t>Next Steps : </a:t>
            </a:r>
          </a:p>
          <a:p>
            <a:r>
              <a:rPr lang="en-US" sz="1400" dirty="0"/>
              <a:t>Figuring out if there are classes missing in the dataset for the tertiary payments.</a:t>
            </a:r>
          </a:p>
        </p:txBody>
      </p:sp>
      <p:pic>
        <p:nvPicPr>
          <p:cNvPr id="9" name="Picture 8" descr="A screenshot of a cell phone&#10;&#10;Description automatically generated">
            <a:extLst>
              <a:ext uri="{FF2B5EF4-FFF2-40B4-BE49-F238E27FC236}">
                <a16:creationId xmlns:a16="http://schemas.microsoft.com/office/drawing/2014/main" id="{88B4E010-DF71-C046-88D0-7AC0D04FC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549" y="0"/>
            <a:ext cx="365458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45C8B3EF-845E-BA41-954D-050E88205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40840" cy="6667052"/>
          </a:xfrm>
          <a:prstGeom prst="rect">
            <a:avLst/>
          </a:prstGeom>
        </p:spPr>
      </p:pic>
      <p:sp>
        <p:nvSpPr>
          <p:cNvPr id="6" name="TextBox 5">
            <a:extLst>
              <a:ext uri="{FF2B5EF4-FFF2-40B4-BE49-F238E27FC236}">
                <a16:creationId xmlns:a16="http://schemas.microsoft.com/office/drawing/2014/main" id="{E2AFBDD6-C6D6-F34F-97AE-58BFF269CDEB}"/>
              </a:ext>
            </a:extLst>
          </p:cNvPr>
          <p:cNvSpPr txBox="1"/>
          <p:nvPr/>
        </p:nvSpPr>
        <p:spPr>
          <a:xfrm>
            <a:off x="7336191" y="224983"/>
            <a:ext cx="4047892" cy="1446550"/>
          </a:xfrm>
          <a:prstGeom prst="rect">
            <a:avLst/>
          </a:prstGeom>
          <a:noFill/>
        </p:spPr>
        <p:txBody>
          <a:bodyPr wrap="square" rtlCol="0">
            <a:spAutoFit/>
          </a:bodyPr>
          <a:lstStyle/>
          <a:p>
            <a:r>
              <a:rPr lang="en-US" b="1" dirty="0"/>
              <a:t>Visualization : </a:t>
            </a:r>
          </a:p>
          <a:p>
            <a:r>
              <a:rPr lang="en-US" sz="1400" dirty="0"/>
              <a:t>In this visualization we cross analyze all type of insurance payments with that over a time series.</a:t>
            </a:r>
          </a:p>
          <a:p>
            <a:r>
              <a:rPr lang="en-US" sz="1400" dirty="0"/>
              <a:t>We do this to understand how the payment varies over a period of time from January 2019 to January 2020.</a:t>
            </a:r>
          </a:p>
        </p:txBody>
      </p:sp>
      <p:sp>
        <p:nvSpPr>
          <p:cNvPr id="8" name="TextBox 7">
            <a:extLst>
              <a:ext uri="{FF2B5EF4-FFF2-40B4-BE49-F238E27FC236}">
                <a16:creationId xmlns:a16="http://schemas.microsoft.com/office/drawing/2014/main" id="{C0C807B3-84B0-A945-86A0-00EAC5CAF79F}"/>
              </a:ext>
            </a:extLst>
          </p:cNvPr>
          <p:cNvSpPr txBox="1"/>
          <p:nvPr/>
        </p:nvSpPr>
        <p:spPr>
          <a:xfrm>
            <a:off x="7336191" y="1640755"/>
            <a:ext cx="4047892" cy="3385542"/>
          </a:xfrm>
          <a:prstGeom prst="rect">
            <a:avLst/>
          </a:prstGeom>
          <a:noFill/>
        </p:spPr>
        <p:txBody>
          <a:bodyPr wrap="square" rtlCol="0">
            <a:spAutoFit/>
          </a:bodyPr>
          <a:lstStyle/>
          <a:p>
            <a:r>
              <a:rPr lang="en-US" b="1" dirty="0"/>
              <a:t>Insights Gained :</a:t>
            </a:r>
          </a:p>
          <a:p>
            <a:pPr marL="342900" indent="-342900">
              <a:buFont typeface="+mj-lt"/>
              <a:buAutoNum type="arabicPeriod"/>
            </a:pPr>
            <a:r>
              <a:rPr lang="en-US" sz="1400" dirty="0"/>
              <a:t>We see the highest payments in January 2019 while there has been a consistent decline over a period of time till January 2020.</a:t>
            </a:r>
          </a:p>
          <a:p>
            <a:pPr marL="342900" indent="-342900">
              <a:buFont typeface="+mj-lt"/>
              <a:buAutoNum type="arabicPeriod"/>
            </a:pPr>
            <a:r>
              <a:rPr lang="en-US" sz="1400" dirty="0"/>
              <a:t>For the tertiary payment time series we see the there a cyclic increase and decrease in the payments made over a period of time. We see the payment dip in the months of February, April may June September in the year 2019 and January 2020 while increase in the months of January, march, July, august, October in the year 2019.   </a:t>
            </a:r>
          </a:p>
          <a:p>
            <a:pPr marL="342900" indent="-342900">
              <a:buFont typeface="+mj-lt"/>
              <a:buAutoNum type="arabicPeriod"/>
            </a:pPr>
            <a:r>
              <a:rPr lang="en-US" sz="1400" dirty="0"/>
              <a:t>We see a higher dip in the primary and secondary payments from the months of August 2019 till January 2020 over all facilities.</a:t>
            </a:r>
          </a:p>
        </p:txBody>
      </p:sp>
      <p:sp>
        <p:nvSpPr>
          <p:cNvPr id="9" name="TextBox 8">
            <a:extLst>
              <a:ext uri="{FF2B5EF4-FFF2-40B4-BE49-F238E27FC236}">
                <a16:creationId xmlns:a16="http://schemas.microsoft.com/office/drawing/2014/main" id="{42255F7B-A035-2F4D-B430-A4329E7B4C3A}"/>
              </a:ext>
            </a:extLst>
          </p:cNvPr>
          <p:cNvSpPr txBox="1"/>
          <p:nvPr/>
        </p:nvSpPr>
        <p:spPr>
          <a:xfrm>
            <a:off x="7336191" y="5026297"/>
            <a:ext cx="3950548" cy="1661993"/>
          </a:xfrm>
          <a:prstGeom prst="rect">
            <a:avLst/>
          </a:prstGeom>
          <a:noFill/>
        </p:spPr>
        <p:txBody>
          <a:bodyPr wrap="square" rtlCol="0">
            <a:spAutoFit/>
          </a:bodyPr>
          <a:lstStyle/>
          <a:p>
            <a:r>
              <a:rPr lang="en-US" b="1" dirty="0"/>
              <a:t>Next Steps : </a:t>
            </a:r>
          </a:p>
          <a:p>
            <a:r>
              <a:rPr lang="en-US" sz="1400" dirty="0"/>
              <a:t>Figuring out the segregation of payment times on weekly to daily time basis to understand how day to day charges affect the payments over time.</a:t>
            </a:r>
          </a:p>
          <a:p>
            <a:r>
              <a:rPr lang="en-US" sz="1400" dirty="0"/>
              <a:t>Also need to understand what CPT’s and descriptions have affected the payment or charges over a period of time.</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1AC4259-8A01-B443-99AD-9CF868F04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81421"/>
          </a:xfrm>
          <a:prstGeom prst="rect">
            <a:avLst/>
          </a:prstGeom>
        </p:spPr>
      </p:pic>
      <p:sp>
        <p:nvSpPr>
          <p:cNvPr id="5" name="TextBox 4">
            <a:extLst>
              <a:ext uri="{FF2B5EF4-FFF2-40B4-BE49-F238E27FC236}">
                <a16:creationId xmlns:a16="http://schemas.microsoft.com/office/drawing/2014/main" id="{543218D7-1AF2-C142-8B97-3D4297FDDC4F}"/>
              </a:ext>
            </a:extLst>
          </p:cNvPr>
          <p:cNvSpPr txBox="1"/>
          <p:nvPr/>
        </p:nvSpPr>
        <p:spPr>
          <a:xfrm>
            <a:off x="133815" y="3620045"/>
            <a:ext cx="2865863" cy="2308324"/>
          </a:xfrm>
          <a:prstGeom prst="rect">
            <a:avLst/>
          </a:prstGeom>
          <a:noFill/>
        </p:spPr>
        <p:txBody>
          <a:bodyPr wrap="square" rtlCol="0">
            <a:spAutoFit/>
          </a:bodyPr>
          <a:lstStyle/>
          <a:p>
            <a:r>
              <a:rPr lang="en-US" b="1" dirty="0"/>
              <a:t>Visualization : </a:t>
            </a:r>
          </a:p>
          <a:p>
            <a:r>
              <a:rPr lang="en-US" sz="1400" dirty="0"/>
              <a:t>In this visualization we cross visualize the combination of the different types of charges, balances as Total Charges compared to the CPT codes.</a:t>
            </a:r>
          </a:p>
          <a:p>
            <a:r>
              <a:rPr lang="en-US" sz="1400" dirty="0"/>
              <a:t>We do this to understand the CPT code and the CPT description which is giving us showing us those combined highest charges.</a:t>
            </a:r>
          </a:p>
        </p:txBody>
      </p:sp>
      <p:sp>
        <p:nvSpPr>
          <p:cNvPr id="7" name="TextBox 6">
            <a:extLst>
              <a:ext uri="{FF2B5EF4-FFF2-40B4-BE49-F238E27FC236}">
                <a16:creationId xmlns:a16="http://schemas.microsoft.com/office/drawing/2014/main" id="{9A66F0C9-A08D-DC45-B79E-593808E273B5}"/>
              </a:ext>
            </a:extLst>
          </p:cNvPr>
          <p:cNvSpPr txBox="1"/>
          <p:nvPr/>
        </p:nvSpPr>
        <p:spPr>
          <a:xfrm>
            <a:off x="2917902" y="3620045"/>
            <a:ext cx="6356196" cy="1661993"/>
          </a:xfrm>
          <a:prstGeom prst="rect">
            <a:avLst/>
          </a:prstGeom>
          <a:noFill/>
        </p:spPr>
        <p:txBody>
          <a:bodyPr wrap="square" rtlCol="0">
            <a:spAutoFit/>
          </a:bodyPr>
          <a:lstStyle/>
          <a:p>
            <a:r>
              <a:rPr lang="en-US" b="1" dirty="0"/>
              <a:t>Insights Gained :</a:t>
            </a:r>
          </a:p>
          <a:p>
            <a:pPr marL="342900" indent="-342900">
              <a:buFont typeface="+mj-lt"/>
              <a:buAutoNum type="arabicPeriod"/>
            </a:pPr>
            <a:r>
              <a:rPr lang="en-US" sz="1400" dirty="0"/>
              <a:t>The CPT code 99285 i.e. EMERGENCY DEPARTMENT VISIT appears to have the highest total charges of around 10,406,082 within all facilities</a:t>
            </a:r>
          </a:p>
          <a:p>
            <a:pPr marL="342900" indent="-342900">
              <a:buFont typeface="+mj-lt"/>
              <a:buAutoNum type="arabicPeriod"/>
            </a:pPr>
            <a:r>
              <a:rPr lang="en-US" sz="1400" dirty="0"/>
              <a:t>The other CPT code i.e. 99284 appears to trail very close to  the highest since it also has emergency dept visits as being around the highest.</a:t>
            </a:r>
          </a:p>
          <a:p>
            <a:pPr marL="342900" indent="-342900">
              <a:buFont typeface="+mj-lt"/>
              <a:buAutoNum type="arabicPeriod"/>
            </a:pPr>
            <a:r>
              <a:rPr lang="en-US" sz="1400" dirty="0"/>
              <a:t>The 99291 also appears very close with charges of 5608803. It being critical care first hour makes more sense to be charges so high.</a:t>
            </a:r>
          </a:p>
        </p:txBody>
      </p:sp>
      <p:sp>
        <p:nvSpPr>
          <p:cNvPr id="8" name="TextBox 7">
            <a:extLst>
              <a:ext uri="{FF2B5EF4-FFF2-40B4-BE49-F238E27FC236}">
                <a16:creationId xmlns:a16="http://schemas.microsoft.com/office/drawing/2014/main" id="{D35F23A7-6312-BB4B-84A4-970815D41073}"/>
              </a:ext>
            </a:extLst>
          </p:cNvPr>
          <p:cNvSpPr txBox="1"/>
          <p:nvPr/>
        </p:nvSpPr>
        <p:spPr>
          <a:xfrm>
            <a:off x="9274098" y="3620045"/>
            <a:ext cx="2668158" cy="1015663"/>
          </a:xfrm>
          <a:prstGeom prst="rect">
            <a:avLst/>
          </a:prstGeom>
          <a:noFill/>
        </p:spPr>
        <p:txBody>
          <a:bodyPr wrap="square" rtlCol="0">
            <a:spAutoFit/>
          </a:bodyPr>
          <a:lstStyle/>
          <a:p>
            <a:r>
              <a:rPr lang="en-US" b="1" dirty="0"/>
              <a:t>Next Steps : </a:t>
            </a:r>
          </a:p>
          <a:p>
            <a:r>
              <a:rPr lang="en-US" sz="1400" dirty="0"/>
              <a:t>Understanding and visualizing how different CPT codes affect charges in different segments</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679</Words>
  <Application>Microsoft Macintosh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Payment Trends Viz</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Trends Viz</dc:title>
  <dc:creator/>
  <cp:lastModifiedBy>Ajinkya Bhavik</cp:lastModifiedBy>
  <cp:revision>10</cp:revision>
  <dcterms:created xsi:type="dcterms:W3CDTF">2020-08-17T05:30:47Z</dcterms:created>
  <dcterms:modified xsi:type="dcterms:W3CDTF">2020-08-17T07:05:50Z</dcterms:modified>
</cp:coreProperties>
</file>