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6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-976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0F3EC-7366-417F-A55E-876638E61127}" type="datetimeFigureOut">
              <a:rPr lang="en-US" smtClean="0"/>
              <a:t>8/18/15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3BFA0F-8F65-4985-A3B1-8284DDCCF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1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BFA0F-8F65-4985-A3B1-8284DDCCF1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14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7BFD-0D12-4E70-A1D2-9100D33D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65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7BFD-0D12-4E70-A1D2-9100D33D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1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7BFD-0D12-4E70-A1D2-9100D33D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43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3782"/>
            <a:ext cx="10515600" cy="50131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10764" y="0"/>
            <a:ext cx="4581236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tutorial/android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23876" y="6390981"/>
            <a:ext cx="527631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/ 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92526" y="6390980"/>
            <a:ext cx="423714" cy="365125"/>
          </a:xfr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D147BFD-0D12-4E70-A1D2-9100D33D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25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7BFD-0D12-4E70-A1D2-9100D33D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82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7BFD-0D12-4E70-A1D2-9100D33D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05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7BFD-0D12-4E70-A1D2-9100D33D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60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7BFD-0D12-4E70-A1D2-9100D33D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88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7BFD-0D12-4E70-A1D2-9100D33D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0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7BFD-0D12-4E70-A1D2-9100D33D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4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7BFD-0D12-4E70-A1D2-9100D33D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4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tutorial/android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/ 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47BFD-0D12-4E70-A1D2-9100D33D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2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585255"/>
            <a:ext cx="10515600" cy="715530"/>
          </a:xfrm>
        </p:spPr>
        <p:txBody>
          <a:bodyPr/>
          <a:lstStyle/>
          <a:p>
            <a:r>
              <a:rPr lang="en-US" b="1" dirty="0" smtClean="0">
                <a:latin typeface="Arial"/>
                <a:cs typeface="Arial"/>
              </a:rPr>
              <a:t>Espresso UI Test (</a:t>
            </a:r>
            <a:r>
              <a:rPr lang="en-US" b="1" dirty="0" err="1" smtClean="0">
                <a:latin typeface="Arial"/>
                <a:cs typeface="Arial"/>
              </a:rPr>
              <a:t>SayHello</a:t>
            </a:r>
            <a:r>
              <a:rPr lang="en-US" b="1" dirty="0" smtClean="0">
                <a:latin typeface="Arial"/>
                <a:cs typeface="Arial"/>
              </a:rPr>
              <a:t> Decl.)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04333" y="1383911"/>
            <a:ext cx="10515600" cy="5013181"/>
          </a:xfrm>
        </p:spPr>
        <p:txBody>
          <a:bodyPr>
            <a:normAutofit/>
          </a:bodyPr>
          <a:lstStyle/>
          <a:p>
            <a:pPr marL="63500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 smtClean="0">
                <a:latin typeface="Arial"/>
                <a:cs typeface="Arial"/>
              </a:rPr>
              <a:t>A simple Espresso UI Test for </a:t>
            </a:r>
            <a:r>
              <a:rPr lang="en-US" dirty="0" err="1" smtClean="0">
                <a:latin typeface="Arial"/>
                <a:cs typeface="Arial"/>
              </a:rPr>
              <a:t>SayHelloActivity</a:t>
            </a:r>
            <a:r>
              <a:rPr lang="en-US" dirty="0" smtClean="0">
                <a:latin typeface="Arial"/>
                <a:cs typeface="Arial"/>
              </a:rPr>
              <a:t> of </a:t>
            </a:r>
            <a:r>
              <a:rPr lang="en-US" dirty="0" err="1" smtClean="0">
                <a:latin typeface="Arial"/>
                <a:cs typeface="Arial"/>
              </a:rPr>
              <a:t>SayHello</a:t>
            </a:r>
            <a:r>
              <a:rPr lang="en-US" dirty="0" smtClean="0">
                <a:latin typeface="Arial"/>
                <a:cs typeface="Arial"/>
              </a:rPr>
              <a:t> Declarative tutorial.</a:t>
            </a:r>
            <a:endParaRPr lang="en-US" dirty="0">
              <a:latin typeface="Arial"/>
              <a:cs typeface="Arial"/>
            </a:endParaRPr>
          </a:p>
          <a:p>
            <a:pPr marL="63500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 smtClean="0">
                <a:latin typeface="Arial"/>
                <a:cs typeface="Arial"/>
              </a:rPr>
              <a:t>Uses </a:t>
            </a:r>
            <a:r>
              <a:rPr lang="en-US" dirty="0" err="1" smtClean="0">
                <a:latin typeface="Arial"/>
                <a:cs typeface="Arial"/>
              </a:rPr>
              <a:t>AndroidJUnitRunner</a:t>
            </a:r>
            <a:r>
              <a:rPr lang="en-US" dirty="0" smtClean="0">
                <a:latin typeface="Arial"/>
                <a:cs typeface="Arial"/>
              </a:rPr>
              <a:t> as a test runner.</a:t>
            </a:r>
          </a:p>
          <a:p>
            <a:pPr marL="63500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“Espresso”:</a:t>
            </a:r>
          </a:p>
          <a:p>
            <a:pPr marL="1092200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60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Espresso </a:t>
            </a:r>
            <a:r>
              <a:rPr lang="en-US" sz="26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is a testing framework for Android </a:t>
            </a:r>
            <a:r>
              <a:rPr lang="en-US" sz="260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by Google to </a:t>
            </a:r>
            <a:r>
              <a:rPr lang="en-US" sz="26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make it easy to write reliable user </a:t>
            </a:r>
            <a:r>
              <a:rPr lang="en-US" sz="260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interface tests </a:t>
            </a:r>
            <a:r>
              <a:rPr lang="en-US" sz="26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for a single </a:t>
            </a:r>
            <a:r>
              <a:rPr lang="en-US" sz="260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application. </a:t>
            </a:r>
          </a:p>
          <a:p>
            <a:pPr marL="1092200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60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Espresso </a:t>
            </a:r>
            <a:r>
              <a:rPr lang="en-US" sz="26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automatically synchronizes your </a:t>
            </a:r>
            <a:r>
              <a:rPr lang="en-US" sz="260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test </a:t>
            </a:r>
            <a:r>
              <a:rPr lang="en-US" sz="26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actions with the user interface of your </a:t>
            </a:r>
            <a:r>
              <a:rPr lang="en-US" sz="260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application.</a:t>
            </a:r>
          </a:p>
          <a:p>
            <a:pPr marL="1092200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60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The framework also ensures that your activity is started before the tests run and that a test wait until all background activities have finished</a:t>
            </a:r>
            <a:r>
              <a:rPr lang="en-US" sz="260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.</a:t>
            </a:r>
            <a:endParaRPr lang="en-US" sz="2600" dirty="0" smtClea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7610764" y="67732"/>
            <a:ext cx="4581236" cy="365125"/>
          </a:xfrm>
        </p:spPr>
        <p:txBody>
          <a:bodyPr/>
          <a:lstStyle/>
          <a:p>
            <a:r>
              <a:rPr lang="en-US" dirty="0" smtClean="0"/>
              <a:t>tutorial/android/</a:t>
            </a:r>
            <a:r>
              <a:rPr lang="en-US" dirty="0" err="1" smtClean="0"/>
              <a:t>uitest</a:t>
            </a:r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976273" y="6357115"/>
            <a:ext cx="527631" cy="365125"/>
          </a:xfrm>
        </p:spPr>
        <p:txBody>
          <a:bodyPr/>
          <a:lstStyle/>
          <a:p>
            <a:r>
              <a:rPr lang="en-US" dirty="0" smtClean="0"/>
              <a:t>/  </a:t>
            </a:r>
            <a:r>
              <a:rPr lang="en-US" dirty="0"/>
              <a:t>5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11057" y="6357114"/>
            <a:ext cx="423714" cy="365125"/>
          </a:xfrm>
        </p:spPr>
        <p:txBody>
          <a:bodyPr/>
          <a:lstStyle/>
          <a:p>
            <a:fld id="{FD147BFD-0D12-4E70-A1D2-9100D33DAA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66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669" y="466724"/>
            <a:ext cx="10515600" cy="715530"/>
          </a:xfrm>
        </p:spPr>
        <p:txBody>
          <a:bodyPr/>
          <a:lstStyle/>
          <a:p>
            <a:r>
              <a:rPr lang="en-US" b="1" dirty="0" smtClean="0">
                <a:latin typeface="Arial"/>
                <a:cs typeface="Arial"/>
              </a:rPr>
              <a:t>Espresso UI Test (</a:t>
            </a:r>
            <a:r>
              <a:rPr lang="en-US" b="1" dirty="0" err="1" smtClean="0">
                <a:latin typeface="Arial"/>
                <a:cs typeface="Arial"/>
              </a:rPr>
              <a:t>SayHello</a:t>
            </a:r>
            <a:r>
              <a:rPr lang="en-US" b="1" dirty="0" smtClean="0">
                <a:latin typeface="Arial"/>
                <a:cs typeface="Arial"/>
              </a:rPr>
              <a:t> Decl.)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666" y="1282313"/>
            <a:ext cx="10998201" cy="501318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/>
                <a:cs typeface="Arial"/>
              </a:rPr>
              <a:t>Android Espresso tests are written in app</a:t>
            </a:r>
            <a:r>
              <a:rPr lang="en-US" dirty="0">
                <a:latin typeface="Arial"/>
                <a:cs typeface="Arial"/>
              </a:rPr>
              <a:t>/</a:t>
            </a:r>
            <a:r>
              <a:rPr lang="en-US" dirty="0" err="1" smtClean="0">
                <a:latin typeface="Arial"/>
                <a:cs typeface="Arial"/>
              </a:rPr>
              <a:t>src</a:t>
            </a:r>
            <a:r>
              <a:rPr lang="en-US" dirty="0" smtClean="0">
                <a:latin typeface="Arial"/>
                <a:cs typeface="Arial"/>
              </a:rPr>
              <a:t>/</a:t>
            </a:r>
            <a:r>
              <a:rPr lang="en-US" dirty="0" err="1" smtClean="0">
                <a:latin typeface="Arial"/>
                <a:cs typeface="Arial"/>
              </a:rPr>
              <a:t>androidTest</a:t>
            </a:r>
            <a:r>
              <a:rPr lang="en-US" dirty="0" smtClean="0">
                <a:latin typeface="Arial"/>
                <a:cs typeface="Arial"/>
              </a:rPr>
              <a:t> directory. Android Studio automatically generates this directory once you create a project in it.</a:t>
            </a:r>
            <a:endParaRPr lang="en-US" dirty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‘Main’ </a:t>
            </a:r>
            <a:r>
              <a:rPr lang="en-US" dirty="0">
                <a:latin typeface="Arial"/>
                <a:cs typeface="Arial"/>
              </a:rPr>
              <a:t>folder in </a:t>
            </a:r>
            <a:r>
              <a:rPr lang="en-US" dirty="0" smtClean="0">
                <a:latin typeface="Arial"/>
                <a:cs typeface="Arial"/>
              </a:rPr>
              <a:t>app/</a:t>
            </a:r>
            <a:r>
              <a:rPr lang="en-US" dirty="0" err="1" smtClean="0">
                <a:latin typeface="Arial"/>
                <a:cs typeface="Arial"/>
              </a:rPr>
              <a:t>src</a:t>
            </a:r>
            <a:r>
              <a:rPr lang="en-US" dirty="0" smtClean="0">
                <a:latin typeface="Arial"/>
                <a:cs typeface="Arial"/>
              </a:rPr>
              <a:t> directory contains activities to be tested.</a:t>
            </a:r>
            <a:endParaRPr lang="en-US" dirty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Espresso relies on following 2 dependencies in order to work:</a:t>
            </a:r>
          </a:p>
          <a:p>
            <a:pPr lvl="1"/>
            <a:r>
              <a:rPr lang="en-US" dirty="0" err="1">
                <a:latin typeface="Arial"/>
                <a:cs typeface="Arial"/>
              </a:rPr>
              <a:t>androidTestCompile</a:t>
            </a:r>
            <a:r>
              <a:rPr lang="en-US" dirty="0">
                <a:latin typeface="Arial"/>
                <a:cs typeface="Arial"/>
              </a:rPr>
              <a:t> 'com.android.support.test.espresso:espresso-core:2.2'</a:t>
            </a:r>
          </a:p>
          <a:p>
            <a:pPr lvl="1"/>
            <a:r>
              <a:rPr lang="en-US" dirty="0" err="1">
                <a:latin typeface="Arial"/>
                <a:cs typeface="Arial"/>
              </a:rPr>
              <a:t>androidTestCompile</a:t>
            </a:r>
            <a:r>
              <a:rPr lang="en-US" dirty="0">
                <a:latin typeface="Arial"/>
                <a:cs typeface="Arial"/>
              </a:rPr>
              <a:t> 'com.android.support.test:testing-support-lib:</a:t>
            </a:r>
            <a:r>
              <a:rPr lang="en-US" dirty="0" smtClean="0">
                <a:latin typeface="Arial"/>
                <a:cs typeface="Arial"/>
              </a:rPr>
              <a:t>0.1’</a:t>
            </a:r>
            <a:endParaRPr lang="en-US" dirty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These dependencies are added to the ‘</a:t>
            </a:r>
            <a:r>
              <a:rPr lang="en-US" dirty="0" err="1" smtClean="0">
                <a:latin typeface="Arial"/>
                <a:cs typeface="Arial"/>
              </a:rPr>
              <a:t>build.gradle</a:t>
            </a:r>
            <a:r>
              <a:rPr lang="en-US" dirty="0" smtClean="0">
                <a:latin typeface="Arial"/>
                <a:cs typeface="Arial"/>
              </a:rPr>
              <a:t>’ </a:t>
            </a:r>
            <a:r>
              <a:rPr lang="en-US" dirty="0">
                <a:latin typeface="Arial"/>
                <a:cs typeface="Arial"/>
              </a:rPr>
              <a:t>file of the app module and not the root </a:t>
            </a:r>
            <a:r>
              <a:rPr lang="en-US" dirty="0" smtClean="0">
                <a:latin typeface="Arial"/>
                <a:cs typeface="Arial"/>
              </a:rPr>
              <a:t>directory's ‘</a:t>
            </a:r>
            <a:r>
              <a:rPr lang="en-US" dirty="0" err="1" smtClean="0">
                <a:latin typeface="Arial"/>
                <a:cs typeface="Arial"/>
              </a:rPr>
              <a:t>build.gradle</a:t>
            </a:r>
            <a:r>
              <a:rPr lang="en-US" dirty="0" smtClean="0">
                <a:latin typeface="Arial"/>
                <a:cs typeface="Arial"/>
              </a:rPr>
              <a:t>’ file.</a:t>
            </a:r>
            <a:endParaRPr lang="en-US" dirty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Always perform </a:t>
            </a:r>
            <a:r>
              <a:rPr lang="en-US" dirty="0" err="1" smtClean="0">
                <a:latin typeface="Arial"/>
                <a:cs typeface="Arial"/>
              </a:rPr>
              <a:t>gradle</a:t>
            </a:r>
            <a:r>
              <a:rPr lang="en-US" dirty="0" smtClean="0">
                <a:latin typeface="Arial"/>
                <a:cs typeface="Arial"/>
              </a:rPr>
              <a:t> sync         once you make a change in </a:t>
            </a:r>
            <a:r>
              <a:rPr lang="en-US" dirty="0" err="1" smtClean="0">
                <a:latin typeface="Arial"/>
                <a:cs typeface="Arial"/>
              </a:rPr>
              <a:t>build.gradle</a:t>
            </a:r>
            <a:r>
              <a:rPr lang="en-US" dirty="0" smtClean="0">
                <a:latin typeface="Arial"/>
                <a:cs typeface="Arial"/>
              </a:rPr>
              <a:t> file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10764" y="67732"/>
            <a:ext cx="4581236" cy="365125"/>
          </a:xfrm>
        </p:spPr>
        <p:txBody>
          <a:bodyPr/>
          <a:lstStyle/>
          <a:p>
            <a:r>
              <a:rPr lang="en-US" dirty="0" smtClean="0"/>
              <a:t>tutorial/android/</a:t>
            </a:r>
            <a:r>
              <a:rPr lang="en-US" dirty="0" err="1" smtClean="0"/>
              <a:t>uitest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976273" y="6357115"/>
            <a:ext cx="527631" cy="365125"/>
          </a:xfrm>
        </p:spPr>
        <p:txBody>
          <a:bodyPr/>
          <a:lstStyle/>
          <a:p>
            <a:r>
              <a:rPr lang="en-US" dirty="0" smtClean="0"/>
              <a:t>/ 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11057" y="6357114"/>
            <a:ext cx="423714" cy="365125"/>
          </a:xfrm>
        </p:spPr>
        <p:txBody>
          <a:bodyPr/>
          <a:lstStyle/>
          <a:p>
            <a:fld id="{FD147BFD-0D12-4E70-A1D2-9100D33DAACD}" type="slidenum">
              <a:rPr lang="en-US" smtClean="0"/>
              <a:t>2</a:t>
            </a:fld>
            <a:endParaRPr lang="en-US" dirty="0"/>
          </a:p>
        </p:txBody>
      </p:sp>
      <p:pic>
        <p:nvPicPr>
          <p:cNvPr id="8" name="Picture 7" descr="Screen Shot 2015-08-15 at 12.09.13 PM cop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994" y="5300135"/>
            <a:ext cx="524932" cy="43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378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466724"/>
            <a:ext cx="10515600" cy="715530"/>
          </a:xfrm>
        </p:spPr>
        <p:txBody>
          <a:bodyPr/>
          <a:lstStyle/>
          <a:p>
            <a:r>
              <a:rPr lang="en-US" b="1" dirty="0" smtClean="0">
                <a:latin typeface="Arial"/>
                <a:cs typeface="Arial"/>
              </a:rPr>
              <a:t>Espresso UI Test (</a:t>
            </a:r>
            <a:r>
              <a:rPr lang="en-US" b="1" dirty="0" err="1" smtClean="0">
                <a:latin typeface="Arial"/>
                <a:cs typeface="Arial"/>
              </a:rPr>
              <a:t>SayHello</a:t>
            </a:r>
            <a:r>
              <a:rPr lang="en-US" b="1" dirty="0" smtClean="0">
                <a:latin typeface="Arial"/>
                <a:cs typeface="Arial"/>
              </a:rPr>
              <a:t> Decl.)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53534" y="1248447"/>
            <a:ext cx="10862734" cy="5220089"/>
          </a:xfrm>
        </p:spPr>
        <p:txBody>
          <a:bodyPr>
            <a:normAutofit fontScale="92500"/>
          </a:bodyPr>
          <a:lstStyle/>
          <a:p>
            <a:pPr marL="635000" indent="-45720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>
                <a:latin typeface="Arial"/>
                <a:cs typeface="Arial"/>
              </a:rPr>
              <a:t>Espresso core dependency </a:t>
            </a:r>
            <a:r>
              <a:rPr lang="en-US" dirty="0" smtClean="0">
                <a:latin typeface="Arial"/>
                <a:cs typeface="Arial"/>
              </a:rPr>
              <a:t>contains dagger(dependency injection tool) written </a:t>
            </a:r>
            <a:r>
              <a:rPr lang="en-US" dirty="0">
                <a:latin typeface="Arial"/>
                <a:cs typeface="Arial"/>
              </a:rPr>
              <a:t>by people at </a:t>
            </a:r>
            <a:r>
              <a:rPr lang="en-US" dirty="0" smtClean="0">
                <a:latin typeface="Arial"/>
                <a:cs typeface="Arial"/>
              </a:rPr>
              <a:t>Square and this may cause an exception of “class </a:t>
            </a:r>
            <a:r>
              <a:rPr lang="en-US" dirty="0">
                <a:latin typeface="Arial"/>
                <a:cs typeface="Arial"/>
              </a:rPr>
              <a:t>not </a:t>
            </a:r>
            <a:r>
              <a:rPr lang="en-US" dirty="0" smtClean="0">
                <a:latin typeface="Arial"/>
                <a:cs typeface="Arial"/>
              </a:rPr>
              <a:t>found”</a:t>
            </a:r>
            <a:endParaRPr lang="en-US" dirty="0">
              <a:latin typeface="Arial"/>
              <a:cs typeface="Arial"/>
            </a:endParaRPr>
          </a:p>
          <a:p>
            <a:pPr marL="635000" indent="-45720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 smtClean="0">
                <a:latin typeface="Arial"/>
                <a:cs typeface="Arial"/>
              </a:rPr>
              <a:t>Exclusion for dagger can be added </a:t>
            </a:r>
            <a:r>
              <a:rPr lang="en-US" dirty="0">
                <a:latin typeface="Arial"/>
                <a:cs typeface="Arial"/>
              </a:rPr>
              <a:t>inside espresso </a:t>
            </a:r>
            <a:r>
              <a:rPr lang="en-US" dirty="0" smtClean="0">
                <a:latin typeface="Arial"/>
                <a:cs typeface="Arial"/>
              </a:rPr>
              <a:t>core dependency via: exclude </a:t>
            </a:r>
            <a:r>
              <a:rPr lang="en-US" dirty="0">
                <a:latin typeface="Arial"/>
                <a:cs typeface="Arial"/>
              </a:rPr>
              <a:t>group: </a:t>
            </a:r>
            <a:r>
              <a:rPr lang="en-US" dirty="0" smtClean="0">
                <a:latin typeface="Arial"/>
                <a:cs typeface="Arial"/>
              </a:rPr>
              <a:t>‘</a:t>
            </a:r>
            <a:r>
              <a:rPr lang="en-US" dirty="0" err="1" smtClean="0">
                <a:latin typeface="Arial"/>
                <a:cs typeface="Arial"/>
              </a:rPr>
              <a:t>javax.inject</a:t>
            </a:r>
            <a:r>
              <a:rPr lang="en-US" dirty="0" smtClean="0">
                <a:latin typeface="Arial"/>
                <a:cs typeface="Arial"/>
              </a:rPr>
              <a:t>’ (refer </a:t>
            </a:r>
            <a:r>
              <a:rPr lang="en-US" dirty="0" err="1" smtClean="0">
                <a:latin typeface="Arial"/>
                <a:cs typeface="Arial"/>
              </a:rPr>
              <a:t>build.gradle</a:t>
            </a:r>
            <a:r>
              <a:rPr lang="en-US" dirty="0" smtClean="0">
                <a:latin typeface="Arial"/>
                <a:cs typeface="Arial"/>
              </a:rPr>
              <a:t> in the source code tab above)</a:t>
            </a:r>
          </a:p>
          <a:p>
            <a:pPr marL="635000" indent="-45720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 err="1" smtClean="0">
                <a:latin typeface="Arial"/>
                <a:cs typeface="Arial"/>
              </a:rPr>
              <a:t>AndroidJUnitRunner</a:t>
            </a:r>
            <a:r>
              <a:rPr lang="en-US" dirty="0" smtClean="0">
                <a:latin typeface="Arial"/>
                <a:cs typeface="Arial"/>
              </a:rPr>
              <a:t> needs a manual configuration in Studio:</a:t>
            </a:r>
          </a:p>
          <a:p>
            <a:pPr marL="1092200" lvl="1" indent="-45720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 smtClean="0">
                <a:latin typeface="Arial"/>
                <a:cs typeface="Arial"/>
              </a:rPr>
              <a:t>Select ‘Run’ tab </a:t>
            </a:r>
            <a:r>
              <a:rPr lang="en-US" dirty="0" smtClean="0">
                <a:latin typeface="Arial"/>
                <a:cs typeface="Arial"/>
                <a:sym typeface="Wingdings"/>
              </a:rPr>
              <a:t> Edit Configurations...     Select ‘app’ module and set Instrumentation runner as: </a:t>
            </a:r>
            <a:r>
              <a:rPr lang="en-US" sz="2200" dirty="0" err="1" smtClean="0">
                <a:latin typeface="Arial"/>
                <a:cs typeface="Arial"/>
                <a:sym typeface="Wingdings"/>
              </a:rPr>
              <a:t>android.support.test.runner.AndroidJunitRunner</a:t>
            </a:r>
            <a:endParaRPr lang="en-US" sz="2200" dirty="0" smtClean="0">
              <a:latin typeface="Arial"/>
              <a:cs typeface="Arial"/>
            </a:endParaRPr>
          </a:p>
          <a:p>
            <a:pPr marL="635000" indent="-45720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 smtClean="0">
                <a:latin typeface="Arial"/>
                <a:cs typeface="Arial"/>
              </a:rPr>
              <a:t>Let app’s </a:t>
            </a:r>
            <a:r>
              <a:rPr lang="en-US" dirty="0" err="1" smtClean="0">
                <a:latin typeface="Arial"/>
                <a:cs typeface="Arial"/>
              </a:rPr>
              <a:t>build.gradle</a:t>
            </a:r>
            <a:r>
              <a:rPr lang="en-US" dirty="0" smtClean="0">
                <a:latin typeface="Arial"/>
                <a:cs typeface="Arial"/>
              </a:rPr>
              <a:t> also know about this by specifying runner in ‘android { </a:t>
            </a:r>
            <a:r>
              <a:rPr lang="en-US" dirty="0" err="1" smtClean="0">
                <a:latin typeface="Arial"/>
                <a:cs typeface="Arial"/>
              </a:rPr>
              <a:t>defaultConfig</a:t>
            </a:r>
            <a:r>
              <a:rPr lang="en-US" dirty="0" smtClean="0">
                <a:latin typeface="Arial"/>
                <a:cs typeface="Arial"/>
              </a:rPr>
              <a:t> { } }’ block  (</a:t>
            </a:r>
            <a:r>
              <a:rPr lang="en-US" sz="2700" dirty="0" smtClean="0">
                <a:latin typeface="Arial"/>
                <a:cs typeface="Arial"/>
              </a:rPr>
              <a:t>again refer app’s </a:t>
            </a:r>
            <a:r>
              <a:rPr lang="en-US" sz="2700" dirty="0" err="1" smtClean="0">
                <a:latin typeface="Arial"/>
                <a:cs typeface="Arial"/>
              </a:rPr>
              <a:t>build.gradle</a:t>
            </a:r>
            <a:r>
              <a:rPr lang="en-US" sz="2700" dirty="0" smtClean="0">
                <a:latin typeface="Arial"/>
                <a:cs typeface="Arial"/>
              </a:rPr>
              <a:t>)</a:t>
            </a:r>
            <a:r>
              <a:rPr lang="en-US" dirty="0" smtClean="0">
                <a:latin typeface="Arial"/>
                <a:cs typeface="Arial"/>
              </a:rPr>
              <a:t>	</a:t>
            </a:r>
          </a:p>
          <a:p>
            <a:pPr marL="635000" lvl="1" indent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endParaRPr lang="en-US" sz="2200" dirty="0">
              <a:latin typeface="Arial"/>
              <a:cs typeface="Arial"/>
            </a:endParaRPr>
          </a:p>
          <a:p>
            <a:pPr marL="635000" indent="-45720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610764" y="67732"/>
            <a:ext cx="4581236" cy="365125"/>
          </a:xfrm>
        </p:spPr>
        <p:txBody>
          <a:bodyPr/>
          <a:lstStyle/>
          <a:p>
            <a:r>
              <a:rPr lang="en-US" dirty="0" smtClean="0"/>
              <a:t>tutorial/android/</a:t>
            </a:r>
            <a:r>
              <a:rPr lang="en-US" dirty="0" err="1" smtClean="0"/>
              <a:t>uitest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976273" y="6357115"/>
            <a:ext cx="527631" cy="365125"/>
          </a:xfrm>
        </p:spPr>
        <p:txBody>
          <a:bodyPr/>
          <a:lstStyle/>
          <a:p>
            <a:r>
              <a:rPr lang="en-US" dirty="0" smtClean="0"/>
              <a:t>/  5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11057" y="6357114"/>
            <a:ext cx="423714" cy="365125"/>
          </a:xfrm>
        </p:spPr>
        <p:txBody>
          <a:bodyPr/>
          <a:lstStyle/>
          <a:p>
            <a:fld id="{FD147BFD-0D12-4E70-A1D2-9100D33DAACD}" type="slidenum">
              <a:rPr lang="en-US" smtClean="0"/>
              <a:t>3</a:t>
            </a:fld>
            <a:endParaRPr lang="en-US" dirty="0"/>
          </a:p>
        </p:txBody>
      </p:sp>
      <p:pic>
        <p:nvPicPr>
          <p:cNvPr id="2" name="Picture 1" descr="Screen Shot 2015-08-18 at 12.15.5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833" y="4406900"/>
            <a:ext cx="3302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908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999" y="466724"/>
            <a:ext cx="10515600" cy="715530"/>
          </a:xfrm>
        </p:spPr>
        <p:txBody>
          <a:bodyPr/>
          <a:lstStyle/>
          <a:p>
            <a:r>
              <a:rPr lang="en-US" b="1" dirty="0">
                <a:latin typeface="Arial"/>
                <a:cs typeface="Arial"/>
              </a:rPr>
              <a:t>Espresso UI Test (</a:t>
            </a:r>
            <a:r>
              <a:rPr lang="en-US" b="1" dirty="0" err="1">
                <a:latin typeface="Arial"/>
                <a:cs typeface="Arial"/>
              </a:rPr>
              <a:t>SayHello</a:t>
            </a:r>
            <a:r>
              <a:rPr lang="en-US" b="1" dirty="0">
                <a:latin typeface="Arial"/>
                <a:cs typeface="Arial"/>
              </a:rPr>
              <a:t> Decl.)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93831" y="33866"/>
            <a:ext cx="4581236" cy="365125"/>
          </a:xfrm>
        </p:spPr>
        <p:txBody>
          <a:bodyPr/>
          <a:lstStyle/>
          <a:p>
            <a:r>
              <a:rPr lang="en-US" dirty="0"/>
              <a:t>tutorial/android/</a:t>
            </a:r>
            <a:r>
              <a:rPr lang="en-US" dirty="0" err="1"/>
              <a:t>uitest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/ 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7BFD-0D12-4E70-A1D2-9100D33DAACD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80533" y="5080002"/>
            <a:ext cx="105664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Arial"/>
                <a:cs typeface="Arial"/>
              </a:rPr>
              <a:t>Screenshot: Android </a:t>
            </a:r>
            <a:r>
              <a:rPr lang="en-US" sz="2600" dirty="0">
                <a:latin typeface="Arial"/>
                <a:cs typeface="Arial"/>
              </a:rPr>
              <a:t>Studio </a:t>
            </a:r>
            <a:r>
              <a:rPr lang="en-US" sz="2600" dirty="0" smtClean="0">
                <a:latin typeface="Arial"/>
                <a:cs typeface="Arial"/>
              </a:rPr>
              <a:t>showing the result of </a:t>
            </a:r>
            <a:r>
              <a:rPr lang="en-US" sz="2600" i="1" dirty="0" err="1" smtClean="0">
                <a:latin typeface="Arial"/>
                <a:cs typeface="Arial"/>
              </a:rPr>
              <a:t>SayHelloActivityTest</a:t>
            </a:r>
            <a:endParaRPr lang="en-US" sz="2600" i="1" dirty="0" smtClean="0">
              <a:latin typeface="Arial"/>
              <a:cs typeface="Arial"/>
            </a:endParaRPr>
          </a:p>
          <a:p>
            <a:r>
              <a:rPr lang="en-US" sz="2600" dirty="0" smtClean="0">
                <a:latin typeface="Arial"/>
                <a:cs typeface="Arial"/>
              </a:rPr>
              <a:t>	      *Green bar indicates that the test has passed.</a:t>
            </a:r>
            <a:endParaRPr lang="en-US" sz="2600" dirty="0">
              <a:latin typeface="Arial"/>
              <a:cs typeface="Arial"/>
            </a:endParaRPr>
          </a:p>
          <a:p>
            <a:r>
              <a:rPr lang="en-US" sz="2600" dirty="0">
                <a:latin typeface="Arial"/>
                <a:cs typeface="Arial"/>
              </a:rPr>
              <a:t>  </a:t>
            </a:r>
          </a:p>
        </p:txBody>
      </p:sp>
      <p:pic>
        <p:nvPicPr>
          <p:cNvPr id="10" name="Picture 9" descr="Screen Shot 2015-08-18 at 12.27.0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1524000"/>
            <a:ext cx="9273117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744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593831" y="33866"/>
            <a:ext cx="4581236" cy="365125"/>
          </a:xfrm>
        </p:spPr>
        <p:txBody>
          <a:bodyPr/>
          <a:lstStyle/>
          <a:p>
            <a:r>
              <a:rPr lang="en-US" dirty="0" smtClean="0"/>
              <a:t>tutorial/android/</a:t>
            </a:r>
            <a:r>
              <a:rPr lang="en-US" dirty="0" err="1" smtClean="0"/>
              <a:t>uitest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976273" y="6357115"/>
            <a:ext cx="527631" cy="365125"/>
          </a:xfrm>
        </p:spPr>
        <p:txBody>
          <a:bodyPr/>
          <a:lstStyle/>
          <a:p>
            <a:r>
              <a:rPr lang="en-US" dirty="0" smtClean="0"/>
              <a:t>/  5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11057" y="6357114"/>
            <a:ext cx="423714" cy="365125"/>
          </a:xfrm>
        </p:spPr>
        <p:txBody>
          <a:bodyPr/>
          <a:lstStyle/>
          <a:p>
            <a:fld id="{FD147BFD-0D12-4E70-A1D2-9100D33DAACD}" type="slidenum">
              <a:rPr lang="en-US" smtClean="0"/>
              <a:t>5</a:t>
            </a:fld>
            <a:endParaRPr lang="en-US" dirty="0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804333" y="500594"/>
            <a:ext cx="3124199" cy="7155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 smtClean="0">
                <a:latin typeface="Arial"/>
                <a:cs typeface="Arial"/>
              </a:rPr>
              <a:t>Exercise:</a:t>
            </a:r>
            <a:endParaRPr lang="en-US" sz="5000" b="1" dirty="0">
              <a:latin typeface="Arial"/>
              <a:cs typeface="Arial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804333" y="1383911"/>
            <a:ext cx="5613400" cy="5013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0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endParaRPr lang="en-US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804333" y="1248447"/>
            <a:ext cx="5867400" cy="5203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0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700" dirty="0" smtClean="0">
                <a:latin typeface="Arial"/>
                <a:cs typeface="Arial"/>
              </a:rPr>
              <a:t>Input a string ‘Android’ instead of </a:t>
            </a:r>
            <a:r>
              <a:rPr lang="en-US" sz="2700" dirty="0">
                <a:latin typeface="Arial"/>
                <a:cs typeface="Arial"/>
              </a:rPr>
              <a:t>‘Hello, Espresso!’ </a:t>
            </a:r>
            <a:r>
              <a:rPr lang="en-US" sz="2700" dirty="0" smtClean="0">
                <a:latin typeface="Arial"/>
                <a:cs typeface="Arial"/>
              </a:rPr>
              <a:t>and see if the test fails. (Analyze log cat and see how Espresso throws errors with view hierarchy display)</a:t>
            </a:r>
          </a:p>
          <a:p>
            <a:pPr marL="63500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700" dirty="0" smtClean="0">
                <a:latin typeface="Arial"/>
                <a:cs typeface="Arial"/>
              </a:rPr>
              <a:t>Create and launch another activity via intent on button click from </a:t>
            </a:r>
            <a:r>
              <a:rPr lang="en-US" sz="2700" dirty="0" err="1" smtClean="0">
                <a:latin typeface="Arial"/>
                <a:cs typeface="Arial"/>
              </a:rPr>
              <a:t>SayHelloActivity</a:t>
            </a:r>
            <a:r>
              <a:rPr lang="en-US" sz="2700" dirty="0" smtClean="0">
                <a:latin typeface="Arial"/>
                <a:cs typeface="Arial"/>
              </a:rPr>
              <a:t>. Now, verify with Espresso that you have navigated to the newly created activity by validating text (say “Hello”) of </a:t>
            </a:r>
            <a:r>
              <a:rPr lang="en-US" sz="2700" dirty="0" err="1" smtClean="0">
                <a:latin typeface="Arial"/>
                <a:cs typeface="Arial"/>
              </a:rPr>
              <a:t>textView</a:t>
            </a:r>
            <a:r>
              <a:rPr lang="en-US" sz="2700" dirty="0" smtClean="0">
                <a:latin typeface="Arial"/>
                <a:cs typeface="Arial"/>
              </a:rPr>
              <a:t>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73867" y="2032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5" name="Content Placeholder 18" descr="Screen Shot 2015-08-15 at 12.09.13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" r="492"/>
          <a:stretch/>
        </p:blipFill>
        <p:spPr>
          <a:xfrm>
            <a:off x="7586127" y="1253062"/>
            <a:ext cx="3589867" cy="4927600"/>
          </a:xfrm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7357527" y="897464"/>
            <a:ext cx="4428071" cy="2170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 smtClean="0">
                <a:latin typeface="Arial"/>
                <a:cs typeface="Arial"/>
              </a:rPr>
              <a:t>Sample Directory Structure:</a:t>
            </a:r>
            <a:endParaRPr lang="en-US" sz="25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7990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ndroid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androidSlides" id="{BE1B15B1-4952-4CBB-9E8A-BEB2E0634118}" vid="{AC433EC5-E69B-4CC3-B82C-6B66EB6E7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androidSlides</Template>
  <TotalTime>128</TotalTime>
  <Words>470</Words>
  <Application>Microsoft Macintosh PowerPoint</Application>
  <PresentationFormat>Custom</PresentationFormat>
  <Paragraphs>45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androidSlides</vt:lpstr>
      <vt:lpstr>Espresso UI Test (SayHello Decl.)</vt:lpstr>
      <vt:lpstr>Espresso UI Test (SayHello Decl.)</vt:lpstr>
      <vt:lpstr>Espresso UI Test (SayHello Decl.)</vt:lpstr>
      <vt:lpstr>Espresso UI Test (SayHello Decl.)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Tutorials</dc:title>
  <dc:creator>Anthony Souza</dc:creator>
  <cp:lastModifiedBy>Pratik P Jaiswal</cp:lastModifiedBy>
  <cp:revision>22</cp:revision>
  <dcterms:created xsi:type="dcterms:W3CDTF">2015-07-31T02:38:22Z</dcterms:created>
  <dcterms:modified xsi:type="dcterms:W3CDTF">2015-08-18T08:34:21Z</dcterms:modified>
</cp:coreProperties>
</file>