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7620000" cx="10160000"/>
  <p:notesSz cy="10160000" cx="7620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" name="Shape 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3048000" x="914400"/>
            <a:ext cy="1219199" cx="833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4572000" x="1828800"/>
            <a:ext cy="914400" cx="650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828800" x="304800"/>
            <a:ext cy="54863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28800" x="30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828800" x="538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6705600" x="304800"/>
            <a:ext cy="6095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2.xml" Type="http://schemas.openxmlformats.org/officeDocument/2006/relationships/theme" Id="rId6"/><Relationship Target="../slideLayouts/slideLayout5.xml" Type="http://schemas.openxmlformats.org/officeDocument/2006/relationships/slideLayout" Id="rId5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developer.android.com/guide/topics/resources/index.html" Type="http://schemas.openxmlformats.org/officeDocument/2006/relationships/hyperlink" TargetMode="External" Id="rId4"/><Relationship Target="http://developer.android.com/guide/topics/resources/localization.html" Type="http://schemas.openxmlformats.org/officeDocument/2006/relationships/hyperlink" TargetMode="External" Id="rId3"/><Relationship Target="http://developer.android.com/reference/android/widget/TextView.html" Type="http://schemas.openxmlformats.org/officeDocument/2006/relationships/hyperlink" TargetMode="External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y="202000" x="203050"/>
            <a:ext cy="944700" cx="71526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- HelloWorld (i18n)</a:t>
            </a:r>
          </a:p>
        </p:txBody>
      </p:sp>
      <p:sp>
        <p:nvSpPr>
          <p:cNvPr id="20" name="Shape 20"/>
          <p:cNvSpPr txBox="1"/>
          <p:nvPr/>
        </p:nvSpPr>
        <p:spPr>
          <a:xfrm>
            <a:off y="1219200" x="203200"/>
            <a:ext cy="6229725" cx="966092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"Hello World" application localized for different languages</a:t>
            </a:r>
          </a:p>
          <a:p>
            <a:pPr rtl="0" lvl="1" marR="0" indent="-186266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Courier New"/>
              <a:buChar char="o"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Currently English and German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view defined by layout resource via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R.layout.main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TextView in layout resource references a string that can be internationalized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name of the directory contains the two letter country code by which different locales can be distinguished</a:t>
            </a:r>
          </a:p>
          <a:p>
            <a:pPr rtl="0" lvl="1" marR="0" indent="-186266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Courier New"/>
              <a:buChar char="o"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English version of string =&gt;</a:t>
            </a:r>
            <a:r>
              <a:rPr sz="21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res/values/strings.xml </a:t>
            </a: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(default)</a:t>
            </a:r>
          </a:p>
          <a:p>
            <a:pPr rtl="0" lvl="1" marR="0" indent="-186266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Courier New"/>
              <a:buChar char="o"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German version of string =&gt;</a:t>
            </a:r>
            <a:r>
              <a:rPr sz="21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res/values-de/strings.xml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Depending on device settings one of the string resource is used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 which do not need localization - declare in default resource file instead of declaring in all localized resource files</a:t>
            </a:r>
          </a:p>
        </p:txBody>
      </p:sp>
      <p:sp>
        <p:nvSpPr>
          <p:cNvPr id="21" name="Shape 21"/>
          <p:cNvSpPr txBox="1"/>
          <p:nvPr/>
        </p:nvSpPr>
        <p:spPr>
          <a:xfrm>
            <a:off y="0" x="5689600"/>
            <a:ext cy="325825" cx="444825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sz="13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tutorial/android/helloworld/i18n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/>
        </p:nvSpPr>
        <p:spPr>
          <a:xfrm>
            <a:off y="304800" x="304800"/>
            <a:ext cy="7011350" cx="969632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main.xml, XML-attribute 'text' of tag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&lt;TextView&gt;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does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contain a string literal</a:t>
            </a:r>
            <a:b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references to string defined in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strings.xml</a:t>
            </a:r>
            <a:b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main.xml </a:t>
            </a:r>
            <a:b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android:text="@string/greeting"</a:t>
            </a:r>
            <a:b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strings.xml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&lt;string name="greeting"&gt;Hello World!&lt;/string&gt;</a:t>
            </a:r>
            <a:b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application partially works when cross-compiled using XMLVM. Rotation does not work.</a:t>
            </a:r>
          </a:p>
        </p:txBody>
      </p:sp>
      <p:sp>
        <p:nvSpPr>
          <p:cNvPr id="27" name="Shape 27"/>
          <p:cNvSpPr/>
          <p:nvPr/>
        </p:nvSpPr>
        <p:spPr>
          <a:xfrm>
            <a:off y="2349147" x="3562711"/>
            <a:ext cy="593856" cx="1557151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y="2349977" x="5290674"/>
            <a:ext cy="633743" cx="1734076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/>
        </p:nvSpPr>
        <p:spPr>
          <a:xfrm>
            <a:off y="3454375" x="1625600"/>
            <a:ext cy="1297724" cx="275967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designates a string resource to be looked up in strings.xml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y="3352800" x="5384800"/>
            <a:ext cy="1396725" cx="286804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designates a symbolic label used to identify</a:t>
            </a:r>
            <a:b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particular string</a:t>
            </a:r>
          </a:p>
        </p:txBody>
      </p:sp>
      <p:cxnSp>
        <p:nvCxnSpPr>
          <p:cNvPr id="31" name="Shape 31"/>
          <p:cNvCxnSpPr>
            <a:stCxn id="32" idx="0"/>
            <a:endCxn id="32" idx="0"/>
          </p:cNvCxnSpPr>
          <p:nvPr/>
        </p:nvCxnSpPr>
        <p:spPr>
          <a:xfrm flipH="1">
            <a:off y="3055031" x="3657599"/>
            <a:ext cy="396868" cx="396868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3" name="Shape 33"/>
          <p:cNvCxnSpPr>
            <a:stCxn id="34" idx="0"/>
            <a:endCxn id="34" idx="0"/>
          </p:cNvCxnSpPr>
          <p:nvPr/>
        </p:nvCxnSpPr>
        <p:spPr>
          <a:xfrm>
            <a:off y="3064051" x="6307498"/>
            <a:ext cy="322615" cx="248776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22375" x="3149600"/>
            <a:ext cy="6121724" cx="314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02850" x="100450"/>
            <a:ext cy="5834024" cx="2977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/>
        </p:nvSpPr>
        <p:spPr>
          <a:xfrm>
            <a:off y="305475" x="6498650"/>
            <a:ext cy="1360924" cx="35113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emulator locale can be changed using the adb shell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y="1727175" x="6299200"/>
            <a:ext cy="4721775" cx="379905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186266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/>
              <a:buChar char="●"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Pick the language code to which you want to change the locale to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0" marR="0" indent="-186266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/>
              <a:buChar char="●"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the emulator is launched, run adb shell: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1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 adb shell</a:t>
            </a:r>
          </a:p>
          <a:p>
            <a:pPr rtl="0" lvl="0" marR="0" indent="-186266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/>
              <a:buChar char="●"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adb shell prompt, run:</a:t>
            </a:r>
          </a:p>
          <a:p>
            <a:pPr rtl="0" marR="0" indent="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1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setprop persist.sys.language de;stop;sleep 5;start</a:t>
            </a:r>
          </a:p>
          <a:p>
            <a:pPr rtl="0" marR="0" indent="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1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rtl="0" lvl="0" marR="0" indent="-186266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/>
              <a:buChar char="●"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emulator will restart</a:t>
            </a:r>
          </a:p>
        </p:txBody>
      </p:sp>
      <p:sp>
        <p:nvSpPr>
          <p:cNvPr id="43" name="Shape 43"/>
          <p:cNvSpPr/>
          <p:nvPr/>
        </p:nvSpPr>
        <p:spPr>
          <a:xfrm>
            <a:off y="2749147" x="517021"/>
            <a:ext cy="389880" cx="2214881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/>
        </p:nvSpPr>
        <p:spPr>
          <a:xfrm>
            <a:off y="2267126" x="3259937"/>
            <a:ext cy="300480" cx="2027100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/>
        </p:nvSpPr>
        <p:spPr>
          <a:xfrm>
            <a:off y="4072097" x="3667146"/>
            <a:ext cy="389880" cx="2214881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y="946326" x="211937"/>
            <a:ext cy="300480" cx="2027100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/>
        </p:nvSpPr>
        <p:spPr>
          <a:xfrm>
            <a:off y="5994375" x="203200"/>
            <a:ext cy="886150" cx="29043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16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English :</a:t>
            </a:r>
            <a:r>
              <a:rPr sz="16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16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res/values/strings.xml 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y="711175" x="3149600"/>
            <a:ext cy="895749" cx="331367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16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German :</a:t>
            </a:r>
            <a:r>
              <a:rPr sz="16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16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res/values-de/strings.xml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/>
        </p:nvSpPr>
        <p:spPr>
          <a:xfrm>
            <a:off y="701075" x="600900"/>
            <a:ext cy="1004400" cx="327152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y="1727175" x="609600"/>
            <a:ext cy="1969924" cx="51561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Localization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Application Resource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TextView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452300" x="485225"/>
            <a:ext cy="948624" cx="278204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y="1930400" x="609600"/>
            <a:ext cy="2086925" cx="899807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 localization for French (fr). The message to be displayed should be “Salut</a:t>
            </a:r>
            <a:r>
              <a:rPr sz="2666" lang="en-US"/>
              <a:t>!</a:t>
            </a: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