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3" r:id="rId4"/>
  </p:sldMasterIdLst>
  <p:notesMasterIdLst>
    <p:notesMasterId r:id="rId5"/>
  </p:notesMasterIdLst>
  <p:sldIdLst>
    <p:sldId id="256" r:id="rId6"/>
    <p:sldId id="257" r:id="rId7"/>
    <p:sldId id="258" r:id="rId8"/>
    <p:sldId id="259" r:id="rId9"/>
  </p:sldIdLst>
  <p:sldSz cy="7620000" cx="10160000"/>
  <p:notesSz cy="10160000" cx="7620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2.xml" Type="http://schemas.openxmlformats.org/officeDocument/2006/relationships/theme" Id="rId1"/><Relationship Target="slideMasters/slideMaster1.xml" Type="http://schemas.openxmlformats.org/officeDocument/2006/relationships/slideMaster" Id="rId4"/><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826000" x="762000"/>
            <a:ext cy="4572000" cx="6096000"/>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 name="Shape 40"/>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 name="Shape 4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 name="Shape 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 name="Shape 6"/>
        <p:cNvGrpSpPr/>
        <p:nvPr/>
      </p:nvGrpSpPr>
      <p:grpSpPr>
        <a:xfrm>
          <a:off y="0" x="0"/>
          <a:ext cy="0" cx="0"/>
          <a:chOff y="0" x="0"/>
          <a:chExt cy="0" cx="0"/>
        </a:xfrm>
      </p:grpSpPr>
      <p:sp>
        <p:nvSpPr>
          <p:cNvPr id="7" name="Shape 7"/>
          <p:cNvSpPr txBox="1"/>
          <p:nvPr>
            <p:ph type="ctrTitle"/>
          </p:nvPr>
        </p:nvSpPr>
        <p:spPr>
          <a:xfrm>
            <a:off y="3048000" x="914400"/>
            <a:ext cy="1219199" cx="8331200"/>
          </a:xfrm>
          <a:prstGeom prst="rect">
            <a:avLst/>
          </a:prstGeom>
          <a:noFill/>
          <a:ln>
            <a:noFill/>
          </a:ln>
        </p:spPr>
        <p:txBody>
          <a:bodyPr bIns="91425" rIns="91425" lIns="91425" t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8" name="Shape 8"/>
          <p:cNvSpPr txBox="1"/>
          <p:nvPr>
            <p:ph idx="1" type="subTitle"/>
          </p:nvPr>
        </p:nvSpPr>
        <p:spPr>
          <a:xfrm>
            <a:off y="4572000" x="1828800"/>
            <a:ext cy="914400" cx="6502399"/>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y="0" x="0"/>
          <a:ext cy="0" cx="0"/>
          <a:chOff y="0" x="0"/>
          <a:chExt cy="0" cx="0"/>
        </a:xfrm>
      </p:grpSpPr>
      <p:sp>
        <p:nvSpPr>
          <p:cNvPr id="10" name="Shape 10"/>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1" name="Shape 11"/>
          <p:cNvSpPr txBox="1"/>
          <p:nvPr>
            <p:ph idx="1" type="body"/>
          </p:nvPr>
        </p:nvSpPr>
        <p:spPr>
          <a:xfrm>
            <a:off y="1828800" x="304800"/>
            <a:ext cy="5486399" cx="9550400"/>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 name="Shape 12"/>
        <p:cNvGrpSpPr/>
        <p:nvPr/>
      </p:nvGrpSpPr>
      <p:grpSpPr>
        <a:xfrm>
          <a:off y="0" x="0"/>
          <a:ext cy="0" cx="0"/>
          <a:chOff y="0" x="0"/>
          <a:chExt cy="0" cx="0"/>
        </a:xfrm>
      </p:grpSpPr>
      <p:sp>
        <p:nvSpPr>
          <p:cNvPr id="13" name="Shape 13"/>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4" name="Shape 14"/>
          <p:cNvSpPr txBox="1"/>
          <p:nvPr>
            <p:ph idx="1" type="body"/>
          </p:nvPr>
        </p:nvSpPr>
        <p:spPr>
          <a:xfrm>
            <a:off y="1828800" x="30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
        <p:nvSpPr>
          <p:cNvPr id="15" name="Shape 15"/>
          <p:cNvSpPr txBox="1"/>
          <p:nvPr>
            <p:ph idx="2" type="body"/>
          </p:nvPr>
        </p:nvSpPr>
        <p:spPr>
          <a:xfrm>
            <a:off y="1828800" x="538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 name="Shape 16"/>
        <p:cNvGrpSpPr/>
        <p:nvPr/>
      </p:nvGrpSpPr>
      <p:grpSpPr>
        <a:xfrm>
          <a:off y="0" x="0"/>
          <a:ext cy="0" cx="0"/>
          <a:chOff y="0" x="0"/>
          <a:chExt cy="0" cx="0"/>
        </a:xfrm>
      </p:grpSpPr>
      <p:sp>
        <p:nvSpPr>
          <p:cNvPr id="17" name="Shape 17"/>
          <p:cNvSpPr txBox="1"/>
          <p:nvPr>
            <p:ph idx="1" type="body"/>
          </p:nvPr>
        </p:nvSpPr>
        <p:spPr>
          <a:xfrm>
            <a:off y="6705600" x="304800"/>
            <a:ext cy="609599" cx="9550400"/>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theme/theme3.xml" Type="http://schemas.openxmlformats.org/officeDocument/2006/relationships/theme" Id="rId6"/><Relationship Target="../slideLayouts/slideLayout5.xml" Type="http://schemas.openxmlformats.org/officeDocument/2006/relationships/slideLayout" Id="rId5"/></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4"/><Relationship Target="../media/image01.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http://developer.android.com/reference/android/widget/LinearLayout.html" Type="http://schemas.openxmlformats.org/officeDocument/2006/relationships/hyperlink" TargetMode="External" Id="rId4"/><Relationship Target="http://developer.android.com/guide/topics/ui/layout-objects.html" Type="http://schemas.openxmlformats.org/officeDocument/2006/relationships/hyperlink" TargetMode="External" Id="rId3"/><Relationship Target="http://developer.android.com/reference/android/widget/Button.html" Type="http://schemas.openxmlformats.org/officeDocument/2006/relationships/hyperlink" TargetMode="External" Id="rId6"/><Relationship Target="http://developer.android.com/reference/android/widget/LinearLayout.LayoutParams.html" Type="http://schemas.openxmlformats.org/officeDocument/2006/relationships/hyperlink" TargetMode="External"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 name="Shape 18"/>
        <p:cNvGrpSpPr/>
        <p:nvPr/>
      </p:nvGrpSpPr>
      <p:grpSpPr>
        <a:xfrm>
          <a:off y="0" x="0"/>
          <a:ext cy="0" cx="0"/>
          <a:chOff y="0" x="0"/>
          <a:chExt cy="0" cx="0"/>
        </a:xfrm>
      </p:grpSpPr>
      <p:sp>
        <p:nvSpPr>
          <p:cNvPr id="19" name="Shape 19"/>
          <p:cNvSpPr txBox="1"/>
          <p:nvPr>
            <p:ph type="ctrTitle"/>
          </p:nvPr>
        </p:nvSpPr>
        <p:spPr>
          <a:xfrm>
            <a:off y="94275" x="-4300"/>
            <a:ext cy="957275" cx="6012574"/>
          </a:xfrm>
          <a:prstGeom prst="rect">
            <a:avLst/>
          </a:prstGeom>
        </p:spPr>
        <p:txBody>
          <a:bodyPr bIns="38100" rIns="38100" lIns="38100" tIns="38100" anchor="t" anchorCtr="0">
            <a:noAutofit/>
          </a:bodyPr>
          <a:lstStyle/>
          <a:p>
            <a:pPr algn="ctr" rtl="0">
              <a:lnSpc>
                <a:spcPct val="100000"/>
              </a:lnSpc>
              <a:spcBef>
                <a:spcPts val="0"/>
              </a:spcBef>
              <a:buNone/>
            </a:pPr>
            <a:r>
              <a:rPr sz="4266" lang="en-US">
                <a:solidFill>
                  <a:srgbClr val="000000"/>
                </a:solidFill>
                <a:latin typeface="Arial"/>
                <a:ea typeface="Arial"/>
                <a:cs typeface="Arial"/>
                <a:sym typeface="Arial"/>
              </a:rPr>
              <a:t>Android - Layout (linear)</a:t>
            </a:r>
          </a:p>
        </p:txBody>
      </p:sp>
      <p:sp>
        <p:nvSpPr>
          <p:cNvPr id="20" name="Shape 20"/>
          <p:cNvSpPr txBox="1"/>
          <p:nvPr/>
        </p:nvSpPr>
        <p:spPr>
          <a:xfrm>
            <a:off y="1215225" x="304825"/>
            <a:ext cy="4855600" cx="9620374"/>
          </a:xfrm>
          <a:prstGeom prst="rect">
            <a:avLst/>
          </a:prstGeom>
          <a:noFill/>
          <a:ln>
            <a:noFill/>
          </a:ln>
        </p:spPr>
        <p:txBody>
          <a:bodyPr bIns="38100" rIns="38100" lIns="38100" tIns="38100" anchor="t" anchorCtr="0">
            <a:noAutofit/>
          </a:bodyPr>
          <a:lstStyle/>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Arial"/>
                <a:ea typeface="Arial"/>
                <a:cs typeface="Arial"/>
                <a:sym typeface="Arial"/>
              </a:rPr>
              <a:t>Shows use of LinearLayout for portrait and landscape mode</a:t>
            </a:r>
          </a:p>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Arial"/>
                <a:ea typeface="Arial"/>
                <a:cs typeface="Arial"/>
                <a:sym typeface="Arial"/>
              </a:rPr>
              <a:t>Displays </a:t>
            </a:r>
            <a:r>
              <a:rPr sz="2666" lang="en-US"/>
              <a:t>six</a:t>
            </a:r>
            <a:r>
              <a:rPr sz="2666" lang="en-US">
                <a:solidFill>
                  <a:srgbClr val="000000"/>
                </a:solidFill>
                <a:latin typeface="Arial"/>
                <a:ea typeface="Arial"/>
                <a:cs typeface="Arial"/>
                <a:sym typeface="Arial"/>
              </a:rPr>
              <a:t> buttons arranged according to the orientation</a:t>
            </a:r>
          </a:p>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Arial"/>
                <a:ea typeface="Arial"/>
                <a:cs typeface="Arial"/>
                <a:sym typeface="Arial"/>
              </a:rPr>
              <a:t>Layout resource is referenced via identifier </a:t>
            </a:r>
            <a:r>
              <a:rPr sz="2666" lang="en-US">
                <a:solidFill>
                  <a:srgbClr val="000000"/>
                </a:solidFill>
                <a:latin typeface="courier new"/>
                <a:ea typeface="courier new"/>
                <a:cs typeface="courier new"/>
                <a:sym typeface="courier new"/>
              </a:rPr>
              <a:t>R.layout.main</a:t>
            </a:r>
          </a:p>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Arial"/>
                <a:ea typeface="Arial"/>
                <a:cs typeface="Arial"/>
                <a:sym typeface="Arial"/>
              </a:rPr>
              <a:t>Layout resource is picked based on screen orientation:</a:t>
            </a:r>
          </a:p>
          <a:p>
            <a:pPr rtl="0" lvl="1" marR="0" indent="-220133" marL="762000">
              <a:lnSpc>
                <a:spcPct val="100000"/>
              </a:lnSpc>
              <a:spcBef>
                <a:spcPts val="0"/>
              </a:spcBef>
              <a:spcAft>
                <a:spcPts val="0"/>
              </a:spcAft>
              <a:buClr>
                <a:srgbClr val="000000"/>
              </a:buClr>
              <a:buSzPct val="98765"/>
              <a:buFont typeface="Courier New"/>
              <a:buChar char="o"/>
            </a:pPr>
            <a:r>
              <a:rPr sz="2666" lang="en-US">
                <a:solidFill>
                  <a:srgbClr val="000000"/>
                </a:solidFill>
                <a:latin typeface="courier new"/>
                <a:ea typeface="courier new"/>
                <a:cs typeface="courier new"/>
                <a:sym typeface="courier new"/>
              </a:rPr>
              <a:t>res/layout/main.xml</a:t>
            </a:r>
            <a:r>
              <a:rPr sz="2666" lang="en-US">
                <a:solidFill>
                  <a:srgbClr val="000000"/>
                </a:solidFill>
                <a:latin typeface="Arial"/>
                <a:ea typeface="Arial"/>
                <a:cs typeface="Arial"/>
                <a:sym typeface="Arial"/>
              </a:rPr>
              <a:t> - portrait mode</a:t>
            </a:r>
          </a:p>
          <a:p>
            <a:pPr rtl="0" lvl="1" marR="0" indent="-220133" marL="762000">
              <a:lnSpc>
                <a:spcPct val="100000"/>
              </a:lnSpc>
              <a:spcBef>
                <a:spcPts val="0"/>
              </a:spcBef>
              <a:spcAft>
                <a:spcPts val="0"/>
              </a:spcAft>
              <a:buClr>
                <a:srgbClr val="000000"/>
              </a:buClr>
              <a:buSzPct val="98765"/>
              <a:buFont typeface="Courier New"/>
              <a:buChar char="o"/>
            </a:pPr>
            <a:r>
              <a:rPr sz="2666" lang="en-US">
                <a:solidFill>
                  <a:srgbClr val="000000"/>
                </a:solidFill>
                <a:latin typeface="courier new"/>
                <a:ea typeface="courier new"/>
                <a:cs typeface="courier new"/>
                <a:sym typeface="courier new"/>
              </a:rPr>
              <a:t>res/layout-land/main.xml</a:t>
            </a:r>
            <a:r>
              <a:rPr sz="2666" lang="en-US">
                <a:solidFill>
                  <a:srgbClr val="000000"/>
                </a:solidFill>
                <a:latin typeface="Arial"/>
                <a:ea typeface="Arial"/>
                <a:cs typeface="Arial"/>
                <a:sym typeface="Arial"/>
              </a:rPr>
              <a:t> - landscape mode</a:t>
            </a:r>
          </a:p>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Arial"/>
                <a:ea typeface="Arial"/>
                <a:cs typeface="Arial"/>
                <a:sym typeface="Arial"/>
              </a:rPr>
              <a:t>Layout resource uses:</a:t>
            </a:r>
          </a:p>
          <a:p>
            <a:pPr rtl="0" lvl="1" marR="0" indent="-203200" marL="762000">
              <a:lnSpc>
                <a:spcPct val="100000"/>
              </a:lnSpc>
              <a:spcBef>
                <a:spcPts val="0"/>
              </a:spcBef>
              <a:spcAft>
                <a:spcPts val="0"/>
              </a:spcAft>
              <a:buClr>
                <a:srgbClr val="000000"/>
              </a:buClr>
              <a:buSzPct val="100000"/>
              <a:buFont typeface="Courier New"/>
              <a:buChar char="o"/>
            </a:pPr>
            <a:r>
              <a:rPr sz="2400" lang="en-US">
                <a:solidFill>
                  <a:srgbClr val="000000"/>
                </a:solidFill>
                <a:latin typeface="Arial"/>
                <a:ea typeface="Arial"/>
                <a:cs typeface="Arial"/>
                <a:sym typeface="Arial"/>
              </a:rPr>
              <a:t>LinearLayout on top-level of view hierarchy</a:t>
            </a:r>
          </a:p>
          <a:p>
            <a:pPr rtl="0" lvl="1" marR="0" indent="-203200" marL="762000">
              <a:lnSpc>
                <a:spcPct val="100000"/>
              </a:lnSpc>
              <a:spcBef>
                <a:spcPts val="0"/>
              </a:spcBef>
              <a:spcAft>
                <a:spcPts val="0"/>
              </a:spcAft>
              <a:buClr>
                <a:srgbClr val="000000"/>
              </a:buClr>
              <a:buSzPct val="100000"/>
              <a:buFont typeface="Courier New"/>
              <a:buChar char="o"/>
            </a:pPr>
            <a:r>
              <a:rPr sz="2400" lang="en-US">
                <a:solidFill>
                  <a:srgbClr val="000000"/>
                </a:solidFill>
                <a:latin typeface="Arial"/>
                <a:ea typeface="Arial"/>
                <a:cs typeface="Arial"/>
                <a:sym typeface="Arial"/>
              </a:rPr>
              <a:t>Nested LinearLayouts to achieve portrait/ landscape orientation</a:t>
            </a:r>
          </a:p>
          <a:p>
            <a:pPr rtl="0">
              <a:lnSpc>
                <a:spcPct val="100000"/>
              </a:lnSpc>
              <a:spcBef>
                <a:spcPts val="0"/>
              </a:spcBef>
              <a:buNone/>
            </a:pPr>
            <a:r>
              <a:rPr sz="1893" lang="en-US">
                <a:solidFill>
                  <a:srgbClr val="000000"/>
                </a:solidFill>
                <a:latin typeface="courier new"/>
                <a:ea typeface="courier new"/>
                <a:cs typeface="courier new"/>
                <a:sym typeface="courier new"/>
              </a:rPr>
              <a:t>       </a:t>
            </a:r>
          </a:p>
          <a:p>
            <a:pPr rtl="0">
              <a:lnSpc>
                <a:spcPct val="100000"/>
              </a:lnSpc>
              <a:spcBef>
                <a:spcPts val="0"/>
              </a:spcBef>
              <a:buNone/>
            </a:pPr>
            <a:r>
              <a:t/>
            </a:r>
            <a:endParaRPr sz="1893">
              <a:solidFill>
                <a:srgbClr val="000000"/>
              </a:solidFill>
              <a:latin typeface="courier new"/>
              <a:ea typeface="courier new"/>
              <a:cs typeface="courier new"/>
              <a:sym typeface="courier new"/>
            </a:endParaRPr>
          </a:p>
        </p:txBody>
      </p:sp>
      <p:sp>
        <p:nvSpPr>
          <p:cNvPr id="21" name="Shape 21"/>
          <p:cNvSpPr/>
          <p:nvPr/>
        </p:nvSpPr>
        <p:spPr>
          <a:xfrm>
            <a:off y="5782500" x="2110475"/>
            <a:ext cy="1622274" cx="2517024"/>
          </a:xfrm>
          <a:prstGeom prst="rect">
            <a:avLst/>
          </a:prstGeom>
          <a:solidFill>
            <a:srgbClr val="FFFFFF"/>
          </a:solidFill>
          <a:ln w="12700" cap="flat">
            <a:solidFill>
              <a:srgbClr val="00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2" name="Shape 22"/>
          <p:cNvSpPr txBox="1"/>
          <p:nvPr/>
        </p:nvSpPr>
        <p:spPr>
          <a:xfrm>
            <a:off y="5892800" x="2235200"/>
            <a:ext cy="1313575" cx="2580250"/>
          </a:xfrm>
          <a:prstGeom prst="rect">
            <a:avLst/>
          </a:prstGeom>
          <a:noFill/>
          <a:ln>
            <a:noFill/>
          </a:ln>
        </p:spPr>
        <p:txBody>
          <a:bodyPr bIns="38100" rIns="38100" lIns="38100" tIns="38100" anchor="t" anchorCtr="0">
            <a:noAutofit/>
          </a:bodyPr>
          <a:lstStyle/>
          <a:p>
            <a:pPr rtl="0">
              <a:lnSpc>
                <a:spcPct val="100000"/>
              </a:lnSpc>
              <a:spcBef>
                <a:spcPts val="0"/>
              </a:spcBef>
              <a:buNone/>
            </a:pPr>
            <a:r>
              <a:rPr sz="1866" lang="en-US">
                <a:solidFill>
                  <a:srgbClr val="000000"/>
                </a:solidFill>
                <a:latin typeface="courier new"/>
                <a:ea typeface="courier new"/>
                <a:cs typeface="courier new"/>
                <a:sym typeface="courier new"/>
              </a:rPr>
              <a:t>&lt;LinearLayout&gt;</a:t>
            </a:r>
          </a:p>
          <a:p>
            <a:pPr rtl="0">
              <a:lnSpc>
                <a:spcPct val="100000"/>
              </a:lnSpc>
              <a:spcBef>
                <a:spcPts val="0"/>
              </a:spcBef>
              <a:buNone/>
            </a:pPr>
            <a:r>
              <a:rPr sz="1866" lang="en-US">
                <a:solidFill>
                  <a:srgbClr val="000000"/>
                </a:solidFill>
                <a:latin typeface="courier new"/>
                <a:ea typeface="courier new"/>
                <a:cs typeface="courier new"/>
                <a:sym typeface="courier new"/>
              </a:rPr>
              <a:t>    &lt;Button ..</a:t>
            </a:r>
            <a:br>
              <a:rPr sz="1866" lang="en-US">
                <a:solidFill>
                  <a:srgbClr val="000000"/>
                </a:solidFill>
                <a:latin typeface="courier new"/>
                <a:ea typeface="courier new"/>
                <a:cs typeface="courier new"/>
                <a:sym typeface="courier new"/>
              </a:rPr>
            </a:br>
            <a:r>
              <a:rPr sz="1866" lang="en-US">
                <a:solidFill>
                  <a:srgbClr val="000000"/>
                </a:solidFill>
                <a:latin typeface="courier new"/>
                <a:ea typeface="courier new"/>
                <a:cs typeface="courier new"/>
                <a:sym typeface="courier new"/>
              </a:rPr>
              <a:t>     .... /&gt;</a:t>
            </a:r>
          </a:p>
          <a:p>
            <a:pPr rtl="0">
              <a:lnSpc>
                <a:spcPct val="100000"/>
              </a:lnSpc>
              <a:spcBef>
                <a:spcPts val="0"/>
              </a:spcBef>
              <a:buNone/>
            </a:pPr>
            <a:r>
              <a:rPr sz="1866" lang="en-US">
                <a:solidFill>
                  <a:srgbClr val="000000"/>
                </a:solidFill>
                <a:latin typeface="courier new"/>
                <a:ea typeface="courier new"/>
                <a:cs typeface="courier new"/>
                <a:sym typeface="courier new"/>
              </a:rPr>
              <a:t>&lt;/LinearLayout&gt;</a:t>
            </a:r>
          </a:p>
        </p:txBody>
      </p:sp>
      <p:sp>
        <p:nvSpPr>
          <p:cNvPr id="23" name="Shape 23"/>
          <p:cNvSpPr txBox="1"/>
          <p:nvPr/>
        </p:nvSpPr>
        <p:spPr>
          <a:xfrm>
            <a:off y="5696800" x="5286200"/>
            <a:ext cy="1886875" cx="3386650"/>
          </a:xfrm>
          <a:prstGeom prst="rect">
            <a:avLst/>
          </a:prstGeom>
          <a:noFill/>
          <a:ln>
            <a:noFill/>
          </a:ln>
        </p:spPr>
        <p:txBody>
          <a:bodyPr bIns="38100" rIns="38100" lIns="38100" tIns="38100" anchor="t" anchorCtr="0">
            <a:noAutofit/>
          </a:bodyPr>
          <a:lstStyle/>
          <a:p>
            <a:pPr rtl="0">
              <a:lnSpc>
                <a:spcPct val="100000"/>
              </a:lnSpc>
              <a:spcBef>
                <a:spcPts val="0"/>
              </a:spcBef>
              <a:buNone/>
            </a:pPr>
            <a:r>
              <a:rPr sz="2400" lang="en-US">
                <a:solidFill>
                  <a:srgbClr val="000000"/>
                </a:solidFill>
                <a:latin typeface="Arial"/>
                <a:ea typeface="Arial"/>
                <a:cs typeface="Arial"/>
                <a:sym typeface="Arial"/>
              </a:rPr>
              <a:t>Layout parameters in &lt;Button&gt; must match capabilities defined by LinearLayout</a:t>
            </a:r>
          </a:p>
        </p:txBody>
      </p:sp>
      <p:sp>
        <p:nvSpPr>
          <p:cNvPr id="24" name="Shape 24"/>
          <p:cNvSpPr txBox="1"/>
          <p:nvPr/>
        </p:nvSpPr>
        <p:spPr>
          <a:xfrm>
            <a:off y="0" x="5689600"/>
            <a:ext cy="325825" cx="4448250"/>
          </a:xfrm>
          <a:prstGeom prst="rect">
            <a:avLst/>
          </a:prstGeom>
          <a:noFill/>
          <a:ln>
            <a:noFill/>
          </a:ln>
        </p:spPr>
        <p:txBody>
          <a:bodyPr bIns="38100" rIns="38100" lIns="38100" tIns="38100" anchor="t" anchorCtr="0">
            <a:noAutofit/>
          </a:bodyPr>
          <a:lstStyle/>
          <a:p>
            <a:pPr algn="r" rtl="0">
              <a:lnSpc>
                <a:spcPct val="100000"/>
              </a:lnSpc>
              <a:spcBef>
                <a:spcPts val="0"/>
              </a:spcBef>
              <a:buNone/>
            </a:pPr>
            <a:r>
              <a:rPr b="1" sz="1333" lang="en-US">
                <a:solidFill>
                  <a:srgbClr val="000000"/>
                </a:solidFill>
                <a:latin typeface="courier new"/>
                <a:ea typeface="courier new"/>
                <a:cs typeface="courier new"/>
                <a:sym typeface="courier new"/>
              </a:rPr>
              <a:t>tutorial/android/layout/linear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pic>
        <p:nvPicPr>
          <p:cNvPr id="29" name="Shape 29"/>
          <p:cNvPicPr preferRelativeResize="0"/>
          <p:nvPr/>
        </p:nvPicPr>
        <p:blipFill>
          <a:blip r:embed="rId3">
            <a:alphaModFix/>
          </a:blip>
          <a:stretch>
            <a:fillRect/>
          </a:stretch>
        </p:blipFill>
        <p:spPr>
          <a:xfrm>
            <a:off y="1320800" x="602875"/>
            <a:ext cy="5933025" cx="2971575"/>
          </a:xfrm>
          <a:prstGeom prst="rect">
            <a:avLst/>
          </a:prstGeom>
          <a:noFill/>
          <a:ln>
            <a:noFill/>
          </a:ln>
        </p:spPr>
      </p:pic>
      <p:pic>
        <p:nvPicPr>
          <p:cNvPr id="30" name="Shape 30"/>
          <p:cNvPicPr preferRelativeResize="0"/>
          <p:nvPr/>
        </p:nvPicPr>
        <p:blipFill>
          <a:blip r:embed="rId4">
            <a:alphaModFix/>
          </a:blip>
          <a:stretch>
            <a:fillRect/>
          </a:stretch>
        </p:blipFill>
        <p:spPr>
          <a:xfrm>
            <a:off y="1524000" x="3657600"/>
            <a:ext cy="3261250" cx="6312400"/>
          </a:xfrm>
          <a:prstGeom prst="rect">
            <a:avLst/>
          </a:prstGeom>
          <a:noFill/>
          <a:ln>
            <a:noFill/>
          </a:ln>
        </p:spPr>
      </p:pic>
      <p:sp>
        <p:nvSpPr>
          <p:cNvPr id="31" name="Shape 31"/>
          <p:cNvSpPr txBox="1"/>
          <p:nvPr/>
        </p:nvSpPr>
        <p:spPr>
          <a:xfrm>
            <a:off y="203200" x="511000"/>
            <a:ext cy="2049750" cx="9500624"/>
          </a:xfrm>
          <a:prstGeom prst="rect">
            <a:avLst/>
          </a:prstGeom>
          <a:noFill/>
          <a:ln>
            <a:noFill/>
          </a:ln>
        </p:spPr>
        <p:txBody>
          <a:bodyPr bIns="38100" rIns="38100" lIns="38100" tIns="38100" anchor="t" anchorCtr="0">
            <a:noAutofit/>
          </a:bodyPr>
          <a:lstStyle/>
          <a:p>
            <a:pPr rtl="0" lvl="0" marR="0" indent="-186266" marL="381000">
              <a:lnSpc>
                <a:spcPct val="100000"/>
              </a:lnSpc>
              <a:spcBef>
                <a:spcPts val="0"/>
              </a:spcBef>
              <a:spcAft>
                <a:spcPts val="0"/>
              </a:spcAft>
              <a:buClr>
                <a:srgbClr val="000000"/>
              </a:buClr>
              <a:buSzPct val="101587"/>
              <a:buFont typeface="Arial"/>
              <a:buChar char="●"/>
            </a:pPr>
            <a:r>
              <a:rPr sz="2133" lang="en-US">
                <a:solidFill>
                  <a:srgbClr val="000000"/>
                </a:solidFill>
                <a:latin typeface="Arial"/>
                <a:ea typeface="Arial"/>
                <a:cs typeface="Arial"/>
                <a:sym typeface="Arial"/>
              </a:rPr>
              <a:t>Layout resource uses </a:t>
            </a:r>
          </a:p>
          <a:p>
            <a:pPr rtl="0" lvl="1" marR="0" indent="-186266" marL="762000">
              <a:lnSpc>
                <a:spcPct val="100000"/>
              </a:lnSpc>
              <a:spcBef>
                <a:spcPts val="0"/>
              </a:spcBef>
              <a:spcAft>
                <a:spcPts val="0"/>
              </a:spcAft>
              <a:buClr>
                <a:srgbClr val="000000"/>
              </a:buClr>
              <a:buSzPct val="101587"/>
              <a:buFont typeface="Courier New"/>
              <a:buChar char="o"/>
            </a:pPr>
            <a:r>
              <a:rPr sz="2133" lang="en-US">
                <a:solidFill>
                  <a:srgbClr val="000000"/>
                </a:solidFill>
                <a:latin typeface="Arial"/>
                <a:ea typeface="Arial"/>
                <a:cs typeface="Arial"/>
                <a:sym typeface="Arial"/>
              </a:rPr>
              <a:t>3 nested LinearLayout to achieve portrait orientation of </a:t>
            </a:r>
            <a:r>
              <a:rPr sz="2133" lang="en-US"/>
              <a:t>six</a:t>
            </a:r>
            <a:r>
              <a:rPr sz="2133" lang="en-US">
                <a:solidFill>
                  <a:srgbClr val="000000"/>
                </a:solidFill>
                <a:latin typeface="Arial"/>
                <a:ea typeface="Arial"/>
                <a:cs typeface="Arial"/>
                <a:sym typeface="Arial"/>
              </a:rPr>
              <a:t> buttons</a:t>
            </a:r>
          </a:p>
          <a:p>
            <a:pPr rtl="0" lvl="1" marR="0" indent="-186266" marL="762000">
              <a:lnSpc>
                <a:spcPct val="100000"/>
              </a:lnSpc>
              <a:spcBef>
                <a:spcPts val="0"/>
              </a:spcBef>
              <a:spcAft>
                <a:spcPts val="0"/>
              </a:spcAft>
              <a:buClr>
                <a:srgbClr val="000000"/>
              </a:buClr>
              <a:buSzPct val="101587"/>
              <a:buFont typeface="Courier New"/>
              <a:buChar char="o"/>
            </a:pPr>
            <a:r>
              <a:rPr sz="2133" lang="en-US">
                <a:solidFill>
                  <a:srgbClr val="000000"/>
                </a:solidFill>
                <a:latin typeface="Arial"/>
                <a:ea typeface="Arial"/>
                <a:cs typeface="Arial"/>
                <a:sym typeface="Arial"/>
              </a:rPr>
              <a:t>2 nested LinearLayout to achieve landscape orientation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nvSpPr>
        <p:spPr>
          <a:xfrm>
            <a:off y="397575" x="601350"/>
            <a:ext cy="901849" cx="3371950"/>
          </a:xfrm>
          <a:prstGeom prst="rect">
            <a:avLst/>
          </a:prstGeom>
          <a:noFill/>
          <a:ln>
            <a:noFill/>
          </a:ln>
        </p:spPr>
        <p:txBody>
          <a:bodyPr bIns="38100" rIns="38100" lIns="38100" tIns="38100" anchor="t" anchorCtr="0">
            <a:noAutofit/>
          </a:bodyPr>
          <a:lstStyle/>
          <a:p>
            <a:pPr rtl="0">
              <a:lnSpc>
                <a:spcPct val="100000"/>
              </a:lnSpc>
              <a:spcBef>
                <a:spcPts val="0"/>
              </a:spcBef>
              <a:buNone/>
            </a:pPr>
            <a:r>
              <a:rPr sz="4266" lang="en-US">
                <a:solidFill>
                  <a:srgbClr val="000000"/>
                </a:solidFill>
                <a:latin typeface="Arial"/>
                <a:ea typeface="Arial"/>
                <a:cs typeface="Arial"/>
                <a:sym typeface="Arial"/>
              </a:rPr>
              <a:t>References</a:t>
            </a:r>
          </a:p>
        </p:txBody>
      </p:sp>
      <p:sp>
        <p:nvSpPr>
          <p:cNvPr id="37" name="Shape 37"/>
          <p:cNvSpPr txBox="1"/>
          <p:nvPr/>
        </p:nvSpPr>
        <p:spPr>
          <a:xfrm>
            <a:off y="1828800" x="609600"/>
            <a:ext cy="1969924" cx="5156199"/>
          </a:xfrm>
          <a:prstGeom prst="rect">
            <a:avLst/>
          </a:prstGeom>
          <a:noFill/>
          <a:ln>
            <a:noFill/>
          </a:ln>
        </p:spPr>
        <p:txBody>
          <a:bodyPr bIns="38100" rIns="38100" lIns="38100" tIns="38100" anchor="t" anchorCtr="0">
            <a:noAutofit/>
          </a:bodyPr>
          <a:lstStyle/>
          <a:p>
            <a:pPr rtl="0" lvl="0" marR="0" indent="-220133" marL="381000">
              <a:lnSpc>
                <a:spcPct val="100000"/>
              </a:lnSpc>
              <a:spcBef>
                <a:spcPts val="0"/>
              </a:spcBef>
              <a:spcAft>
                <a:spcPts val="0"/>
              </a:spcAft>
              <a:buClr>
                <a:srgbClr val="0000FF"/>
              </a:buClr>
              <a:buSzPct val="98765"/>
              <a:buFont typeface="Arial"/>
              <a:buChar char="●"/>
            </a:pPr>
            <a:r>
              <a:rPr u="sng" sz="2666" lang="en-US">
                <a:solidFill>
                  <a:srgbClr val="0000FF"/>
                </a:solidFill>
                <a:latin typeface="Arial"/>
                <a:ea typeface="Arial"/>
                <a:cs typeface="Arial"/>
                <a:sym typeface="Arial"/>
                <a:hlinkClick r:id="rId3"/>
              </a:rPr>
              <a:t>Layout objects</a:t>
            </a:r>
          </a:p>
          <a:p>
            <a:pPr rtl="0" lvl="0" marR="0" indent="-220133" marL="381000">
              <a:lnSpc>
                <a:spcPct val="100000"/>
              </a:lnSpc>
              <a:spcBef>
                <a:spcPts val="0"/>
              </a:spcBef>
              <a:spcAft>
                <a:spcPts val="0"/>
              </a:spcAft>
              <a:buClr>
                <a:srgbClr val="0000FF"/>
              </a:buClr>
              <a:buSzPct val="98765"/>
              <a:buFont typeface="Arial"/>
              <a:buChar char="●"/>
            </a:pPr>
            <a:r>
              <a:rPr u="sng" sz="2666" lang="en-US">
                <a:solidFill>
                  <a:srgbClr val="0000FF"/>
                </a:solidFill>
                <a:latin typeface="Arial"/>
                <a:ea typeface="Arial"/>
                <a:cs typeface="Arial"/>
                <a:sym typeface="Arial"/>
                <a:hlinkClick r:id="rId4"/>
              </a:rPr>
              <a:t>LinearLayout</a:t>
            </a:r>
          </a:p>
          <a:p>
            <a:pPr rtl="0" lvl="0" marR="0" indent="-220133" marL="381000">
              <a:lnSpc>
                <a:spcPct val="100000"/>
              </a:lnSpc>
              <a:spcBef>
                <a:spcPts val="0"/>
              </a:spcBef>
              <a:spcAft>
                <a:spcPts val="0"/>
              </a:spcAft>
              <a:buClr>
                <a:srgbClr val="0000FF"/>
              </a:buClr>
              <a:buSzPct val="98765"/>
              <a:buFont typeface="Arial"/>
              <a:buChar char="●"/>
            </a:pPr>
            <a:r>
              <a:rPr u="sng" sz="2666" lang="en-US">
                <a:solidFill>
                  <a:srgbClr val="0000FF"/>
                </a:solidFill>
                <a:latin typeface="Arial"/>
                <a:ea typeface="Arial"/>
                <a:cs typeface="Arial"/>
                <a:sym typeface="Arial"/>
                <a:hlinkClick r:id="rId5"/>
              </a:rPr>
              <a:t>LinearLayout.LayoutParams</a:t>
            </a:r>
          </a:p>
          <a:p>
            <a:pPr rtl="0" lvl="0" marR="0" indent="-220133" marL="381000">
              <a:lnSpc>
                <a:spcPct val="100000"/>
              </a:lnSpc>
              <a:spcBef>
                <a:spcPts val="0"/>
              </a:spcBef>
              <a:spcAft>
                <a:spcPts val="0"/>
              </a:spcAft>
              <a:buClr>
                <a:srgbClr val="0000FF"/>
              </a:buClr>
              <a:buSzPct val="98765"/>
              <a:buFont typeface="Arial"/>
              <a:buChar char="●"/>
            </a:pPr>
            <a:r>
              <a:rPr u="sng" sz="2666" lang="en-US">
                <a:solidFill>
                  <a:srgbClr val="0000FF"/>
                </a:solidFill>
                <a:latin typeface="Arial"/>
                <a:ea typeface="Arial"/>
                <a:cs typeface="Arial"/>
                <a:sym typeface="Arial"/>
                <a:hlinkClick r:id="rId6"/>
              </a:rPr>
              <a:t>Button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type="title"/>
          </p:nvPr>
        </p:nvSpPr>
        <p:spPr>
          <a:xfrm>
            <a:off y="452300" x="485225"/>
            <a:ext cy="948624" cx="2782049"/>
          </a:xfrm>
          <a:prstGeom prst="rect">
            <a:avLst/>
          </a:prstGeom>
          <a:noFill/>
          <a:ln>
            <a:noFill/>
          </a:ln>
        </p:spPr>
        <p:txBody>
          <a:bodyPr bIns="38100" rIns="38100" lIns="38100" tIns="38100" anchor="t" anchorCtr="0">
            <a:noAutofit/>
          </a:bodyPr>
          <a:lstStyle/>
          <a:p>
            <a:pPr rtl="0">
              <a:lnSpc>
                <a:spcPct val="100000"/>
              </a:lnSpc>
              <a:spcBef>
                <a:spcPts val="0"/>
              </a:spcBef>
              <a:buNone/>
            </a:pPr>
            <a:r>
              <a:rPr sz="4266" lang="en-US">
                <a:solidFill>
                  <a:srgbClr val="000000"/>
                </a:solidFill>
                <a:latin typeface="Arial"/>
                <a:ea typeface="Arial"/>
                <a:cs typeface="Arial"/>
                <a:sym typeface="Arial"/>
              </a:rPr>
              <a:t>Exercise</a:t>
            </a:r>
          </a:p>
        </p:txBody>
      </p:sp>
      <p:sp>
        <p:nvSpPr>
          <p:cNvPr id="43" name="Shape 43"/>
          <p:cNvSpPr txBox="1"/>
          <p:nvPr/>
        </p:nvSpPr>
        <p:spPr>
          <a:xfrm>
            <a:off y="1930400" x="609600"/>
            <a:ext cy="2086925" cx="8998075"/>
          </a:xfrm>
          <a:prstGeom prst="rect">
            <a:avLst/>
          </a:prstGeom>
          <a:noFill/>
          <a:ln>
            <a:noFill/>
          </a:ln>
        </p:spPr>
        <p:txBody>
          <a:bodyPr bIns="38100" rIns="38100" lIns="38100" tIns="38100" anchor="t" anchorCtr="0">
            <a:noAutofit/>
          </a:bodyPr>
          <a:lstStyle/>
          <a:p>
            <a:pPr rtl="0" lvl="0" marR="0" indent="-220133" marL="381000">
              <a:lnSpc>
                <a:spcPct val="100000"/>
              </a:lnSpc>
              <a:spcBef>
                <a:spcPts val="0"/>
              </a:spcBef>
              <a:spcAft>
                <a:spcPts val="0"/>
              </a:spcAft>
              <a:buClr>
                <a:srgbClr val="000000"/>
              </a:buClr>
              <a:buSzPct val="98765"/>
              <a:buFont typeface="Arial"/>
              <a:buChar char="●"/>
            </a:pPr>
            <a:r>
              <a:rPr b="0" sz="2666" lang="en-US">
                <a:solidFill>
                  <a:srgbClr val="000000"/>
                </a:solidFill>
                <a:latin typeface="Arial"/>
                <a:ea typeface="Arial"/>
                <a:cs typeface="Arial"/>
                <a:sym typeface="Arial"/>
              </a:rPr>
              <a:t>Change the application such that the positions of the buttons 1 and 6 are swapped in landscape mode (i.e., button “6” should be in the upper left corner while button “1” in the lower right corner). The position of the buttons in portrait mode should remain unchanged.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