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478ED-B994-471B-873D-FB76D18CE7ED}"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2BED6-762B-4D38-8F0B-FE8E5A7759DB}" type="slidenum">
              <a:rPr lang="en-US" smtClean="0"/>
              <a:t>‹#›</a:t>
            </a:fld>
            <a:endParaRPr lang="en-US"/>
          </a:p>
        </p:txBody>
      </p:sp>
    </p:spTree>
    <p:extLst>
      <p:ext uri="{BB962C8B-B14F-4D97-AF65-F5344CB8AC3E}">
        <p14:creationId xmlns:p14="http://schemas.microsoft.com/office/powerpoint/2010/main" val="305381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62BED6-762B-4D38-8F0B-FE8E5A7759DB}" type="slidenum">
              <a:rPr lang="en-US" smtClean="0"/>
              <a:t>1</a:t>
            </a:fld>
            <a:endParaRPr lang="en-US"/>
          </a:p>
        </p:txBody>
      </p:sp>
    </p:spTree>
    <p:extLst>
      <p:ext uri="{BB962C8B-B14F-4D97-AF65-F5344CB8AC3E}">
        <p14:creationId xmlns:p14="http://schemas.microsoft.com/office/powerpoint/2010/main" val="202907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236387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18128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94724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tutorial/android/sensor/accelerometer</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5</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EFD3A2E2-FFF7-454E-BCA6-67D7613CC1EC}" type="slidenum">
              <a:rPr lang="en-US" smtClean="0"/>
              <a:t>‹#›</a:t>
            </a:fld>
            <a:endParaRPr lang="en-US"/>
          </a:p>
        </p:txBody>
      </p:sp>
    </p:spTree>
    <p:extLst>
      <p:ext uri="{BB962C8B-B14F-4D97-AF65-F5344CB8AC3E}">
        <p14:creationId xmlns:p14="http://schemas.microsoft.com/office/powerpoint/2010/main" val="40141712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100193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tutorial/android/sensor/accelerometer</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127596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tutorial/android/sensor/accelerometer</a:t>
            </a:r>
            <a:endParaRPr lang="en-US"/>
          </a:p>
        </p:txBody>
      </p:sp>
      <p:sp>
        <p:nvSpPr>
          <p:cNvPr id="8" name="Footer Placeholder 7"/>
          <p:cNvSpPr>
            <a:spLocks noGrp="1"/>
          </p:cNvSpPr>
          <p:nvPr>
            <p:ph type="ftr" sz="quarter" idx="11"/>
          </p:nvPr>
        </p:nvSpPr>
        <p:spPr/>
        <p:txBody>
          <a:bodyPr/>
          <a:lstStyle/>
          <a:p>
            <a:r>
              <a:rPr lang="en-US" smtClean="0"/>
              <a:t>/  5</a:t>
            </a:r>
            <a:endParaRPr lang="en-US"/>
          </a:p>
        </p:txBody>
      </p:sp>
      <p:sp>
        <p:nvSpPr>
          <p:cNvPr id="9" name="Slide Number Placeholder 8"/>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265999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tutorial/android/sensor/accelerometer</a:t>
            </a:r>
            <a:endParaRPr lang="en-US"/>
          </a:p>
        </p:txBody>
      </p:sp>
      <p:sp>
        <p:nvSpPr>
          <p:cNvPr id="4" name="Footer Placeholder 3"/>
          <p:cNvSpPr>
            <a:spLocks noGrp="1"/>
          </p:cNvSpPr>
          <p:nvPr>
            <p:ph type="ftr" sz="quarter" idx="11"/>
          </p:nvPr>
        </p:nvSpPr>
        <p:spPr/>
        <p:txBody>
          <a:bodyPr/>
          <a:lstStyle/>
          <a:p>
            <a:r>
              <a:rPr lang="en-US" smtClean="0"/>
              <a:t>/  5</a:t>
            </a:r>
            <a:endParaRPr lang="en-US"/>
          </a:p>
        </p:txBody>
      </p:sp>
      <p:sp>
        <p:nvSpPr>
          <p:cNvPr id="5" name="Slide Number Placeholder 4"/>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87512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tutorial/android/sensor/accelerometer</a:t>
            </a:r>
            <a:endParaRPr lang="en-US"/>
          </a:p>
        </p:txBody>
      </p:sp>
      <p:sp>
        <p:nvSpPr>
          <p:cNvPr id="3" name="Footer Placeholder 2"/>
          <p:cNvSpPr>
            <a:spLocks noGrp="1"/>
          </p:cNvSpPr>
          <p:nvPr>
            <p:ph type="ftr" sz="quarter" idx="11"/>
          </p:nvPr>
        </p:nvSpPr>
        <p:spPr/>
        <p:txBody>
          <a:bodyPr/>
          <a:lstStyle/>
          <a:p>
            <a:r>
              <a:rPr lang="en-US" smtClean="0"/>
              <a:t>/  5</a:t>
            </a:r>
            <a:endParaRPr lang="en-US"/>
          </a:p>
        </p:txBody>
      </p:sp>
      <p:sp>
        <p:nvSpPr>
          <p:cNvPr id="4" name="Slide Number Placeholder 3"/>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28407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tutorial/android/sensor/accelerometer</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72441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tutorial/android/sensor/accelerometer</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31240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tutorial/android/sensor/accelerometer</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3A2E2-FFF7-454E-BCA6-67D7613CC1EC}" type="slidenum">
              <a:rPr lang="en-US" smtClean="0"/>
              <a:t>‹#›</a:t>
            </a:fld>
            <a:endParaRPr lang="en-US"/>
          </a:p>
        </p:txBody>
      </p:sp>
    </p:spTree>
    <p:extLst>
      <p:ext uri="{BB962C8B-B14F-4D97-AF65-F5344CB8AC3E}">
        <p14:creationId xmlns:p14="http://schemas.microsoft.com/office/powerpoint/2010/main" val="353276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hardware/SensorEventListener.html" TargetMode="External"/><Relationship Id="rId2" Type="http://schemas.openxmlformats.org/officeDocument/2006/relationships/hyperlink" Target="http://developer.android.com/reference/android/hardware/SensorEvent.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hardware/Sensor.html" TargetMode="External"/><Relationship Id="rId4" Type="http://schemas.openxmlformats.org/officeDocument/2006/relationships/hyperlink" Target="http://developer.android.com/reference/android/hardware/SensorManag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Accelerometer</a:t>
            </a:r>
            <a:endParaRPr lang="en-US" dirty="0"/>
          </a:p>
        </p:txBody>
      </p:sp>
      <p:sp>
        <p:nvSpPr>
          <p:cNvPr id="3" name="Content Placeholder 2"/>
          <p:cNvSpPr>
            <a:spLocks noGrp="1"/>
          </p:cNvSpPr>
          <p:nvPr>
            <p:ph idx="1"/>
          </p:nvPr>
        </p:nvSpPr>
        <p:spPr/>
        <p:txBody>
          <a:bodyPr>
            <a:normAutofit lnSpcReduction="10000"/>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Demonstrates how to access accelerometer in Android devices</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(x,y,z) values of accelerometer are shown in </a:t>
            </a:r>
            <a:r>
              <a:rPr lang="en-US" sz="2666" dirty="0" err="1">
                <a:solidFill>
                  <a:srgbClr val="000000"/>
                </a:solidFill>
                <a:latin typeface="courier new"/>
                <a:ea typeface="courier new"/>
                <a:cs typeface="courier new"/>
                <a:sym typeface="courier new"/>
              </a:rPr>
              <a:t>TextView</a:t>
            </a:r>
            <a:r>
              <a:rPr lang="en-US" sz="2666" dirty="0" err="1">
                <a:solidFill>
                  <a:srgbClr val="000000"/>
                </a:solidFill>
                <a:latin typeface="Arial"/>
                <a:ea typeface="Arial"/>
                <a:cs typeface="Arial"/>
                <a:sym typeface="Arial"/>
              </a:rPr>
              <a:t>s</a:t>
            </a:r>
            <a:r>
              <a:rPr lang="en-US" sz="2666" dirty="0">
                <a:solidFill>
                  <a:srgbClr val="000000"/>
                </a:solidFill>
                <a:latin typeface="Arial"/>
                <a:ea typeface="Arial"/>
                <a:cs typeface="Arial"/>
                <a:sym typeface="Arial"/>
              </a:rPr>
              <a:t> on main screen</a:t>
            </a:r>
          </a:p>
          <a:p>
            <a:pPr>
              <a:lnSpc>
                <a:spcPct val="100000"/>
              </a:lnSpc>
              <a:spcBef>
                <a:spcPts val="0"/>
              </a:spcBef>
            </a:pPr>
            <a:endParaRPr lang="en-US" sz="2666" dirty="0">
              <a:solidFill>
                <a:srgbClr val="000000"/>
              </a:solidFill>
              <a:latin typeface="Arial"/>
              <a:ea typeface="Arial"/>
              <a:cs typeface="Arial"/>
              <a:sym typeface="Arial"/>
            </a:endParaRP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Main activity implements the interface </a:t>
            </a:r>
            <a:r>
              <a:rPr lang="en-US" sz="2666" dirty="0" err="1">
                <a:solidFill>
                  <a:srgbClr val="000000"/>
                </a:solidFill>
                <a:latin typeface="courier new"/>
                <a:ea typeface="courier new"/>
                <a:cs typeface="courier new"/>
                <a:sym typeface="courier new"/>
              </a:rPr>
              <a:t>android.hardware.SensorEventListener</a:t>
            </a:r>
            <a:endParaRPr lang="en-US" sz="2666" dirty="0">
              <a:solidFill>
                <a:srgbClr val="000000"/>
              </a:solidFill>
              <a:latin typeface="courier new"/>
              <a:ea typeface="courier new"/>
              <a:cs typeface="courier new"/>
              <a:sym typeface="courier new"/>
            </a:endParaRP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Therefore requires overriding :</a:t>
            </a:r>
          </a:p>
          <a:p>
            <a:pPr marL="999067" lvl="1"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onAccuracyChanged</a:t>
            </a:r>
            <a:r>
              <a:rPr lang="en-US" sz="2666" dirty="0">
                <a:solidFill>
                  <a:srgbClr val="000000"/>
                </a:solidFill>
                <a:latin typeface="courier new"/>
                <a:ea typeface="courier new"/>
                <a:cs typeface="courier new"/>
                <a:sym typeface="courier new"/>
              </a:rPr>
              <a:t>()</a:t>
            </a:r>
            <a:r>
              <a:rPr lang="en-US" sz="2666" dirty="0">
                <a:solidFill>
                  <a:srgbClr val="000000"/>
                </a:solidFill>
                <a:latin typeface="Arial"/>
                <a:ea typeface="Arial"/>
                <a:cs typeface="Arial"/>
                <a:sym typeface="Arial"/>
              </a:rPr>
              <a:t> </a:t>
            </a:r>
          </a:p>
          <a:p>
            <a:pPr marL="1380067" lvl="2"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Called whenever the accuracy of the sensor has changed (not applicable for the accelerometer sensor)</a:t>
            </a:r>
          </a:p>
          <a:p>
            <a:pPr marL="999067" lvl="1"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onSensorChanged</a:t>
            </a:r>
            <a:r>
              <a:rPr lang="en-US" sz="2666" dirty="0">
                <a:solidFill>
                  <a:srgbClr val="000000"/>
                </a:solidFill>
                <a:latin typeface="courier new"/>
                <a:ea typeface="courier new"/>
                <a:cs typeface="courier new"/>
                <a:sym typeface="courier new"/>
              </a:rPr>
              <a:t>()</a:t>
            </a:r>
            <a:r>
              <a:rPr lang="en-US" sz="2666" dirty="0">
                <a:solidFill>
                  <a:srgbClr val="000000"/>
                </a:solidFill>
                <a:latin typeface="Arial"/>
                <a:ea typeface="Arial"/>
                <a:cs typeface="Arial"/>
                <a:sym typeface="Arial"/>
              </a:rPr>
              <a:t> </a:t>
            </a:r>
          </a:p>
          <a:p>
            <a:pPr marL="1380067" lvl="2"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This method will be called whenever there are sensor events </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1</a:t>
            </a:fld>
            <a:endParaRPr lang="en-US"/>
          </a:p>
        </p:txBody>
      </p:sp>
    </p:spTree>
    <p:extLst>
      <p:ext uri="{BB962C8B-B14F-4D97-AF65-F5344CB8AC3E}">
        <p14:creationId xmlns:p14="http://schemas.microsoft.com/office/powerpoint/2010/main" val="18028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getSystemService</a:t>
            </a:r>
            <a:r>
              <a:rPr lang="en-US" sz="2666" dirty="0">
                <a:solidFill>
                  <a:srgbClr val="000000"/>
                </a:solidFill>
                <a:latin typeface="courier new"/>
                <a:ea typeface="courier new"/>
                <a:cs typeface="courier new"/>
                <a:sym typeface="courier new"/>
              </a:rPr>
              <a:t>(SENSOR_SERVICE)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retrieve </a:t>
            </a:r>
            <a:r>
              <a:rPr lang="en-US" sz="2666" dirty="0" err="1">
                <a:solidFill>
                  <a:srgbClr val="000000"/>
                </a:solidFill>
                <a:latin typeface="courier new"/>
                <a:ea typeface="courier new"/>
                <a:cs typeface="courier new"/>
                <a:sym typeface="courier new"/>
              </a:rPr>
              <a:t>SensorManager</a:t>
            </a:r>
            <a:r>
              <a:rPr lang="en-US" sz="2666" dirty="0">
                <a:solidFill>
                  <a:srgbClr val="000000"/>
                </a:solidFill>
                <a:latin typeface="courier new"/>
                <a:ea typeface="courier new"/>
                <a:cs typeface="courier new"/>
                <a:sym typeface="courier new"/>
              </a:rPr>
              <a:t> </a:t>
            </a:r>
            <a:r>
              <a:rPr lang="en-US" sz="2666" dirty="0">
                <a:solidFill>
                  <a:srgbClr val="000000"/>
                </a:solidFill>
                <a:latin typeface="Arial"/>
                <a:ea typeface="Arial"/>
                <a:cs typeface="Arial"/>
                <a:sym typeface="Arial"/>
              </a:rPr>
              <a:t>to access the sensors </a:t>
            </a: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SensorManager.getDefaultSensor</a:t>
            </a:r>
            <a:r>
              <a:rPr lang="en-US" sz="2666" dirty="0">
                <a:solidFill>
                  <a:srgbClr val="000000"/>
                </a:solidFill>
                <a:latin typeface="courier new"/>
                <a:ea typeface="courier new"/>
                <a:cs typeface="courier new"/>
                <a:sym typeface="courier new"/>
              </a:rPr>
              <a:t>(</a:t>
            </a:r>
            <a:r>
              <a:rPr lang="en-US" sz="2666" dirty="0" err="1">
                <a:solidFill>
                  <a:srgbClr val="000000"/>
                </a:solidFill>
                <a:latin typeface="courier new"/>
                <a:ea typeface="courier new"/>
                <a:cs typeface="courier new"/>
                <a:sym typeface="courier new"/>
              </a:rPr>
              <a:t>Sensor.TYPE_ACCELEROMETER</a:t>
            </a:r>
            <a:r>
              <a:rPr lang="en-US" sz="2666" dirty="0">
                <a:solidFill>
                  <a:srgbClr val="000000"/>
                </a:solidFill>
                <a:latin typeface="courier new"/>
                <a:ea typeface="courier new"/>
                <a:cs typeface="courier new"/>
                <a:sym typeface="courier new"/>
              </a:rPr>
              <a:t>)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retrieve the default Sensor for the accelerometer.</a:t>
            </a: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SensorManager.registerListener</a:t>
            </a:r>
            <a:r>
              <a:rPr lang="en-US" sz="2666" dirty="0">
                <a:solidFill>
                  <a:srgbClr val="000000"/>
                </a:solidFill>
                <a:latin typeface="courier new"/>
                <a:ea typeface="courier new"/>
                <a:cs typeface="courier new"/>
                <a:sym typeface="courier new"/>
              </a:rPr>
              <a:t>()</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register the activity as the listener for accelerometer events</a:t>
            </a: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SensorEvent</a:t>
            </a:r>
            <a:r>
              <a:rPr lang="en-US" sz="2666" dirty="0">
                <a:solidFill>
                  <a:srgbClr val="000000"/>
                </a:solidFill>
                <a:latin typeface="Arial"/>
                <a:ea typeface="Arial"/>
                <a:cs typeface="Arial"/>
                <a:sym typeface="Arial"/>
              </a:rPr>
              <a:t> object contains '</a:t>
            </a:r>
            <a:r>
              <a:rPr lang="en-US" sz="2666" dirty="0">
                <a:solidFill>
                  <a:srgbClr val="000000"/>
                </a:solidFill>
                <a:latin typeface="courier new"/>
                <a:ea typeface="courier new"/>
                <a:cs typeface="courier new"/>
                <a:sym typeface="courier new"/>
              </a:rPr>
              <a:t>values</a:t>
            </a:r>
            <a:r>
              <a:rPr lang="en-US" sz="2666" dirty="0">
                <a:solidFill>
                  <a:srgbClr val="000000"/>
                </a:solidFill>
                <a:latin typeface="Arial"/>
                <a:ea typeface="Arial"/>
                <a:cs typeface="Arial"/>
                <a:sym typeface="Arial"/>
              </a:rPr>
              <a:t>' - an array which has (x,y,z) values</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2</a:t>
            </a:fld>
            <a:endParaRPr lang="en-US"/>
          </a:p>
        </p:txBody>
      </p:sp>
    </p:spTree>
    <p:extLst>
      <p:ext uri="{BB962C8B-B14F-4D97-AF65-F5344CB8AC3E}">
        <p14:creationId xmlns:p14="http://schemas.microsoft.com/office/powerpoint/2010/main" val="27366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9556" y="365125"/>
            <a:ext cx="4267199" cy="6087926"/>
          </a:xfrm>
        </p:spPr>
      </p:pic>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3</a:t>
            </a:fld>
            <a:endParaRPr lang="en-US"/>
          </a:p>
        </p:txBody>
      </p:sp>
    </p:spTree>
    <p:extLst>
      <p:ext uri="{BB962C8B-B14F-4D97-AF65-F5344CB8AC3E}">
        <p14:creationId xmlns:p14="http://schemas.microsoft.com/office/powerpoint/2010/main" val="319880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618067" indent="-457200">
              <a:lnSpc>
                <a:spcPct val="100000"/>
              </a:lnSpc>
              <a:spcBef>
                <a:spcPts val="0"/>
              </a:spcBef>
              <a:buClr>
                <a:schemeClr val="tx1"/>
              </a:buClr>
              <a:buSzPct val="98765"/>
            </a:pPr>
            <a:r>
              <a:rPr lang="en-US" u="sng" dirty="0" err="1">
                <a:solidFill>
                  <a:srgbClr val="0000FF"/>
                </a:solidFill>
                <a:latin typeface="arial"/>
                <a:ea typeface="arial"/>
                <a:cs typeface="arial"/>
                <a:sym typeface="arial"/>
                <a:hlinkClick r:id="rId2"/>
              </a:rPr>
              <a:t>SensorEvent</a:t>
            </a:r>
            <a:endParaRPr lang="en-US" u="sng" dirty="0">
              <a:solidFill>
                <a:srgbClr val="0000FF"/>
              </a:solidFill>
              <a:latin typeface="arial"/>
              <a:ea typeface="arial"/>
              <a:cs typeface="arial"/>
              <a:sym typeface="arial"/>
              <a:hlinkClick r:id="rId2"/>
            </a:endParaRPr>
          </a:p>
          <a:p>
            <a:pPr marL="618067" indent="-457200">
              <a:lnSpc>
                <a:spcPct val="100000"/>
              </a:lnSpc>
              <a:spcBef>
                <a:spcPts val="0"/>
              </a:spcBef>
              <a:buClr>
                <a:schemeClr val="tx1"/>
              </a:buClr>
              <a:buSzPct val="98765"/>
            </a:pPr>
            <a:r>
              <a:rPr lang="en-US" u="sng" dirty="0" err="1">
                <a:solidFill>
                  <a:srgbClr val="0000FF"/>
                </a:solidFill>
                <a:latin typeface="arial"/>
                <a:ea typeface="arial"/>
                <a:cs typeface="arial"/>
                <a:sym typeface="arial"/>
                <a:hlinkClick r:id="rId3"/>
              </a:rPr>
              <a:t>SensorEventListener</a:t>
            </a:r>
            <a:endParaRPr lang="en-US" u="sng" dirty="0">
              <a:solidFill>
                <a:srgbClr val="0000FF"/>
              </a:solidFill>
              <a:latin typeface="arial"/>
              <a:ea typeface="arial"/>
              <a:cs typeface="arial"/>
              <a:sym typeface="arial"/>
              <a:hlinkClick r:id="rId3"/>
            </a:endParaRPr>
          </a:p>
          <a:p>
            <a:pPr marL="618067" indent="-457200">
              <a:lnSpc>
                <a:spcPct val="100000"/>
              </a:lnSpc>
              <a:spcBef>
                <a:spcPts val="0"/>
              </a:spcBef>
              <a:buClr>
                <a:schemeClr val="tx1"/>
              </a:buClr>
              <a:buSzPct val="98765"/>
            </a:pPr>
            <a:r>
              <a:rPr lang="en-US" u="sng" dirty="0" err="1">
                <a:solidFill>
                  <a:srgbClr val="0000FF"/>
                </a:solidFill>
                <a:latin typeface="arial"/>
                <a:ea typeface="arial"/>
                <a:cs typeface="arial"/>
                <a:sym typeface="arial"/>
                <a:hlinkClick r:id="rId4"/>
              </a:rPr>
              <a:t>SensorManager</a:t>
            </a:r>
            <a:endParaRPr lang="en-US" u="sng" dirty="0">
              <a:solidFill>
                <a:srgbClr val="0000FF"/>
              </a:solidFill>
              <a:latin typeface="arial"/>
              <a:ea typeface="arial"/>
              <a:cs typeface="arial"/>
              <a:sym typeface="arial"/>
              <a:hlinkClick r:id="rId4"/>
            </a:endParaRP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5"/>
              </a:rPr>
              <a:t>Sensor</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4</a:t>
            </a:fld>
            <a:endParaRPr lang="en-US"/>
          </a:p>
        </p:txBody>
      </p:sp>
    </p:spTree>
    <p:extLst>
      <p:ext uri="{BB962C8B-B14F-4D97-AF65-F5344CB8AC3E}">
        <p14:creationId xmlns:p14="http://schemas.microsoft.com/office/powerpoint/2010/main" val="16850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Add a label to the application that displays “Device in horizontal position” whenever the device is held horizontally, i.e., the screen of the device faces up and the device is held parallel to the ground.</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(Hint: think of a condition that the (x, y, z) acceleration values must satisfy for this condition to be true. Use a threshold to cancel out noise).</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5</a:t>
            </a:fld>
            <a:endParaRPr lang="en-US"/>
          </a:p>
        </p:txBody>
      </p:sp>
    </p:spTree>
    <p:extLst>
      <p:ext uri="{BB962C8B-B14F-4D97-AF65-F5344CB8AC3E}">
        <p14:creationId xmlns:p14="http://schemas.microsoft.com/office/powerpoint/2010/main" val="148505951"/>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2</TotalTime>
  <Words>140</Words>
  <Application>Microsoft Office PowerPoint</Application>
  <PresentationFormat>Widescreen</PresentationFormat>
  <Paragraphs>41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Calibri</vt:lpstr>
      <vt:lpstr>Calibri Light</vt:lpstr>
      <vt:lpstr>courier new</vt:lpstr>
      <vt:lpstr>androidSlides</vt:lpstr>
      <vt:lpstr>Android - Accelerometer</vt:lpstr>
      <vt:lpstr>PowerPoint Presentation</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Accelerometer</dc:title>
  <dc:creator>Anthony Souza</dc:creator>
  <cp:lastModifiedBy>Anthony Souza</cp:lastModifiedBy>
  <cp:revision>1</cp:revision>
  <dcterms:created xsi:type="dcterms:W3CDTF">2015-07-31T00:01:56Z</dcterms:created>
  <dcterms:modified xsi:type="dcterms:W3CDTF">2015-07-31T00:04:45Z</dcterms:modified>
</cp:coreProperties>
</file>