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2" r:id="rId15"/>
    <p:sldId id="270" r:id="rId16"/>
    <p:sldId id="271"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3357F6-9921-49F1-9594-BD0A4BCD99D6}" type="slidenum">
              <a:rPr lang="en-IN" smtClean="0"/>
              <a:t>‹#›</a:t>
            </a:fld>
            <a:endParaRPr lang="en-IN"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3357F6-9921-49F1-9594-BD0A4BCD99D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5" name="Footer Placeholder 4"/>
          <p:cNvSpPr>
            <a:spLocks noGrp="1"/>
          </p:cNvSpPr>
          <p:nvPr>
            <p:ph type="ftr" sz="quarter" idx="11"/>
          </p:nvPr>
        </p:nvSpPr>
        <p:spPr>
          <a:xfrm>
            <a:off x="2640597" y="6377459"/>
            <a:ext cx="3836404" cy="365125"/>
          </a:xfrm>
        </p:spPr>
        <p:txBody>
          <a:bodyPr/>
          <a:lstStyle/>
          <a:p>
            <a:endParaRPr lang="en-IN" dirty="0"/>
          </a:p>
        </p:txBody>
      </p:sp>
      <p:sp>
        <p:nvSpPr>
          <p:cNvPr id="6" name="Slide Number Placeholder 5"/>
          <p:cNvSpPr>
            <a:spLocks noGrp="1"/>
          </p:cNvSpPr>
          <p:nvPr>
            <p:ph type="sldNum" sz="quarter" idx="12"/>
          </p:nvPr>
        </p:nvSpPr>
        <p:spPr/>
        <p:txBody>
          <a:bodyPr/>
          <a:lstStyle/>
          <a:p>
            <a:fld id="{733357F6-9921-49F1-9594-BD0A4BCD99D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3357F6-9921-49F1-9594-BD0A4BCD99D6}"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3357F6-9921-49F1-9594-BD0A4BCD99D6}"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33357F6-9921-49F1-9594-BD0A4BCD99D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33357F6-9921-49F1-9594-BD0A4BCD99D6}"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33357F6-9921-49F1-9594-BD0A4BCD99D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33357F6-9921-49F1-9594-BD0A4BCD99D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0AAD6B-98DA-469C-B5C1-B510ECB8B21D}" type="datetimeFigureOut">
              <a:rPr lang="en-IN" smtClean="0"/>
              <a:t>24-10-2012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33357F6-9921-49F1-9594-BD0A4BCD99D6}" type="slidenum">
              <a:rPr lang="en-IN" smtClean="0"/>
              <a:t>‹#›</a:t>
            </a:fld>
            <a:endParaRPr lang="en-IN"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B0AAD6B-98DA-469C-B5C1-B510ECB8B21D}" type="datetimeFigureOut">
              <a:rPr lang="en-IN" smtClean="0"/>
              <a:t>24-10-2012</a:t>
            </a:fld>
            <a:endParaRPr lang="en-IN"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dirty="0"/>
          </a:p>
        </p:txBody>
      </p:sp>
      <p:sp>
        <p:nvSpPr>
          <p:cNvPr id="7" name="Slide Number Placeholder 6"/>
          <p:cNvSpPr>
            <a:spLocks noGrp="1"/>
          </p:cNvSpPr>
          <p:nvPr>
            <p:ph type="sldNum" sz="quarter" idx="12"/>
          </p:nvPr>
        </p:nvSpPr>
        <p:spPr>
          <a:xfrm>
            <a:off x="8339328" y="1170432"/>
            <a:ext cx="733864" cy="201168"/>
          </a:xfrm>
        </p:spPr>
        <p:txBody>
          <a:bodyPr/>
          <a:lstStyle/>
          <a:p>
            <a:fld id="{733357F6-9921-49F1-9594-BD0A4BCD99D6}"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B0AAD6B-98DA-469C-B5C1-B510ECB8B21D}" type="datetimeFigureOut">
              <a:rPr lang="en-IN" smtClean="0"/>
              <a:t>24-10-2012</a:t>
            </a:fld>
            <a:endParaRPr lang="en-IN"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33357F6-9921-49F1-9594-BD0A4BCD99D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ATMEGA</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06619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u="sng" dirty="0"/>
              <a:t> I/O Ports</a:t>
            </a:r>
            <a:r>
              <a:rPr lang="en-IN" dirty="0"/>
              <a:t>: </a:t>
            </a:r>
            <a:endParaRPr lang="en-IN" dirty="0" smtClean="0"/>
          </a:p>
          <a:p>
            <a:pPr lvl="1"/>
            <a:r>
              <a:rPr lang="en-IN" dirty="0" smtClean="0"/>
              <a:t>Atmega16 </a:t>
            </a:r>
            <a:r>
              <a:rPr lang="en-IN" dirty="0"/>
              <a:t>has four (PORTA, PORTB, PORTC and PORTD) 8-bit input-output ports.</a:t>
            </a:r>
          </a:p>
          <a:p>
            <a:r>
              <a:rPr lang="en-IN" u="sng" dirty="0" smtClean="0"/>
              <a:t>Internal </a:t>
            </a:r>
            <a:r>
              <a:rPr lang="en-IN" u="sng" dirty="0"/>
              <a:t>Calibrated Oscillator</a:t>
            </a:r>
            <a:r>
              <a:rPr lang="en-IN" dirty="0"/>
              <a:t>: </a:t>
            </a:r>
            <a:endParaRPr lang="en-IN" dirty="0" smtClean="0"/>
          </a:p>
          <a:p>
            <a:pPr lvl="1"/>
            <a:r>
              <a:rPr lang="en-IN" dirty="0" smtClean="0"/>
              <a:t>Atmega16 </a:t>
            </a:r>
            <a:r>
              <a:rPr lang="en-IN" dirty="0"/>
              <a:t>is equipped with an internal oscillator for driving its clock. By default Atmega16 is set to operate at internal calibrated oscillator of 1 </a:t>
            </a:r>
            <a:r>
              <a:rPr lang="en-IN" dirty="0" err="1" smtClean="0"/>
              <a:t>MHz.</a:t>
            </a:r>
            <a:endParaRPr lang="en-IN" dirty="0" smtClean="0"/>
          </a:p>
          <a:p>
            <a:pPr lvl="1"/>
            <a:r>
              <a:rPr lang="en-IN" dirty="0" smtClean="0"/>
              <a:t>Alternatively</a:t>
            </a:r>
            <a:r>
              <a:rPr lang="en-IN" dirty="0"/>
              <a:t>, ATmega16 can be operated using an external crystal oscillator with a maximum frequency of 16MHz</a:t>
            </a:r>
            <a:r>
              <a:rPr lang="en-IN" dirty="0" smtClean="0"/>
              <a:t>.</a:t>
            </a:r>
            <a:endParaRPr lang="en-IN" dirty="0"/>
          </a:p>
        </p:txBody>
      </p:sp>
    </p:spTree>
    <p:extLst>
      <p:ext uri="{BB962C8B-B14F-4D97-AF65-F5344CB8AC3E}">
        <p14:creationId xmlns:p14="http://schemas.microsoft.com/office/powerpoint/2010/main" val="4184841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r>
              <a:rPr lang="en-IN" u="sng" dirty="0"/>
              <a:t>ADC Interface</a:t>
            </a:r>
            <a:r>
              <a:rPr lang="en-IN" u="sng" dirty="0" smtClean="0"/>
              <a:t>:</a:t>
            </a:r>
          </a:p>
          <a:p>
            <a:pPr lvl="1"/>
            <a:r>
              <a:rPr lang="en-IN" dirty="0" smtClean="0"/>
              <a:t>Atmega16 </a:t>
            </a:r>
            <a:r>
              <a:rPr lang="en-IN" dirty="0"/>
              <a:t>is equipped with an 8 channel ADC (</a:t>
            </a:r>
            <a:r>
              <a:rPr lang="en-IN" dirty="0" err="1"/>
              <a:t>Analog</a:t>
            </a:r>
            <a:r>
              <a:rPr lang="en-IN" dirty="0"/>
              <a:t> to Digital Converter) with a resolution of </a:t>
            </a:r>
            <a:r>
              <a:rPr lang="en-IN" dirty="0" smtClean="0"/>
              <a:t>10-bits.</a:t>
            </a:r>
          </a:p>
          <a:p>
            <a:pPr lvl="1"/>
            <a:r>
              <a:rPr lang="en-IN" dirty="0" smtClean="0"/>
              <a:t>ADC </a:t>
            </a:r>
            <a:r>
              <a:rPr lang="en-IN" dirty="0"/>
              <a:t>reads the </a:t>
            </a:r>
            <a:r>
              <a:rPr lang="en-IN" dirty="0" err="1"/>
              <a:t>analog</a:t>
            </a:r>
            <a:r>
              <a:rPr lang="en-IN" dirty="0"/>
              <a:t> input for e.g., a sensor input and converts it into digital information which is understandable by the microcontroller</a:t>
            </a:r>
            <a:r>
              <a:rPr lang="en-IN" dirty="0" smtClean="0"/>
              <a:t>.</a:t>
            </a:r>
          </a:p>
          <a:p>
            <a:r>
              <a:rPr lang="en-IN" u="sng" dirty="0" smtClean="0"/>
              <a:t>Timers/Counters:</a:t>
            </a:r>
          </a:p>
          <a:p>
            <a:pPr lvl="1"/>
            <a:r>
              <a:rPr lang="en-IN" dirty="0" smtClean="0"/>
              <a:t>Atmega16 </a:t>
            </a:r>
            <a:r>
              <a:rPr lang="en-IN" dirty="0"/>
              <a:t>consists of two 8-bit and one 16-bit timer/counter. </a:t>
            </a:r>
            <a:endParaRPr lang="en-IN" dirty="0" smtClean="0"/>
          </a:p>
          <a:p>
            <a:pPr lvl="1"/>
            <a:r>
              <a:rPr lang="en-IN" dirty="0" smtClean="0"/>
              <a:t>Timers </a:t>
            </a:r>
            <a:r>
              <a:rPr lang="en-IN" dirty="0"/>
              <a:t>are useful for generating precision actions for e.g., creating time delays between two operations</a:t>
            </a:r>
            <a:r>
              <a:rPr lang="en-IN" dirty="0" smtClean="0"/>
              <a:t>.</a:t>
            </a:r>
            <a:endParaRPr lang="en-IN" dirty="0"/>
          </a:p>
        </p:txBody>
      </p:sp>
    </p:spTree>
    <p:extLst>
      <p:ext uri="{BB962C8B-B14F-4D97-AF65-F5344CB8AC3E}">
        <p14:creationId xmlns:p14="http://schemas.microsoft.com/office/powerpoint/2010/main" val="3411351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u="sng" dirty="0" smtClean="0"/>
              <a:t>Interrupts</a:t>
            </a:r>
            <a:r>
              <a:rPr lang="en-IN" u="sng" dirty="0"/>
              <a:t>: </a:t>
            </a:r>
            <a:endParaRPr lang="en-IN" u="sng" dirty="0" smtClean="0"/>
          </a:p>
          <a:p>
            <a:pPr lvl="1"/>
            <a:r>
              <a:rPr lang="en-IN" dirty="0" smtClean="0"/>
              <a:t>Atmega16 </a:t>
            </a:r>
            <a:r>
              <a:rPr lang="en-IN" dirty="0"/>
              <a:t>consists of 21 interrupt sources out of which four are external. The remaining are internal interrupts which support the peripherals like USART, ADC, Timers etc.</a:t>
            </a:r>
          </a:p>
          <a:p>
            <a:r>
              <a:rPr lang="en-IN" u="sng" dirty="0" smtClean="0"/>
              <a:t>USART</a:t>
            </a:r>
            <a:r>
              <a:rPr lang="en-IN" u="sng" dirty="0"/>
              <a:t>: </a:t>
            </a:r>
            <a:endParaRPr lang="en-IN" u="sng" dirty="0" smtClean="0"/>
          </a:p>
          <a:p>
            <a:pPr lvl="1"/>
            <a:r>
              <a:rPr lang="en-IN" dirty="0" smtClean="0"/>
              <a:t>Universal </a:t>
            </a:r>
            <a:r>
              <a:rPr lang="en-IN" dirty="0"/>
              <a:t>Synchronous and Asynchronous Receiver and Transmitter interface is available for interfacing with external device capable of communicating serially (data transmission bit by bit</a:t>
            </a:r>
            <a:r>
              <a:rPr lang="en-IN" dirty="0" smtClean="0"/>
              <a:t>).</a:t>
            </a:r>
            <a:endParaRPr lang="en-IN" dirty="0"/>
          </a:p>
        </p:txBody>
      </p:sp>
    </p:spTree>
    <p:extLst>
      <p:ext uri="{BB962C8B-B14F-4D97-AF65-F5344CB8AC3E}">
        <p14:creationId xmlns:p14="http://schemas.microsoft.com/office/powerpoint/2010/main" val="1202330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 </a:t>
            </a:r>
            <a:r>
              <a:rPr lang="en-IN" u="sng" dirty="0"/>
              <a:t>Memory:</a:t>
            </a:r>
            <a:r>
              <a:rPr lang="en-IN" dirty="0"/>
              <a:t> </a:t>
            </a:r>
            <a:r>
              <a:rPr lang="en-IN" dirty="0" smtClean="0"/>
              <a:t>Atmega16 </a:t>
            </a:r>
            <a:r>
              <a:rPr lang="en-IN" dirty="0"/>
              <a:t>consist of three different memory sections:</a:t>
            </a:r>
          </a:p>
          <a:p>
            <a:pPr lvl="1"/>
            <a:r>
              <a:rPr lang="en-IN" dirty="0" smtClean="0"/>
              <a:t>Flash </a:t>
            </a:r>
            <a:r>
              <a:rPr lang="en-IN" dirty="0"/>
              <a:t>EEPROM: Flash EEPROM or simple flash memory is used to store the program dumped or burnt by the user on to the microcontroller. It can be easily erased electrically as a single unit. Flash memory is non-volatile i.e., it retains the program even if the power is cut-off. Atmega16 is available with 16KB of in system programmable Flash </a:t>
            </a:r>
            <a:r>
              <a:rPr lang="en-IN" dirty="0" smtClean="0"/>
              <a:t>EEPROM.</a:t>
            </a:r>
          </a:p>
        </p:txBody>
      </p:sp>
    </p:spTree>
    <p:extLst>
      <p:ext uri="{BB962C8B-B14F-4D97-AF65-F5344CB8AC3E}">
        <p14:creationId xmlns:p14="http://schemas.microsoft.com/office/powerpoint/2010/main" val="2163517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endParaRPr lang="en-IN" dirty="0"/>
          </a:p>
          <a:p>
            <a:r>
              <a:rPr lang="en-IN" u="sng" dirty="0"/>
              <a:t>Byte Addressable EEPROM</a:t>
            </a:r>
            <a:r>
              <a:rPr lang="en-IN" u="sng" dirty="0" smtClean="0"/>
              <a:t>:</a:t>
            </a:r>
          </a:p>
          <a:p>
            <a:pPr lvl="1"/>
            <a:r>
              <a:rPr lang="en-IN" dirty="0" smtClean="0"/>
              <a:t> </a:t>
            </a:r>
            <a:r>
              <a:rPr lang="en-IN" dirty="0"/>
              <a:t>This is also a </a:t>
            </a:r>
            <a:r>
              <a:rPr lang="en-IN" dirty="0" err="1"/>
              <a:t>nonvolatile</a:t>
            </a:r>
            <a:r>
              <a:rPr lang="en-IN" dirty="0"/>
              <a:t> memory used to store data like values of certain variables. Atmega16 has 512 bytes of EEPROM, this memory can be useful for storing the lock code if we are designing an application like electronic door lock.</a:t>
            </a:r>
          </a:p>
          <a:p>
            <a:endParaRPr lang="en-IN" dirty="0"/>
          </a:p>
          <a:p>
            <a:r>
              <a:rPr lang="en-IN" u="sng" dirty="0"/>
              <a:t>SRAM</a:t>
            </a:r>
            <a:r>
              <a:rPr lang="en-IN" u="sng" dirty="0" smtClean="0"/>
              <a:t>:</a:t>
            </a:r>
          </a:p>
          <a:p>
            <a:pPr lvl="1"/>
            <a:r>
              <a:rPr lang="en-IN" dirty="0" smtClean="0"/>
              <a:t>Static </a:t>
            </a:r>
            <a:r>
              <a:rPr lang="en-IN" dirty="0"/>
              <a:t>Random Access Memory, this is the volatile memory of microcontroller i.e., data is lost as soon as power is turned off. Atmega16 is equipped with 1KB of internal SRAM. A small portion of SRAM is set aside for general purpose registers used by CPU and some for the peripheral subsystems of the microcontroller.</a:t>
            </a:r>
          </a:p>
          <a:p>
            <a:endParaRPr lang="en-IN" dirty="0"/>
          </a:p>
        </p:txBody>
      </p:sp>
    </p:spTree>
    <p:extLst>
      <p:ext uri="{BB962C8B-B14F-4D97-AF65-F5344CB8AC3E}">
        <p14:creationId xmlns:p14="http://schemas.microsoft.com/office/powerpoint/2010/main" val="2231085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u="sng" dirty="0"/>
              <a:t> ISP: </a:t>
            </a:r>
            <a:endParaRPr lang="en-IN" u="sng" dirty="0" smtClean="0"/>
          </a:p>
          <a:p>
            <a:pPr lvl="1"/>
            <a:r>
              <a:rPr lang="en-IN" dirty="0" smtClean="0"/>
              <a:t>AVR </a:t>
            </a:r>
            <a:r>
              <a:rPr lang="en-IN" dirty="0"/>
              <a:t>family of controllers have In System Programmable Flash Memory which can be programmed without removing the IC from the circuit, ISP allows to reprogram the controller while it is in the application </a:t>
            </a:r>
            <a:r>
              <a:rPr lang="en-IN" dirty="0" smtClean="0"/>
              <a:t>circuit.</a:t>
            </a:r>
          </a:p>
          <a:p>
            <a:r>
              <a:rPr lang="en-IN" u="sng" dirty="0" smtClean="0"/>
              <a:t>SPI</a:t>
            </a:r>
            <a:r>
              <a:rPr lang="en-IN" u="sng" dirty="0"/>
              <a:t>: </a:t>
            </a:r>
            <a:endParaRPr lang="en-IN" u="sng" dirty="0" smtClean="0"/>
          </a:p>
          <a:p>
            <a:pPr lvl="1"/>
            <a:r>
              <a:rPr lang="en-IN" dirty="0" smtClean="0"/>
              <a:t>Serial </a:t>
            </a:r>
            <a:r>
              <a:rPr lang="en-IN" dirty="0"/>
              <a:t>Peripheral Interface, SPI port is used for serial communication between two devices on a common clock source. The data transmission rate of SPI is more than that of USART</a:t>
            </a:r>
            <a:r>
              <a:rPr lang="en-IN" dirty="0" smtClean="0"/>
              <a:t>. </a:t>
            </a:r>
            <a:endParaRPr lang="en-IN" dirty="0"/>
          </a:p>
        </p:txBody>
      </p:sp>
    </p:spTree>
    <p:extLst>
      <p:ext uri="{BB962C8B-B14F-4D97-AF65-F5344CB8AC3E}">
        <p14:creationId xmlns:p14="http://schemas.microsoft.com/office/powerpoint/2010/main" val="698956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u="sng" dirty="0"/>
              <a:t>TWI: </a:t>
            </a:r>
            <a:endParaRPr lang="en-IN" u="sng" dirty="0" smtClean="0"/>
          </a:p>
          <a:p>
            <a:pPr lvl="1"/>
            <a:r>
              <a:rPr lang="en-IN" dirty="0" smtClean="0"/>
              <a:t>Two </a:t>
            </a:r>
            <a:r>
              <a:rPr lang="en-IN" dirty="0"/>
              <a:t>Wire Interface (TWI) can be used to set up a network of devices, many devices can be connected over TWI interface forming a network, the devices can simultaneously transmit and receive and have their own unique address.</a:t>
            </a:r>
          </a:p>
          <a:p>
            <a:r>
              <a:rPr lang="en-IN" u="sng" dirty="0"/>
              <a:t>DAC: </a:t>
            </a:r>
            <a:endParaRPr lang="en-IN" u="sng" dirty="0" smtClean="0"/>
          </a:p>
          <a:p>
            <a:pPr lvl="1"/>
            <a:r>
              <a:rPr lang="en-IN" dirty="0" smtClean="0"/>
              <a:t>Atmega16 </a:t>
            </a:r>
            <a:r>
              <a:rPr lang="en-IN" dirty="0"/>
              <a:t>is also equipped with a Digital to </a:t>
            </a:r>
            <a:r>
              <a:rPr lang="en-IN" dirty="0" err="1"/>
              <a:t>Analog</a:t>
            </a:r>
            <a:r>
              <a:rPr lang="en-IN" dirty="0"/>
              <a:t> Converter (DAC) interface which can be used for reverse action performed by ADC. DAC can be used when there is a need of converting a digital signal to </a:t>
            </a:r>
            <a:r>
              <a:rPr lang="en-IN" dirty="0" err="1"/>
              <a:t>analog</a:t>
            </a:r>
            <a:r>
              <a:rPr lang="en-IN" dirty="0"/>
              <a:t> signal.</a:t>
            </a:r>
          </a:p>
          <a:p>
            <a:endParaRPr lang="en-IN" dirty="0"/>
          </a:p>
        </p:txBody>
      </p:sp>
    </p:spTree>
    <p:extLst>
      <p:ext uri="{BB962C8B-B14F-4D97-AF65-F5344CB8AC3E}">
        <p14:creationId xmlns:p14="http://schemas.microsoft.com/office/powerpoint/2010/main" val="2833961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ATMega</a:t>
            </a:r>
            <a:r>
              <a:rPr lang="en-IN" dirty="0" smtClean="0"/>
              <a:t> 16 Pin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628800"/>
            <a:ext cx="5224983" cy="5032652"/>
          </a:xfrm>
        </p:spPr>
      </p:pic>
    </p:spTree>
    <p:extLst>
      <p:ext uri="{BB962C8B-B14F-4D97-AF65-F5344CB8AC3E}">
        <p14:creationId xmlns:p14="http://schemas.microsoft.com/office/powerpoint/2010/main" val="155851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Microcontroller</a:t>
            </a:r>
            <a:endParaRPr lang="en-IN" dirty="0"/>
          </a:p>
        </p:txBody>
      </p:sp>
      <p:sp>
        <p:nvSpPr>
          <p:cNvPr id="3" name="Content Placeholder 2"/>
          <p:cNvSpPr>
            <a:spLocks noGrp="1"/>
          </p:cNvSpPr>
          <p:nvPr>
            <p:ph idx="1"/>
          </p:nvPr>
        </p:nvSpPr>
        <p:spPr/>
        <p:txBody>
          <a:bodyPr/>
          <a:lstStyle/>
          <a:p>
            <a:r>
              <a:rPr lang="en-IN" dirty="0"/>
              <a:t>Microcontroller can be termed as a single on chip computer which includes number of peripherals like RAM, EEPROM, Timers etc., required to perform some predefined task</a:t>
            </a:r>
            <a:r>
              <a:rPr lang="en-IN" dirty="0" smtClean="0"/>
              <a:t>.</a:t>
            </a:r>
          </a:p>
        </p:txBody>
      </p:sp>
      <p:pic>
        <p:nvPicPr>
          <p:cNvPr id="3074" name="Picture 2" descr="C:\Users\NACHIKET\Downloads\mega16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114615"/>
            <a:ext cx="5544616" cy="2050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35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Obvious Question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Does this mean that the microcontroller is another name for a </a:t>
            </a:r>
            <a:r>
              <a:rPr lang="en-IN" dirty="0" smtClean="0"/>
              <a:t>computer???</a:t>
            </a:r>
          </a:p>
          <a:p>
            <a:r>
              <a:rPr lang="en-IN" dirty="0"/>
              <a:t> The answer is NO</a:t>
            </a:r>
            <a:r>
              <a:rPr lang="en-IN" dirty="0" smtClean="0"/>
              <a:t>!</a:t>
            </a:r>
          </a:p>
          <a:p>
            <a:r>
              <a:rPr lang="en-IN" dirty="0"/>
              <a:t>The </a:t>
            </a:r>
            <a:r>
              <a:rPr lang="en-IN" dirty="0" smtClean="0"/>
              <a:t>computer </a:t>
            </a:r>
            <a:r>
              <a:rPr lang="en-IN" dirty="0"/>
              <a:t>designed to perform all the general purpose tasks on a single machine </a:t>
            </a:r>
            <a:r>
              <a:rPr lang="en-IN" dirty="0" smtClean="0"/>
              <a:t>like </a:t>
            </a:r>
            <a:r>
              <a:rPr lang="en-IN" dirty="0"/>
              <a:t>run a </a:t>
            </a:r>
            <a:r>
              <a:rPr lang="en-IN" dirty="0" smtClean="0"/>
              <a:t>software, store </a:t>
            </a:r>
            <a:r>
              <a:rPr lang="en-IN" dirty="0"/>
              <a:t>some multimedia file or to access internet </a:t>
            </a:r>
            <a:endParaRPr lang="en-IN" dirty="0" smtClean="0"/>
          </a:p>
          <a:p>
            <a:r>
              <a:rPr lang="en-IN" dirty="0" smtClean="0"/>
              <a:t>Microcontrollers </a:t>
            </a:r>
            <a:r>
              <a:rPr lang="en-IN" dirty="0"/>
              <a:t>are meant to perform only the specific tasks, for e.g., switching the AC off </a:t>
            </a:r>
            <a:r>
              <a:rPr lang="en-IN" dirty="0" smtClean="0"/>
              <a:t>automatically</a:t>
            </a:r>
            <a:endParaRPr lang="en-IN" dirty="0"/>
          </a:p>
        </p:txBody>
      </p:sp>
    </p:spTree>
    <p:extLst>
      <p:ext uri="{BB962C8B-B14F-4D97-AF65-F5344CB8AC3E}">
        <p14:creationId xmlns:p14="http://schemas.microsoft.com/office/powerpoint/2010/main" val="1984533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a:t>
            </a:r>
            <a:r>
              <a:rPr lang="en-IN" dirty="0" err="1" smtClean="0"/>
              <a:t>famlies</a:t>
            </a:r>
            <a:r>
              <a:rPr lang="en-IN" dirty="0" smtClean="0"/>
              <a:t>’</a:t>
            </a:r>
            <a:endParaRPr lang="en-IN" dirty="0"/>
          </a:p>
        </p:txBody>
      </p:sp>
      <p:sp>
        <p:nvSpPr>
          <p:cNvPr id="3" name="Content Placeholder 2"/>
          <p:cNvSpPr>
            <a:spLocks noGrp="1"/>
          </p:cNvSpPr>
          <p:nvPr>
            <p:ph idx="1"/>
          </p:nvPr>
        </p:nvSpPr>
        <p:spPr/>
        <p:txBody>
          <a:bodyPr/>
          <a:lstStyle/>
          <a:p>
            <a:r>
              <a:rPr lang="en-IN" dirty="0" smtClean="0"/>
              <a:t>There </a:t>
            </a:r>
            <a:r>
              <a:rPr lang="en-IN" dirty="0"/>
              <a:t>are number of popular families of microcontrollers which are used in different applications as per their capability and feasibility to perform the desired </a:t>
            </a:r>
            <a:r>
              <a:rPr lang="en-IN" dirty="0" smtClean="0"/>
              <a:t>task. </a:t>
            </a:r>
          </a:p>
          <a:p>
            <a:endParaRPr lang="en-IN" dirty="0"/>
          </a:p>
          <a:p>
            <a:r>
              <a:rPr lang="en-IN" dirty="0" smtClean="0"/>
              <a:t>Most </a:t>
            </a:r>
            <a:r>
              <a:rPr lang="en-IN" dirty="0"/>
              <a:t>common of these are 8051, AVR and PIC microcontrollers. </a:t>
            </a:r>
          </a:p>
        </p:txBody>
      </p:sp>
    </p:spTree>
    <p:extLst>
      <p:ext uri="{BB962C8B-B14F-4D97-AF65-F5344CB8AC3E}">
        <p14:creationId xmlns:p14="http://schemas.microsoft.com/office/powerpoint/2010/main" val="3001613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ATMega</a:t>
            </a:r>
            <a:endParaRPr lang="en-IN" dirty="0"/>
          </a:p>
        </p:txBody>
      </p:sp>
      <p:sp>
        <p:nvSpPr>
          <p:cNvPr id="3" name="Content Placeholder 2"/>
          <p:cNvSpPr>
            <a:spLocks noGrp="1"/>
          </p:cNvSpPr>
          <p:nvPr>
            <p:ph idx="1"/>
          </p:nvPr>
        </p:nvSpPr>
        <p:spPr/>
        <p:txBody>
          <a:bodyPr>
            <a:normAutofit/>
          </a:bodyPr>
          <a:lstStyle/>
          <a:p>
            <a:r>
              <a:rPr lang="en-IN" dirty="0" err="1" smtClean="0"/>
              <a:t>ATMega</a:t>
            </a:r>
            <a:r>
              <a:rPr lang="en-IN" dirty="0" smtClean="0"/>
              <a:t> is a microcontroller developed by the company ATMEL</a:t>
            </a:r>
          </a:p>
          <a:p>
            <a:endParaRPr lang="en-IN" dirty="0" smtClean="0"/>
          </a:p>
          <a:p>
            <a:r>
              <a:rPr lang="en-IN" dirty="0" smtClean="0"/>
              <a:t>It falls in the AVR(</a:t>
            </a:r>
            <a:r>
              <a:rPr lang="en-IN" b="1" dirty="0"/>
              <a:t>A</a:t>
            </a:r>
            <a:r>
              <a:rPr lang="en-IN" dirty="0"/>
              <a:t>dvanced </a:t>
            </a:r>
            <a:r>
              <a:rPr lang="en-IN" b="1" dirty="0"/>
              <a:t>V</a:t>
            </a:r>
            <a:r>
              <a:rPr lang="en-IN" dirty="0"/>
              <a:t>irtual </a:t>
            </a:r>
            <a:r>
              <a:rPr lang="en-IN" b="1" dirty="0"/>
              <a:t>R</a:t>
            </a:r>
            <a:r>
              <a:rPr lang="en-IN" dirty="0"/>
              <a:t>ISC</a:t>
            </a:r>
            <a:r>
              <a:rPr lang="en-IN" dirty="0" smtClean="0"/>
              <a:t>) series of microcontrollers</a:t>
            </a:r>
          </a:p>
        </p:txBody>
      </p:sp>
    </p:spTree>
    <p:extLst>
      <p:ext uri="{BB962C8B-B14F-4D97-AF65-F5344CB8AC3E}">
        <p14:creationId xmlns:p14="http://schemas.microsoft.com/office/powerpoint/2010/main" val="589001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r>
              <a:rPr lang="en-IN" b="1" dirty="0"/>
              <a:t>AVR microcontrollers</a:t>
            </a:r>
            <a:r>
              <a:rPr lang="en-IN" dirty="0"/>
              <a:t> are available in three categories:</a:t>
            </a:r>
          </a:p>
          <a:p>
            <a:pPr lvl="1"/>
            <a:r>
              <a:rPr lang="en-IN" b="1" dirty="0" err="1" smtClean="0"/>
              <a:t>TinyAVR</a:t>
            </a:r>
            <a:r>
              <a:rPr lang="en-IN" dirty="0"/>
              <a:t> – Less memory, small size, suitable only for simpler applications</a:t>
            </a:r>
          </a:p>
          <a:p>
            <a:pPr lvl="1"/>
            <a:r>
              <a:rPr lang="en-IN" b="1" dirty="0" err="1" smtClean="0"/>
              <a:t>MegaAVR</a:t>
            </a:r>
            <a:r>
              <a:rPr lang="en-IN" dirty="0"/>
              <a:t> – These are the most popular ones having good amount of memory (</a:t>
            </a:r>
            <a:r>
              <a:rPr lang="en-IN" dirty="0" err="1"/>
              <a:t>upto</a:t>
            </a:r>
            <a:r>
              <a:rPr lang="en-IN" dirty="0"/>
              <a:t> 256 KB), higher number of inbuilt peripherals and suitable for moderate to complex applications.</a:t>
            </a:r>
          </a:p>
          <a:p>
            <a:pPr lvl="1"/>
            <a:r>
              <a:rPr lang="en-IN" b="1" dirty="0" err="1" smtClean="0"/>
              <a:t>XmegaAVR</a:t>
            </a:r>
            <a:r>
              <a:rPr lang="en-IN" dirty="0"/>
              <a:t> – Used commercially for complex applications, which require large program memory and high speed.</a:t>
            </a:r>
          </a:p>
          <a:p>
            <a:endParaRPr lang="en-IN" dirty="0"/>
          </a:p>
          <a:p>
            <a:endParaRPr lang="en-IN" dirty="0"/>
          </a:p>
        </p:txBody>
      </p:sp>
    </p:spTree>
    <p:extLst>
      <p:ext uri="{BB962C8B-B14F-4D97-AF65-F5344CB8AC3E}">
        <p14:creationId xmlns:p14="http://schemas.microsoft.com/office/powerpoint/2010/main" val="2179596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Features of </a:t>
            </a:r>
            <a:r>
              <a:rPr lang="en-IN" dirty="0" err="1" smtClean="0"/>
              <a:t>ATMega</a:t>
            </a:r>
            <a:r>
              <a:rPr lang="en-IN" dirty="0" smtClean="0"/>
              <a:t> 16</a:t>
            </a:r>
            <a:endParaRPr lang="en-IN" dirty="0"/>
          </a:p>
        </p:txBody>
      </p:sp>
      <p:sp>
        <p:nvSpPr>
          <p:cNvPr id="3" name="Content Placeholder 2"/>
          <p:cNvSpPr>
            <a:spLocks noGrp="1"/>
          </p:cNvSpPr>
          <p:nvPr>
            <p:ph idx="1"/>
          </p:nvPr>
        </p:nvSpPr>
        <p:spPr/>
        <p:txBody>
          <a:bodyPr>
            <a:normAutofit fontScale="85000" lnSpcReduction="20000"/>
          </a:bodyPr>
          <a:lstStyle/>
          <a:p>
            <a:r>
              <a:rPr lang="en-IN" dirty="0"/>
              <a:t> Some of the features of Atmega16 are:</a:t>
            </a:r>
          </a:p>
          <a:p>
            <a:pPr lvl="1"/>
            <a:r>
              <a:rPr lang="en-IN" dirty="0" smtClean="0"/>
              <a:t>16KB </a:t>
            </a:r>
            <a:r>
              <a:rPr lang="en-IN" dirty="0"/>
              <a:t>of Flash memory</a:t>
            </a:r>
          </a:p>
          <a:p>
            <a:pPr lvl="1"/>
            <a:r>
              <a:rPr lang="en-IN" dirty="0" smtClean="0"/>
              <a:t>512 </a:t>
            </a:r>
            <a:r>
              <a:rPr lang="en-IN" dirty="0"/>
              <a:t>Bytes of EEPROM</a:t>
            </a:r>
          </a:p>
          <a:p>
            <a:pPr lvl="1"/>
            <a:r>
              <a:rPr lang="en-IN" dirty="0" smtClean="0"/>
              <a:t>Available </a:t>
            </a:r>
            <a:r>
              <a:rPr lang="en-IN" dirty="0"/>
              <a:t>in 40-Pin DIP</a:t>
            </a:r>
          </a:p>
          <a:p>
            <a:pPr lvl="1"/>
            <a:r>
              <a:rPr lang="en-IN" dirty="0" smtClean="0"/>
              <a:t>8-Channel </a:t>
            </a:r>
            <a:r>
              <a:rPr lang="en-IN" dirty="0"/>
              <a:t>10-bit ADC</a:t>
            </a:r>
          </a:p>
          <a:p>
            <a:pPr lvl="1"/>
            <a:r>
              <a:rPr lang="en-IN" dirty="0" smtClean="0"/>
              <a:t>Two </a:t>
            </a:r>
            <a:r>
              <a:rPr lang="en-IN" dirty="0"/>
              <a:t>8-bit Timers/Counters</a:t>
            </a:r>
          </a:p>
          <a:p>
            <a:pPr lvl="1"/>
            <a:r>
              <a:rPr lang="en-IN" dirty="0" smtClean="0"/>
              <a:t>One </a:t>
            </a:r>
            <a:r>
              <a:rPr lang="en-IN" dirty="0"/>
              <a:t>16-bit Timer/Counter</a:t>
            </a:r>
          </a:p>
          <a:p>
            <a:pPr lvl="1"/>
            <a:r>
              <a:rPr lang="en-IN" dirty="0" smtClean="0"/>
              <a:t>4 </a:t>
            </a:r>
            <a:r>
              <a:rPr lang="en-IN" dirty="0"/>
              <a:t>PWM Channels</a:t>
            </a:r>
          </a:p>
          <a:p>
            <a:pPr lvl="1"/>
            <a:r>
              <a:rPr lang="en-IN" dirty="0" smtClean="0"/>
              <a:t>In </a:t>
            </a:r>
            <a:r>
              <a:rPr lang="en-IN" dirty="0"/>
              <a:t>System Programmer (ISP)</a:t>
            </a:r>
          </a:p>
          <a:p>
            <a:pPr lvl="1"/>
            <a:r>
              <a:rPr lang="en-IN" dirty="0" smtClean="0"/>
              <a:t>Serial </a:t>
            </a:r>
            <a:r>
              <a:rPr lang="en-IN" dirty="0"/>
              <a:t>USART</a:t>
            </a:r>
          </a:p>
          <a:p>
            <a:pPr lvl="1"/>
            <a:r>
              <a:rPr lang="en-IN" dirty="0" smtClean="0"/>
              <a:t>SPI </a:t>
            </a:r>
            <a:r>
              <a:rPr lang="en-IN" dirty="0"/>
              <a:t>Interface</a:t>
            </a:r>
          </a:p>
          <a:p>
            <a:pPr lvl="1"/>
            <a:r>
              <a:rPr lang="en-IN" dirty="0" smtClean="0"/>
              <a:t>Digital </a:t>
            </a:r>
            <a:r>
              <a:rPr lang="en-IN" dirty="0"/>
              <a:t>to </a:t>
            </a:r>
            <a:r>
              <a:rPr lang="en-IN" dirty="0" err="1"/>
              <a:t>Analog</a:t>
            </a:r>
            <a:r>
              <a:rPr lang="en-IN" dirty="0"/>
              <a:t> Comparator.</a:t>
            </a:r>
          </a:p>
          <a:p>
            <a:endParaRPr lang="en-IN" dirty="0"/>
          </a:p>
        </p:txBody>
      </p:sp>
    </p:spTree>
    <p:extLst>
      <p:ext uri="{BB962C8B-B14F-4D97-AF65-F5344CB8AC3E}">
        <p14:creationId xmlns:p14="http://schemas.microsoft.com/office/powerpoint/2010/main" val="3684613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ATMega</a:t>
            </a:r>
            <a:r>
              <a:rPr lang="en-IN" dirty="0" smtClean="0"/>
              <a:t>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988840"/>
            <a:ext cx="8370930" cy="3456384"/>
          </a:xfrm>
        </p:spPr>
      </p:pic>
    </p:spTree>
    <p:extLst>
      <p:ext uri="{BB962C8B-B14F-4D97-AF65-F5344CB8AC3E}">
        <p14:creationId xmlns:p14="http://schemas.microsoft.com/office/powerpoint/2010/main" val="321154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ATMega</a:t>
            </a:r>
            <a:r>
              <a:rPr lang="en-IN" dirty="0" smtClean="0"/>
              <a:t> 16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4824"/>
            <a:ext cx="8229600" cy="4680520"/>
          </a:xfrm>
        </p:spPr>
      </p:pic>
    </p:spTree>
    <p:extLst>
      <p:ext uri="{BB962C8B-B14F-4D97-AF65-F5344CB8AC3E}">
        <p14:creationId xmlns:p14="http://schemas.microsoft.com/office/powerpoint/2010/main" val="1233876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76</TotalTime>
  <Words>675</Words>
  <Application>Microsoft Office PowerPoint</Application>
  <PresentationFormat>On-screen Show (4:3)</PresentationFormat>
  <Paragraphs>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Introduction to ATMEGA</vt:lpstr>
      <vt:lpstr>What is a Microcontroller</vt:lpstr>
      <vt:lpstr>Obvious Question</vt:lpstr>
      <vt:lpstr>Different ‘famlies’</vt:lpstr>
      <vt:lpstr>What is ATMega</vt:lpstr>
      <vt:lpstr>PowerPoint Presentation</vt:lpstr>
      <vt:lpstr>Some Features of ATMega 16</vt:lpstr>
      <vt:lpstr>ATMega Architecture</vt:lpstr>
      <vt:lpstr>ATMega 16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ATMega 16 Pin Diagram</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ATMEGA</dc:title>
  <dc:creator>NACHIKET</dc:creator>
  <cp:lastModifiedBy>NACHIKET</cp:lastModifiedBy>
  <cp:revision>26</cp:revision>
  <dcterms:created xsi:type="dcterms:W3CDTF">2012-08-29T18:16:53Z</dcterms:created>
  <dcterms:modified xsi:type="dcterms:W3CDTF">2012-10-24T10:14:51Z</dcterms:modified>
</cp:coreProperties>
</file>