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handoutMasterIdLst>
    <p:handoutMasterId r:id="rId28"/>
  </p:handoutMasterIdLst>
  <p:sldIdLst>
    <p:sldId id="271" r:id="rId3"/>
    <p:sldId id="260" r:id="rId4"/>
    <p:sldId id="283" r:id="rId5"/>
    <p:sldId id="258" r:id="rId6"/>
    <p:sldId id="262" r:id="rId7"/>
    <p:sldId id="284" r:id="rId8"/>
    <p:sldId id="261" r:id="rId9"/>
    <p:sldId id="281" r:id="rId10"/>
    <p:sldId id="259" r:id="rId11"/>
    <p:sldId id="285" r:id="rId12"/>
    <p:sldId id="263" r:id="rId13"/>
    <p:sldId id="282" r:id="rId14"/>
    <p:sldId id="279" r:id="rId15"/>
    <p:sldId id="272" r:id="rId16"/>
    <p:sldId id="286" r:id="rId17"/>
    <p:sldId id="265" r:id="rId18"/>
    <p:sldId id="266" r:id="rId19"/>
    <p:sldId id="287" r:id="rId20"/>
    <p:sldId id="288" r:id="rId21"/>
    <p:sldId id="289" r:id="rId22"/>
    <p:sldId id="276" r:id="rId23"/>
    <p:sldId id="280" r:id="rId24"/>
    <p:sldId id="290" r:id="rId25"/>
    <p:sldId id="268" r:id="rId26"/>
    <p:sldId id="27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A75"/>
    <a:srgbClr val="E7C879"/>
    <a:srgbClr val="E7D779"/>
    <a:srgbClr val="FADA66"/>
    <a:srgbClr val="FED162"/>
    <a:srgbClr val="F4EE6C"/>
    <a:srgbClr val="A286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64" autoAdjust="0"/>
  </p:normalViewPr>
  <p:slideViewPr>
    <p:cSldViewPr>
      <p:cViewPr varScale="1">
        <p:scale>
          <a:sx n="67" d="100"/>
          <a:sy n="67" d="100"/>
        </p:scale>
        <p:origin x="-60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4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277F24-F370-4E21-87D8-3D7F5FBBE406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4CBBF2-CA34-443A-B137-069ED383B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4C7735-4A38-435E-AE5D-D5BCD6CCC5F8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7B4861-2013-4BFF-852C-37313F510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96332-1078-4334-9DDB-8823827CA90C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C1CF8-3D00-46B9-8B2B-68E6A7DD0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5D8AA-A7A5-4D3B-A05E-3F76A425BA69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02B68-34DC-4EFF-BD91-EFB201190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6019-DF0A-42CC-9CAE-6D0DF4780A89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8174-2DE0-42B9-8926-B76604337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3CA1A-0738-4BD8-8D00-18C218E52092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B531-14BE-4FD1-9225-E196D5EDE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B68A-25C5-4099-B81B-502012BED68B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D064-846C-4652-81C6-F233C7695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332A5-70D0-4C07-8A6F-614CF9DFADE3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B57FA-CFB1-48BA-87AA-BE63F5F43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B91F4-E64F-4FCC-997F-5FBF6C60C0D7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2A408-8B0C-4A63-BCE8-4A9848634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54109-9A81-4BE3-9C33-616EEE05FCBB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7C470-C6E3-4B43-8A6C-03C57F657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116A8-2D42-4323-8D86-72012E2535C3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760BC-2084-46EC-8FC7-8BB496AB8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2CD16-DC05-4374-8802-311D02617666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FBB92-6C79-4F6B-9778-75F36B60D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3E1E7-CFD4-4D4E-B296-CBFBB5B47805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F204E-C85A-4DB6-80BB-D6BA73A27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3C3BE-5955-4261-BE08-1AC6937AF3A7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BBCD8-A269-4C59-9FC5-8CAC39F2D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0CAD-2372-423F-9185-FAC33BE89A81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4EA1F-A1CE-4E3C-9266-B1A30BD19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FDB67-334D-4829-9FB4-1298D8ABC4B8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8DA0D-E463-4099-B1AE-600DA6A74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29B8-E826-4462-8D76-E6C0DD46F166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31DE8-75B9-4F41-9102-BBEB81FAC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FA67F7-34FD-46B8-9E8E-60296C04B349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023780-2B6C-4677-A097-8C683513C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SHWETA\banner\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6073775"/>
            <a:ext cx="1447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C0D2DE-6CC4-4A2A-93BD-46B44E9C7F7D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56DC5B-21FD-4091-BA65-D4C50CB35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57D6AC-123A-4081-A7B1-7C746B2763B6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32FD3-AB0C-47EA-86C5-E6EFBC126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BCB9-3448-487C-A5BB-C94741029724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D9ADD-539A-43DB-8E53-015DB42B6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D:\SHWETA\banner\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6019800"/>
            <a:ext cx="15478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C2738B-C054-45BD-902A-A5A200BF95AA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E42A8D-8A24-48C2-B41B-C54DE3C0D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938C2-5408-433F-A149-BB33E8B0A410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373E1-AAE5-44F8-9253-EDDD0BBCF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98F566-37B5-4CA6-A6A5-3B7106FC73C7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1502BF-F039-4CE8-9EF2-01ECBB3A9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FD1A4E5-6C30-4B4F-9A7B-55FB8E79815E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71E6EE9-B053-45CF-9070-BC9FA7B56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49" r:id="rId2"/>
    <p:sldLayoutId id="2147484067" r:id="rId3"/>
    <p:sldLayoutId id="2147484068" r:id="rId4"/>
    <p:sldLayoutId id="2147484069" r:id="rId5"/>
    <p:sldLayoutId id="2147484050" r:id="rId6"/>
    <p:sldLayoutId id="2147484070" r:id="rId7"/>
    <p:sldLayoutId id="2147484051" r:id="rId8"/>
    <p:sldLayoutId id="2147484071" r:id="rId9"/>
    <p:sldLayoutId id="2147484052" r:id="rId10"/>
    <p:sldLayoutId id="2147484053" r:id="rId11"/>
    <p:sldLayoutId id="214748405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96691-6878-4779-9297-24C361F60AC3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E73A6F-B544-43AE-B9F5-424F9F21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2" descr="D:\SHWETA\banner\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6188" y="6019800"/>
            <a:ext cx="15478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66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19" name="Picture 3" descr="D:\SHWETA\presentations\3841575-electronics-background-in-blue-with-shallow-do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57475"/>
            <a:ext cx="9144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66800" y="3276600"/>
            <a:ext cx="74676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Understanding the Development Board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6096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Society of Robotics and Automation, VJTI</a:t>
            </a:r>
          </a:p>
        </p:txBody>
      </p:sp>
      <p:pic>
        <p:nvPicPr>
          <p:cNvPr id="9222" name="Picture 4" descr="D:\SHWETA\banner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182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886670"/>
            <a:ext cx="3657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Motor Drivers </a:t>
            </a:r>
            <a:endParaRPr lang="en-IN" sz="40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33400"/>
            <a:ext cx="160020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>
                    <a:lumMod val="90000"/>
                  </a:schemeClr>
                </a:solidFill>
                <a:latin typeface="Calibri" pitchFamily="34" charset="0"/>
                <a:cs typeface="Calibri" pitchFamily="34" charset="0"/>
              </a:rPr>
              <a:t>L293D </a:t>
            </a:r>
            <a:endParaRPr lang="en-US" sz="3200" b="1" dirty="0">
              <a:solidFill>
                <a:schemeClr val="tx2">
                  <a:lumMod val="9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363" name="Picture 2" descr="http://www.solarbotics.com/assets/images/l293d/l293d_p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124200"/>
            <a:ext cx="3581400" cy="27029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990600" y="151507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Motor drivers are essentially little current amplifiers; their function is to take a low-current control signal, and turn it into a proportionally higher-current signal that can drive a motor.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tordriv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43800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629400" y="1524000"/>
            <a:ext cx="1066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5v</a:t>
            </a:r>
            <a:r>
              <a:rPr lang="en-US" b="1" dirty="0" smtClean="0">
                <a:solidFill>
                  <a:schemeClr val="bg2"/>
                </a:solidFill>
              </a:rPr>
              <a:t>5 V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685800"/>
            <a:ext cx="184150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800" b="1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defRPr/>
            </a:pPr>
            <a:endParaRPr lang="en-US" sz="2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l="25781" t="9375" r="17969" b="16667"/>
          <a:stretch>
            <a:fillRect/>
          </a:stretch>
        </p:blipFill>
        <p:spPr bwMode="auto">
          <a:xfrm>
            <a:off x="2286000" y="914400"/>
            <a:ext cx="4800600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352800" y="228600"/>
            <a:ext cx="2185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L293d 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2182368" y="762000"/>
            <a:ext cx="505663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86400" y="1447800"/>
            <a:ext cx="1447800" cy="2590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6200000">
            <a:off x="7353300" y="1714500"/>
            <a:ext cx="419100" cy="12573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1905000"/>
            <a:ext cx="533400" cy="1066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Up Arrow 7"/>
          <p:cNvSpPr/>
          <p:nvPr/>
        </p:nvSpPr>
        <p:spPr>
          <a:xfrm rot="10800000">
            <a:off x="5029200" y="914400"/>
            <a:ext cx="381000" cy="8382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57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PWM Pins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1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672715"/>
            <a:ext cx="3657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Display Devices</a:t>
            </a:r>
            <a:endParaRPr lang="en-IN" sz="40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5410200" y="2209800"/>
            <a:ext cx="3124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2000"/>
          </a:p>
          <a:p>
            <a:pPr>
              <a:lnSpc>
                <a:spcPct val="95000"/>
              </a:lnSpc>
            </a:pPr>
            <a:endParaRPr lang="en-US">
              <a:latin typeface="Corbel" pitchFamily="34" charset="0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533400" y="1016000"/>
            <a:ext cx="3733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LED PACK</a:t>
            </a:r>
          </a:p>
        </p:txBody>
      </p:sp>
      <p:pic>
        <p:nvPicPr>
          <p:cNvPr id="18436" name="Picture 2" descr="http://www.muncom.com/adpmicrosystems/adpmicrosystems/led-pack-barra-de-12-leds-65778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37338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7" name="Picture 4" descr="http://1.bp.blogspot.com/_m49xX1x-fwg/TDflNtE5ClI/AAAAAAAAAB0/XpKTT1F23r4/s320/R-p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057400"/>
            <a:ext cx="3429000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5486400" y="990600"/>
            <a:ext cx="3111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RESISTOR PACK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6858000" y="31242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Resistor Pack</a:t>
            </a: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81000" y="302895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LED Pack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1676400" y="304800"/>
            <a:ext cx="5063362" cy="602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 rot="5400000">
            <a:off x="2095500" y="2095500"/>
            <a:ext cx="381000" cy="28956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762000" cy="1600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 Arrow 8"/>
          <p:cNvSpPr/>
          <p:nvPr/>
        </p:nvSpPr>
        <p:spPr>
          <a:xfrm rot="16200000">
            <a:off x="6134100" y="2171700"/>
            <a:ext cx="381000" cy="28956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667000"/>
            <a:ext cx="228600" cy="1600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www.skpang.co.uk/catalog/images/modtronix/display/lcd162b-yhy.jpg"/>
          <p:cNvPicPr>
            <a:picLocks noChangeAspect="1" noChangeArrowheads="1"/>
          </p:cNvPicPr>
          <p:nvPr/>
        </p:nvPicPr>
        <p:blipFill>
          <a:blip r:embed="rId2" cstate="print"/>
          <a:srcRect l="1250" t="21667" r="1250" b="20000"/>
          <a:stretch>
            <a:fillRect/>
          </a:stretch>
        </p:blipFill>
        <p:spPr bwMode="auto">
          <a:xfrm>
            <a:off x="1371600" y="2362200"/>
            <a:ext cx="5943600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352800" y="914400"/>
            <a:ext cx="220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LCD Display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1905000" y="220588"/>
            <a:ext cx="5447410" cy="648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057400" y="609600"/>
            <a:ext cx="609600" cy="2667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 rot="5400000">
            <a:off x="1600200" y="2057400"/>
            <a:ext cx="304800" cy="4572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Provision for LCD Display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1676400" y="304800"/>
            <a:ext cx="594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  <a:cs typeface="Calibri" pitchFamily="34" charset="0"/>
              </a:rPr>
              <a:t>3D layout of the Development Board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2023238" y="685800"/>
            <a:ext cx="5063362" cy="602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590562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Switches on the board</a:t>
            </a:r>
            <a:endParaRPr lang="en-IN" sz="40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7239000" y="4114800"/>
            <a:ext cx="16112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SWITCH FROM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12V  TO L293D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7315200" y="5410200"/>
            <a:ext cx="15577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SWITCH FROM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12V  TO 7805 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0" y="4876800"/>
            <a:ext cx="192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RESET SWITCH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0" y="5486400"/>
            <a:ext cx="16161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SWITCHES TO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PINS D0,D1,D2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AND D3</a:t>
            </a:r>
          </a:p>
        </p:txBody>
      </p:sp>
      <p:sp>
        <p:nvSpPr>
          <p:cNvPr id="21513" name="TextBox 11"/>
          <p:cNvSpPr txBox="1">
            <a:spLocks noChangeArrowheads="1"/>
          </p:cNvSpPr>
          <p:nvPr/>
        </p:nvSpPr>
        <p:spPr bwMode="auto">
          <a:xfrm>
            <a:off x="1981200" y="0"/>
            <a:ext cx="4767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OTHER CONNECTIONS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1524000" y="0"/>
            <a:ext cx="5676010" cy="675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Up Arrow 11"/>
          <p:cNvSpPr/>
          <p:nvPr/>
        </p:nvSpPr>
        <p:spPr>
          <a:xfrm rot="16200000">
            <a:off x="7315200" y="4267200"/>
            <a:ext cx="381000" cy="12954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Up Arrow 12"/>
          <p:cNvSpPr/>
          <p:nvPr/>
        </p:nvSpPr>
        <p:spPr>
          <a:xfrm rot="16200000">
            <a:off x="6400800" y="5181600"/>
            <a:ext cx="381000" cy="12954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4419600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105400" y="5638800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19400" y="4648200"/>
            <a:ext cx="1143000" cy="1752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Up Arrow 16"/>
          <p:cNvSpPr/>
          <p:nvPr/>
        </p:nvSpPr>
        <p:spPr>
          <a:xfrm rot="5400000">
            <a:off x="1905000" y="5562600"/>
            <a:ext cx="381000" cy="14478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09800" y="5257800"/>
            <a:ext cx="609600" cy="685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Up Arrow 18"/>
          <p:cNvSpPr/>
          <p:nvPr/>
        </p:nvSpPr>
        <p:spPr>
          <a:xfrm rot="5400000">
            <a:off x="1638300" y="4914900"/>
            <a:ext cx="381000" cy="7620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0625" t="19792" r="32813" b="18750"/>
          <a:stretch>
            <a:fillRect/>
          </a:stretch>
        </p:blipFill>
        <p:spPr bwMode="auto">
          <a:xfrm>
            <a:off x="914400" y="1143000"/>
            <a:ext cx="2590800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 prstMaterial="matte">
            <a:bevelT h="38100"/>
            <a:extrusionClr>
              <a:schemeClr val="bg1">
                <a:lumMod val="50000"/>
                <a:lumOff val="50000"/>
              </a:schemeClr>
            </a:extrusionClr>
            <a:contourClr>
              <a:schemeClr val="tx1"/>
            </a:contourClr>
          </a:sp3d>
        </p:spPr>
      </p:pic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846766" y="438090"/>
            <a:ext cx="2810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Reset switch connections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/>
          <a:srcRect l="37500" t="12500" r="36719" b="27083"/>
          <a:stretch>
            <a:fillRect/>
          </a:stretch>
        </p:blipFill>
        <p:spPr bwMode="auto">
          <a:xfrm>
            <a:off x="5486400" y="1143000"/>
            <a:ext cx="2514600" cy="4419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5935667" y="457200"/>
            <a:ext cx="16081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Other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590562"/>
            <a:ext cx="28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Additional Features</a:t>
            </a:r>
            <a:endParaRPr lang="en-IN" sz="40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/>
          <p:cNvSpPr txBox="1">
            <a:spLocks noChangeArrowheads="1"/>
          </p:cNvSpPr>
          <p:nvPr/>
        </p:nvSpPr>
        <p:spPr bwMode="auto">
          <a:xfrm>
            <a:off x="762000" y="2895600"/>
            <a:ext cx="91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FT232/CP2102 - UART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533400" y="4563070"/>
            <a:ext cx="12105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Provision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RF -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RX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and TX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1981200" y="417286"/>
            <a:ext cx="5410200" cy="644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438400" y="3200400"/>
            <a:ext cx="3048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 rot="5400000">
            <a:off x="1905000" y="3124200"/>
            <a:ext cx="228600" cy="6858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3581400"/>
            <a:ext cx="304800" cy="2667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38400" y="4267200"/>
            <a:ext cx="3048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 rot="5400000">
            <a:off x="1638300" y="4991100"/>
            <a:ext cx="228600" cy="7620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4114800"/>
            <a:ext cx="1524000" cy="685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114800" y="685800"/>
            <a:ext cx="1524000" cy="685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Up Arrow 15"/>
          <p:cNvSpPr/>
          <p:nvPr/>
        </p:nvSpPr>
        <p:spPr>
          <a:xfrm rot="5400000" flipV="1">
            <a:off x="7124700" y="4152900"/>
            <a:ext cx="228600" cy="7620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>
            <a:off x="5334000" y="381000"/>
            <a:ext cx="228600" cy="5334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3A Fuse</a:t>
            </a:r>
          </a:p>
          <a:p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152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200mA Fuse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362200"/>
            <a:ext cx="464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Handwriting" pitchFamily="66" charset="0"/>
              </a:rPr>
              <a:t>THANK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Handwriting" pitchFamily="66" charset="0"/>
              </a:rPr>
              <a:t>YOU!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Handwriting" pitchFamily="66" charset="0"/>
                <a:sym typeface="Wingdings" pitchFamily="2" charset="2"/>
              </a:rPr>
              <a:t></a:t>
            </a:r>
            <a:endParaRPr lang="en-US" sz="4800" b="1" dirty="0">
              <a:solidFill>
                <a:schemeClr val="accent5">
                  <a:lumMod val="60000"/>
                  <a:lumOff val="40000"/>
                </a:schemeClr>
              </a:solidFill>
              <a:latin typeface="Lucida Handwriting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4267200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solidFill>
                  <a:schemeClr val="tx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www.sra.vjti.info</a:t>
            </a:r>
            <a:endParaRPr lang="en-IN" sz="3200" b="1" i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667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The Microcontroller</a:t>
            </a:r>
            <a:endParaRPr lang="en-IN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457200"/>
            <a:ext cx="2286000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alibri" pitchFamily="34" charset="0"/>
                <a:cs typeface="Calibri" pitchFamily="34" charset="0"/>
              </a:rPr>
              <a:t>ATMEGA 16 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3962400" cy="365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8" name="Picture 4" descr="http://circuits.datasheetdir.com/18/ATMEGA32-pin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95400"/>
            <a:ext cx="4300581" cy="43545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1371600" y="0"/>
            <a:ext cx="5449824" cy="648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1219200"/>
            <a:ext cx="1524000" cy="3429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5400000">
            <a:off x="1181100" y="2400300"/>
            <a:ext cx="571500" cy="12573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514362"/>
            <a:ext cx="365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Voltage Regulation </a:t>
            </a:r>
            <a:endParaRPr lang="en-I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58800"/>
            <a:ext cx="5791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90000"/>
                  </a:schemeClr>
                </a:solidFill>
                <a:latin typeface="+mn-lt"/>
              </a:rPr>
              <a:t>Voltage Regulator – LM 7805</a:t>
            </a:r>
          </a:p>
        </p:txBody>
      </p:sp>
      <p:pic>
        <p:nvPicPr>
          <p:cNvPr id="13315" name="Picture 2" descr="http://static.sparkfun.com/images/tutorials/BeginningEmbedded/1-PowerSupply/LM7805-Pin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3657600" cy="365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316" name="Picture 2" descr="http://loja.lusorobotica.com/27-83-thickbox/lm7805-5v-regula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657600" cy="365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7708" r="16252" b="23958"/>
          <a:stretch>
            <a:fillRect/>
          </a:stretch>
        </p:blipFill>
        <p:spPr bwMode="auto">
          <a:xfrm>
            <a:off x="76200" y="1295400"/>
            <a:ext cx="8991600" cy="4127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32430" t="11458" r="30673" b="10417"/>
          <a:stretch>
            <a:fillRect/>
          </a:stretch>
        </p:blipFill>
        <p:spPr bwMode="auto">
          <a:xfrm>
            <a:off x="1524000" y="24645"/>
            <a:ext cx="5676010" cy="675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 rot="16200000">
            <a:off x="7124701" y="4991101"/>
            <a:ext cx="533400" cy="914400"/>
          </a:xfrm>
          <a:prstGeom prst="up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IN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L-Shape 7"/>
          <p:cNvSpPr/>
          <p:nvPr/>
        </p:nvSpPr>
        <p:spPr>
          <a:xfrm flipH="1">
            <a:off x="4114800" y="3200400"/>
            <a:ext cx="2743200" cy="3352800"/>
          </a:xfrm>
          <a:prstGeom prst="corner">
            <a:avLst>
              <a:gd name="adj1" fmla="val 68334"/>
              <a:gd name="adj2" fmla="val 2888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604</TotalTime>
  <Words>138</Words>
  <Application>Microsoft Office PowerPoint</Application>
  <PresentationFormat>On-screen Show (4:3)</PresentationFormat>
  <Paragraphs>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Metro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lion</dc:creator>
  <cp:lastModifiedBy>admin </cp:lastModifiedBy>
  <cp:revision>87</cp:revision>
  <dcterms:created xsi:type="dcterms:W3CDTF">2011-09-06T15:30:14Z</dcterms:created>
  <dcterms:modified xsi:type="dcterms:W3CDTF">2012-10-25T18:06:05Z</dcterms:modified>
</cp:coreProperties>
</file>