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  <p:sldMasterId id="214748370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Josefin Slab"/>
      <p:regular r:id="rId16"/>
      <p:bold r:id="rId17"/>
      <p:italic r:id="rId18"/>
      <p:boldItalic r:id="rId19"/>
    </p:embeddedFont>
    <p:embeddedFont>
      <p:font typeface="Anton"/>
      <p:regular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Fira Sans Condensed Light"/>
      <p:regular r:id="rId25"/>
      <p:bold r:id="rId26"/>
      <p:italic r:id="rId27"/>
      <p:boldItalic r:id="rId28"/>
    </p:embeddedFont>
    <p:embeddedFont>
      <p:font typeface="Fira Sans Condensed"/>
      <p:regular r:id="rId29"/>
      <p:bold r:id="rId30"/>
      <p:italic r:id="rId31"/>
      <p:boldItalic r:id="rId32"/>
    </p:embeddedFont>
    <p:embeddedFont>
      <p:font typeface="Advent Pro Light"/>
      <p:regular r:id="rId33"/>
      <p:bold r:id="rId34"/>
    </p:embeddedFont>
    <p:embeddedFont>
      <p:font typeface="Rajdhani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CondensedLight-bold.fntdata"/><Relationship Id="rId25" Type="http://schemas.openxmlformats.org/officeDocument/2006/relationships/font" Target="fonts/FiraSansCondensedLight-regular.fntdata"/><Relationship Id="rId28" Type="http://schemas.openxmlformats.org/officeDocument/2006/relationships/font" Target="fonts/FiraSansCondensedLight-boldItalic.fntdata"/><Relationship Id="rId27" Type="http://schemas.openxmlformats.org/officeDocument/2006/relationships/font" Target="fonts/FiraSansCondensed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Condense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Condensed-italic.fntdata"/><Relationship Id="rId30" Type="http://schemas.openxmlformats.org/officeDocument/2006/relationships/font" Target="fonts/FiraSansCondensed-bold.fntdata"/><Relationship Id="rId11" Type="http://schemas.openxmlformats.org/officeDocument/2006/relationships/slide" Target="slides/slide4.xml"/><Relationship Id="rId33" Type="http://schemas.openxmlformats.org/officeDocument/2006/relationships/font" Target="fonts/AdventProLight-regular.fntdata"/><Relationship Id="rId10" Type="http://schemas.openxmlformats.org/officeDocument/2006/relationships/slide" Target="slides/slide3.xml"/><Relationship Id="rId32" Type="http://schemas.openxmlformats.org/officeDocument/2006/relationships/font" Target="fonts/FiraSansCondensed-boldItalic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AdventProLight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font" Target="fonts/JosefinSlab-bold.fntdata"/><Relationship Id="rId16" Type="http://schemas.openxmlformats.org/officeDocument/2006/relationships/font" Target="fonts/JosefinSlab-regular.fntdata"/><Relationship Id="rId19" Type="http://schemas.openxmlformats.org/officeDocument/2006/relationships/font" Target="fonts/JosefinSlab-boldItalic.fntdata"/><Relationship Id="rId18" Type="http://schemas.openxmlformats.org/officeDocument/2006/relationships/font" Target="fonts/JosefinSla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6b5db5a4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6b5db5a4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 soory tu adjust kar tab tak mein cnn  mein copy karke image dalta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6b5db59c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6b5db59c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6b5db59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6b5db59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theke na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6b5db59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6b5db59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b5db59c0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6b5db59c0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6b5db59c0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6b5db59c0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6b5db5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6b5db5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6b5db5a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6b5db5a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6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title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4" type="title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5" type="subTitle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6" type="title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7" type="subTitle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8" type="title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18"/>
          <p:cNvSpPr txBox="1"/>
          <p:nvPr>
            <p:ph idx="9" type="title"/>
          </p:nvPr>
        </p:nvSpPr>
        <p:spPr>
          <a:xfrm>
            <a:off x="704337" y="173035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8"/>
          <p:cNvSpPr txBox="1"/>
          <p:nvPr>
            <p:ph idx="13" type="title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8"/>
          <p:cNvSpPr txBox="1"/>
          <p:nvPr>
            <p:ph idx="14" type="title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21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21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1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28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8"/>
          <p:cNvSpPr txBox="1"/>
          <p:nvPr>
            <p:ph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8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5" name="Google Shape;135;p30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b="0" i="0" sz="900" u="none" cap="none" strike="noStrike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34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38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40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0" name="Google Shape;170;p40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1" name="Google Shape;171;p40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2" name="Google Shape;172;p40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40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p40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6" name="Google Shape;176;p40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p40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8" name="Google Shape;178;p40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" name="Google Shape;179;p40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6" name="Google Shape;186;p42"/>
          <p:cNvSpPr txBox="1"/>
          <p:nvPr>
            <p:ph idx="1" type="subTitle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7" name="Google Shape;187;p42"/>
          <p:cNvSpPr txBox="1"/>
          <p:nvPr>
            <p:ph idx="2" type="title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8" name="Google Shape;188;p42"/>
          <p:cNvSpPr txBox="1"/>
          <p:nvPr>
            <p:ph idx="3" type="subTitle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9" name="Google Shape;189;p42"/>
          <p:cNvSpPr txBox="1"/>
          <p:nvPr>
            <p:ph idx="4" type="title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0" name="Google Shape;190;p42"/>
          <p:cNvSpPr txBox="1"/>
          <p:nvPr>
            <p:ph idx="5" type="subTitle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1" name="Google Shape;191;p42"/>
          <p:cNvSpPr txBox="1"/>
          <p:nvPr>
            <p:ph idx="6" type="title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p42"/>
          <p:cNvSpPr txBox="1"/>
          <p:nvPr>
            <p:ph idx="7" type="subTitle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3" name="Google Shape;193;p42"/>
          <p:cNvSpPr txBox="1"/>
          <p:nvPr>
            <p:ph idx="8" type="title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4" name="Google Shape;194;p42"/>
          <p:cNvSpPr txBox="1"/>
          <p:nvPr>
            <p:ph idx="9" type="title"/>
          </p:nvPr>
        </p:nvSpPr>
        <p:spPr>
          <a:xfrm>
            <a:off x="704337" y="173035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42"/>
          <p:cNvSpPr txBox="1"/>
          <p:nvPr>
            <p:ph idx="13" type="title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42"/>
          <p:cNvSpPr txBox="1"/>
          <p:nvPr>
            <p:ph idx="14" type="title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9" name="Google Shape;199;p43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5" name="Google Shape;205;p45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7" name="Google Shape;207;p45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8" name="Google Shape;208;p45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9" name="Google Shape;209;p45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46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46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0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52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8" name="Google Shape;228;p52"/>
          <p:cNvSpPr txBox="1"/>
          <p:nvPr>
            <p:ph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52"/>
          <p:cNvSpPr txBox="1"/>
          <p:nvPr>
            <p:ph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" name="Google Shape;230;p52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3" name="Google Shape;233;p53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4" name="Google Shape;234;p53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35" name="Google Shape;235;p53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6" name="Google Shape;236;p53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4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39" name="Google Shape;239;p54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0" name="Google Shape;240;p54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b="0" i="0" lang="en" sz="9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b="0" i="0" sz="900" u="none" cap="none" strike="noStrike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58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5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8" name="Google Shape;258;p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" name="Google Shape;259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343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343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/>
          <p:nvPr/>
        </p:nvSpPr>
        <p:spPr>
          <a:xfrm>
            <a:off x="1352975" y="196250"/>
            <a:ext cx="60627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Classification</a:t>
            </a: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Flowers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(Using Deep Learning)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1"/>
          <p:cNvSpPr txBox="1"/>
          <p:nvPr/>
        </p:nvSpPr>
        <p:spPr>
          <a:xfrm>
            <a:off x="2667025" y="2329700"/>
            <a:ext cx="3602100" cy="2297400"/>
          </a:xfrm>
          <a:prstGeom prst="rect">
            <a:avLst/>
          </a:prstGeom>
          <a:solidFill>
            <a:srgbClr val="FFFFFF">
              <a:alpha val="44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Members:-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 . Ameya khedkar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. Ajinkya deshpande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 . Mandar patil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 txBox="1"/>
          <p:nvPr>
            <p:ph idx="4294967295" type="ctrTitle"/>
          </p:nvPr>
        </p:nvSpPr>
        <p:spPr>
          <a:xfrm>
            <a:off x="442650" y="141050"/>
            <a:ext cx="82587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2"/>
          <p:cNvSpPr txBox="1"/>
          <p:nvPr/>
        </p:nvSpPr>
        <p:spPr>
          <a:xfrm flipH="1">
            <a:off x="0" y="1165975"/>
            <a:ext cx="89610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identify and differentiate between 5 different types of flower from its image using  convolution neural networks</a:t>
            </a:r>
            <a:endParaRPr sz="2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62"/>
          <p:cNvSpPr txBox="1"/>
          <p:nvPr/>
        </p:nvSpPr>
        <p:spPr>
          <a:xfrm>
            <a:off x="470150" y="2755100"/>
            <a:ext cx="82962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an image of flower classify it into its proper class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CNN.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to understand how Convolution, Pooling layers extract features from images 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3"/>
          <p:cNvSpPr txBox="1"/>
          <p:nvPr>
            <p:ph idx="4294967295" type="ctrTitle"/>
          </p:nvPr>
        </p:nvSpPr>
        <p:spPr>
          <a:xfrm>
            <a:off x="419100" y="65850"/>
            <a:ext cx="83058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alibri"/>
                <a:ea typeface="Calibri"/>
                <a:cs typeface="Calibri"/>
                <a:sym typeface="Calibri"/>
              </a:rPr>
              <a:t>Technology stack( for flower-image detection) 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3"/>
          <p:cNvSpPr txBox="1"/>
          <p:nvPr/>
        </p:nvSpPr>
        <p:spPr>
          <a:xfrm>
            <a:off x="197475" y="893300"/>
            <a:ext cx="87168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omic Sans MS"/>
              <a:buChar char="●"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language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:-python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omic Sans MS"/>
              <a:buChar char="●"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libraries used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:- 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1.numpy ( for data wrangling)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2.matplotlib (graphs) 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3.os , shutil and random  (for creating and copying and removing  directory and other stuff)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4.Google colab authentication ( for unzipping  file  for further data wrangling ) 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omic Sans MS"/>
              <a:buChar char="●"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Framework used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:-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1.Google colab:- for writing code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2.Tensorflow : - keras API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omic Sans MS"/>
              <a:buChar char="●"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:- flower recognition using CNN keras from kaggle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4"/>
          <p:cNvSpPr txBox="1"/>
          <p:nvPr/>
        </p:nvSpPr>
        <p:spPr>
          <a:xfrm>
            <a:off x="805600" y="41325"/>
            <a:ext cx="7508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Neural network visualization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97524" y="-1491812"/>
            <a:ext cx="4148951" cy="91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5"/>
          <p:cNvSpPr txBox="1"/>
          <p:nvPr/>
        </p:nvSpPr>
        <p:spPr>
          <a:xfrm>
            <a:off x="1788675" y="4357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and conclusion(CNN)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5"/>
          <p:cNvSpPr txBox="1"/>
          <p:nvPr/>
        </p:nvSpPr>
        <p:spPr>
          <a:xfrm>
            <a:off x="152475" y="713000"/>
            <a:ext cx="8688600" cy="4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Results:-</a:t>
            </a:r>
            <a:endParaRPr sz="2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 80 epochs</a:t>
            </a:r>
            <a:endParaRPr sz="2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1.Testing accuracy comes out to be 83%. 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2.training data accuracy  was 84% 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3.Further iterations did not show changes in accuracies.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Conclusion:-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AutoNum type="arabicPeriod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80 epoches ,parameters were updated satisfactorily.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AutoNum type="arabicPeriod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extract features from images we require convolution layers and huge number of parameters.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6"/>
          <p:cNvSpPr txBox="1"/>
          <p:nvPr>
            <p:ph idx="4294967295" type="ctrTitle"/>
          </p:nvPr>
        </p:nvSpPr>
        <p:spPr>
          <a:xfrm>
            <a:off x="1551500" y="170075"/>
            <a:ext cx="6644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 things which are imp in project(CNN)</a:t>
            </a:r>
            <a:endParaRPr/>
          </a:p>
        </p:txBody>
      </p:sp>
      <p:sp>
        <p:nvSpPr>
          <p:cNvPr id="296" name="Google Shape;296;p66"/>
          <p:cNvSpPr txBox="1"/>
          <p:nvPr/>
        </p:nvSpPr>
        <p:spPr>
          <a:xfrm rot="-238">
            <a:off x="244475" y="1485700"/>
            <a:ext cx="86790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Images need to be processed and augmented before feeding into network to obtaining better accuracy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 number of neurons need to be utilised to extract proper features from images.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specific number of epochs model starts overfitting resulting in poor validation and test accuracy.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and shuffled data opts for better accuracy on test set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7"/>
          <p:cNvSpPr txBox="1"/>
          <p:nvPr/>
        </p:nvSpPr>
        <p:spPr>
          <a:xfrm>
            <a:off x="0" y="122250"/>
            <a:ext cx="9144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TESTED </a:t>
            </a: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" y="1154150"/>
            <a:ext cx="4189725" cy="34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783" y="1118850"/>
            <a:ext cx="3979441" cy="3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 txBox="1"/>
          <p:nvPr/>
        </p:nvSpPr>
        <p:spPr>
          <a:xfrm>
            <a:off x="0" y="122250"/>
            <a:ext cx="9144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TESTED IMAGES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50" y="1161525"/>
            <a:ext cx="4131325" cy="3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76" y="1161525"/>
            <a:ext cx="4128723" cy="33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