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443" r:id="rId5"/>
    <p:sldId id="313" r:id="rId6"/>
    <p:sldId id="434" r:id="rId7"/>
    <p:sldId id="439" r:id="rId8"/>
    <p:sldId id="441" r:id="rId9"/>
    <p:sldId id="442" r:id="rId10"/>
    <p:sldId id="418" r:id="rId11"/>
    <p:sldId id="419" r:id="rId12"/>
    <p:sldId id="427" r:id="rId13"/>
    <p:sldId id="440" r:id="rId14"/>
    <p:sldId id="429" r:id="rId15"/>
    <p:sldId id="433" r:id="rId16"/>
    <p:sldId id="438" r:id="rId17"/>
    <p:sldId id="430" r:id="rId18"/>
    <p:sldId id="437" r:id="rId19"/>
    <p:sldId id="43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E1A70-F0A8-45D5-B4B3-7DDB3DB0826F}" v="73" dt="2023-05-04T19:37:14.617"/>
    <p1510:client id="{2053F001-6997-4B72-8E28-57B1A08A8C93}" v="369" dt="2023-05-05T05:38:25.274"/>
    <p1510:client id="{25B390B0-8918-4040-BA49-1C805A5E8166}" v="11" dt="2023-05-05T05:10:27.924"/>
    <p1510:client id="{55F21664-ACFE-4AC9-540C-6586836ECF74}" v="4" dt="2023-05-05T06:13:37.848"/>
    <p1510:client id="{638A9210-313D-3F0E-A9A1-8BAC793068DB}" v="4" dt="2023-05-05T05:50:27.952"/>
    <p1510:client id="{BA1C55B1-9EF5-490D-AA58-A71BACF08632}" v="167" dt="2023-05-05T05:46:46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14CDA-7CCC-4B42-A63C-8DA9A578D69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53A1C-8F44-45E7-A36C-7E1FF0C7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85A46-1130-4BB3-90BA-D5E02AF897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32DC-D773-4AA7-B27C-0F1077D4B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048A2-80F7-479D-85E9-96D06F295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0FD3-42AD-4AB8-8EC3-9D687CEB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0E84-363B-480E-8946-2A11585A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15F4-5F4F-4DFD-B6AD-9F97088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0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47CA-E7F4-454C-B6D1-DA7693B6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FDDC9-845D-4C6D-ACC8-0FF664CB8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3C8C-0627-45B8-892E-23D69F09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854D-0680-4956-9E67-A2587198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9380E-664D-4D26-AD95-8307AFEE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8A857-991E-4BCD-8556-61163673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C0382-6682-4952-8E21-85F41B66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1473-1CFD-4859-9120-1426F65B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F316-F006-445E-9383-F6027C03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17184-9F3D-4170-8F41-31EB5D08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2203372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527" y="-1281"/>
            <a:ext cx="1007771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06150"/>
            <a:ext cx="12178303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8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40872" y="1173984"/>
            <a:ext cx="11690849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5714" y="-1480"/>
            <a:ext cx="1306287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469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85218" y="2971801"/>
            <a:ext cx="3270249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/>
              <a:t>Thanks…</a:t>
            </a:r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794033" y="3619535"/>
            <a:ext cx="2679404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5038-6D92-4E17-8355-AF10C424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E2F2-1989-48EE-9FF6-49F9E586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87D2-15F4-4680-A9F9-417F977A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A4AC-4F2E-4D68-8B28-AEEDE38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8BBA9-122C-4A3B-974A-169B5444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8DCB-A008-4CD6-B90A-5450B266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5587-EC02-49D4-8B6B-EAA53B0D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C48B-163C-4AE1-B75F-8232CD6D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97CD-105B-4CB8-82C1-E8861E6C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B30B6-74E5-4658-B402-10134786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A8BB-CAB2-42A3-8210-22E09BBF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DC5B-A36B-4F42-BD00-C54EE54E4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796B0-3028-494D-91CC-8A6A5F9FE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6702-4672-41A7-9EB4-1F085B30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A2B3D-0812-43AB-926C-0950601C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9D62-E0CA-45F7-8FEE-270A97C6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29DE-54ED-4F6E-B80F-56B7D63F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288E-EC06-4EB2-A90A-5CD02A50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20AD3-26BB-4902-A474-309A4C6E2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095B2-181A-4559-8D43-25A47D9F8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7D896-8004-4025-9000-03BEBC4D6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4691C-25A6-4055-A18B-2ED2B11D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E6C61-73CA-4A24-AD56-05B71C9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26E31-CBB5-4DEF-A82F-A6F8F421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8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5381-23BF-465C-9163-CDE76C93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EF7EA-9381-430E-8430-AF4367E1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754AC-79EF-40B4-90D7-5D74F278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5223-5C8D-4063-9C5B-67462630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4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09FD1-98F5-4E14-ABAE-7BD9D682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C79AD-8397-4B64-86D3-B3B310A9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C950B-8484-473D-80DC-63F7E71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4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3CA5-2899-4060-A30B-762F5FED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9A44-43EB-49EE-8563-9AAE6ADB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C9ED-F369-45FC-8DEA-70A5E3F8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484D-66E7-4FFB-8FFE-A580238A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A9A8-5B16-400F-B292-18080BC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CBF46-C6DF-4A42-8DD8-B73DC8C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A3E3-6F51-45EB-AABB-17EE8B02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7D4B8-2ADB-415A-A7AD-00C1FFF02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BDEF-4651-4832-879C-1E1FC3EA3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CA325-438F-425D-9D59-BC5BE91D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EE7A8-17B2-4AAC-B5DE-D8C61114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FCE7-28E6-4DE8-9E7C-EE493E4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8FE40-FC01-4746-9091-50113375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3D795-AFAC-4C68-8020-E33D85FD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D82C-A4C9-493C-A190-800658357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35FA-57F9-44F8-B548-33EEE4B76BDE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12F5-63FB-4C55-84F1-494C96D6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5AEC-C2C9-4AB7-AF93-086226D3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512A-66E7-473A-BA05-29ABEC09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5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rt.org/design-of-32-bit-floating-point-addition-and-subtraction-units-based-on-ieee-754-standard" TargetMode="External"/><Relationship Id="rId2" Type="http://schemas.openxmlformats.org/officeDocument/2006/relationships/hyperlink" Target="https://www.irjet.net/archives/V7/i12/IRJET-V7I12262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geeksforgeeks.org/ieee-standard-754-floating-point-numbers/" TargetMode="External"/><Relationship Id="rId4" Type="http://schemas.openxmlformats.org/officeDocument/2006/relationships/hyperlink" Target="https://www.ijareeie.com/upload/2017/january/11_Design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214905" y="1029752"/>
            <a:ext cx="11762190" cy="1208128"/>
          </a:xfrm>
        </p:spPr>
        <p:txBody>
          <a:bodyPr>
            <a:normAutofit/>
          </a:bodyPr>
          <a:lstStyle>
            <a:lvl1pPr algn="ctr">
              <a:defRPr sz="2800" b="1">
                <a:latin typeface="+mn-lt"/>
              </a:defRPr>
            </a:lvl1pPr>
          </a:lstStyle>
          <a:p>
            <a:pPr algn="r"/>
            <a:r>
              <a:rPr lang="en-GB" dirty="0">
                <a:latin typeface="+mj-lt"/>
                <a:cs typeface="Arial"/>
              </a:rPr>
              <a:t>Implement a floating-point adder/subtractor in Verilog using IEEE 754 conventions</a:t>
            </a:r>
            <a:endParaRPr lang="en-IN" dirty="0">
              <a:latin typeface="+mj-lt"/>
              <a:cs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F1F5BB-3917-49B8-8473-8B3673ED34D4}"/>
              </a:ext>
            </a:extLst>
          </p:cNvPr>
          <p:cNvSpPr txBox="1">
            <a:spLocks/>
          </p:cNvSpPr>
          <p:nvPr/>
        </p:nvSpPr>
        <p:spPr>
          <a:xfrm>
            <a:off x="394154" y="2500210"/>
            <a:ext cx="3871624" cy="135929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>
                <a:latin typeface="Arial" pitchFamily="34" charset="0"/>
                <a:cs typeface="Arial" pitchFamily="34" charset="0"/>
              </a:rPr>
              <a:t>Name</a:t>
            </a:r>
            <a:r>
              <a:rPr lang="en-US">
                <a:latin typeface="Arial" pitchFamily="34" charset="0"/>
                <a:cs typeface="Arial" pitchFamily="34" charset="0"/>
              </a:rPr>
              <a:t>:   </a:t>
            </a:r>
            <a:r>
              <a:rPr lang="en-US" b="0">
                <a:solidFill>
                  <a:srgbClr val="002060"/>
                </a:solidFill>
                <a:cs typeface="Arial" pitchFamily="34" charset="0"/>
              </a:rPr>
              <a:t>Yawalkar Ajinkya Ganpati</a:t>
            </a:r>
          </a:p>
          <a:p>
            <a:pPr algn="l"/>
            <a:r>
              <a:rPr lang="en-US" sz="1900">
                <a:latin typeface="Arial" pitchFamily="34" charset="0"/>
                <a:cs typeface="Arial" pitchFamily="34" charset="0"/>
              </a:rPr>
              <a:t>Enrollment</a:t>
            </a:r>
            <a:r>
              <a:rPr lang="en-US" sz="1900" b="0">
                <a:latin typeface="Arial" pitchFamily="34" charset="0"/>
                <a:cs typeface="Arial" pitchFamily="34" charset="0"/>
              </a:rPr>
              <a:t> </a:t>
            </a:r>
            <a:r>
              <a:rPr lang="en-US" sz="1900">
                <a:latin typeface="Arial" pitchFamily="34" charset="0"/>
                <a:cs typeface="Arial" pitchFamily="34" charset="0"/>
              </a:rPr>
              <a:t>Number</a:t>
            </a:r>
            <a:r>
              <a:rPr lang="en-US">
                <a:latin typeface="Arial" pitchFamily="34" charset="0"/>
                <a:cs typeface="Arial" pitchFamily="34" charset="0"/>
              </a:rPr>
              <a:t>:</a:t>
            </a:r>
            <a:r>
              <a:rPr lang="en-US" b="0">
                <a:latin typeface="Arial" pitchFamily="34" charset="0"/>
                <a:cs typeface="Arial" pitchFamily="34" charset="0"/>
              </a:rPr>
              <a:t> </a:t>
            </a:r>
            <a:r>
              <a:rPr lang="en-US" b="0">
                <a:solidFill>
                  <a:srgbClr val="002060"/>
                </a:solidFill>
                <a:cs typeface="Arial" pitchFamily="34" charset="0"/>
              </a:rPr>
              <a:t>21116108</a:t>
            </a:r>
          </a:p>
          <a:p>
            <a:pPr algn="l"/>
            <a:r>
              <a:rPr lang="en-US" sz="1900">
                <a:latin typeface="Arial" pitchFamily="34" charset="0"/>
                <a:cs typeface="Arial" pitchFamily="34" charset="0"/>
              </a:rPr>
              <a:t>Email</a:t>
            </a:r>
            <a:r>
              <a:rPr lang="en-US">
                <a:latin typeface="Arial" pitchFamily="34" charset="0"/>
                <a:cs typeface="Arial" pitchFamily="34" charset="0"/>
              </a:rPr>
              <a:t>:</a:t>
            </a:r>
            <a:r>
              <a:rPr lang="en-US" b="0">
                <a:latin typeface="Arial" pitchFamily="34" charset="0"/>
                <a:cs typeface="Arial" pitchFamily="34" charset="0"/>
              </a:rPr>
              <a:t> </a:t>
            </a:r>
            <a:r>
              <a:rPr lang="en-US" b="0">
                <a:solidFill>
                  <a:srgbClr val="002060"/>
                </a:solidFill>
                <a:cs typeface="Arial" pitchFamily="34" charset="0"/>
              </a:rPr>
              <a:t>y_aganpati@ece.iitr.ac.in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164966-311E-D853-4ABE-1DBD72A0A81D}"/>
              </a:ext>
            </a:extLst>
          </p:cNvPr>
          <p:cNvSpPr txBox="1">
            <a:spLocks/>
          </p:cNvSpPr>
          <p:nvPr/>
        </p:nvSpPr>
        <p:spPr>
          <a:xfrm>
            <a:off x="8105471" y="2237880"/>
            <a:ext cx="3871624" cy="170259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>
                <a:latin typeface="Arial" pitchFamily="34" charset="0"/>
                <a:cs typeface="Arial" pitchFamily="34" charset="0"/>
              </a:rPr>
              <a:t>Name</a:t>
            </a:r>
            <a:r>
              <a:rPr lang="en-US">
                <a:latin typeface="Arial" pitchFamily="34" charset="0"/>
                <a:cs typeface="Arial" pitchFamily="34" charset="0"/>
              </a:rPr>
              <a:t>:  </a:t>
            </a:r>
            <a:r>
              <a:rPr lang="en-US" b="0">
                <a:solidFill>
                  <a:srgbClr val="002060"/>
                </a:solidFill>
                <a:cs typeface="Arial" pitchFamily="34" charset="0"/>
              </a:rPr>
              <a:t>Nitin Kumar</a:t>
            </a:r>
          </a:p>
          <a:p>
            <a:pPr algn="l"/>
            <a:r>
              <a:rPr lang="en-US" sz="1900">
                <a:latin typeface="Arial" pitchFamily="34" charset="0"/>
                <a:cs typeface="Arial" pitchFamily="34" charset="0"/>
              </a:rPr>
              <a:t>Enrollment</a:t>
            </a:r>
            <a:r>
              <a:rPr lang="en-US" sz="1900" b="0">
                <a:latin typeface="Arial" pitchFamily="34" charset="0"/>
                <a:cs typeface="Arial" pitchFamily="34" charset="0"/>
              </a:rPr>
              <a:t> </a:t>
            </a:r>
            <a:r>
              <a:rPr lang="en-US" sz="1900">
                <a:latin typeface="Arial" pitchFamily="34" charset="0"/>
                <a:cs typeface="Arial" pitchFamily="34" charset="0"/>
              </a:rPr>
              <a:t>Number</a:t>
            </a:r>
            <a:r>
              <a:rPr lang="en-US">
                <a:latin typeface="Arial" pitchFamily="34" charset="0"/>
                <a:cs typeface="Arial" pitchFamily="34" charset="0"/>
              </a:rPr>
              <a:t>:</a:t>
            </a:r>
            <a:r>
              <a:rPr lang="en-US" b="0">
                <a:latin typeface="Arial" pitchFamily="34" charset="0"/>
                <a:cs typeface="Arial" pitchFamily="34" charset="0"/>
              </a:rPr>
              <a:t> </a:t>
            </a:r>
            <a:r>
              <a:rPr lang="en-US" b="0">
                <a:solidFill>
                  <a:srgbClr val="002060"/>
                </a:solidFill>
                <a:cs typeface="Arial" pitchFamily="34" charset="0"/>
              </a:rPr>
              <a:t>21116065</a:t>
            </a:r>
          </a:p>
          <a:p>
            <a:pPr algn="l"/>
            <a:r>
              <a:rPr lang="en-US" sz="1900">
                <a:latin typeface="Arial" pitchFamily="34" charset="0"/>
                <a:cs typeface="Arial" pitchFamily="34" charset="0"/>
              </a:rPr>
              <a:t>Email</a:t>
            </a:r>
            <a:r>
              <a:rPr lang="en-US">
                <a:latin typeface="Arial" pitchFamily="34" charset="0"/>
                <a:cs typeface="Arial" pitchFamily="34" charset="0"/>
              </a:rPr>
              <a:t>:</a:t>
            </a:r>
            <a:r>
              <a:rPr lang="en-US" b="0">
                <a:latin typeface="Arial" pitchFamily="34" charset="0"/>
                <a:cs typeface="Arial" pitchFamily="34" charset="0"/>
              </a:rPr>
              <a:t> </a:t>
            </a:r>
            <a:r>
              <a:rPr lang="en-US" b="0">
                <a:solidFill>
                  <a:srgbClr val="002060"/>
                </a:solidFill>
                <a:cs typeface="Arial" pitchFamily="34" charset="0"/>
              </a:rPr>
              <a:t>n_kumar1@ece.iitr.ac.in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C1874-598A-BBBB-B130-789FEFFCFC45}"/>
              </a:ext>
            </a:extLst>
          </p:cNvPr>
          <p:cNvSpPr txBox="1">
            <a:spLocks/>
          </p:cNvSpPr>
          <p:nvPr/>
        </p:nvSpPr>
        <p:spPr>
          <a:xfrm>
            <a:off x="394154" y="4019983"/>
            <a:ext cx="3871624" cy="135929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>
                <a:latin typeface="Arial" pitchFamily="34" charset="0"/>
                <a:cs typeface="Arial" pitchFamily="34" charset="0"/>
              </a:rPr>
              <a:t>Name</a:t>
            </a:r>
            <a:r>
              <a:rPr lang="en-US">
                <a:latin typeface="Arial" pitchFamily="34" charset="0"/>
                <a:cs typeface="Arial" pitchFamily="34" charset="0"/>
              </a:rPr>
              <a:t>:   </a:t>
            </a:r>
            <a:r>
              <a:rPr lang="en-US" b="0">
                <a:solidFill>
                  <a:srgbClr val="002060"/>
                </a:solidFill>
                <a:cs typeface="Arial" pitchFamily="34" charset="0"/>
              </a:rPr>
              <a:t>Tadiparthi Sai Harshitha</a:t>
            </a:r>
          </a:p>
          <a:p>
            <a:pPr algn="l"/>
            <a:r>
              <a:rPr lang="en-US" sz="1900">
                <a:latin typeface="Arial" pitchFamily="34" charset="0"/>
                <a:cs typeface="Arial" pitchFamily="34" charset="0"/>
              </a:rPr>
              <a:t>Enrollment</a:t>
            </a:r>
            <a:r>
              <a:rPr lang="en-US" sz="1900" b="0">
                <a:latin typeface="Arial" pitchFamily="34" charset="0"/>
                <a:cs typeface="Arial" pitchFamily="34" charset="0"/>
              </a:rPr>
              <a:t> </a:t>
            </a:r>
            <a:r>
              <a:rPr lang="en-US" sz="1900">
                <a:latin typeface="Arial" pitchFamily="34" charset="0"/>
                <a:cs typeface="Arial" pitchFamily="34" charset="0"/>
              </a:rPr>
              <a:t>Number</a:t>
            </a:r>
            <a:r>
              <a:rPr lang="en-US">
                <a:latin typeface="Arial" pitchFamily="34" charset="0"/>
                <a:cs typeface="Arial" pitchFamily="34" charset="0"/>
              </a:rPr>
              <a:t>:</a:t>
            </a:r>
            <a:r>
              <a:rPr lang="en-US" b="0">
                <a:latin typeface="Arial" pitchFamily="34" charset="0"/>
                <a:cs typeface="Arial" pitchFamily="34" charset="0"/>
              </a:rPr>
              <a:t> </a:t>
            </a:r>
            <a:r>
              <a:rPr lang="en-US" b="0">
                <a:solidFill>
                  <a:srgbClr val="002060"/>
                </a:solidFill>
                <a:cs typeface="Arial" pitchFamily="34" charset="0"/>
              </a:rPr>
              <a:t>21116094</a:t>
            </a:r>
          </a:p>
          <a:p>
            <a:pPr algn="l"/>
            <a:r>
              <a:rPr lang="en-US" sz="1900">
                <a:latin typeface="Arial" pitchFamily="34" charset="0"/>
                <a:cs typeface="Arial" pitchFamily="34" charset="0"/>
              </a:rPr>
              <a:t>Email</a:t>
            </a:r>
            <a:r>
              <a:rPr lang="en-US">
                <a:latin typeface="Arial" pitchFamily="34" charset="0"/>
                <a:cs typeface="Arial" pitchFamily="34" charset="0"/>
              </a:rPr>
              <a:t>:</a:t>
            </a:r>
            <a:r>
              <a:rPr lang="en-US" b="0">
                <a:latin typeface="Arial" pitchFamily="34" charset="0"/>
                <a:cs typeface="Arial" pitchFamily="34" charset="0"/>
              </a:rPr>
              <a:t> </a:t>
            </a:r>
            <a:r>
              <a:rPr lang="en-US" b="0">
                <a:cs typeface="Arial" pitchFamily="34" charset="0"/>
              </a:rPr>
              <a:t>t_sharshitha</a:t>
            </a:r>
            <a:r>
              <a:rPr lang="en-US" b="0">
                <a:solidFill>
                  <a:srgbClr val="002060"/>
                </a:solidFill>
                <a:cs typeface="Arial" pitchFamily="34" charset="0"/>
              </a:rPr>
              <a:t>@ece.iitr.ac.in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8B5561-6021-D842-FBB1-CCDCBCA3CA3B}"/>
              </a:ext>
            </a:extLst>
          </p:cNvPr>
          <p:cNvSpPr txBox="1">
            <a:spLocks/>
          </p:cNvSpPr>
          <p:nvPr/>
        </p:nvSpPr>
        <p:spPr>
          <a:xfrm>
            <a:off x="8105471" y="3825048"/>
            <a:ext cx="3871624" cy="155282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>
                <a:latin typeface="Arial"/>
                <a:cs typeface="Arial"/>
              </a:rPr>
              <a:t>Name</a:t>
            </a:r>
            <a:r>
              <a:rPr lang="en-US">
                <a:latin typeface="Arial"/>
                <a:cs typeface="Arial"/>
              </a:rPr>
              <a:t>:   </a:t>
            </a:r>
            <a:r>
              <a:rPr lang="en-US" b="0">
                <a:solidFill>
                  <a:srgbClr val="002060"/>
                </a:solidFill>
                <a:cs typeface="Arial"/>
              </a:rPr>
              <a:t>Bhukya Nikhil</a:t>
            </a:r>
          </a:p>
          <a:p>
            <a:pPr algn="l"/>
            <a:r>
              <a:rPr lang="en-US" sz="1900">
                <a:latin typeface="Arial"/>
                <a:cs typeface="Arial"/>
              </a:rPr>
              <a:t>Enrollment</a:t>
            </a:r>
            <a:r>
              <a:rPr lang="en-US" sz="1900" b="0">
                <a:latin typeface="Arial"/>
                <a:cs typeface="Arial"/>
              </a:rPr>
              <a:t> </a:t>
            </a:r>
            <a:r>
              <a:rPr lang="en-US" sz="1900">
                <a:latin typeface="Arial"/>
                <a:cs typeface="Arial"/>
              </a:rPr>
              <a:t>Number</a:t>
            </a:r>
            <a:r>
              <a:rPr lang="en-US">
                <a:latin typeface="Arial"/>
                <a:cs typeface="Arial"/>
              </a:rPr>
              <a:t>:</a:t>
            </a:r>
            <a:r>
              <a:rPr lang="en-US" b="0">
                <a:latin typeface="Arial"/>
                <a:cs typeface="Arial"/>
              </a:rPr>
              <a:t> </a:t>
            </a:r>
            <a:r>
              <a:rPr lang="en-US" b="0">
                <a:solidFill>
                  <a:srgbClr val="002060"/>
                </a:solidFill>
                <a:cs typeface="Arial"/>
              </a:rPr>
              <a:t>21116030</a:t>
            </a:r>
          </a:p>
          <a:p>
            <a:pPr algn="l"/>
            <a:r>
              <a:rPr lang="en-US" sz="1900">
                <a:latin typeface="Arial"/>
                <a:cs typeface="Arial"/>
              </a:rPr>
              <a:t>Email</a:t>
            </a:r>
            <a:r>
              <a:rPr lang="en-US">
                <a:cs typeface="Arial"/>
              </a:rPr>
              <a:t>:</a:t>
            </a:r>
            <a:r>
              <a:rPr lang="en-US" b="0">
                <a:cs typeface="Arial"/>
              </a:rPr>
              <a:t> </a:t>
            </a:r>
            <a:r>
              <a:rPr lang="en-US" b="0">
                <a:solidFill>
                  <a:srgbClr val="002060"/>
                </a:solidFill>
                <a:cs typeface="Arial"/>
              </a:rPr>
              <a:t>b_nikhil@ece.iitr.ac.in</a:t>
            </a:r>
          </a:p>
        </p:txBody>
      </p:sp>
    </p:spTree>
    <p:extLst>
      <p:ext uri="{BB962C8B-B14F-4D97-AF65-F5344CB8AC3E}">
        <p14:creationId xmlns:p14="http://schemas.microsoft.com/office/powerpoint/2010/main" val="3726617603"/>
      </p:ext>
    </p:extLst>
  </p:cSld>
  <p:clrMapOvr>
    <a:masterClrMapping/>
  </p:clrMapOvr>
  <p:transition advTm="979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ED68ADA2-2497-C7AC-6529-ADD9DF00DB4A}"/>
              </a:ext>
            </a:extLst>
          </p:cNvPr>
          <p:cNvSpPr/>
          <p:nvPr/>
        </p:nvSpPr>
        <p:spPr>
          <a:xfrm>
            <a:off x="342470" y="1090138"/>
            <a:ext cx="2273300" cy="554587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23E686-3809-3CE8-815E-3FC6EC08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cases in detail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F8833-0C54-1281-A4C6-1A103182D1EA}"/>
              </a:ext>
            </a:extLst>
          </p:cNvPr>
          <p:cNvCxnSpPr/>
          <p:nvPr/>
        </p:nvCxnSpPr>
        <p:spPr>
          <a:xfrm>
            <a:off x="1511300" y="174059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847EEE-9FA5-FF12-B706-4B36DE4D711D}"/>
              </a:ext>
            </a:extLst>
          </p:cNvPr>
          <p:cNvSpPr txBox="1"/>
          <p:nvPr/>
        </p:nvSpPr>
        <p:spPr>
          <a:xfrm>
            <a:off x="24392" y="1791320"/>
            <a:ext cx="153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If either of them is NaN</a:t>
            </a:r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31CDD0-39D1-2A12-EC5C-0846475A3EE2}"/>
              </a:ext>
            </a:extLst>
          </p:cNvPr>
          <p:cNvSpPr/>
          <p:nvPr/>
        </p:nvSpPr>
        <p:spPr>
          <a:xfrm>
            <a:off x="373060" y="2543493"/>
            <a:ext cx="2273299" cy="660819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1EE830-8EDB-5D52-4ACE-759ECDC0758D}"/>
              </a:ext>
            </a:extLst>
          </p:cNvPr>
          <p:cNvSpPr/>
          <p:nvPr/>
        </p:nvSpPr>
        <p:spPr>
          <a:xfrm>
            <a:off x="265842" y="3911062"/>
            <a:ext cx="2303889" cy="7620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50382-F01F-7C74-1B85-D5EBFE7149C4}"/>
              </a:ext>
            </a:extLst>
          </p:cNvPr>
          <p:cNvSpPr txBox="1"/>
          <p:nvPr/>
        </p:nvSpPr>
        <p:spPr>
          <a:xfrm>
            <a:off x="792742" y="1050288"/>
            <a:ext cx="140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Check inputs a and b</a:t>
            </a:r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CAE0AC-7AC1-F769-6AFD-0966212A69B5}"/>
              </a:ext>
            </a:extLst>
          </p:cNvPr>
          <p:cNvSpPr/>
          <p:nvPr/>
        </p:nvSpPr>
        <p:spPr>
          <a:xfrm>
            <a:off x="342470" y="5386862"/>
            <a:ext cx="2303890" cy="7620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01A45-E8C5-406B-659B-0089F52148A8}"/>
              </a:ext>
            </a:extLst>
          </p:cNvPr>
          <p:cNvSpPr txBox="1"/>
          <p:nvPr/>
        </p:nvSpPr>
        <p:spPr>
          <a:xfrm>
            <a:off x="568475" y="3989862"/>
            <a:ext cx="169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 operation is performed</a:t>
            </a:r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A209F-B890-A532-49FB-874C87A012D8}"/>
              </a:ext>
            </a:extLst>
          </p:cNvPr>
          <p:cNvSpPr txBox="1"/>
          <p:nvPr/>
        </p:nvSpPr>
        <p:spPr>
          <a:xfrm>
            <a:off x="660399" y="2557981"/>
            <a:ext cx="169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Exception is raised</a:t>
            </a:r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8863C0-0EBF-3D54-0E6C-6BE8A116237E}"/>
              </a:ext>
            </a:extLst>
          </p:cNvPr>
          <p:cNvCxnSpPr/>
          <p:nvPr/>
        </p:nvCxnSpPr>
        <p:spPr>
          <a:xfrm>
            <a:off x="1525948" y="33860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2188C2-F987-9E95-7AEB-CD1AD4A64A68}"/>
              </a:ext>
            </a:extLst>
          </p:cNvPr>
          <p:cNvSpPr txBox="1"/>
          <p:nvPr/>
        </p:nvSpPr>
        <p:spPr>
          <a:xfrm>
            <a:off x="520270" y="5583196"/>
            <a:ext cx="191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is set to 0</a:t>
            </a:r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303A4C-0451-13C7-3EC6-B6CB3055C23B}"/>
              </a:ext>
            </a:extLst>
          </p:cNvPr>
          <p:cNvCxnSpPr/>
          <p:nvPr/>
        </p:nvCxnSpPr>
        <p:spPr>
          <a:xfrm>
            <a:off x="1525948" y="478306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E1192D-86D0-BAA5-6225-B8C3C04A695E}"/>
              </a:ext>
            </a:extLst>
          </p:cNvPr>
          <p:cNvSpPr txBox="1"/>
          <p:nvPr/>
        </p:nvSpPr>
        <p:spPr>
          <a:xfrm>
            <a:off x="3047999" y="1854589"/>
            <a:ext cx="166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If either of them is Infinity</a:t>
            </a:r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1D10AF-25E9-AFE2-706E-0CE90267D2F3}"/>
              </a:ext>
            </a:extLst>
          </p:cNvPr>
          <p:cNvCxnSpPr>
            <a:cxnSpLocks/>
          </p:cNvCxnSpPr>
          <p:nvPr/>
        </p:nvCxnSpPr>
        <p:spPr>
          <a:xfrm>
            <a:off x="3912237" y="1740594"/>
            <a:ext cx="0" cy="9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AE1119-CF99-DEA0-8FA1-C6C4D8A2C79F}"/>
              </a:ext>
            </a:extLst>
          </p:cNvPr>
          <p:cNvCxnSpPr>
            <a:cxnSpLocks/>
          </p:cNvCxnSpPr>
          <p:nvPr/>
        </p:nvCxnSpPr>
        <p:spPr>
          <a:xfrm>
            <a:off x="2229853" y="1711845"/>
            <a:ext cx="1682384" cy="1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8EC379-EEE0-5A86-E85B-1174E68B426B}"/>
              </a:ext>
            </a:extLst>
          </p:cNvPr>
          <p:cNvSpPr/>
          <p:nvPr/>
        </p:nvSpPr>
        <p:spPr>
          <a:xfrm>
            <a:off x="2662293" y="2708153"/>
            <a:ext cx="2273299" cy="660819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B94BEF-8E5B-A991-1A9D-588DA64F270C}"/>
              </a:ext>
            </a:extLst>
          </p:cNvPr>
          <p:cNvSpPr txBox="1"/>
          <p:nvPr/>
        </p:nvSpPr>
        <p:spPr>
          <a:xfrm>
            <a:off x="3117138" y="2701519"/>
            <a:ext cx="136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Overflow is raised</a:t>
            </a:r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AAF116-D1D1-4378-2347-83337A0D8D81}"/>
              </a:ext>
            </a:extLst>
          </p:cNvPr>
          <p:cNvSpPr/>
          <p:nvPr/>
        </p:nvSpPr>
        <p:spPr>
          <a:xfrm>
            <a:off x="2662292" y="3951846"/>
            <a:ext cx="2432551" cy="8312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DA2ED-A0DA-A8FA-F901-FDFF01DA3FAD}"/>
              </a:ext>
            </a:extLst>
          </p:cNvPr>
          <p:cNvSpPr txBox="1"/>
          <p:nvPr/>
        </p:nvSpPr>
        <p:spPr>
          <a:xfrm>
            <a:off x="2615770" y="4051186"/>
            <a:ext cx="243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is set to infinity (same sign as a)</a:t>
            </a:r>
            <a:endParaRPr lang="en-IN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229515-98EA-EEDE-6FE2-3CA99B313241}"/>
              </a:ext>
            </a:extLst>
          </p:cNvPr>
          <p:cNvCxnSpPr/>
          <p:nvPr/>
        </p:nvCxnSpPr>
        <p:spPr>
          <a:xfrm>
            <a:off x="8445499" y="1782465"/>
            <a:ext cx="0" cy="56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8A5E8-FDC3-59DD-BE72-6D2D60ADD364}"/>
              </a:ext>
            </a:extLst>
          </p:cNvPr>
          <p:cNvSpPr txBox="1"/>
          <p:nvPr/>
        </p:nvSpPr>
        <p:spPr>
          <a:xfrm>
            <a:off x="8445499" y="1827401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result</a:t>
            </a:r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F0C6707-5413-738D-BC1E-11BD2E9AF3C2}"/>
              </a:ext>
            </a:extLst>
          </p:cNvPr>
          <p:cNvSpPr/>
          <p:nvPr/>
        </p:nvSpPr>
        <p:spPr>
          <a:xfrm>
            <a:off x="7082045" y="1061694"/>
            <a:ext cx="2548263" cy="63492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28C2DD0B-28FB-ED48-53C3-E331F57DD357}"/>
              </a:ext>
            </a:extLst>
          </p:cNvPr>
          <p:cNvCxnSpPr>
            <a:cxnSpLocks/>
          </p:cNvCxnSpPr>
          <p:nvPr/>
        </p:nvCxnSpPr>
        <p:spPr>
          <a:xfrm>
            <a:off x="8458918" y="2350194"/>
            <a:ext cx="1577634" cy="559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B08ECB4-C0A3-49DE-E97D-5D2E2E7972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56410" y="2355964"/>
            <a:ext cx="1141458" cy="525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D7793E-6FFE-B7D9-6F45-23878D2A836C}"/>
              </a:ext>
            </a:extLst>
          </p:cNvPr>
          <p:cNvSpPr txBox="1"/>
          <p:nvPr/>
        </p:nvSpPr>
        <p:spPr>
          <a:xfrm>
            <a:off x="7487440" y="1061694"/>
            <a:ext cx="173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For normal inputs</a:t>
            </a:r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0184A6-BBBF-1DC5-8C1F-92A219CEE79C}"/>
              </a:ext>
            </a:extLst>
          </p:cNvPr>
          <p:cNvSpPr txBox="1"/>
          <p:nvPr/>
        </p:nvSpPr>
        <p:spPr>
          <a:xfrm>
            <a:off x="6044562" y="2232051"/>
            <a:ext cx="212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Exponent all 1’s  &amp; mantissa==0</a:t>
            </a:r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CCAC18-A50D-75A1-CBBF-8D8022C87750}"/>
              </a:ext>
            </a:extLst>
          </p:cNvPr>
          <p:cNvSpPr txBox="1"/>
          <p:nvPr/>
        </p:nvSpPr>
        <p:spPr>
          <a:xfrm>
            <a:off x="9297562" y="2396099"/>
            <a:ext cx="1736308" cy="38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Exponent all 0’s</a:t>
            </a:r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BBF03A-EB53-969E-2D5C-D55FF0648B30}"/>
              </a:ext>
            </a:extLst>
          </p:cNvPr>
          <p:cNvSpPr/>
          <p:nvPr/>
        </p:nvSpPr>
        <p:spPr>
          <a:xfrm>
            <a:off x="5705415" y="2971734"/>
            <a:ext cx="2121724" cy="554587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01C4B7-8C8B-D48E-9A99-0E20A44AF3CB}"/>
              </a:ext>
            </a:extLst>
          </p:cNvPr>
          <p:cNvSpPr txBox="1"/>
          <p:nvPr/>
        </p:nvSpPr>
        <p:spPr>
          <a:xfrm>
            <a:off x="5743904" y="3038562"/>
            <a:ext cx="21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is infinity </a:t>
            </a:r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2D5A65-7084-0A54-EAF0-03A8ED375E75}"/>
              </a:ext>
            </a:extLst>
          </p:cNvPr>
          <p:cNvSpPr/>
          <p:nvPr/>
        </p:nvSpPr>
        <p:spPr>
          <a:xfrm>
            <a:off x="5458026" y="4292062"/>
            <a:ext cx="2369113" cy="64633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DC524D-6B62-DDF5-F9F1-F2060372DB49}"/>
              </a:ext>
            </a:extLst>
          </p:cNvPr>
          <p:cNvCxnSpPr/>
          <p:nvPr/>
        </p:nvCxnSpPr>
        <p:spPr>
          <a:xfrm>
            <a:off x="6721676" y="3631340"/>
            <a:ext cx="0" cy="58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6729015-41E5-A015-902B-6469D448B661}"/>
              </a:ext>
            </a:extLst>
          </p:cNvPr>
          <p:cNvSpPr txBox="1"/>
          <p:nvPr/>
        </p:nvSpPr>
        <p:spPr>
          <a:xfrm>
            <a:off x="5882378" y="4313426"/>
            <a:ext cx="152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 overflow flag set to 1</a:t>
            </a:r>
            <a:endParaRPr lang="en-IN"/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DEE984F1-E578-A830-FFB2-DF641D8CEF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37397" y="3269477"/>
            <a:ext cx="1212921" cy="664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0A64B4B6-60CA-467A-6E66-B7574EAB2AF3}"/>
              </a:ext>
            </a:extLst>
          </p:cNvPr>
          <p:cNvCxnSpPr/>
          <p:nvPr/>
        </p:nvCxnSpPr>
        <p:spPr>
          <a:xfrm>
            <a:off x="10059310" y="3269592"/>
            <a:ext cx="1213484" cy="6773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6F701EC-1AEC-1A8B-5A35-DA84447FAAAF}"/>
              </a:ext>
            </a:extLst>
          </p:cNvPr>
          <p:cNvCxnSpPr>
            <a:cxnSpLocks/>
          </p:cNvCxnSpPr>
          <p:nvPr/>
        </p:nvCxnSpPr>
        <p:spPr>
          <a:xfrm>
            <a:off x="10036552" y="2909320"/>
            <a:ext cx="0" cy="33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A6D00D0-E8AC-F6F0-A1B3-F59F77FAA423}"/>
              </a:ext>
            </a:extLst>
          </p:cNvPr>
          <p:cNvSpPr txBox="1"/>
          <p:nvPr/>
        </p:nvSpPr>
        <p:spPr>
          <a:xfrm>
            <a:off x="8080457" y="3391441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Mantissa!=0</a:t>
            </a:r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CD02A6-EDCF-0B3A-52F5-76A7F1BBEC2A}"/>
              </a:ext>
            </a:extLst>
          </p:cNvPr>
          <p:cNvSpPr/>
          <p:nvPr/>
        </p:nvSpPr>
        <p:spPr>
          <a:xfrm>
            <a:off x="10313313" y="4068343"/>
            <a:ext cx="1820367" cy="58998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2C47193-6E28-7927-9993-56DB1AA2D123}"/>
              </a:ext>
            </a:extLst>
          </p:cNvPr>
          <p:cNvSpPr/>
          <p:nvPr/>
        </p:nvSpPr>
        <p:spPr>
          <a:xfrm>
            <a:off x="8036467" y="4104028"/>
            <a:ext cx="1736308" cy="72048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37C776-D301-C602-5B8F-594EDB83B943}"/>
              </a:ext>
            </a:extLst>
          </p:cNvPr>
          <p:cNvSpPr txBox="1"/>
          <p:nvPr/>
        </p:nvSpPr>
        <p:spPr>
          <a:xfrm>
            <a:off x="10666052" y="3368972"/>
            <a:ext cx="14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Mantissa==0</a:t>
            </a:r>
            <a:endParaRPr lang="en-I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C2FC9F-0B95-5125-FAC0-8843ECA7CADC}"/>
              </a:ext>
            </a:extLst>
          </p:cNvPr>
          <p:cNvSpPr txBox="1"/>
          <p:nvPr/>
        </p:nvSpPr>
        <p:spPr>
          <a:xfrm>
            <a:off x="10435051" y="4189685"/>
            <a:ext cx="147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is zero</a:t>
            </a:r>
            <a:endParaRPr lang="en-I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78BDD0F-70C7-12B8-E8CE-7637628953FF}"/>
              </a:ext>
            </a:extLst>
          </p:cNvPr>
          <p:cNvSpPr/>
          <p:nvPr/>
        </p:nvSpPr>
        <p:spPr>
          <a:xfrm>
            <a:off x="7531415" y="5408052"/>
            <a:ext cx="2369114" cy="64633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FDB798-F477-E249-5313-D0509D32D58A}"/>
              </a:ext>
            </a:extLst>
          </p:cNvPr>
          <p:cNvSpPr txBox="1"/>
          <p:nvPr/>
        </p:nvSpPr>
        <p:spPr>
          <a:xfrm>
            <a:off x="8166287" y="4149261"/>
            <a:ext cx="14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is denormal</a:t>
            </a:r>
            <a:endParaRPr lang="en-IN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6D9425-2EB6-52DF-AA94-6EAF8147EED6}"/>
              </a:ext>
            </a:extLst>
          </p:cNvPr>
          <p:cNvCxnSpPr/>
          <p:nvPr/>
        </p:nvCxnSpPr>
        <p:spPr>
          <a:xfrm>
            <a:off x="8906120" y="4904915"/>
            <a:ext cx="0" cy="43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559598E-98E2-1538-0F95-E747ED853093}"/>
              </a:ext>
            </a:extLst>
          </p:cNvPr>
          <p:cNvSpPr txBox="1"/>
          <p:nvPr/>
        </p:nvSpPr>
        <p:spPr>
          <a:xfrm>
            <a:off x="7894729" y="5431591"/>
            <a:ext cx="164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Set underflow flag to 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66"/>
    </mc:Choice>
    <mc:Fallback xmlns="">
      <p:transition spd="slow" advTm="649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5ECE2-63EE-43C8-B0C1-591DA53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results in Xilinx Vivado 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E89D15-A7DF-3937-23FD-EA90CEAE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61253"/>
            <a:ext cx="11963400" cy="53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52"/>
    </mc:Choice>
    <mc:Fallback xmlns="">
      <p:transition spd="slow" advTm="137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894854-5099-3ABE-5173-B3892F83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527" y="1197428"/>
            <a:ext cx="10568642" cy="5116286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Challenges:</a:t>
            </a:r>
          </a:p>
          <a:p>
            <a:pPr algn="l">
              <a:lnSpc>
                <a:spcPts val="340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Understanding the floating-point format: The project involved working with single precision floating point numbers, which can be a complex format to understand and work with.</a:t>
            </a:r>
          </a:p>
          <a:p>
            <a:pPr algn="l">
              <a:lnSpc>
                <a:spcPts val="340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Debugging Verilog code: Debugging the Verilog code can be a challenging task, especially when working with complex modules that have multiple inputs and outputs.</a:t>
            </a:r>
          </a:p>
          <a:p>
            <a:pPr algn="l">
              <a:lnSpc>
                <a:spcPts val="340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Testing the design: Verifying that the design works as intended can be a difficult task, especially when dealing with floating point arithmetic.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BF0E3-FCE2-7D90-0A93-FF559CF3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63703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894854-5099-3ABE-5173-B3892F83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066800"/>
            <a:ext cx="11548357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Solutions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:</a:t>
            </a:r>
          </a:p>
          <a:p>
            <a:pPr>
              <a:lnSpc>
                <a:spcPts val="268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Understanding the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floating-point 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format: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268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  &gt;&gt;Studied 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the IEEE 754 standard conventions that defines the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floating-point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 format.</a:t>
            </a:r>
          </a:p>
          <a:p>
            <a:pPr marL="0" indent="0">
              <a:lnSpc>
                <a:spcPts val="268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  &gt;&gt;R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eviewed some example implementations to understand the format and how to work with 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Calibri" panose="020F0502020204030204" pitchFamily="34" charset="0"/>
              <a:cs typeface="Calibri"/>
            </a:endParaRPr>
          </a:p>
          <a:p>
            <a:pPr marL="0" indent="0">
              <a:lnSpc>
                <a:spcPts val="268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       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it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in Verilog.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ts val="2680"/>
              </a:lnSpc>
              <a:buNone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2. Debugging Verilog code: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268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 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 &gt;&gt;Simulated testbenches to verify the functionality of the design, observing the output waveform.</a:t>
            </a:r>
          </a:p>
          <a:p>
            <a:pPr marL="0" indent="0" algn="l">
              <a:lnSpc>
                <a:spcPts val="2680"/>
              </a:lnSpc>
              <a:buNone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3.Testing the design:</a:t>
            </a:r>
          </a:p>
          <a:p>
            <a:pPr marL="0" indent="0">
              <a:lnSpc>
                <a:spcPts val="268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  &gt;&gt;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Tested the design with a variety of inputs, edge cases, and error conditions.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268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/>
              </a:rPr>
              <a:t>   &gt;&gt;Used 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/>
              </a:rPr>
              <a:t>formal verification tools to prove the correctness of the design.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BF0E3-FCE2-7D90-0A93-FF559CF3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Solutions to these Challenges</a:t>
            </a:r>
          </a:p>
        </p:txBody>
      </p:sp>
    </p:spTree>
    <p:extLst>
      <p:ext uri="{BB962C8B-B14F-4D97-AF65-F5344CB8AC3E}">
        <p14:creationId xmlns:p14="http://schemas.microsoft.com/office/powerpoint/2010/main" val="409298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0F49C1-B2D9-BC89-BF53-4AD7F42BC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478784"/>
            <a:ext cx="7466213" cy="4889359"/>
          </a:xfrm>
        </p:spPr>
        <p:txBody>
          <a:bodyPr>
            <a:normAutofit/>
          </a:bodyPr>
          <a:lstStyle/>
          <a:p>
            <a:pPr algn="l">
              <a:lnSpc>
                <a:spcPts val="2500"/>
              </a:lnSpc>
              <a:buFont typeface="Courier New" panose="02070309020205020404" pitchFamily="49" charset="0"/>
              <a:buChar char="o"/>
            </a:pPr>
            <a:r>
              <a:rPr lang="en-US" sz="22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Planning and organization </a:t>
            </a:r>
          </a:p>
          <a:p>
            <a:pPr algn="l">
              <a:lnSpc>
                <a:spcPts val="2500"/>
              </a:lnSpc>
              <a:buFont typeface="Courier New" panose="02070309020205020404" pitchFamily="49" charset="0"/>
              <a:buChar char="o"/>
            </a:pPr>
            <a:r>
              <a:rPr lang="en-US" sz="22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Collaboration is important: </a:t>
            </a:r>
          </a:p>
          <a:p>
            <a:pPr algn="l">
              <a:lnSpc>
                <a:spcPts val="2500"/>
              </a:lnSpc>
              <a:buFont typeface="Courier New" panose="02070309020205020404" pitchFamily="49" charset="0"/>
              <a:buChar char="o"/>
            </a:pPr>
            <a:r>
              <a:rPr lang="en-US" sz="22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Documentation is crucial: </a:t>
            </a:r>
          </a:p>
          <a:p>
            <a:pPr algn="l">
              <a:lnSpc>
                <a:spcPts val="2500"/>
              </a:lnSpc>
              <a:buFont typeface="Courier New" panose="02070309020205020404" pitchFamily="49" charset="0"/>
              <a:buChar char="o"/>
            </a:pPr>
            <a:r>
              <a:rPr lang="en-US" sz="22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Developing complex Verilog code               challenging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22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                  patience and perseverance is th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 key</a:t>
            </a:r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31B3FA-0022-97ED-E478-AF67A161733C}"/>
              </a:ext>
            </a:extLst>
          </p:cNvPr>
          <p:cNvSpPr/>
          <p:nvPr/>
        </p:nvSpPr>
        <p:spPr>
          <a:xfrm>
            <a:off x="7801512" y="1242950"/>
            <a:ext cx="3780888" cy="162197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4BA3F-9D07-BF89-618F-9332F3A9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learnt during Project implementation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B3CFC-8AF2-7874-9FD1-8E901C973C8B}"/>
              </a:ext>
            </a:extLst>
          </p:cNvPr>
          <p:cNvSpPr/>
          <p:nvPr/>
        </p:nvSpPr>
        <p:spPr>
          <a:xfrm>
            <a:off x="276069" y="4844328"/>
            <a:ext cx="3657600" cy="162197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A4556-4943-3477-2EA8-C7209F9E0255}"/>
              </a:ext>
            </a:extLst>
          </p:cNvPr>
          <p:cNvSpPr txBox="1"/>
          <p:nvPr/>
        </p:nvSpPr>
        <p:spPr>
          <a:xfrm>
            <a:off x="8118903" y="1559575"/>
            <a:ext cx="315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Having c</a:t>
            </a: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lear objectives and goals, defining a timeline and identifying required resources</a:t>
            </a:r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8AC7EA-D8A0-63C2-30A5-4E54762057A0}"/>
              </a:ext>
            </a:extLst>
          </p:cNvPr>
          <p:cNvSpPr/>
          <p:nvPr/>
        </p:nvSpPr>
        <p:spPr>
          <a:xfrm>
            <a:off x="4600733" y="4837944"/>
            <a:ext cx="3657600" cy="162197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8D4EE-3D2A-051D-FC02-D26E2D3E0708}"/>
              </a:ext>
            </a:extLst>
          </p:cNvPr>
          <p:cNvSpPr txBox="1"/>
          <p:nvPr/>
        </p:nvSpPr>
        <p:spPr>
          <a:xfrm>
            <a:off x="597197" y="5130384"/>
            <a:ext cx="301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Seeking suggestions help improve the quality to meet the required standards 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E5430-F411-6CE5-4BB1-CFAD1D6D2F5C}"/>
              </a:ext>
            </a:extLst>
          </p:cNvPr>
          <p:cNvSpPr txBox="1"/>
          <p:nvPr/>
        </p:nvSpPr>
        <p:spPr>
          <a:xfrm>
            <a:off x="4772306" y="5055149"/>
            <a:ext cx="338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Using comments for more readable, understandable code for future maintenance and debugging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1873B9-AFAB-797E-308C-9D14F62771EA}"/>
              </a:ext>
            </a:extLst>
          </p:cNvPr>
          <p:cNvCxnSpPr>
            <a:cxnSpLocks/>
          </p:cNvCxnSpPr>
          <p:nvPr/>
        </p:nvCxnSpPr>
        <p:spPr>
          <a:xfrm>
            <a:off x="597197" y="3500185"/>
            <a:ext cx="729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2AE8B59-A3CE-6146-6930-5F1501410FF5}"/>
              </a:ext>
            </a:extLst>
          </p:cNvPr>
          <p:cNvSpPr/>
          <p:nvPr/>
        </p:nvSpPr>
        <p:spPr>
          <a:xfrm>
            <a:off x="7801512" y="3267918"/>
            <a:ext cx="3780888" cy="186246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E49534-CC36-3E25-343F-099919EF4EC3}"/>
              </a:ext>
            </a:extLst>
          </p:cNvPr>
          <p:cNvCxnSpPr>
            <a:cxnSpLocks/>
          </p:cNvCxnSpPr>
          <p:nvPr/>
        </p:nvCxnSpPr>
        <p:spPr>
          <a:xfrm>
            <a:off x="4407634" y="3064710"/>
            <a:ext cx="729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4EA77-E566-46D3-39D3-697CDDF9E8F6}"/>
              </a:ext>
            </a:extLst>
          </p:cNvPr>
          <p:cNvSpPr txBox="1"/>
          <p:nvPr/>
        </p:nvSpPr>
        <p:spPr>
          <a:xfrm>
            <a:off x="8046506" y="3574934"/>
            <a:ext cx="3290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Proper documentation of the project so that it would serve as a reference to others interested in same topic.</a:t>
            </a:r>
          </a:p>
        </p:txBody>
      </p:sp>
    </p:spTree>
    <p:extLst>
      <p:ext uri="{BB962C8B-B14F-4D97-AF65-F5344CB8AC3E}">
        <p14:creationId xmlns:p14="http://schemas.microsoft.com/office/powerpoint/2010/main" val="169600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47B56-B482-4CDF-AD95-C6499B92D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146038"/>
            <a:ext cx="10759488" cy="522327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n-lt"/>
              </a:rPr>
              <a:t>In conclusion, this project aimed to design and implement a 32-bit single-precision floating-point adder/subtractor using Verilog HDL.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n-lt"/>
              </a:rPr>
              <a:t>Throughout the project, we have accomplished the following: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Designed a floating-point adder/subtractor using Verilog HDL based on IEEE 754 standard.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Gained a deeper understanding of Verilog HDL language and the design process for implementing adder/subtractor circuits for floating-point numbers.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Verified the design using simulation tools and evaluated its functionality.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Documented the design, simulation, synthesis, and implementation process in a detailed PowerPoint presentation.</a:t>
            </a:r>
          </a:p>
          <a:p>
            <a:pPr marL="0" indent="0">
              <a:buNone/>
            </a:pPr>
            <a:endParaRPr lang="en-IN" sz="20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BC82ED-9D66-4C66-9C78-0E86CCC7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Conclusion/Summary</a:t>
            </a:r>
          </a:p>
        </p:txBody>
      </p:sp>
    </p:spTree>
    <p:extLst>
      <p:ext uri="{BB962C8B-B14F-4D97-AF65-F5344CB8AC3E}">
        <p14:creationId xmlns:p14="http://schemas.microsoft.com/office/powerpoint/2010/main" val="59416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17E15-AE11-45A1-988D-866489B0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244735"/>
            <a:ext cx="10568642" cy="5223272"/>
          </a:xfrm>
        </p:spPr>
        <p:txBody>
          <a:bodyPr/>
          <a:lstStyle/>
          <a:p>
            <a:r>
              <a:rPr lang="en-IN" sz="2200" dirty="0">
                <a:latin typeface="+mn-lt"/>
              </a:rPr>
              <a:t>International Research Journal of Engineering and Technology (IRJET)</a:t>
            </a:r>
          </a:p>
          <a:p>
            <a:pPr marL="0" indent="0">
              <a:buNone/>
            </a:pPr>
            <a:r>
              <a:rPr lang="en-US" sz="2200" dirty="0">
                <a:latin typeface="+mn-lt"/>
                <a:hlinkClick r:id="rId2"/>
              </a:rPr>
              <a:t>Design and Simulation of 32-Bit Floating Point Arithmetic Logic Unit using Verilog HDL</a:t>
            </a:r>
            <a:endParaRPr lang="en-US" sz="2200" dirty="0">
              <a:latin typeface="+mn-lt"/>
              <a:hlinkClick r:id="rId3"/>
            </a:endParaRPr>
          </a:p>
          <a:p>
            <a:pPr marL="0" indent="0">
              <a:buNone/>
            </a:pPr>
            <a:r>
              <a:rPr lang="en-US" sz="2200" dirty="0">
                <a:latin typeface="+mn-lt"/>
                <a:hlinkClick r:id="rId3"/>
              </a:rPr>
              <a:t>Design Of 32-Bit Floating-Point Addition And Subtraction Units Based On IEEE 754 Standard</a:t>
            </a:r>
            <a:endParaRPr lang="en-US" sz="2200" dirty="0">
              <a:latin typeface="+mn-lt"/>
            </a:endParaRPr>
          </a:p>
          <a:p>
            <a:pPr marL="0" indent="0">
              <a:buNone/>
            </a:pPr>
            <a:endParaRPr lang="en-IN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International Journal of Advanced Research in  Electrical, Electronics and Instrumentation Engineering </a:t>
            </a:r>
          </a:p>
          <a:p>
            <a:pPr marL="0" indent="0">
              <a:buNone/>
            </a:pPr>
            <a:r>
              <a:rPr lang="en-US" sz="2200" dirty="0">
                <a:latin typeface="+mn-lt"/>
                <a:hlinkClick r:id="rId4"/>
              </a:rPr>
              <a:t>Design of Floating Point Adder/Subtractor and Floating-Point Multiplier for FFT Architecture Using VHDL</a:t>
            </a:r>
            <a:endParaRPr lang="en-US" sz="2200" dirty="0">
              <a:latin typeface="+mn-lt"/>
            </a:endParaRPr>
          </a:p>
          <a:p>
            <a:pPr marL="0" indent="0">
              <a:buNone/>
            </a:pPr>
            <a:endParaRPr lang="en-US" sz="2200" dirty="0">
              <a:latin typeface="+mn-lt"/>
            </a:endParaRPr>
          </a:p>
          <a:p>
            <a:r>
              <a:rPr lang="en-US" sz="2200" i="0" dirty="0">
                <a:effectLst/>
                <a:latin typeface="+mn-lt"/>
              </a:rPr>
              <a:t>IEEE Standard 754 Floating Point Numbers</a:t>
            </a:r>
          </a:p>
          <a:p>
            <a:pPr marL="0" indent="0">
              <a:buNone/>
            </a:pPr>
            <a:r>
              <a:rPr lang="en-US" sz="2200" dirty="0">
                <a:latin typeface="+mn-lt"/>
                <a:hlinkClick r:id="rId5"/>
              </a:rPr>
              <a:t>https://www.geeksforgeeks.org/ieee-standard-754-floating-point-numbers/</a:t>
            </a:r>
            <a:endParaRPr lang="en-US" sz="2200" dirty="0">
              <a:latin typeface="+mn-lt"/>
            </a:endParaRPr>
          </a:p>
          <a:p>
            <a:pPr marL="0" indent="0"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0324BF-77BD-4E1F-90E4-CAB26BA9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3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alibri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9F310-45E3-4950-BA8D-80249DBFE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00050"/>
            <a:r>
              <a:rPr lang="en-US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marL="400050"/>
            <a:r>
              <a:rPr lang="en-IN" sz="2400">
                <a:solidFill>
                  <a:schemeClr val="tx2">
                    <a:lumMod val="50000"/>
                  </a:schemeClr>
                </a:solidFill>
                <a:latin typeface="+mn-lt"/>
              </a:rPr>
              <a:t>What are single precision floating point numbers? </a:t>
            </a:r>
          </a:p>
          <a:p>
            <a:pPr marL="400050"/>
            <a:r>
              <a:rPr lang="en-US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Flowchart of implementation</a:t>
            </a:r>
          </a:p>
          <a:p>
            <a:pPr marL="400050"/>
            <a:r>
              <a:rPr lang="en-US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Details about the code</a:t>
            </a:r>
          </a:p>
          <a:p>
            <a:pPr marL="400050"/>
            <a:r>
              <a:rPr lang="en-US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Edge cases in detail</a:t>
            </a:r>
          </a:p>
          <a:p>
            <a:pPr marL="400050"/>
            <a:r>
              <a:rPr lang="en-US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Simulation results of in Xilinx Vivado </a:t>
            </a:r>
          </a:p>
          <a:p>
            <a:pPr marL="400050"/>
            <a:r>
              <a:rPr lang="en-IN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Challenges faced and your solutions</a:t>
            </a:r>
          </a:p>
          <a:p>
            <a:pPr marL="400050"/>
            <a:r>
              <a:rPr lang="en-IN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Lessons learnt during Project implementation</a:t>
            </a:r>
          </a:p>
          <a:p>
            <a:pPr marL="400050"/>
            <a:r>
              <a:rPr lang="en-US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Conclusion/Summary</a:t>
            </a:r>
          </a:p>
          <a:p>
            <a:pPr marL="400050"/>
            <a:r>
              <a:rPr lang="en-US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0" indent="0">
              <a:buNone/>
            </a:pPr>
            <a:endParaRPr lang="en-US"/>
          </a:p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C5B0A5-2917-4FE1-97F3-6F8C68C5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6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1"/>
    </mc:Choice>
    <mc:Fallback xmlns="">
      <p:transition spd="slow" advTm="202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A9168-6EF5-4A13-9473-EEBF6932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D7661-5470-8F20-EEEF-93AEB5F00F45}"/>
              </a:ext>
            </a:extLst>
          </p:cNvPr>
          <p:cNvSpPr txBox="1"/>
          <p:nvPr/>
        </p:nvSpPr>
        <p:spPr>
          <a:xfrm>
            <a:off x="240872" y="1320730"/>
            <a:ext cx="11591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The objective of this project is to implement an adder/subtractor for two 32-bit single-precision floating-point numbers using Verilog HDL. The project aims to achieve the following:</a:t>
            </a:r>
          </a:p>
          <a:p>
            <a:pPr algn="l"/>
            <a:endParaRPr lang="en-US" sz="2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800"/>
              </a:lnSpc>
              <a:buFont typeface="+mj-lt"/>
              <a:buAutoNum type="arabicPeriod"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Design and implement a 32-bit single-precision floating-point adder/subtractor using Verilog HDL.</a:t>
            </a:r>
          </a:p>
          <a:p>
            <a:pPr>
              <a:lnSpc>
                <a:spcPts val="2800"/>
              </a:lnSpc>
              <a:buFont typeface="+mj-lt"/>
              <a:buAutoNum type="arabicPeriod"/>
            </a:pPr>
            <a:endParaRPr lang="en-US" sz="2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800"/>
              </a:lnSpc>
              <a:buFont typeface="+mj-lt"/>
              <a:buAutoNum type="arabicPeriod"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Verify the functionality of the design by simulating the adder/subtractor using testbench files. </a:t>
            </a:r>
          </a:p>
          <a:p>
            <a:pPr>
              <a:lnSpc>
                <a:spcPts val="2800"/>
              </a:lnSpc>
              <a:buFont typeface="+mj-lt"/>
              <a:buAutoNum type="arabicPeriod"/>
            </a:pPr>
            <a:endParaRPr lang="en-US" sz="2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800"/>
              </a:lnSpc>
              <a:buFont typeface="+mj-lt"/>
              <a:buAutoNum type="arabicPeriod"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Document the design, simulation, synthesis, and implementation process in a detailed PowerPoint presentation.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"/>
    </mc:Choice>
    <mc:Fallback xmlns="">
      <p:transition spd="slow" advTm="120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23E686-3809-3CE8-815E-3FC6EC08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>
                <a:solidFill>
                  <a:schemeClr val="tx2">
                    <a:lumMod val="50000"/>
                  </a:schemeClr>
                </a:solidFill>
              </a:rPr>
              <a:t>What are single precision floating point numbers?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D97C2-1DF3-28BC-A8BE-DBE0777A6325}"/>
              </a:ext>
            </a:extLst>
          </p:cNvPr>
          <p:cNvSpPr txBox="1"/>
          <p:nvPr/>
        </p:nvSpPr>
        <p:spPr>
          <a:xfrm>
            <a:off x="353961" y="1173837"/>
            <a:ext cx="10953136" cy="36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Called "floating-point" because the decimal point can "float" around depending on the size of the number. </a:t>
            </a:r>
          </a:p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Useful when dealing with very large or very small numbers, or when representing numbers with decimal points.</a:t>
            </a:r>
          </a:p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Uses 32 bits to represent a number. These 32 bits are divided into three parts: 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sign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bit, 8bit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exponent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and 23bit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mantissa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</a:p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Mantissa controls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precision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; Exponent controls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range</a:t>
            </a:r>
          </a:p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For single precision system: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  Range 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10^-38 to 10^38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   Precision up to 7 significant digits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48314-9248-2137-4A3E-21EF57F1BCCC}"/>
              </a:ext>
            </a:extLst>
          </p:cNvPr>
          <p:cNvSpPr txBox="1"/>
          <p:nvPr/>
        </p:nvSpPr>
        <p:spPr>
          <a:xfrm>
            <a:off x="1071716" y="4613859"/>
            <a:ext cx="1112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>
                <a:solidFill>
                  <a:srgbClr val="202122"/>
                </a:solidFill>
                <a:latin typeface="Arial" panose="020B0604020202020204" pitchFamily="34" charset="0"/>
              </a:rPr>
              <a:t>		X     XXXXXXXX     XXXXXXXXXXXXXXXXXXXXXXXXX</a:t>
            </a:r>
            <a:endParaRPr lang="en-US" sz="160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8D4E6EF-8F3B-2B20-61E6-318547114A1F}"/>
              </a:ext>
            </a:extLst>
          </p:cNvPr>
          <p:cNvSpPr/>
          <p:nvPr/>
        </p:nvSpPr>
        <p:spPr>
          <a:xfrm rot="5400000">
            <a:off x="6284860" y="3711401"/>
            <a:ext cx="363794" cy="3500283"/>
          </a:xfrm>
          <a:prstGeom prst="rightBr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1D85EC2-A5A4-8590-40EA-E172DB0C8EE6}"/>
              </a:ext>
            </a:extLst>
          </p:cNvPr>
          <p:cNvSpPr/>
          <p:nvPr/>
        </p:nvSpPr>
        <p:spPr>
          <a:xfrm rot="5400000">
            <a:off x="3793611" y="4822445"/>
            <a:ext cx="363794" cy="1278194"/>
          </a:xfrm>
          <a:prstGeom prst="rightBr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9075A99-850F-E00A-FADA-12D65C7EB3C9}"/>
              </a:ext>
            </a:extLst>
          </p:cNvPr>
          <p:cNvSpPr/>
          <p:nvPr/>
        </p:nvSpPr>
        <p:spPr>
          <a:xfrm rot="5400000">
            <a:off x="2830460" y="5213279"/>
            <a:ext cx="363794" cy="496529"/>
          </a:xfrm>
          <a:prstGeom prst="rightBrac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9B531-9327-A4E1-9CB0-0C108FFB684F}"/>
              </a:ext>
            </a:extLst>
          </p:cNvPr>
          <p:cNvSpPr txBox="1"/>
          <p:nvPr/>
        </p:nvSpPr>
        <p:spPr>
          <a:xfrm>
            <a:off x="2644877" y="5643440"/>
            <a:ext cx="549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Sign      Exponent                                Mantissa </a:t>
            </a:r>
          </a:p>
          <a:p>
            <a:r>
              <a:rPr lang="en-US"/>
              <a:t> [31]        [30:23]                                     [22:0]</a:t>
            </a:r>
          </a:p>
        </p:txBody>
      </p:sp>
    </p:spTree>
    <p:extLst>
      <p:ext uri="{BB962C8B-B14F-4D97-AF65-F5344CB8AC3E}">
        <p14:creationId xmlns:p14="http://schemas.microsoft.com/office/powerpoint/2010/main" val="413205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72"/>
    </mc:Choice>
    <mc:Fallback xmlns="">
      <p:transition spd="slow" advTm="524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80D0F5-3ADC-2275-7A76-0AE76D3C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Special Cases: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95052-F6B1-8192-9CB4-86C4AB35BAF6}"/>
              </a:ext>
            </a:extLst>
          </p:cNvPr>
          <p:cNvSpPr txBox="1"/>
          <p:nvPr/>
        </p:nvSpPr>
        <p:spPr>
          <a:xfrm>
            <a:off x="291980" y="1011355"/>
            <a:ext cx="11051660" cy="56477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sz="2100" b="1">
                <a:cs typeface="Calibri"/>
              </a:rPr>
              <a:t>Special Values:</a:t>
            </a:r>
            <a:r>
              <a:rPr lang="en-US" sz="2000">
                <a:cs typeface="Calibri"/>
              </a:rPr>
              <a:t> IEEE has reserved some values that are ambiguous.</a:t>
            </a:r>
          </a:p>
          <a:p>
            <a:endParaRPr lang="en-US" sz="20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cs typeface="Calibri"/>
              </a:rPr>
              <a:t>Zero –</a:t>
            </a:r>
            <a:br>
              <a:rPr lang="en-US" sz="2000"/>
            </a:br>
            <a:r>
              <a:rPr lang="en-US" sz="2000">
                <a:cs typeface="Calibri"/>
              </a:rPr>
              <a:t>Zero is a special value denoted with an exponent and mantissa of 0. -0 and +0 are distinct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cs typeface="Calibri"/>
              </a:rPr>
              <a:t>Denormal(underflow) –</a:t>
            </a:r>
            <a:endParaRPr lang="en-US"/>
          </a:p>
          <a:p>
            <a:r>
              <a:rPr lang="en-US" sz="2000"/>
              <a:t>Smaller than the smallest number that can be represented using 32 bits bit width.</a:t>
            </a:r>
            <a:br>
              <a:rPr lang="en-US" sz="2000"/>
            </a:br>
            <a:r>
              <a:rPr lang="en-US" sz="2000">
                <a:cs typeface="Calibri"/>
              </a:rPr>
              <a:t>If the exponent is all zeros, but the mantissa is not then the value is a denormalized number. This means this number does not have an assumed leading one in significand.</a:t>
            </a:r>
            <a:endParaRPr lang="en-US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cs typeface="Calibri"/>
              </a:rPr>
              <a:t>Infinity(overflow) –</a:t>
            </a:r>
            <a:endParaRPr lang="en-US">
              <a:cs typeface="Calibri"/>
            </a:endParaRPr>
          </a:p>
          <a:p>
            <a:r>
              <a:rPr lang="en-US" sz="2000"/>
              <a:t>Larger than the largest number that can be represented using 32 bits bit width.</a:t>
            </a:r>
            <a:br>
              <a:rPr lang="en-US" sz="2000"/>
            </a:br>
            <a:r>
              <a:rPr lang="en-US" sz="2000">
                <a:cs typeface="Calibri"/>
              </a:rPr>
              <a:t>The values +infinity(s=0) and –infinity(s=1) are denoted with an exponent of all ones and a mantissa of all zeros. </a:t>
            </a:r>
            <a:endParaRPr lang="en-US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cs typeface="Calibri"/>
              </a:rPr>
              <a:t>NaN(exception) –</a:t>
            </a:r>
            <a:br>
              <a:rPr lang="en-US" sz="2000"/>
            </a:br>
            <a:r>
              <a:rPr lang="en-US" sz="2000">
                <a:cs typeface="Calibri"/>
              </a:rPr>
              <a:t>NAN is used to represent a value that is an error. This is represented when exponent field is all ones and nonzero mantissa.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*(s is sign bit)</a:t>
            </a:r>
          </a:p>
        </p:txBody>
      </p:sp>
    </p:spTree>
    <p:extLst>
      <p:ext uri="{BB962C8B-B14F-4D97-AF65-F5344CB8AC3E}">
        <p14:creationId xmlns:p14="http://schemas.microsoft.com/office/powerpoint/2010/main" val="8013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79"/>
    </mc:Choice>
    <mc:Fallback xmlns="">
      <p:transition spd="slow" advTm="616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FCD1CD-7EA7-455B-A636-FD06BB43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Detailed steps </a:t>
            </a:r>
            <a:r>
              <a:rPr lang="en-US" sz="3200">
                <a:solidFill>
                  <a:srgbClr val="002060"/>
                </a:solidFill>
              </a:rPr>
              <a:t>of Project implementation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CFE31-D1EE-6839-430F-9E2DD06A51BA}"/>
              </a:ext>
            </a:extLst>
          </p:cNvPr>
          <p:cNvSpPr txBox="1"/>
          <p:nvPr/>
        </p:nvSpPr>
        <p:spPr>
          <a:xfrm>
            <a:off x="240872" y="1258529"/>
            <a:ext cx="116168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Compare and assign block :</a:t>
            </a:r>
          </a:p>
          <a:p>
            <a:r>
              <a:rPr lang="en-US" dirty="0"/>
              <a:t>	If the exponent of a is greater than the exponent of b, then a is assigned as the larger number else b is assigned 	as the larger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Separate the sign, exponent  and mantissa bits :</a:t>
            </a:r>
          </a:p>
          <a:p>
            <a:pPr lvl="1"/>
            <a:r>
              <a:rPr lang="en-US" dirty="0"/>
              <a:t>	components of the floating-point numbers are separated and stored in separate registers to facilitate ease in          further calculations.</a:t>
            </a:r>
          </a:p>
          <a:p>
            <a:pPr lvl="2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B991F-B3BD-CC11-5F4E-778668F2B62D}"/>
              </a:ext>
            </a:extLst>
          </p:cNvPr>
          <p:cNvSpPr txBox="1"/>
          <p:nvPr/>
        </p:nvSpPr>
        <p:spPr>
          <a:xfrm>
            <a:off x="240872" y="3052142"/>
            <a:ext cx="11184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Calculation of exponent difference and shifting of mantissa :</a:t>
            </a:r>
          </a:p>
          <a:p>
            <a:r>
              <a:rPr lang="en-US" sz="2000" b="1" dirty="0"/>
              <a:t>	</a:t>
            </a:r>
            <a:r>
              <a:rPr lang="en-US" dirty="0"/>
              <a:t>Considering ‘a’ has been assigned as the larger number, we subtract exponent of ‘b’ from ‘a’ and then shift 	the mantissa of ‘b’ to right by the difference.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Addition/Subtraction of mantissa :</a:t>
            </a:r>
          </a:p>
          <a:p>
            <a:pPr lvl="1"/>
            <a:r>
              <a:rPr lang="en-US" sz="2000" b="1" dirty="0"/>
              <a:t>	</a:t>
            </a:r>
            <a:r>
              <a:rPr lang="en-US" dirty="0"/>
              <a:t>If the sign bits of both the numbers are same, then we add the mantissa bits otherwise we subtract them.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859E1-5D48-249C-2558-B6C67BECE1C4}"/>
              </a:ext>
            </a:extLst>
          </p:cNvPr>
          <p:cNvSpPr txBox="1"/>
          <p:nvPr/>
        </p:nvSpPr>
        <p:spPr>
          <a:xfrm>
            <a:off x="240872" y="4652580"/>
            <a:ext cx="116168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Normalization Block :</a:t>
            </a:r>
          </a:p>
          <a:p>
            <a:pPr lvl="1"/>
            <a:r>
              <a:rPr lang="en-US" sz="2000" b="1" dirty="0"/>
              <a:t>	</a:t>
            </a:r>
            <a:r>
              <a:rPr lang="en-US" dirty="0"/>
              <a:t>If a carry is generated after the addition of mantissa bits, then we increment exponent by 1 per left shift of binary. If there is no non-zero bit in significand, then shift binary point to right until 1 in significand, and decrement exponent by 1 per shift.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6F4F0-6806-6728-349F-E29FF8F4EFE4}"/>
              </a:ext>
            </a:extLst>
          </p:cNvPr>
          <p:cNvSpPr txBox="1"/>
          <p:nvPr/>
        </p:nvSpPr>
        <p:spPr>
          <a:xfrm>
            <a:off x="240872" y="5830529"/>
            <a:ext cx="116168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Generating Output:</a:t>
            </a:r>
            <a:endParaRPr lang="en-US" b="1"/>
          </a:p>
          <a:p>
            <a:pPr lvl="1"/>
            <a:r>
              <a:rPr lang="en-US"/>
              <a:t>	Merge the sign, exponent, mantissa bits and give output as a 32bit single precision floating point number.</a:t>
            </a:r>
          </a:p>
        </p:txBody>
      </p:sp>
    </p:spTree>
    <p:extLst>
      <p:ext uri="{BB962C8B-B14F-4D97-AF65-F5344CB8AC3E}">
        <p14:creationId xmlns:p14="http://schemas.microsoft.com/office/powerpoint/2010/main" val="2104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67"/>
    </mc:Choice>
    <mc:Fallback xmlns="">
      <p:transition spd="slow" advTm="917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A92B5B-EE9F-CB8B-CFE9-4D2567BB833E}"/>
              </a:ext>
            </a:extLst>
          </p:cNvPr>
          <p:cNvSpPr/>
          <p:nvPr/>
        </p:nvSpPr>
        <p:spPr>
          <a:xfrm>
            <a:off x="240872" y="1207084"/>
            <a:ext cx="2329543" cy="83673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F085EC-95DB-4C2A-BA6C-43330351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E66A-5336-E558-EA69-B80FFC061E8E}"/>
              </a:ext>
            </a:extLst>
          </p:cNvPr>
          <p:cNvSpPr txBox="1"/>
          <p:nvPr/>
        </p:nvSpPr>
        <p:spPr>
          <a:xfrm>
            <a:off x="372407" y="1333065"/>
            <a:ext cx="206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Arial" panose="020B0604020202020204" pitchFamily="34" charset="0"/>
              </a:rPr>
              <a:t>2 inputs a, b </a:t>
            </a:r>
          </a:p>
          <a:p>
            <a:pPr algn="ctr"/>
            <a:r>
              <a:rPr lang="en-US">
                <a:cs typeface="Arial" panose="020B0604020202020204" pitchFamily="34" charset="0"/>
              </a:rPr>
              <a:t>32 bits each taken </a:t>
            </a:r>
            <a:endParaRPr lang="en-IN"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53AAA9-F5AC-A42F-52B2-65788A450361}"/>
              </a:ext>
            </a:extLst>
          </p:cNvPr>
          <p:cNvCxnSpPr/>
          <p:nvPr/>
        </p:nvCxnSpPr>
        <p:spPr>
          <a:xfrm>
            <a:off x="2692400" y="1625451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CF6FF37-452C-1DAD-2935-EEF05F7DFCA7}"/>
              </a:ext>
            </a:extLst>
          </p:cNvPr>
          <p:cNvSpPr/>
          <p:nvPr/>
        </p:nvSpPr>
        <p:spPr>
          <a:xfrm>
            <a:off x="3911172" y="1207084"/>
            <a:ext cx="2832528" cy="965493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556DB-927C-8A94-19E5-AAB22F3E84AB}"/>
              </a:ext>
            </a:extLst>
          </p:cNvPr>
          <p:cNvSpPr txBox="1"/>
          <p:nvPr/>
        </p:nvSpPr>
        <p:spPr>
          <a:xfrm>
            <a:off x="3993722" y="1397442"/>
            <a:ext cx="266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Arial" panose="020B0604020202020204" pitchFamily="34" charset="0"/>
              </a:rPr>
              <a:t>Separate sign, exponent and  mantissa bits </a:t>
            </a:r>
            <a:endParaRPr lang="en-IN"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2B853-0793-7C98-BD81-FBE726703C5B}"/>
              </a:ext>
            </a:extLst>
          </p:cNvPr>
          <p:cNvSpPr/>
          <p:nvPr/>
        </p:nvSpPr>
        <p:spPr>
          <a:xfrm>
            <a:off x="8353962" y="1245038"/>
            <a:ext cx="2552700" cy="889582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3403C8-76EC-D75C-D8A7-68F3EF7A0C21}"/>
              </a:ext>
            </a:extLst>
          </p:cNvPr>
          <p:cNvSpPr/>
          <p:nvPr/>
        </p:nvSpPr>
        <p:spPr>
          <a:xfrm>
            <a:off x="8994849" y="2672879"/>
            <a:ext cx="2552700" cy="1016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B119DE-E455-40E4-541A-6F35EFB13DA5}"/>
              </a:ext>
            </a:extLst>
          </p:cNvPr>
          <p:cNvCxnSpPr/>
          <p:nvPr/>
        </p:nvCxnSpPr>
        <p:spPr>
          <a:xfrm>
            <a:off x="6972300" y="1689829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09356D-F7C1-08CF-CB90-385E6EE1A69C}"/>
              </a:ext>
            </a:extLst>
          </p:cNvPr>
          <p:cNvSpPr txBox="1"/>
          <p:nvPr/>
        </p:nvSpPr>
        <p:spPr>
          <a:xfrm>
            <a:off x="8595262" y="1366663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Compare exponents and assign 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CDF33-2C3C-C2C6-E03D-1502BA1E4DD9}"/>
              </a:ext>
            </a:extLst>
          </p:cNvPr>
          <p:cNvSpPr txBox="1"/>
          <p:nvPr/>
        </p:nvSpPr>
        <p:spPr>
          <a:xfrm>
            <a:off x="9172649" y="2905768"/>
            <a:ext cx="219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Calculate exponent difference(x)</a:t>
            </a:r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3B5C2A-DA26-4AAF-9F35-0340A93CA8DF}"/>
              </a:ext>
            </a:extLst>
          </p:cNvPr>
          <p:cNvSpPr/>
          <p:nvPr/>
        </p:nvSpPr>
        <p:spPr>
          <a:xfrm>
            <a:off x="5088744" y="2544112"/>
            <a:ext cx="2501900" cy="965489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62823F-12BD-ADFA-E562-DEA87C9C8DDA}"/>
              </a:ext>
            </a:extLst>
          </p:cNvPr>
          <p:cNvCxnSpPr/>
          <p:nvPr/>
        </p:nvCxnSpPr>
        <p:spPr>
          <a:xfrm flipH="1">
            <a:off x="7766220" y="3085300"/>
            <a:ext cx="975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01B3A8-FDDB-E8DB-E414-9C267C3C7CCA}"/>
              </a:ext>
            </a:extLst>
          </p:cNvPr>
          <p:cNvSpPr txBox="1"/>
          <p:nvPr/>
        </p:nvSpPr>
        <p:spPr>
          <a:xfrm>
            <a:off x="5344079" y="2696902"/>
            <a:ext cx="190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Shift mantissa of b to right by x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1ED1D1-3B1B-621E-DF4B-EFD133C16557}"/>
              </a:ext>
            </a:extLst>
          </p:cNvPr>
          <p:cNvSpPr/>
          <p:nvPr/>
        </p:nvSpPr>
        <p:spPr>
          <a:xfrm>
            <a:off x="644450" y="2555587"/>
            <a:ext cx="3128503" cy="101599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7FB42-354B-48F8-31E1-5F7CE7D85E5B}"/>
              </a:ext>
            </a:extLst>
          </p:cNvPr>
          <p:cNvCxnSpPr/>
          <p:nvPr/>
        </p:nvCxnSpPr>
        <p:spPr>
          <a:xfrm flipH="1">
            <a:off x="3984711" y="3136100"/>
            <a:ext cx="92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3F4CEF5-44AD-23B6-ED89-30F27E45BA7E}"/>
              </a:ext>
            </a:extLst>
          </p:cNvPr>
          <p:cNvSpPr txBox="1"/>
          <p:nvPr/>
        </p:nvSpPr>
        <p:spPr>
          <a:xfrm>
            <a:off x="822251" y="2736010"/>
            <a:ext cx="290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Same signs       addition</a:t>
            </a:r>
          </a:p>
          <a:p>
            <a:pPr algn="ctr"/>
            <a:r>
              <a:rPr lang="en-IN"/>
              <a:t>Opposite signs     subtraction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CED772-6651-2481-6F77-53039F783F12}"/>
              </a:ext>
            </a:extLst>
          </p:cNvPr>
          <p:cNvCxnSpPr>
            <a:cxnSpLocks/>
          </p:cNvCxnSpPr>
          <p:nvPr/>
        </p:nvCxnSpPr>
        <p:spPr>
          <a:xfrm>
            <a:off x="1979934" y="2959592"/>
            <a:ext cx="190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50FF3B-3729-7FF0-8748-B2C08E6F2120}"/>
              </a:ext>
            </a:extLst>
          </p:cNvPr>
          <p:cNvCxnSpPr>
            <a:cxnSpLocks/>
          </p:cNvCxnSpPr>
          <p:nvPr/>
        </p:nvCxnSpPr>
        <p:spPr>
          <a:xfrm>
            <a:off x="2317927" y="3240201"/>
            <a:ext cx="190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D5D50D-D2E9-2CF0-E7D1-B4B0C127114A}"/>
              </a:ext>
            </a:extLst>
          </p:cNvPr>
          <p:cNvCxnSpPr/>
          <p:nvPr/>
        </p:nvCxnSpPr>
        <p:spPr>
          <a:xfrm>
            <a:off x="11547549" y="1625451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AFF876E-7760-EEA2-3390-E04A0BCE88CC}"/>
              </a:ext>
            </a:extLst>
          </p:cNvPr>
          <p:cNvSpPr/>
          <p:nvPr/>
        </p:nvSpPr>
        <p:spPr>
          <a:xfrm>
            <a:off x="4188397" y="3838322"/>
            <a:ext cx="3577823" cy="11303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68CE917-7E99-338F-D069-A73E1F1EC3B7}"/>
              </a:ext>
            </a:extLst>
          </p:cNvPr>
          <p:cNvCxnSpPr>
            <a:cxnSpLocks/>
          </p:cNvCxnSpPr>
          <p:nvPr/>
        </p:nvCxnSpPr>
        <p:spPr>
          <a:xfrm>
            <a:off x="11084462" y="1625451"/>
            <a:ext cx="463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F5E1EF-6156-6243-CBE6-03C906AF081E}"/>
              </a:ext>
            </a:extLst>
          </p:cNvPr>
          <p:cNvCxnSpPr>
            <a:cxnSpLocks/>
          </p:cNvCxnSpPr>
          <p:nvPr/>
        </p:nvCxnSpPr>
        <p:spPr>
          <a:xfrm>
            <a:off x="989292" y="5125785"/>
            <a:ext cx="16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5766C6-2228-D610-A3ED-18F881F7B049}"/>
              </a:ext>
            </a:extLst>
          </p:cNvPr>
          <p:cNvSpPr txBox="1"/>
          <p:nvPr/>
        </p:nvSpPr>
        <p:spPr>
          <a:xfrm>
            <a:off x="1543822" y="4676239"/>
            <a:ext cx="1062692" cy="37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Carry?</a:t>
            </a:r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00CC0F-27C2-5128-CC2B-2B80A48882E6}"/>
              </a:ext>
            </a:extLst>
          </p:cNvPr>
          <p:cNvSpPr txBox="1"/>
          <p:nvPr/>
        </p:nvSpPr>
        <p:spPr>
          <a:xfrm>
            <a:off x="3726843" y="2465383"/>
            <a:ext cx="144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Operation on mantissas </a:t>
            </a:r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44BD12-0C7D-7F57-BEAF-5EA633F04240}"/>
              </a:ext>
            </a:extLst>
          </p:cNvPr>
          <p:cNvSpPr txBox="1"/>
          <p:nvPr/>
        </p:nvSpPr>
        <p:spPr>
          <a:xfrm>
            <a:off x="782668" y="3923111"/>
            <a:ext cx="1947155" cy="37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Normalization</a:t>
            </a:r>
            <a:endParaRPr lang="en-IN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AE6194E5-F0C5-0406-9DFB-068F67AA0CB6}"/>
              </a:ext>
            </a:extLst>
          </p:cNvPr>
          <p:cNvCxnSpPr>
            <a:cxnSpLocks/>
          </p:cNvCxnSpPr>
          <p:nvPr/>
        </p:nvCxnSpPr>
        <p:spPr>
          <a:xfrm>
            <a:off x="2684454" y="5159338"/>
            <a:ext cx="1122332" cy="861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38D89ABE-5C8B-D3EC-9465-ACA22DF3257E}"/>
              </a:ext>
            </a:extLst>
          </p:cNvPr>
          <p:cNvCxnSpPr>
            <a:cxnSpLocks/>
          </p:cNvCxnSpPr>
          <p:nvPr/>
        </p:nvCxnSpPr>
        <p:spPr>
          <a:xfrm flipV="1">
            <a:off x="2684454" y="4366567"/>
            <a:ext cx="1222317" cy="7927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6D1BE0-FCB3-DC5B-1BB8-B0B2FEE21EF2}"/>
              </a:ext>
            </a:extLst>
          </p:cNvPr>
          <p:cNvSpPr txBox="1"/>
          <p:nvPr/>
        </p:nvSpPr>
        <p:spPr>
          <a:xfrm>
            <a:off x="3288690" y="4493206"/>
            <a:ext cx="69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9A7776-DB5B-F6F6-B210-37E04630D8C9}"/>
              </a:ext>
            </a:extLst>
          </p:cNvPr>
          <p:cNvSpPr txBox="1"/>
          <p:nvPr/>
        </p:nvSpPr>
        <p:spPr>
          <a:xfrm>
            <a:off x="3288690" y="5467694"/>
            <a:ext cx="55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2C0E29-DCB0-2EA3-33DC-7DE541BA675F}"/>
              </a:ext>
            </a:extLst>
          </p:cNvPr>
          <p:cNvSpPr txBox="1"/>
          <p:nvPr/>
        </p:nvSpPr>
        <p:spPr>
          <a:xfrm>
            <a:off x="4383199" y="4110122"/>
            <a:ext cx="309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Increase exponent of result by 1 per right shift of mantissa</a:t>
            </a:r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77E2B4-3949-8D54-D76B-C1EA8172F7A5}"/>
              </a:ext>
            </a:extLst>
          </p:cNvPr>
          <p:cNvSpPr/>
          <p:nvPr/>
        </p:nvSpPr>
        <p:spPr>
          <a:xfrm>
            <a:off x="3941933" y="5125785"/>
            <a:ext cx="3973740" cy="1294942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192544-3C4C-8DA9-F293-DFF239232CD1}"/>
              </a:ext>
            </a:extLst>
          </p:cNvPr>
          <p:cNvSpPr txBox="1"/>
          <p:nvPr/>
        </p:nvSpPr>
        <p:spPr>
          <a:xfrm>
            <a:off x="4136610" y="5382810"/>
            <a:ext cx="3584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Decrease exponent of result by 1 per left shift of mantissa until nonzero bit in significand</a:t>
            </a:r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3F1EA9C-7D81-A2FB-36E5-3F3D5DB07552}"/>
              </a:ext>
            </a:extLst>
          </p:cNvPr>
          <p:cNvCxnSpPr>
            <a:cxnSpLocks/>
          </p:cNvCxnSpPr>
          <p:nvPr/>
        </p:nvCxnSpPr>
        <p:spPr>
          <a:xfrm>
            <a:off x="989292" y="3585652"/>
            <a:ext cx="0" cy="157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90"/>
    </mc:Choice>
    <mc:Fallback xmlns="">
      <p:transition spd="slow" advTm="611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28F11-B945-474A-B109-CD58C153E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173983"/>
            <a:ext cx="5201986" cy="54810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module Adder_Subtractor(a,b,res,underflow,overflow,exception);</a:t>
            </a:r>
          </a:p>
          <a:p>
            <a:pPr marL="0" indent="0">
              <a:buNone/>
            </a:pPr>
            <a:r>
              <a:rPr lang="en-IN"/>
              <a:t>input [31:0]a;</a:t>
            </a:r>
          </a:p>
          <a:p>
            <a:pPr marL="0" indent="0">
              <a:buNone/>
            </a:pPr>
            <a:r>
              <a:rPr lang="en-IN"/>
              <a:t>input [31:0]b;</a:t>
            </a:r>
          </a:p>
          <a:p>
            <a:pPr marL="0" indent="0">
              <a:buNone/>
            </a:pPr>
            <a:r>
              <a:rPr lang="en-IN"/>
              <a:t>output reg [31:0] res;</a:t>
            </a:r>
          </a:p>
          <a:p>
            <a:pPr marL="0" indent="0">
              <a:buNone/>
            </a:pPr>
            <a:r>
              <a:rPr lang="en-IN"/>
              <a:t>output reg underflow;</a:t>
            </a:r>
          </a:p>
          <a:p>
            <a:pPr marL="0" indent="0">
              <a:buNone/>
            </a:pPr>
            <a:r>
              <a:rPr lang="en-IN"/>
              <a:t>output reg overflow;</a:t>
            </a:r>
          </a:p>
          <a:p>
            <a:pPr marL="0" indent="0">
              <a:buNone/>
            </a:pPr>
            <a:r>
              <a:rPr lang="en-IN"/>
              <a:t>output reg exception;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reg [23:0] mant_a, mant_b;</a:t>
            </a:r>
          </a:p>
          <a:p>
            <a:pPr marL="0" indent="0">
              <a:buNone/>
            </a:pPr>
            <a:r>
              <a:rPr lang="en-IN"/>
              <a:t>reg [23:0] mant_temp;</a:t>
            </a:r>
          </a:p>
          <a:p>
            <a:pPr marL="0" indent="0">
              <a:buNone/>
            </a:pPr>
            <a:r>
              <a:rPr lang="en-IN"/>
              <a:t>reg [22:0] mant;</a:t>
            </a:r>
          </a:p>
          <a:p>
            <a:pPr marL="0" indent="0">
              <a:buNone/>
            </a:pPr>
            <a:r>
              <a:rPr lang="en-IN"/>
              <a:t>reg [7:0] exp;</a:t>
            </a:r>
          </a:p>
          <a:p>
            <a:pPr marL="0" indent="0">
              <a:buNone/>
            </a:pPr>
            <a:r>
              <a:rPr lang="en-IN"/>
              <a:t>reg sign;</a:t>
            </a:r>
          </a:p>
          <a:p>
            <a:pPr marL="0" indent="0">
              <a:buNone/>
            </a:pPr>
            <a:r>
              <a:rPr lang="en-IN"/>
              <a:t>reg [7:0] exp_a,exp_b,exp_temp,exp_diff;</a:t>
            </a:r>
          </a:p>
          <a:p>
            <a:pPr marL="0" indent="0">
              <a:buNone/>
            </a:pPr>
            <a:r>
              <a:rPr lang="en-IN"/>
              <a:t>reg sign_a,sign_b,sign_temp;</a:t>
            </a:r>
          </a:p>
          <a:p>
            <a:pPr marL="0" indent="0">
              <a:buNone/>
            </a:pPr>
            <a:r>
              <a:rPr lang="en-IN"/>
              <a:t>reg [32:0] temp;</a:t>
            </a:r>
          </a:p>
          <a:p>
            <a:pPr marL="0" indent="0">
              <a:buNone/>
            </a:pPr>
            <a:r>
              <a:rPr lang="en-IN"/>
              <a:t>reg carry;</a:t>
            </a:r>
          </a:p>
          <a:p>
            <a:pPr marL="0" indent="0">
              <a:buNone/>
            </a:pPr>
            <a:r>
              <a:rPr lang="en-IN"/>
              <a:t>reg compare;</a:t>
            </a:r>
          </a:p>
          <a:p>
            <a:pPr marL="0" indent="0">
              <a:buNone/>
            </a:pPr>
            <a:r>
              <a:rPr lang="en-IN"/>
              <a:t>reg [7:0] exp_adjust;</a:t>
            </a:r>
          </a:p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FCD1CD-7EA7-455B-A636-FD06BB43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 about the code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DECF5-D24B-91A2-D5CB-CB440A6345A7}"/>
              </a:ext>
            </a:extLst>
          </p:cNvPr>
          <p:cNvSpPr txBox="1"/>
          <p:nvPr/>
        </p:nvSpPr>
        <p:spPr>
          <a:xfrm>
            <a:off x="5878286" y="1173983"/>
            <a:ext cx="573677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if (a[30:23] &gt;= b[30:23])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compare = 1’b1;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compare = 1’b0;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if (compare) 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mant_a = {1'b1,a[22:0]};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exp_a = a[30:23];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sign_a = a[31];</a:t>
            </a:r>
          </a:p>
          <a:p>
            <a:endParaRPr lang="en-IN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mant_b = {1'b1,b[22:0]};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exp_b = b[30:23];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sign_b = b[31]; 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else          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mant_a = {1'b1,b[22:0]};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exp_a = b[30:23];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sign_a = b[31];</a:t>
            </a:r>
          </a:p>
          <a:p>
            <a:endParaRPr lang="en-IN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mant_b = {1'b1,a[22:0]};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exp_b = a[30:23];</a:t>
            </a:r>
          </a:p>
          <a:p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sign_b = a[31];</a:t>
            </a:r>
          </a:p>
          <a:p>
            <a:endParaRPr lang="en-IN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if ((mant_a!=23'b0 &amp; exp_a==8'b1)|(mant_b!=23'b0 &amp; exp_b==8'b1))</a:t>
            </a:r>
          </a:p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      assign exception = 1’b1;</a:t>
            </a:r>
          </a:p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else</a:t>
            </a:r>
          </a:p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       assign exception = 1'b0;</a:t>
            </a:r>
            <a:endParaRPr lang="en-IN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30"/>
    </mc:Choice>
    <mc:Fallback xmlns="">
      <p:transition spd="slow" advTm="887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479D8-384D-43E4-6DA3-2631E7693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114181"/>
            <a:ext cx="4801028" cy="554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/>
              <a:t>if (exception)</a:t>
            </a:r>
          </a:p>
          <a:p>
            <a:pPr marL="0" indent="0">
              <a:buNone/>
            </a:pPr>
            <a:r>
              <a:rPr lang="en-US" sz="1300"/>
              <a:t>    assign underflow = 1'b0;</a:t>
            </a:r>
          </a:p>
          <a:p>
            <a:pPr marL="0" indent="0">
              <a:buNone/>
            </a:pPr>
            <a:r>
              <a:rPr lang="en-US" sz="1300"/>
              <a:t>    assign overflow = 1’b0;</a:t>
            </a:r>
          </a:p>
          <a:p>
            <a:pPr marL="0" indent="0">
              <a:buNone/>
            </a:pPr>
            <a:r>
              <a:rPr lang="en-US" sz="1300"/>
              <a:t>    assign res = 32’b0;</a:t>
            </a:r>
          </a:p>
          <a:p>
            <a:pPr marL="0" indent="0">
              <a:buNone/>
            </a:pPr>
            <a:r>
              <a:rPr lang="en-US" sz="1300"/>
              <a:t>else if (!exception)</a:t>
            </a:r>
          </a:p>
          <a:p>
            <a:pPr marL="0" indent="0">
              <a:buNone/>
            </a:pPr>
            <a:r>
              <a:rPr lang="en-US" sz="1300"/>
              <a:t>     exp_diff = exp_a - exp_b;</a:t>
            </a:r>
          </a:p>
          <a:p>
            <a:pPr marL="0" indent="0">
              <a:buNone/>
            </a:pPr>
            <a:r>
              <a:rPr lang="en-US" sz="1300"/>
              <a:t>     mant_b = (mant_b &gt;&gt; exp_diff);</a:t>
            </a:r>
          </a:p>
          <a:p>
            <a:pPr marL="0" indent="0">
              <a:buNone/>
            </a:pPr>
            <a:r>
              <a:rPr lang="en-IN" sz="1300"/>
              <a:t>{carry,mant_temp} =  (sign_a ~^ sign_b)? mant_a + mant_b : mant_a - mant_b ; </a:t>
            </a:r>
          </a:p>
          <a:p>
            <a:pPr marL="0" indent="0">
              <a:buNone/>
            </a:pPr>
            <a:r>
              <a:rPr lang="en-IN" sz="1300"/>
              <a:t>          exp_adjust = exp_a;</a:t>
            </a:r>
          </a:p>
          <a:p>
            <a:pPr marL="0" indent="0">
              <a:buNone/>
            </a:pPr>
            <a:r>
              <a:rPr lang="en-IN" sz="1300"/>
              <a:t> if(carry)</a:t>
            </a:r>
          </a:p>
          <a:p>
            <a:pPr marL="0" indent="0">
              <a:buNone/>
            </a:pPr>
            <a:r>
              <a:rPr lang="en-IN" sz="1300"/>
              <a:t>          mant_temp = mant_temp&gt;&gt;1;</a:t>
            </a:r>
          </a:p>
          <a:p>
            <a:pPr marL="0" indent="0">
              <a:buNone/>
            </a:pPr>
            <a:r>
              <a:rPr lang="en-IN" sz="1300"/>
              <a:t>          exp_adjust = exp_adjust + 1'b1;</a:t>
            </a:r>
          </a:p>
          <a:p>
            <a:pPr marL="0" indent="0">
              <a:buNone/>
            </a:pPr>
            <a:r>
              <a:rPr lang="en-IN" sz="1300"/>
              <a:t>else</a:t>
            </a:r>
          </a:p>
          <a:p>
            <a:pPr marL="0" indent="0">
              <a:buNone/>
            </a:pPr>
            <a:r>
              <a:rPr lang="en-IN" sz="1300"/>
              <a:t>          while(!mant_temp[23])</a:t>
            </a:r>
          </a:p>
          <a:p>
            <a:pPr marL="0" indent="0">
              <a:buNone/>
            </a:pPr>
            <a:r>
              <a:rPr lang="en-IN" sz="1300"/>
              <a:t>                 mant_temp = mant_temp&lt;&lt;1;</a:t>
            </a:r>
          </a:p>
          <a:p>
            <a:pPr marL="0" indent="0">
              <a:buNone/>
            </a:pPr>
            <a:r>
              <a:rPr lang="en-IN" sz="1300"/>
              <a:t>                 exp_adjust =  exp_adjust-1'b1;</a:t>
            </a:r>
          </a:p>
          <a:p>
            <a:pPr marL="0" indent="0">
              <a:buNone/>
            </a:pPr>
            <a:endParaRPr lang="en-IN" sz="1300"/>
          </a:p>
          <a:p>
            <a:pPr marL="0" indent="0">
              <a:buNone/>
            </a:pPr>
            <a:endParaRPr lang="en-IN" sz="1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28C3D-BC9B-CAAE-111C-558A30245D5E}"/>
              </a:ext>
            </a:extLst>
          </p:cNvPr>
          <p:cNvSpPr txBox="1"/>
          <p:nvPr/>
        </p:nvSpPr>
        <p:spPr>
          <a:xfrm>
            <a:off x="5789384" y="1143757"/>
            <a:ext cx="4383315" cy="535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sign = sign_a;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mant = mant_temp[22:0];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exp = exp_adjust;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//overflow(infinity check)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if (mant==23'b0 &amp; exp==8'b1)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begin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  assign overflow = 1'b1;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end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else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begin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  assign overflow = 1'b0;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end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//underflow(denormal check)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if (mant!=23'b0 &amp; exp==8'b0)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begin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  assign underflow = 1'b1;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end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else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begin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  assign underflow = 1'b0;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  end</a:t>
            </a:r>
          </a:p>
          <a:p>
            <a:pPr>
              <a:lnSpc>
                <a:spcPct val="120000"/>
              </a:lnSpc>
            </a:pPr>
            <a:r>
              <a:rPr lang="en-IN" sz="1300">
                <a:latin typeface="Arial" panose="020B0604020202020204" pitchFamily="34" charset="0"/>
                <a:cs typeface="Arial" panose="020B0604020202020204" pitchFamily="34" charset="0"/>
              </a:rPr>
              <a:t>          res = {sign,exp,mant};</a:t>
            </a:r>
          </a:p>
        </p:txBody>
      </p:sp>
    </p:spTree>
    <p:extLst>
      <p:ext uri="{BB962C8B-B14F-4D97-AF65-F5344CB8AC3E}">
        <p14:creationId xmlns:p14="http://schemas.microsoft.com/office/powerpoint/2010/main" val="27467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64"/>
    </mc:Choice>
    <mc:Fallback xmlns="">
      <p:transition spd="slow" advTm="9536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535f98-5b79-47b1-8f4f-c504002e3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7B9AF98F4845B6C94475DC5A64D9" ma:contentTypeVersion="6" ma:contentTypeDescription="Create a new document." ma:contentTypeScope="" ma:versionID="e1f4c99a929e10197f8d76f83cebb248">
  <xsd:schema xmlns:xsd="http://www.w3.org/2001/XMLSchema" xmlns:xs="http://www.w3.org/2001/XMLSchema" xmlns:p="http://schemas.microsoft.com/office/2006/metadata/properties" xmlns:ns3="00535f98-5b79-47b1-8f4f-c504002e37cf" xmlns:ns4="433af422-5cc6-4a39-af29-4d2d92169cdb" targetNamespace="http://schemas.microsoft.com/office/2006/metadata/properties" ma:root="true" ma:fieldsID="94322292e91ef241c54462a26ed2e8c4" ns3:_="" ns4:_="">
    <xsd:import namespace="00535f98-5b79-47b1-8f4f-c504002e37cf"/>
    <xsd:import namespace="433af422-5cc6-4a39-af29-4d2d92169c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535f98-5b79-47b1-8f4f-c504002e37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af422-5cc6-4a39-af29-4d2d9216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1BA4A4-3B3C-4813-ABAF-2E89531508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5373D9-D805-493E-B086-505ED08DEA83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433af422-5cc6-4a39-af29-4d2d92169cdb"/>
    <ds:schemaRef ds:uri="http://purl.org/dc/elements/1.1/"/>
    <ds:schemaRef ds:uri="00535f98-5b79-47b1-8f4f-c504002e37cf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478FA9-38D8-4FE9-95DC-4C540761A6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535f98-5b79-47b1-8f4f-c504002e37cf"/>
    <ds:schemaRef ds:uri="433af422-5cc6-4a39-af29-4d2d9216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1976</Words>
  <Application>Microsoft Office PowerPoint</Application>
  <PresentationFormat>Widescreen</PresentationFormat>
  <Paragraphs>235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Franklin Gothic Demi</vt:lpstr>
      <vt:lpstr>Wingdings</vt:lpstr>
      <vt:lpstr>Office Theme</vt:lpstr>
      <vt:lpstr>Implement a floating-point adder/subtractor in Verilog using IEEE 754 conventions</vt:lpstr>
      <vt:lpstr>Outline</vt:lpstr>
      <vt:lpstr>Objective</vt:lpstr>
      <vt:lpstr>What are single precision floating point numbers? </vt:lpstr>
      <vt:lpstr>Special Cases:</vt:lpstr>
      <vt:lpstr>Detailed steps of Project implementation</vt:lpstr>
      <vt:lpstr>Flow Chart </vt:lpstr>
      <vt:lpstr>Details about the code </vt:lpstr>
      <vt:lpstr>PowerPoint Presentation</vt:lpstr>
      <vt:lpstr>Edge cases in detail</vt:lpstr>
      <vt:lpstr>Simulation results in Xilinx Vivado </vt:lpstr>
      <vt:lpstr>Challenges faced</vt:lpstr>
      <vt:lpstr>Solutions to these Challenges</vt:lpstr>
      <vt:lpstr>Lessons learnt during Project implementation</vt:lpstr>
      <vt:lpstr>Conclusion/Summary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VLSI Circuit Design Lecture-10</dc:title>
  <dc:creator>bishnu das</dc:creator>
  <cp:lastModifiedBy>YAWALKAR AJINKYA GANPATI</cp:lastModifiedBy>
  <cp:revision>20</cp:revision>
  <dcterms:created xsi:type="dcterms:W3CDTF">2021-09-30T13:14:30Z</dcterms:created>
  <dcterms:modified xsi:type="dcterms:W3CDTF">2023-06-03T12:33:03Z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0x01010038047B9AF98F4845B6C94475DC5A64D9</vt:lpwstr>
  </property>
</Properties>
</file>