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62" r:id="rId5"/>
    <p:sldId id="313" r:id="rId6"/>
    <p:sldId id="314" r:id="rId7"/>
    <p:sldId id="315" r:id="rId8"/>
    <p:sldId id="316" r:id="rId9"/>
    <p:sldId id="317" r:id="rId10"/>
    <p:sldId id="319" r:id="rId11"/>
    <p:sldId id="318" r:id="rId12"/>
    <p:sldId id="322" r:id="rId13"/>
    <p:sldId id="323" r:id="rId14"/>
    <p:sldId id="324" r:id="rId15"/>
    <p:sldId id="326" r:id="rId16"/>
    <p:sldId id="327" r:id="rId17"/>
    <p:sldId id="320" r:id="rId18"/>
    <p:sldId id="32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8CA7C-9096-4DDF-84E3-70562FF8EE0E}" type="datetimeFigureOut">
              <a:rPr lang="en-IN" smtClean="0"/>
              <a:t>10-05-2024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3636CF-D9AF-44F3-B0A6-4028D28F5475}" type="slidenum">
              <a:rPr lang="en-IN" smtClean="0"/>
              <a:t>‹#›</a:t>
            </a:fld>
            <a:endParaRPr lang="en-IN"/>
          </a:p>
        </p:txBody>
      </p:sp>
    </p:spTree>
    <p:extLst>
      <p:ext uri="{BB962C8B-B14F-4D97-AF65-F5344CB8AC3E}">
        <p14:creationId xmlns:p14="http://schemas.microsoft.com/office/powerpoint/2010/main" val="404447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292D4F-C688-4128-96E6-88E07EB13DC3}" type="slidenum">
              <a:rPr lang="en-IN" smtClean="0"/>
              <a:t>1</a:t>
            </a:fld>
            <a:endParaRPr lang="en-IN"/>
          </a:p>
        </p:txBody>
      </p:sp>
    </p:spTree>
    <p:extLst>
      <p:ext uri="{BB962C8B-B14F-4D97-AF65-F5344CB8AC3E}">
        <p14:creationId xmlns:p14="http://schemas.microsoft.com/office/powerpoint/2010/main" val="19394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3636CF-D9AF-44F3-B0A6-4028D28F5475}" type="slidenum">
              <a:rPr lang="en-IN" smtClean="0"/>
              <a:t>6</a:t>
            </a:fld>
            <a:endParaRPr lang="en-IN"/>
          </a:p>
        </p:txBody>
      </p:sp>
    </p:spTree>
    <p:extLst>
      <p:ext uri="{BB962C8B-B14F-4D97-AF65-F5344CB8AC3E}">
        <p14:creationId xmlns:p14="http://schemas.microsoft.com/office/powerpoint/2010/main" val="607549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ECECEC"/>
                </a:solidFill>
                <a:effectLst/>
                <a:highlight>
                  <a:srgbClr val="212121"/>
                </a:highlight>
                <a:latin typeface="Söhne"/>
              </a:rPr>
              <a:t>Self-Attention Mechanism</a:t>
            </a:r>
            <a:r>
              <a:rPr lang="en-US" b="0" i="0" dirty="0">
                <a:solidFill>
                  <a:srgbClr val="ECECEC"/>
                </a:solidFill>
                <a:effectLst/>
                <a:highlight>
                  <a:srgbClr val="212121"/>
                </a:highlight>
                <a:latin typeface="Söhne"/>
              </a:rPr>
              <a:t>: The core component of the ViT architecture is the self-attention mechanism. Self-attention allows the model to weigh the importance of different input features when making predictions. It computes a weighted sum of all input features, where the weights are determined dynamically based on the similarity between features.</a:t>
            </a:r>
            <a:endParaRPr lang="en-IN" dirty="0"/>
          </a:p>
        </p:txBody>
      </p:sp>
      <p:sp>
        <p:nvSpPr>
          <p:cNvPr id="4" name="Slide Number Placeholder 3"/>
          <p:cNvSpPr>
            <a:spLocks noGrp="1"/>
          </p:cNvSpPr>
          <p:nvPr>
            <p:ph type="sldNum" sz="quarter" idx="5"/>
          </p:nvPr>
        </p:nvSpPr>
        <p:spPr/>
        <p:txBody>
          <a:bodyPr/>
          <a:lstStyle/>
          <a:p>
            <a:fld id="{863636CF-D9AF-44F3-B0A6-4028D28F5475}" type="slidenum">
              <a:rPr lang="en-IN" smtClean="0"/>
              <a:t>7</a:t>
            </a:fld>
            <a:endParaRPr lang="en-IN"/>
          </a:p>
        </p:txBody>
      </p:sp>
    </p:spTree>
    <p:extLst>
      <p:ext uri="{BB962C8B-B14F-4D97-AF65-F5344CB8AC3E}">
        <p14:creationId xmlns:p14="http://schemas.microsoft.com/office/powerpoint/2010/main" val="3317508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ECECEC"/>
                </a:solidFill>
                <a:effectLst/>
                <a:highlight>
                  <a:srgbClr val="212121"/>
                </a:highlight>
                <a:latin typeface="Söhne"/>
              </a:rPr>
              <a:t>Multi-Head Attention</a:t>
            </a:r>
            <a:r>
              <a:rPr lang="en-US" b="0" i="0" dirty="0">
                <a:solidFill>
                  <a:srgbClr val="ECECEC"/>
                </a:solidFill>
                <a:effectLst/>
                <a:highlight>
                  <a:srgbClr val="212121"/>
                </a:highlight>
                <a:latin typeface="Söhne"/>
              </a:rPr>
              <a:t>: To enhance the representational capacity of self-attention, ViT uses multi-head attention. Multi-head attention involves performing self-attention multiple times in parallel, each with different learned linear projections. This allows the model to attend to different parts of the input image simultaneously, capturing diverse patterns and relationships.</a:t>
            </a:r>
          </a:p>
        </p:txBody>
      </p:sp>
      <p:sp>
        <p:nvSpPr>
          <p:cNvPr id="4" name="Slide Number Placeholder 3"/>
          <p:cNvSpPr>
            <a:spLocks noGrp="1"/>
          </p:cNvSpPr>
          <p:nvPr>
            <p:ph type="sldNum" sz="quarter" idx="5"/>
          </p:nvPr>
        </p:nvSpPr>
        <p:spPr/>
        <p:txBody>
          <a:bodyPr/>
          <a:lstStyle/>
          <a:p>
            <a:fld id="{863636CF-D9AF-44F3-B0A6-4028D28F5475}" type="slidenum">
              <a:rPr lang="en-IN" smtClean="0"/>
              <a:t>8</a:t>
            </a:fld>
            <a:endParaRPr lang="en-IN"/>
          </a:p>
        </p:txBody>
      </p:sp>
    </p:spTree>
    <p:extLst>
      <p:ext uri="{BB962C8B-B14F-4D97-AF65-F5344CB8AC3E}">
        <p14:creationId xmlns:p14="http://schemas.microsoft.com/office/powerpoint/2010/main" val="3366959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ECECEC"/>
                </a:solidFill>
                <a:effectLst/>
                <a:highlight>
                  <a:srgbClr val="212121"/>
                </a:highlight>
                <a:latin typeface="Söhne"/>
              </a:rPr>
              <a:t>Transformer Encoder</a:t>
            </a:r>
            <a:r>
              <a:rPr lang="en-US" b="0" i="0" dirty="0">
                <a:solidFill>
                  <a:srgbClr val="ECECEC"/>
                </a:solidFill>
                <a:effectLst/>
                <a:highlight>
                  <a:srgbClr val="212121"/>
                </a:highlight>
                <a:latin typeface="Söhne"/>
              </a:rPr>
              <a:t>: The ViT architecture consists of multiple transformer encoder blocks stacked on top of each other. Each encoder block typically includes a multi-head self-attention layer followed by a feed-forward neural network (FFN) layer. The self-attention layer captures global dependencies within the input image, while the FFN layer applies non-linear transformations to the features.</a:t>
            </a:r>
          </a:p>
          <a:p>
            <a:pPr algn="l">
              <a:buFont typeface="+mj-lt"/>
              <a:buAutoNum type="arabicPeriod"/>
            </a:pPr>
            <a:r>
              <a:rPr lang="en-US" b="1" i="0" dirty="0">
                <a:solidFill>
                  <a:srgbClr val="ECECEC"/>
                </a:solidFill>
                <a:effectLst/>
                <a:highlight>
                  <a:srgbClr val="212121"/>
                </a:highlight>
                <a:latin typeface="Söhne"/>
              </a:rPr>
              <a:t>Classification Head</a:t>
            </a:r>
            <a:r>
              <a:rPr lang="en-US" b="0" i="0" dirty="0">
                <a:solidFill>
                  <a:srgbClr val="ECECEC"/>
                </a:solidFill>
                <a:effectLst/>
                <a:highlight>
                  <a:srgbClr val="212121"/>
                </a:highlight>
                <a:latin typeface="Söhne"/>
              </a:rPr>
              <a:t>: Finally, ViT includes a classification head that takes the output of the transformer encoder and produces predictions for the input image. This typically involves applying a global average pooling operation to aggregate features across spatial locations, followed by a linear layer to map the aggregated features to class probabilities.</a:t>
            </a:r>
          </a:p>
          <a:p>
            <a:endParaRPr lang="en-IN" dirty="0"/>
          </a:p>
        </p:txBody>
      </p:sp>
      <p:sp>
        <p:nvSpPr>
          <p:cNvPr id="4" name="Slide Number Placeholder 3"/>
          <p:cNvSpPr>
            <a:spLocks noGrp="1"/>
          </p:cNvSpPr>
          <p:nvPr>
            <p:ph type="sldNum" sz="quarter" idx="5"/>
          </p:nvPr>
        </p:nvSpPr>
        <p:spPr/>
        <p:txBody>
          <a:bodyPr/>
          <a:lstStyle/>
          <a:p>
            <a:fld id="{863636CF-D9AF-44F3-B0A6-4028D28F5475}" type="slidenum">
              <a:rPr lang="en-IN" smtClean="0"/>
              <a:t>9</a:t>
            </a:fld>
            <a:endParaRPr lang="en-IN"/>
          </a:p>
        </p:txBody>
      </p:sp>
    </p:spTree>
    <p:extLst>
      <p:ext uri="{BB962C8B-B14F-4D97-AF65-F5344CB8AC3E}">
        <p14:creationId xmlns:p14="http://schemas.microsoft.com/office/powerpoint/2010/main" val="3278305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rgbClr val="ECECEC"/>
                </a:solidFill>
                <a:effectLst/>
                <a:highlight>
                  <a:srgbClr val="212121"/>
                </a:highlight>
                <a:latin typeface="Söhne"/>
              </a:rPr>
              <a:t>Patch Embedding</a:t>
            </a:r>
            <a:r>
              <a:rPr lang="en-US" b="0" i="0" dirty="0">
                <a:solidFill>
                  <a:srgbClr val="ECECEC"/>
                </a:solidFill>
                <a:effectLst/>
                <a:highlight>
                  <a:srgbClr val="212121"/>
                </a:highlight>
                <a:latin typeface="Söhne"/>
              </a:rPr>
              <a:t>: In ViT, the input image is divided into fixed-size patches, and each patch is treated as a token. These patches are linearly embedded into a lower-dimensional space using a trainable linear projection. This process converts each patch into a vector representation that can be processed by the transformer layers.</a:t>
            </a:r>
          </a:p>
          <a:p>
            <a:pPr algn="l">
              <a:buFont typeface="+mj-lt"/>
              <a:buAutoNum type="arabicPeriod"/>
            </a:pPr>
            <a:r>
              <a:rPr lang="en-US" b="1" i="0" dirty="0">
                <a:solidFill>
                  <a:srgbClr val="ECECEC"/>
                </a:solidFill>
                <a:effectLst/>
                <a:highlight>
                  <a:srgbClr val="212121"/>
                </a:highlight>
                <a:latin typeface="Söhne"/>
              </a:rPr>
              <a:t>Positional Embedding</a:t>
            </a:r>
            <a:r>
              <a:rPr lang="en-US" b="0" i="0" dirty="0">
                <a:solidFill>
                  <a:srgbClr val="ECECEC"/>
                </a:solidFill>
                <a:effectLst/>
                <a:highlight>
                  <a:srgbClr val="212121"/>
                </a:highlight>
                <a:latin typeface="Söhne"/>
              </a:rPr>
              <a:t>: Since transformers do not inherently understand the order of tokens, positional information needs to be provided explicitly. Positional embeddings are added to the patch embeddings to encode spatial information about the input image. These embeddings allow the model to learn spatial relationships between different patches.</a:t>
            </a:r>
          </a:p>
          <a:p>
            <a:endParaRPr lang="en-IN" dirty="0"/>
          </a:p>
        </p:txBody>
      </p:sp>
      <p:sp>
        <p:nvSpPr>
          <p:cNvPr id="4" name="Slide Number Placeholder 3"/>
          <p:cNvSpPr>
            <a:spLocks noGrp="1"/>
          </p:cNvSpPr>
          <p:nvPr>
            <p:ph type="sldNum" sz="quarter" idx="5"/>
          </p:nvPr>
        </p:nvSpPr>
        <p:spPr/>
        <p:txBody>
          <a:bodyPr/>
          <a:lstStyle/>
          <a:p>
            <a:fld id="{863636CF-D9AF-44F3-B0A6-4028D28F5475}" type="slidenum">
              <a:rPr lang="en-IN" smtClean="0"/>
              <a:t>10</a:t>
            </a:fld>
            <a:endParaRPr lang="en-IN"/>
          </a:p>
        </p:txBody>
      </p:sp>
    </p:spTree>
    <p:extLst>
      <p:ext uri="{BB962C8B-B14F-4D97-AF65-F5344CB8AC3E}">
        <p14:creationId xmlns:p14="http://schemas.microsoft.com/office/powerpoint/2010/main" val="1861416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C7DE1-54FA-A939-C160-7520BAEDFD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4B7C91-C62E-717E-0946-E4A5EE0F44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2AC769-8C77-9835-6E80-79710085CB75}"/>
              </a:ext>
            </a:extLst>
          </p:cNvPr>
          <p:cNvSpPr>
            <a:spLocks noGrp="1"/>
          </p:cNvSpPr>
          <p:nvPr>
            <p:ph type="dt" sz="half" idx="10"/>
          </p:nvPr>
        </p:nvSpPr>
        <p:spPr/>
        <p:txBody>
          <a:bodyPr/>
          <a:lstStyle/>
          <a:p>
            <a:fld id="{594D5AA5-51FA-4869-9A37-20DA02FD6391}" type="datetimeFigureOut">
              <a:rPr lang="en-IN" smtClean="0"/>
              <a:t>10-05-2024</a:t>
            </a:fld>
            <a:endParaRPr lang="en-IN"/>
          </a:p>
        </p:txBody>
      </p:sp>
      <p:sp>
        <p:nvSpPr>
          <p:cNvPr id="5" name="Footer Placeholder 4">
            <a:extLst>
              <a:ext uri="{FF2B5EF4-FFF2-40B4-BE49-F238E27FC236}">
                <a16:creationId xmlns:a16="http://schemas.microsoft.com/office/drawing/2014/main" id="{B19CD950-6DBF-463C-7125-B739307F24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800776-8F22-87A5-A3F2-2699799FEC20}"/>
              </a:ext>
            </a:extLst>
          </p:cNvPr>
          <p:cNvSpPr>
            <a:spLocks noGrp="1"/>
          </p:cNvSpPr>
          <p:nvPr>
            <p:ph type="sldNum" sz="quarter" idx="12"/>
          </p:nvPr>
        </p:nvSpPr>
        <p:spPr/>
        <p:txBody>
          <a:bodyPr/>
          <a:lstStyle/>
          <a:p>
            <a:fld id="{38C31F83-F498-4524-98C5-29151CE76FDD}" type="slidenum">
              <a:rPr lang="en-IN" smtClean="0"/>
              <a:t>‹#›</a:t>
            </a:fld>
            <a:endParaRPr lang="en-IN"/>
          </a:p>
        </p:txBody>
      </p:sp>
    </p:spTree>
    <p:extLst>
      <p:ext uri="{BB962C8B-B14F-4D97-AF65-F5344CB8AC3E}">
        <p14:creationId xmlns:p14="http://schemas.microsoft.com/office/powerpoint/2010/main" val="3495645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ADF7C-5BF6-8FFD-BEE7-BB1660039F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3138E0-B113-7288-4119-975389A9DA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993D2A-F63E-6CE0-5EA2-0FAFB8AE2134}"/>
              </a:ext>
            </a:extLst>
          </p:cNvPr>
          <p:cNvSpPr>
            <a:spLocks noGrp="1"/>
          </p:cNvSpPr>
          <p:nvPr>
            <p:ph type="dt" sz="half" idx="10"/>
          </p:nvPr>
        </p:nvSpPr>
        <p:spPr/>
        <p:txBody>
          <a:bodyPr/>
          <a:lstStyle/>
          <a:p>
            <a:fld id="{594D5AA5-51FA-4869-9A37-20DA02FD6391}" type="datetimeFigureOut">
              <a:rPr lang="en-IN" smtClean="0"/>
              <a:t>10-05-2024</a:t>
            </a:fld>
            <a:endParaRPr lang="en-IN"/>
          </a:p>
        </p:txBody>
      </p:sp>
      <p:sp>
        <p:nvSpPr>
          <p:cNvPr id="5" name="Footer Placeholder 4">
            <a:extLst>
              <a:ext uri="{FF2B5EF4-FFF2-40B4-BE49-F238E27FC236}">
                <a16:creationId xmlns:a16="http://schemas.microsoft.com/office/drawing/2014/main" id="{066F2D1A-4554-C1E3-0C5C-A0E7B12280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D7EFCB-4C1A-EE4F-8304-12B205E4C376}"/>
              </a:ext>
            </a:extLst>
          </p:cNvPr>
          <p:cNvSpPr>
            <a:spLocks noGrp="1"/>
          </p:cNvSpPr>
          <p:nvPr>
            <p:ph type="sldNum" sz="quarter" idx="12"/>
          </p:nvPr>
        </p:nvSpPr>
        <p:spPr/>
        <p:txBody>
          <a:bodyPr/>
          <a:lstStyle/>
          <a:p>
            <a:fld id="{38C31F83-F498-4524-98C5-29151CE76FDD}" type="slidenum">
              <a:rPr lang="en-IN" smtClean="0"/>
              <a:t>‹#›</a:t>
            </a:fld>
            <a:endParaRPr lang="en-IN"/>
          </a:p>
        </p:txBody>
      </p:sp>
    </p:spTree>
    <p:extLst>
      <p:ext uri="{BB962C8B-B14F-4D97-AF65-F5344CB8AC3E}">
        <p14:creationId xmlns:p14="http://schemas.microsoft.com/office/powerpoint/2010/main" val="2409497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3CB151-0A91-A56C-D9E9-2FB96497B0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93BE5C-4B39-B0FB-9F4D-88B78123E9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25D246-1E71-4E33-F750-7AA259FF67A3}"/>
              </a:ext>
            </a:extLst>
          </p:cNvPr>
          <p:cNvSpPr>
            <a:spLocks noGrp="1"/>
          </p:cNvSpPr>
          <p:nvPr>
            <p:ph type="dt" sz="half" idx="10"/>
          </p:nvPr>
        </p:nvSpPr>
        <p:spPr/>
        <p:txBody>
          <a:bodyPr/>
          <a:lstStyle/>
          <a:p>
            <a:fld id="{594D5AA5-51FA-4869-9A37-20DA02FD6391}" type="datetimeFigureOut">
              <a:rPr lang="en-IN" smtClean="0"/>
              <a:t>10-05-2024</a:t>
            </a:fld>
            <a:endParaRPr lang="en-IN"/>
          </a:p>
        </p:txBody>
      </p:sp>
      <p:sp>
        <p:nvSpPr>
          <p:cNvPr id="5" name="Footer Placeholder 4">
            <a:extLst>
              <a:ext uri="{FF2B5EF4-FFF2-40B4-BE49-F238E27FC236}">
                <a16:creationId xmlns:a16="http://schemas.microsoft.com/office/drawing/2014/main" id="{7D11B039-B6D0-9351-E3ED-AEED87FB40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D9742F-01AB-8C41-E931-6EF538667B07}"/>
              </a:ext>
            </a:extLst>
          </p:cNvPr>
          <p:cNvSpPr>
            <a:spLocks noGrp="1"/>
          </p:cNvSpPr>
          <p:nvPr>
            <p:ph type="sldNum" sz="quarter" idx="12"/>
          </p:nvPr>
        </p:nvSpPr>
        <p:spPr/>
        <p:txBody>
          <a:bodyPr/>
          <a:lstStyle/>
          <a:p>
            <a:fld id="{38C31F83-F498-4524-98C5-29151CE76FDD}" type="slidenum">
              <a:rPr lang="en-IN" smtClean="0"/>
              <a:t>‹#›</a:t>
            </a:fld>
            <a:endParaRPr lang="en-IN"/>
          </a:p>
        </p:txBody>
      </p:sp>
    </p:spTree>
    <p:extLst>
      <p:ext uri="{BB962C8B-B14F-4D97-AF65-F5344CB8AC3E}">
        <p14:creationId xmlns:p14="http://schemas.microsoft.com/office/powerpoint/2010/main" val="1159765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a:xfrm>
            <a:off x="1" y="0"/>
            <a:ext cx="12203372" cy="736270"/>
          </a:xfrm>
          <a:prstGeom prst="rect">
            <a:avLst/>
          </a:prstGeom>
          <a:gradFill>
            <a:gsLst>
              <a:gs pos="1000">
                <a:srgbClr val="166018"/>
              </a:gs>
              <a:gs pos="52000">
                <a:srgbClr val="00B0F0"/>
              </a:gs>
              <a:gs pos="100000">
                <a:schemeClr val="tx2">
                  <a:lumMod val="75000"/>
                </a:schemeClr>
              </a:gs>
              <a:gs pos="100000">
                <a:srgbClr val="4D080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prstClr val="white"/>
                </a:solidFill>
                <a:latin typeface="Franklin Gothic Demi" pitchFamily="34" charset="0"/>
              </a:rPr>
              <a:t>INDIAN INSTITUTE OF TECHNOLOGY ROORKEE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70527" y="-1281"/>
            <a:ext cx="1007771" cy="732103"/>
          </a:xfrm>
          <a:prstGeom prst="rect">
            <a:avLst/>
          </a:prstGeom>
        </p:spPr>
      </p:pic>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5006150"/>
            <a:ext cx="12178303" cy="185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3588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12" name="Content Placeholder 3"/>
          <p:cNvSpPr>
            <a:spLocks noGrp="1"/>
          </p:cNvSpPr>
          <p:nvPr>
            <p:ph sz="half" idx="2"/>
          </p:nvPr>
        </p:nvSpPr>
        <p:spPr>
          <a:xfrm>
            <a:off x="240872" y="1173984"/>
            <a:ext cx="11690849"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7" name="Picture 6"/>
          <p:cNvPicPr>
            <a:picLocks noChangeAspect="1"/>
          </p:cNvPicPr>
          <p:nvPr userDrawn="1"/>
        </p:nvPicPr>
        <p:blipFill>
          <a:blip r:embed="rId2"/>
          <a:stretch>
            <a:fillRect/>
          </a:stretch>
        </p:blipFill>
        <p:spPr>
          <a:xfrm>
            <a:off x="10885714" y="-1480"/>
            <a:ext cx="1306287" cy="961360"/>
          </a:xfrm>
          <a:prstGeom prst="rect">
            <a:avLst/>
          </a:prstGeom>
        </p:spPr>
      </p:pic>
      <p:cxnSp>
        <p:nvCxnSpPr>
          <p:cNvPr id="8" name="Straight Connector 7"/>
          <p:cNvCxnSpPr/>
          <p:nvPr userDrawn="1"/>
        </p:nvCxnSpPr>
        <p:spPr>
          <a:xfrm>
            <a:off x="0" y="990600"/>
            <a:ext cx="12192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12192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952263" y="6447292"/>
            <a:ext cx="22225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5"/>
          <p:cNvSpPr txBox="1">
            <a:spLocks/>
          </p:cNvSpPr>
          <p:nvPr userDrawn="1"/>
        </p:nvSpPr>
        <p:spPr>
          <a:xfrm>
            <a:off x="11176001" y="6607628"/>
            <a:ext cx="1016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z="1400" smtClean="0"/>
              <a:pPr algn="r">
                <a:defRPr/>
              </a:pPr>
              <a:t>‹#›</a:t>
            </a:fld>
            <a:endParaRPr lang="en-US" altLang="en-US" sz="1400"/>
          </a:p>
        </p:txBody>
      </p:sp>
      <p:sp>
        <p:nvSpPr>
          <p:cNvPr id="11" name="Title 1"/>
          <p:cNvSpPr>
            <a:spLocks noGrp="1"/>
          </p:cNvSpPr>
          <p:nvPr>
            <p:ph type="title"/>
          </p:nvPr>
        </p:nvSpPr>
        <p:spPr>
          <a:xfrm>
            <a:off x="240872" y="202991"/>
            <a:ext cx="9389440" cy="554587"/>
          </a:xfrm>
        </p:spPr>
        <p:txBody>
          <a:bodyPr/>
          <a:lstStyle>
            <a:lvl1pPr algn="l">
              <a:defRPr sz="3200" b="1"/>
            </a:lvl1pPr>
          </a:lstStyle>
          <a:p>
            <a:r>
              <a:rPr lang="en-US"/>
              <a:t>Click to edit Master title style</a:t>
            </a:r>
            <a:endParaRPr lang="en-IN"/>
          </a:p>
        </p:txBody>
      </p:sp>
    </p:spTree>
    <p:extLst>
      <p:ext uri="{BB962C8B-B14F-4D97-AF65-F5344CB8AC3E}">
        <p14:creationId xmlns:p14="http://schemas.microsoft.com/office/powerpoint/2010/main" val="330681589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6F8DF-A704-E4E5-678A-4F3038D06D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D0B267-5804-193F-8162-C2DB7A2471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C65CA6-32D6-6705-0AD9-C7FE9702F479}"/>
              </a:ext>
            </a:extLst>
          </p:cNvPr>
          <p:cNvSpPr>
            <a:spLocks noGrp="1"/>
          </p:cNvSpPr>
          <p:nvPr>
            <p:ph type="dt" sz="half" idx="10"/>
          </p:nvPr>
        </p:nvSpPr>
        <p:spPr/>
        <p:txBody>
          <a:bodyPr/>
          <a:lstStyle/>
          <a:p>
            <a:fld id="{594D5AA5-51FA-4869-9A37-20DA02FD6391}" type="datetimeFigureOut">
              <a:rPr lang="en-IN" smtClean="0"/>
              <a:t>10-05-2024</a:t>
            </a:fld>
            <a:endParaRPr lang="en-IN"/>
          </a:p>
        </p:txBody>
      </p:sp>
      <p:sp>
        <p:nvSpPr>
          <p:cNvPr id="5" name="Footer Placeholder 4">
            <a:extLst>
              <a:ext uri="{FF2B5EF4-FFF2-40B4-BE49-F238E27FC236}">
                <a16:creationId xmlns:a16="http://schemas.microsoft.com/office/drawing/2014/main" id="{272743B3-58A3-88CA-0C01-A4BC1F45C0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D617D-0520-F3C2-8359-45CFBA409412}"/>
              </a:ext>
            </a:extLst>
          </p:cNvPr>
          <p:cNvSpPr>
            <a:spLocks noGrp="1"/>
          </p:cNvSpPr>
          <p:nvPr>
            <p:ph type="sldNum" sz="quarter" idx="12"/>
          </p:nvPr>
        </p:nvSpPr>
        <p:spPr/>
        <p:txBody>
          <a:bodyPr/>
          <a:lstStyle/>
          <a:p>
            <a:fld id="{38C31F83-F498-4524-98C5-29151CE76FDD}" type="slidenum">
              <a:rPr lang="en-IN" smtClean="0"/>
              <a:t>‹#›</a:t>
            </a:fld>
            <a:endParaRPr lang="en-IN"/>
          </a:p>
        </p:txBody>
      </p:sp>
    </p:spTree>
    <p:extLst>
      <p:ext uri="{BB962C8B-B14F-4D97-AF65-F5344CB8AC3E}">
        <p14:creationId xmlns:p14="http://schemas.microsoft.com/office/powerpoint/2010/main" val="199922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DB43-4DEF-EF24-818F-C7424E6D09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623AAA-E598-CABD-E30E-2FE3AC14EF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84C2F5-0770-5E44-7F83-DEB511E22C0A}"/>
              </a:ext>
            </a:extLst>
          </p:cNvPr>
          <p:cNvSpPr>
            <a:spLocks noGrp="1"/>
          </p:cNvSpPr>
          <p:nvPr>
            <p:ph type="dt" sz="half" idx="10"/>
          </p:nvPr>
        </p:nvSpPr>
        <p:spPr/>
        <p:txBody>
          <a:bodyPr/>
          <a:lstStyle/>
          <a:p>
            <a:fld id="{594D5AA5-51FA-4869-9A37-20DA02FD6391}" type="datetimeFigureOut">
              <a:rPr lang="en-IN" smtClean="0"/>
              <a:t>10-05-2024</a:t>
            </a:fld>
            <a:endParaRPr lang="en-IN"/>
          </a:p>
        </p:txBody>
      </p:sp>
      <p:sp>
        <p:nvSpPr>
          <p:cNvPr id="5" name="Footer Placeholder 4">
            <a:extLst>
              <a:ext uri="{FF2B5EF4-FFF2-40B4-BE49-F238E27FC236}">
                <a16:creationId xmlns:a16="http://schemas.microsoft.com/office/drawing/2014/main" id="{0945E00D-9A1B-001C-1D86-DFA1C487A1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867C5C-F35F-1CC3-54D1-461BF8D9C0E9}"/>
              </a:ext>
            </a:extLst>
          </p:cNvPr>
          <p:cNvSpPr>
            <a:spLocks noGrp="1"/>
          </p:cNvSpPr>
          <p:nvPr>
            <p:ph type="sldNum" sz="quarter" idx="12"/>
          </p:nvPr>
        </p:nvSpPr>
        <p:spPr/>
        <p:txBody>
          <a:bodyPr/>
          <a:lstStyle/>
          <a:p>
            <a:fld id="{38C31F83-F498-4524-98C5-29151CE76FDD}" type="slidenum">
              <a:rPr lang="en-IN" smtClean="0"/>
              <a:t>‹#›</a:t>
            </a:fld>
            <a:endParaRPr lang="en-IN"/>
          </a:p>
        </p:txBody>
      </p:sp>
    </p:spTree>
    <p:extLst>
      <p:ext uri="{BB962C8B-B14F-4D97-AF65-F5344CB8AC3E}">
        <p14:creationId xmlns:p14="http://schemas.microsoft.com/office/powerpoint/2010/main" val="21834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9C61-E017-A308-E498-A313565FBB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893BAC-6EA5-473D-C5B2-D44FB14649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149F49-2368-1C0B-9AD6-C6621BF7EE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9541EF-8BE3-F1FC-43CE-7AFFB26AB8C6}"/>
              </a:ext>
            </a:extLst>
          </p:cNvPr>
          <p:cNvSpPr>
            <a:spLocks noGrp="1"/>
          </p:cNvSpPr>
          <p:nvPr>
            <p:ph type="dt" sz="half" idx="10"/>
          </p:nvPr>
        </p:nvSpPr>
        <p:spPr/>
        <p:txBody>
          <a:bodyPr/>
          <a:lstStyle/>
          <a:p>
            <a:fld id="{594D5AA5-51FA-4869-9A37-20DA02FD6391}" type="datetimeFigureOut">
              <a:rPr lang="en-IN" smtClean="0"/>
              <a:t>10-05-2024</a:t>
            </a:fld>
            <a:endParaRPr lang="en-IN"/>
          </a:p>
        </p:txBody>
      </p:sp>
      <p:sp>
        <p:nvSpPr>
          <p:cNvPr id="6" name="Footer Placeholder 5">
            <a:extLst>
              <a:ext uri="{FF2B5EF4-FFF2-40B4-BE49-F238E27FC236}">
                <a16:creationId xmlns:a16="http://schemas.microsoft.com/office/drawing/2014/main" id="{3C3829FC-493F-762C-212F-06404E508F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35C736-01A5-A59D-E0EB-FF9122C5F9E2}"/>
              </a:ext>
            </a:extLst>
          </p:cNvPr>
          <p:cNvSpPr>
            <a:spLocks noGrp="1"/>
          </p:cNvSpPr>
          <p:nvPr>
            <p:ph type="sldNum" sz="quarter" idx="12"/>
          </p:nvPr>
        </p:nvSpPr>
        <p:spPr/>
        <p:txBody>
          <a:bodyPr/>
          <a:lstStyle/>
          <a:p>
            <a:fld id="{38C31F83-F498-4524-98C5-29151CE76FDD}" type="slidenum">
              <a:rPr lang="en-IN" smtClean="0"/>
              <a:t>‹#›</a:t>
            </a:fld>
            <a:endParaRPr lang="en-IN"/>
          </a:p>
        </p:txBody>
      </p:sp>
    </p:spTree>
    <p:extLst>
      <p:ext uri="{BB962C8B-B14F-4D97-AF65-F5344CB8AC3E}">
        <p14:creationId xmlns:p14="http://schemas.microsoft.com/office/powerpoint/2010/main" val="338313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44C4-5A87-3D26-5D49-41C63E5F26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2EF3EF-673E-0C3B-4F63-327679BD1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ACAFC6-73AC-C069-8552-076456B111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D12FE9-8D88-88FA-1F02-95E2D81123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F69B5-4DD2-34B6-92E5-60A027900F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625314-C132-A3A5-DD1C-AA79026BACFD}"/>
              </a:ext>
            </a:extLst>
          </p:cNvPr>
          <p:cNvSpPr>
            <a:spLocks noGrp="1"/>
          </p:cNvSpPr>
          <p:nvPr>
            <p:ph type="dt" sz="half" idx="10"/>
          </p:nvPr>
        </p:nvSpPr>
        <p:spPr/>
        <p:txBody>
          <a:bodyPr/>
          <a:lstStyle/>
          <a:p>
            <a:fld id="{594D5AA5-51FA-4869-9A37-20DA02FD6391}" type="datetimeFigureOut">
              <a:rPr lang="en-IN" smtClean="0"/>
              <a:t>10-05-2024</a:t>
            </a:fld>
            <a:endParaRPr lang="en-IN"/>
          </a:p>
        </p:txBody>
      </p:sp>
      <p:sp>
        <p:nvSpPr>
          <p:cNvPr id="8" name="Footer Placeholder 7">
            <a:extLst>
              <a:ext uri="{FF2B5EF4-FFF2-40B4-BE49-F238E27FC236}">
                <a16:creationId xmlns:a16="http://schemas.microsoft.com/office/drawing/2014/main" id="{65CE0F0B-AB09-25B6-7600-8467817DE3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56759D-65AD-3873-0786-621F1CD3E62F}"/>
              </a:ext>
            </a:extLst>
          </p:cNvPr>
          <p:cNvSpPr>
            <a:spLocks noGrp="1"/>
          </p:cNvSpPr>
          <p:nvPr>
            <p:ph type="sldNum" sz="quarter" idx="12"/>
          </p:nvPr>
        </p:nvSpPr>
        <p:spPr/>
        <p:txBody>
          <a:bodyPr/>
          <a:lstStyle/>
          <a:p>
            <a:fld id="{38C31F83-F498-4524-98C5-29151CE76FDD}" type="slidenum">
              <a:rPr lang="en-IN" smtClean="0"/>
              <a:t>‹#›</a:t>
            </a:fld>
            <a:endParaRPr lang="en-IN"/>
          </a:p>
        </p:txBody>
      </p:sp>
    </p:spTree>
    <p:extLst>
      <p:ext uri="{BB962C8B-B14F-4D97-AF65-F5344CB8AC3E}">
        <p14:creationId xmlns:p14="http://schemas.microsoft.com/office/powerpoint/2010/main" val="155350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9752-591D-DEC9-0E82-134BC697FE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19857B-5338-FF0B-E91E-D3854EB34BE8}"/>
              </a:ext>
            </a:extLst>
          </p:cNvPr>
          <p:cNvSpPr>
            <a:spLocks noGrp="1"/>
          </p:cNvSpPr>
          <p:nvPr>
            <p:ph type="dt" sz="half" idx="10"/>
          </p:nvPr>
        </p:nvSpPr>
        <p:spPr/>
        <p:txBody>
          <a:bodyPr/>
          <a:lstStyle/>
          <a:p>
            <a:fld id="{594D5AA5-51FA-4869-9A37-20DA02FD6391}" type="datetimeFigureOut">
              <a:rPr lang="en-IN" smtClean="0"/>
              <a:t>10-05-2024</a:t>
            </a:fld>
            <a:endParaRPr lang="en-IN"/>
          </a:p>
        </p:txBody>
      </p:sp>
      <p:sp>
        <p:nvSpPr>
          <p:cNvPr id="4" name="Footer Placeholder 3">
            <a:extLst>
              <a:ext uri="{FF2B5EF4-FFF2-40B4-BE49-F238E27FC236}">
                <a16:creationId xmlns:a16="http://schemas.microsoft.com/office/drawing/2014/main" id="{6F4F8C65-D84A-414A-D132-4B139FF460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2D4300-A104-9D6E-A89B-4154D7B769DB}"/>
              </a:ext>
            </a:extLst>
          </p:cNvPr>
          <p:cNvSpPr>
            <a:spLocks noGrp="1"/>
          </p:cNvSpPr>
          <p:nvPr>
            <p:ph type="sldNum" sz="quarter" idx="12"/>
          </p:nvPr>
        </p:nvSpPr>
        <p:spPr/>
        <p:txBody>
          <a:bodyPr/>
          <a:lstStyle/>
          <a:p>
            <a:fld id="{38C31F83-F498-4524-98C5-29151CE76FDD}" type="slidenum">
              <a:rPr lang="en-IN" smtClean="0"/>
              <a:t>‹#›</a:t>
            </a:fld>
            <a:endParaRPr lang="en-IN"/>
          </a:p>
        </p:txBody>
      </p:sp>
    </p:spTree>
    <p:extLst>
      <p:ext uri="{BB962C8B-B14F-4D97-AF65-F5344CB8AC3E}">
        <p14:creationId xmlns:p14="http://schemas.microsoft.com/office/powerpoint/2010/main" val="2654322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754D5B-0C21-EC08-C873-0E82586EFDCA}"/>
              </a:ext>
            </a:extLst>
          </p:cNvPr>
          <p:cNvSpPr>
            <a:spLocks noGrp="1"/>
          </p:cNvSpPr>
          <p:nvPr>
            <p:ph type="dt" sz="half" idx="10"/>
          </p:nvPr>
        </p:nvSpPr>
        <p:spPr/>
        <p:txBody>
          <a:bodyPr/>
          <a:lstStyle/>
          <a:p>
            <a:fld id="{594D5AA5-51FA-4869-9A37-20DA02FD6391}" type="datetimeFigureOut">
              <a:rPr lang="en-IN" smtClean="0"/>
              <a:t>10-05-2024</a:t>
            </a:fld>
            <a:endParaRPr lang="en-IN"/>
          </a:p>
        </p:txBody>
      </p:sp>
      <p:sp>
        <p:nvSpPr>
          <p:cNvPr id="3" name="Footer Placeholder 2">
            <a:extLst>
              <a:ext uri="{FF2B5EF4-FFF2-40B4-BE49-F238E27FC236}">
                <a16:creationId xmlns:a16="http://schemas.microsoft.com/office/drawing/2014/main" id="{D8F60C26-DD71-6929-F36A-1EFB957FFF2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0AB1A2-6066-E4BE-8E42-B5A2E1D134FD}"/>
              </a:ext>
            </a:extLst>
          </p:cNvPr>
          <p:cNvSpPr>
            <a:spLocks noGrp="1"/>
          </p:cNvSpPr>
          <p:nvPr>
            <p:ph type="sldNum" sz="quarter" idx="12"/>
          </p:nvPr>
        </p:nvSpPr>
        <p:spPr/>
        <p:txBody>
          <a:bodyPr/>
          <a:lstStyle/>
          <a:p>
            <a:fld id="{38C31F83-F498-4524-98C5-29151CE76FDD}" type="slidenum">
              <a:rPr lang="en-IN" smtClean="0"/>
              <a:t>‹#›</a:t>
            </a:fld>
            <a:endParaRPr lang="en-IN"/>
          </a:p>
        </p:txBody>
      </p:sp>
    </p:spTree>
    <p:extLst>
      <p:ext uri="{BB962C8B-B14F-4D97-AF65-F5344CB8AC3E}">
        <p14:creationId xmlns:p14="http://schemas.microsoft.com/office/powerpoint/2010/main" val="1628058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13AF-5ACE-E378-CA82-E93FF15FB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C26D16-9014-592F-B306-FB55D0C181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74A18F-49F8-2191-117F-4269C8AF5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5DF3AC-3565-AF59-418D-FF84FD5F20D8}"/>
              </a:ext>
            </a:extLst>
          </p:cNvPr>
          <p:cNvSpPr>
            <a:spLocks noGrp="1"/>
          </p:cNvSpPr>
          <p:nvPr>
            <p:ph type="dt" sz="half" idx="10"/>
          </p:nvPr>
        </p:nvSpPr>
        <p:spPr/>
        <p:txBody>
          <a:bodyPr/>
          <a:lstStyle/>
          <a:p>
            <a:fld id="{594D5AA5-51FA-4869-9A37-20DA02FD6391}" type="datetimeFigureOut">
              <a:rPr lang="en-IN" smtClean="0"/>
              <a:t>10-05-2024</a:t>
            </a:fld>
            <a:endParaRPr lang="en-IN"/>
          </a:p>
        </p:txBody>
      </p:sp>
      <p:sp>
        <p:nvSpPr>
          <p:cNvPr id="6" name="Footer Placeholder 5">
            <a:extLst>
              <a:ext uri="{FF2B5EF4-FFF2-40B4-BE49-F238E27FC236}">
                <a16:creationId xmlns:a16="http://schemas.microsoft.com/office/drawing/2014/main" id="{A8C24E23-253A-E1E7-9418-E7B2F777DA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E3F322-D0E3-116B-AA5E-370ED27DD9CD}"/>
              </a:ext>
            </a:extLst>
          </p:cNvPr>
          <p:cNvSpPr>
            <a:spLocks noGrp="1"/>
          </p:cNvSpPr>
          <p:nvPr>
            <p:ph type="sldNum" sz="quarter" idx="12"/>
          </p:nvPr>
        </p:nvSpPr>
        <p:spPr/>
        <p:txBody>
          <a:bodyPr/>
          <a:lstStyle/>
          <a:p>
            <a:fld id="{38C31F83-F498-4524-98C5-29151CE76FDD}" type="slidenum">
              <a:rPr lang="en-IN" smtClean="0"/>
              <a:t>‹#›</a:t>
            </a:fld>
            <a:endParaRPr lang="en-IN"/>
          </a:p>
        </p:txBody>
      </p:sp>
    </p:spTree>
    <p:extLst>
      <p:ext uri="{BB962C8B-B14F-4D97-AF65-F5344CB8AC3E}">
        <p14:creationId xmlns:p14="http://schemas.microsoft.com/office/powerpoint/2010/main" val="3407802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6F89-48B2-B49B-665A-13D9027D49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A41273-4113-4DA1-BC44-93D2640F11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4CCC66-C848-03DF-95B1-69B6F2804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343432-27EC-6744-22B6-D6712A2ACC08}"/>
              </a:ext>
            </a:extLst>
          </p:cNvPr>
          <p:cNvSpPr>
            <a:spLocks noGrp="1"/>
          </p:cNvSpPr>
          <p:nvPr>
            <p:ph type="dt" sz="half" idx="10"/>
          </p:nvPr>
        </p:nvSpPr>
        <p:spPr/>
        <p:txBody>
          <a:bodyPr/>
          <a:lstStyle/>
          <a:p>
            <a:fld id="{594D5AA5-51FA-4869-9A37-20DA02FD6391}" type="datetimeFigureOut">
              <a:rPr lang="en-IN" smtClean="0"/>
              <a:t>10-05-2024</a:t>
            </a:fld>
            <a:endParaRPr lang="en-IN"/>
          </a:p>
        </p:txBody>
      </p:sp>
      <p:sp>
        <p:nvSpPr>
          <p:cNvPr id="6" name="Footer Placeholder 5">
            <a:extLst>
              <a:ext uri="{FF2B5EF4-FFF2-40B4-BE49-F238E27FC236}">
                <a16:creationId xmlns:a16="http://schemas.microsoft.com/office/drawing/2014/main" id="{34E41428-224E-B010-6157-BC4D1E38A6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704127-9C04-DC74-D01E-55F095BA5CF4}"/>
              </a:ext>
            </a:extLst>
          </p:cNvPr>
          <p:cNvSpPr>
            <a:spLocks noGrp="1"/>
          </p:cNvSpPr>
          <p:nvPr>
            <p:ph type="sldNum" sz="quarter" idx="12"/>
          </p:nvPr>
        </p:nvSpPr>
        <p:spPr/>
        <p:txBody>
          <a:bodyPr/>
          <a:lstStyle/>
          <a:p>
            <a:fld id="{38C31F83-F498-4524-98C5-29151CE76FDD}" type="slidenum">
              <a:rPr lang="en-IN" smtClean="0"/>
              <a:t>‹#›</a:t>
            </a:fld>
            <a:endParaRPr lang="en-IN"/>
          </a:p>
        </p:txBody>
      </p:sp>
    </p:spTree>
    <p:extLst>
      <p:ext uri="{BB962C8B-B14F-4D97-AF65-F5344CB8AC3E}">
        <p14:creationId xmlns:p14="http://schemas.microsoft.com/office/powerpoint/2010/main" val="2150045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493A5E-E23D-E719-DBF0-4AC326179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D4CEFF-F6CA-2E56-1077-26C8D77D2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1B675A-0523-FBAD-8F40-7D74901FD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94D5AA5-51FA-4869-9A37-20DA02FD6391}" type="datetimeFigureOut">
              <a:rPr lang="en-IN" smtClean="0"/>
              <a:t>10-05-2024</a:t>
            </a:fld>
            <a:endParaRPr lang="en-IN"/>
          </a:p>
        </p:txBody>
      </p:sp>
      <p:sp>
        <p:nvSpPr>
          <p:cNvPr id="5" name="Footer Placeholder 4">
            <a:extLst>
              <a:ext uri="{FF2B5EF4-FFF2-40B4-BE49-F238E27FC236}">
                <a16:creationId xmlns:a16="http://schemas.microsoft.com/office/drawing/2014/main" id="{C763D875-4F0D-3427-D85C-6137BEECDE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6B77D14-8C73-AEF2-FC7C-CDFC978C98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C31F83-F498-4524-98C5-29151CE76FDD}" type="slidenum">
              <a:rPr lang="en-IN" smtClean="0"/>
              <a:t>‹#›</a:t>
            </a:fld>
            <a:endParaRPr lang="en-IN"/>
          </a:p>
        </p:txBody>
      </p:sp>
    </p:spTree>
    <p:extLst>
      <p:ext uri="{BB962C8B-B14F-4D97-AF65-F5344CB8AC3E}">
        <p14:creationId xmlns:p14="http://schemas.microsoft.com/office/powerpoint/2010/main" val="1986476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_aganpati@ece.iitr.ac.in"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talhaanwarch/youtube-tutorials/blob/main/eeg-conv2d.ipynb" TargetMode="External"/><Relationship Id="rId2" Type="http://schemas.openxmlformats.org/officeDocument/2006/relationships/hyperlink" Target="https://github.com/YingluDeng/eeg_classification_research/tree/main"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547053" y="1241743"/>
            <a:ext cx="10364787" cy="685800"/>
          </a:xfrm>
        </p:spPr>
        <p:txBody>
          <a:bodyPr>
            <a:normAutofit/>
          </a:bodyPr>
          <a:lstStyle>
            <a:lvl1pPr algn="ctr">
              <a:defRPr sz="2800" b="1">
                <a:latin typeface="+mn-lt"/>
              </a:defRPr>
            </a:lvl1pPr>
          </a:lstStyle>
          <a:p>
            <a:r>
              <a:rPr lang="en-IN" sz="3200" dirty="0">
                <a:solidFill>
                  <a:srgbClr val="C00000"/>
                </a:solidFill>
                <a:latin typeface="Times New Roman" panose="02020603050405020304" pitchFamily="18" charset="0"/>
                <a:cs typeface="Times New Roman" panose="02020603050405020304" pitchFamily="18" charset="0"/>
              </a:rPr>
              <a:t>Vision Transformer</a:t>
            </a:r>
          </a:p>
        </p:txBody>
      </p:sp>
      <p:sp>
        <p:nvSpPr>
          <p:cNvPr id="5" name="Text Placeholder 2">
            <a:extLst>
              <a:ext uri="{FF2B5EF4-FFF2-40B4-BE49-F238E27FC236}">
                <a16:creationId xmlns:a16="http://schemas.microsoft.com/office/drawing/2014/main" id="{0DF1F5BB-3917-49B8-8473-8B3673ED34D4}"/>
              </a:ext>
            </a:extLst>
          </p:cNvPr>
          <p:cNvSpPr txBox="1">
            <a:spLocks/>
          </p:cNvSpPr>
          <p:nvPr/>
        </p:nvSpPr>
        <p:spPr>
          <a:xfrm>
            <a:off x="547053" y="3777957"/>
            <a:ext cx="4508644" cy="1152501"/>
          </a:xfrm>
          <a:prstGeom prst="rect">
            <a:avLst/>
          </a:prstGeom>
        </p:spPr>
        <p:txBody>
          <a:bodyPr vert="horz" lIns="68580" tIns="34290" rIns="68580" bIns="34290" rtlCol="0" anchor="b">
            <a:noAutofit/>
          </a:bodyPr>
          <a:lstStyle>
            <a:lvl1pPr marL="0" indent="0" algn="ctr"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pPr algn="l"/>
            <a:r>
              <a:rPr lang="en-US" b="0" dirty="0">
                <a:solidFill>
                  <a:schemeClr val="tx2">
                    <a:lumMod val="90000"/>
                    <a:lumOff val="10000"/>
                  </a:schemeClr>
                </a:solidFill>
                <a:latin typeface="Times New Roman" panose="02020603050405020304" pitchFamily="18" charset="0"/>
                <a:cs typeface="Times New Roman" panose="02020603050405020304" pitchFamily="18" charset="0"/>
              </a:rPr>
              <a:t>Name:</a:t>
            </a:r>
            <a:r>
              <a:rPr lang="en-US" dirty="0">
                <a:solidFill>
                  <a:schemeClr val="tx2">
                    <a:lumMod val="90000"/>
                    <a:lumOff val="10000"/>
                  </a:schemeClr>
                </a:solidFill>
                <a:latin typeface="Times New Roman" panose="02020603050405020304" pitchFamily="18" charset="0"/>
                <a:cs typeface="Times New Roman" panose="02020603050405020304" pitchFamily="18" charset="0"/>
              </a:rPr>
              <a:t>  Yawalkar Ajinkya Ganpati </a:t>
            </a:r>
          </a:p>
          <a:p>
            <a:pPr algn="l"/>
            <a:r>
              <a:rPr lang="en-US" b="0" dirty="0">
                <a:solidFill>
                  <a:schemeClr val="tx2">
                    <a:lumMod val="90000"/>
                    <a:lumOff val="10000"/>
                  </a:schemeClr>
                </a:solidFill>
                <a:latin typeface="Times New Roman" panose="02020603050405020304" pitchFamily="18" charset="0"/>
                <a:cs typeface="Times New Roman" panose="02020603050405020304" pitchFamily="18" charset="0"/>
              </a:rPr>
              <a:t>Enrollment Number: 21116108</a:t>
            </a:r>
          </a:p>
          <a:p>
            <a:pPr algn="l"/>
            <a:r>
              <a:rPr lang="en-US" b="0" dirty="0">
                <a:solidFill>
                  <a:schemeClr val="tx2">
                    <a:lumMod val="90000"/>
                    <a:lumOff val="10000"/>
                  </a:schemeClr>
                </a:solidFill>
                <a:latin typeface="Times New Roman" panose="02020603050405020304" pitchFamily="18" charset="0"/>
                <a:cs typeface="Times New Roman" panose="02020603050405020304" pitchFamily="18" charset="0"/>
              </a:rPr>
              <a:t>Email:  </a:t>
            </a:r>
            <a:r>
              <a:rPr lang="en-US" b="0" dirty="0">
                <a:solidFill>
                  <a:schemeClr val="tx2">
                    <a:lumMod val="90000"/>
                    <a:lumOff val="1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y_aganpati@ece.iitr.ac.in</a:t>
            </a:r>
            <a:endParaRPr lang="en-US" b="0"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543DFA8-4E1C-A8C1-7AA8-DC99C7F73AE6}"/>
              </a:ext>
            </a:extLst>
          </p:cNvPr>
          <p:cNvSpPr txBox="1">
            <a:spLocks/>
          </p:cNvSpPr>
          <p:nvPr/>
        </p:nvSpPr>
        <p:spPr>
          <a:xfrm>
            <a:off x="314098" y="2166949"/>
            <a:ext cx="10364787" cy="98990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b="1" kern="1200">
                <a:solidFill>
                  <a:schemeClr val="tx1"/>
                </a:solidFill>
                <a:latin typeface="+mn-lt"/>
                <a:ea typeface="+mj-ea"/>
                <a:cs typeface="+mj-cs"/>
              </a:defRPr>
            </a:lvl1pPr>
          </a:lstStyle>
          <a:p>
            <a:r>
              <a:rPr lang="en-IN" sz="2200" dirty="0">
                <a:solidFill>
                  <a:schemeClr val="tx2">
                    <a:lumMod val="90000"/>
                    <a:lumOff val="10000"/>
                  </a:schemeClr>
                </a:solidFill>
                <a:latin typeface="Times New Roman" panose="02020603050405020304" pitchFamily="18" charset="0"/>
                <a:cs typeface="Times New Roman" panose="02020603050405020304" pitchFamily="18" charset="0"/>
              </a:rPr>
              <a:t>ECN-300 Lab Based Project</a:t>
            </a:r>
          </a:p>
          <a:p>
            <a:r>
              <a:rPr lang="en-IN" sz="2200" dirty="0">
                <a:solidFill>
                  <a:schemeClr val="tx2">
                    <a:lumMod val="90000"/>
                    <a:lumOff val="10000"/>
                  </a:schemeClr>
                </a:solidFill>
                <a:latin typeface="Times New Roman" panose="02020603050405020304" pitchFamily="18" charset="0"/>
                <a:cs typeface="Times New Roman" panose="02020603050405020304" pitchFamily="18" charset="0"/>
              </a:rPr>
              <a:t>( Prof. Tharun Kumar Reddy ) </a:t>
            </a:r>
          </a:p>
        </p:txBody>
      </p:sp>
    </p:spTree>
    <p:extLst>
      <p:ext uri="{BB962C8B-B14F-4D97-AF65-F5344CB8AC3E}">
        <p14:creationId xmlns:p14="http://schemas.microsoft.com/office/powerpoint/2010/main" val="20267720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6FE242-B311-A9D8-B623-CB6803F75B59}"/>
              </a:ext>
            </a:extLst>
          </p:cNvPr>
          <p:cNvSpPr>
            <a:spLocks noGrp="1"/>
          </p:cNvSpPr>
          <p:nvPr>
            <p:ph type="title"/>
          </p:nvPr>
        </p:nvSpPr>
        <p:spPr/>
        <p:txBody>
          <a:bodyPr/>
          <a:lstStyle/>
          <a:p>
            <a:r>
              <a:rPr lang="en-US" dirty="0"/>
              <a:t>Positional &amp; Patch Embeddings</a:t>
            </a:r>
            <a:endParaRPr lang="en-IN" dirty="0"/>
          </a:p>
        </p:txBody>
      </p:sp>
      <p:pic>
        <p:nvPicPr>
          <p:cNvPr id="5" name="Picture 4">
            <a:extLst>
              <a:ext uri="{FF2B5EF4-FFF2-40B4-BE49-F238E27FC236}">
                <a16:creationId xmlns:a16="http://schemas.microsoft.com/office/drawing/2014/main" id="{6CC50C59-59A3-9DDC-AAB4-A80D31738017}"/>
              </a:ext>
            </a:extLst>
          </p:cNvPr>
          <p:cNvPicPr>
            <a:picLocks noChangeAspect="1"/>
          </p:cNvPicPr>
          <p:nvPr/>
        </p:nvPicPr>
        <p:blipFill>
          <a:blip r:embed="rId3"/>
          <a:stretch>
            <a:fillRect/>
          </a:stretch>
        </p:blipFill>
        <p:spPr>
          <a:xfrm>
            <a:off x="643644" y="1320727"/>
            <a:ext cx="5093128" cy="2819545"/>
          </a:xfrm>
          <a:prstGeom prst="rect">
            <a:avLst/>
          </a:prstGeom>
        </p:spPr>
      </p:pic>
      <p:sp>
        <p:nvSpPr>
          <p:cNvPr id="6" name="TextBox 5">
            <a:extLst>
              <a:ext uri="{FF2B5EF4-FFF2-40B4-BE49-F238E27FC236}">
                <a16:creationId xmlns:a16="http://schemas.microsoft.com/office/drawing/2014/main" id="{E83CEE3A-2FA0-8D49-9622-0074DE1B91EF}"/>
              </a:ext>
            </a:extLst>
          </p:cNvPr>
          <p:cNvSpPr txBox="1"/>
          <p:nvPr/>
        </p:nvSpPr>
        <p:spPr>
          <a:xfrm>
            <a:off x="6233888" y="1218912"/>
            <a:ext cx="5093128" cy="5078313"/>
          </a:xfrm>
          <a:prstGeom prst="rect">
            <a:avLst/>
          </a:prstGeom>
          <a:noFill/>
        </p:spPr>
        <p:txBody>
          <a:bodyPr wrap="square" rtlCol="0">
            <a:spAutoFit/>
          </a:bodyPr>
          <a:lstStyle/>
          <a:p>
            <a:pPr marL="285750" indent="-285750" algn="l">
              <a:buFont typeface="Arial" panose="020B0604020202020204" pitchFamily="34" charset="0"/>
              <a:buChar char="•"/>
            </a:pPr>
            <a:r>
              <a:rPr lang="en-US" dirty="0">
                <a:cs typeface="Times New Roman" panose="02020603050405020304" pitchFamily="18" charset="0"/>
              </a:rPr>
              <a:t>ViTs process input images by dividing them into fixed-size patches, each of which is treated as a token. These patches serve as the fundamental units of input for the transformer encoder.</a:t>
            </a:r>
          </a:p>
          <a:p>
            <a:pPr marL="285750" indent="-285750" algn="l">
              <a:buFont typeface="Arial" panose="020B0604020202020204" pitchFamily="34" charset="0"/>
              <a:buChar char="•"/>
            </a:pPr>
            <a:r>
              <a:rPr lang="en-US" dirty="0">
                <a:cs typeface="Times New Roman" panose="02020603050405020304" pitchFamily="18" charset="0"/>
              </a:rPr>
              <a:t>The patch embeddings are generated by applying a learnable linear projection to each patch of the input image. This projection maps the pixel values of each patch into a high-dimensional embedding space, allowing the model to capture features and patterns within each patch.</a:t>
            </a:r>
          </a:p>
          <a:p>
            <a:pPr marL="285750" indent="-285750" algn="l">
              <a:buFont typeface="Arial" panose="020B0604020202020204" pitchFamily="34" charset="0"/>
              <a:buChar char="•"/>
            </a:pPr>
            <a:r>
              <a:rPr lang="en-US" dirty="0">
                <a:cs typeface="Times New Roman" panose="02020603050405020304" pitchFamily="18" charset="0"/>
              </a:rPr>
              <a:t>By representing image patches as embeddings, ViTs enable the transformer architecture to process visual data in a tokenized manner, like how tokens are processed in natural language processing tasks.</a:t>
            </a:r>
          </a:p>
        </p:txBody>
      </p:sp>
      <p:sp>
        <p:nvSpPr>
          <p:cNvPr id="7" name="TextBox 6">
            <a:extLst>
              <a:ext uri="{FF2B5EF4-FFF2-40B4-BE49-F238E27FC236}">
                <a16:creationId xmlns:a16="http://schemas.microsoft.com/office/drawing/2014/main" id="{8CFF5489-CDA0-258A-A58E-B40DA045BB55}"/>
              </a:ext>
            </a:extLst>
          </p:cNvPr>
          <p:cNvSpPr txBox="1"/>
          <p:nvPr/>
        </p:nvSpPr>
        <p:spPr>
          <a:xfrm>
            <a:off x="740229" y="4441371"/>
            <a:ext cx="4441371" cy="1754326"/>
          </a:xfrm>
          <a:prstGeom prst="rect">
            <a:avLst/>
          </a:prstGeom>
          <a:noFill/>
        </p:spPr>
        <p:txBody>
          <a:bodyPr wrap="square" rtlCol="0">
            <a:spAutoFit/>
          </a:bodyPr>
          <a:lstStyle/>
          <a:p>
            <a:r>
              <a:rPr lang="en-US" dirty="0"/>
              <a:t>Since the model contains no recurrence and no convolution, for the model to make use of the order of the sequence, we must inject some information about the relative or absolute position of the tokens in the sequence. </a:t>
            </a:r>
            <a:endParaRPr lang="en-IN" dirty="0"/>
          </a:p>
        </p:txBody>
      </p:sp>
    </p:spTree>
    <p:extLst>
      <p:ext uri="{BB962C8B-B14F-4D97-AF65-F5344CB8AC3E}">
        <p14:creationId xmlns:p14="http://schemas.microsoft.com/office/powerpoint/2010/main" val="3059878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F1E116-5470-06BD-35A3-0186338B366F}"/>
              </a:ext>
            </a:extLst>
          </p:cNvPr>
          <p:cNvSpPr>
            <a:spLocks noGrp="1"/>
          </p:cNvSpPr>
          <p:nvPr>
            <p:ph type="title"/>
          </p:nvPr>
        </p:nvSpPr>
        <p:spPr/>
        <p:txBody>
          <a:bodyPr/>
          <a:lstStyle/>
          <a:p>
            <a:r>
              <a:rPr lang="en-US" dirty="0"/>
              <a:t>Optimizer &amp; Loss Function</a:t>
            </a:r>
            <a:endParaRPr lang="en-IN" dirty="0"/>
          </a:p>
        </p:txBody>
      </p:sp>
      <p:sp>
        <p:nvSpPr>
          <p:cNvPr id="14" name="TextBox 13">
            <a:extLst>
              <a:ext uri="{FF2B5EF4-FFF2-40B4-BE49-F238E27FC236}">
                <a16:creationId xmlns:a16="http://schemas.microsoft.com/office/drawing/2014/main" id="{AF807C15-5A11-1699-AF52-40879F17CBE8}"/>
              </a:ext>
            </a:extLst>
          </p:cNvPr>
          <p:cNvSpPr txBox="1"/>
          <p:nvPr/>
        </p:nvSpPr>
        <p:spPr>
          <a:xfrm>
            <a:off x="391885" y="1491343"/>
            <a:ext cx="5279572" cy="3170099"/>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tabLst/>
            </a:pPr>
            <a:r>
              <a:rPr lang="en-US" altLang="en-US" sz="2000" dirty="0"/>
              <a:t>* The Adam optimizer is employed for optimization, with a learning rate of 0.001.</a:t>
            </a:r>
          </a:p>
          <a:p>
            <a:pPr marR="0" lvl="0" algn="l" defTabSz="914400" rtl="0" eaLnBrk="0" fontAlgn="base" latinLnBrk="0" hangingPunct="0">
              <a:lnSpc>
                <a:spcPct val="100000"/>
              </a:lnSpc>
              <a:spcBef>
                <a:spcPct val="0"/>
              </a:spcBef>
              <a:spcAft>
                <a:spcPct val="0"/>
              </a:spcAft>
              <a:buClrTx/>
              <a:buSzTx/>
              <a:tabLst/>
            </a:pPr>
            <a:endParaRPr lang="en-US" altLang="en-US" sz="2000" dirty="0"/>
          </a:p>
          <a:p>
            <a:pPr algn="l"/>
            <a:r>
              <a:rPr lang="en-US" sz="2000" dirty="0"/>
              <a:t>* Loss Function:</a:t>
            </a:r>
          </a:p>
          <a:p>
            <a:pPr lvl="1" algn="l"/>
            <a:r>
              <a:rPr lang="en-US" sz="2000" dirty="0"/>
              <a:t>Mean Squared Error (MSE) is employed as the loss function, which computes the average squared difference between the predicted values and the ground truth labels.</a:t>
            </a:r>
            <a:endParaRPr lang="en-US" altLang="en-US" sz="2000" dirty="0"/>
          </a:p>
          <a:p>
            <a:endParaRPr lang="en-IN" sz="2000" dirty="0"/>
          </a:p>
        </p:txBody>
      </p:sp>
    </p:spTree>
    <p:extLst>
      <p:ext uri="{BB962C8B-B14F-4D97-AF65-F5344CB8AC3E}">
        <p14:creationId xmlns:p14="http://schemas.microsoft.com/office/powerpoint/2010/main" val="2882650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845EF4-0514-FC0D-267D-889487338072}"/>
              </a:ext>
            </a:extLst>
          </p:cNvPr>
          <p:cNvSpPr>
            <a:spLocks noGrp="1"/>
          </p:cNvSpPr>
          <p:nvPr>
            <p:ph type="title"/>
          </p:nvPr>
        </p:nvSpPr>
        <p:spPr/>
        <p:txBody>
          <a:bodyPr/>
          <a:lstStyle/>
          <a:p>
            <a:r>
              <a:rPr lang="en-IN" dirty="0"/>
              <a:t>Results</a:t>
            </a:r>
          </a:p>
        </p:txBody>
      </p:sp>
      <p:pic>
        <p:nvPicPr>
          <p:cNvPr id="4" name="Picture 3" descr="A graph showing a number of numbers&#10;&#10;Description automatically generated with medium confidence">
            <a:extLst>
              <a:ext uri="{FF2B5EF4-FFF2-40B4-BE49-F238E27FC236}">
                <a16:creationId xmlns:a16="http://schemas.microsoft.com/office/drawing/2014/main" id="{2045A8E6-4129-CB90-4A41-3448BBF1E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89812"/>
            <a:ext cx="6127394" cy="3029895"/>
          </a:xfrm>
          <a:prstGeom prst="rect">
            <a:avLst/>
          </a:prstGeom>
        </p:spPr>
      </p:pic>
      <p:pic>
        <p:nvPicPr>
          <p:cNvPr id="9" name="Picture 8" descr="A graph of a training loss curve&#10;&#10;Description automatically generated">
            <a:extLst>
              <a:ext uri="{FF2B5EF4-FFF2-40B4-BE49-F238E27FC236}">
                <a16:creationId xmlns:a16="http://schemas.microsoft.com/office/drawing/2014/main" id="{B19D5C68-F2C8-A244-E227-073728CAA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121" y="2268084"/>
            <a:ext cx="6126478" cy="2951623"/>
          </a:xfrm>
          <a:prstGeom prst="rect">
            <a:avLst/>
          </a:prstGeom>
        </p:spPr>
      </p:pic>
      <p:sp>
        <p:nvSpPr>
          <p:cNvPr id="10" name="TextBox 9">
            <a:extLst>
              <a:ext uri="{FF2B5EF4-FFF2-40B4-BE49-F238E27FC236}">
                <a16:creationId xmlns:a16="http://schemas.microsoft.com/office/drawing/2014/main" id="{04294A15-1458-3484-4B94-CD00CF63371C}"/>
              </a:ext>
            </a:extLst>
          </p:cNvPr>
          <p:cNvSpPr txBox="1"/>
          <p:nvPr/>
        </p:nvSpPr>
        <p:spPr>
          <a:xfrm>
            <a:off x="680720" y="1412240"/>
            <a:ext cx="5801360" cy="369332"/>
          </a:xfrm>
          <a:prstGeom prst="rect">
            <a:avLst/>
          </a:prstGeom>
          <a:noFill/>
        </p:spPr>
        <p:txBody>
          <a:bodyPr wrap="square" rtlCol="0">
            <a:spAutoFit/>
          </a:bodyPr>
          <a:lstStyle/>
          <a:p>
            <a:r>
              <a:rPr lang="en-IN" dirty="0"/>
              <a:t>1. Training Dataset Accuracy and Loss Curve</a:t>
            </a:r>
          </a:p>
        </p:txBody>
      </p:sp>
      <p:pic>
        <p:nvPicPr>
          <p:cNvPr id="12" name="Picture 11">
            <a:extLst>
              <a:ext uri="{FF2B5EF4-FFF2-40B4-BE49-F238E27FC236}">
                <a16:creationId xmlns:a16="http://schemas.microsoft.com/office/drawing/2014/main" id="{F1DE4F69-78FF-D07F-58BA-6CF84FE43FFC}"/>
              </a:ext>
            </a:extLst>
          </p:cNvPr>
          <p:cNvPicPr>
            <a:picLocks noChangeAspect="1"/>
          </p:cNvPicPr>
          <p:nvPr/>
        </p:nvPicPr>
        <p:blipFill>
          <a:blip r:embed="rId4"/>
          <a:stretch>
            <a:fillRect/>
          </a:stretch>
        </p:blipFill>
        <p:spPr>
          <a:xfrm>
            <a:off x="5374479" y="5825301"/>
            <a:ext cx="4480721" cy="321891"/>
          </a:xfrm>
          <a:prstGeom prst="rect">
            <a:avLst/>
          </a:prstGeom>
        </p:spPr>
      </p:pic>
      <p:sp>
        <p:nvSpPr>
          <p:cNvPr id="13" name="TextBox 12">
            <a:extLst>
              <a:ext uri="{FF2B5EF4-FFF2-40B4-BE49-F238E27FC236}">
                <a16:creationId xmlns:a16="http://schemas.microsoft.com/office/drawing/2014/main" id="{D26A470A-1DB5-F6D8-30FD-BD54D83A9FC4}"/>
              </a:ext>
            </a:extLst>
          </p:cNvPr>
          <p:cNvSpPr txBox="1"/>
          <p:nvPr/>
        </p:nvSpPr>
        <p:spPr>
          <a:xfrm>
            <a:off x="833120" y="5777860"/>
            <a:ext cx="4307840" cy="369332"/>
          </a:xfrm>
          <a:prstGeom prst="rect">
            <a:avLst/>
          </a:prstGeom>
          <a:noFill/>
        </p:spPr>
        <p:txBody>
          <a:bodyPr wrap="square" rtlCol="0">
            <a:spAutoFit/>
          </a:bodyPr>
          <a:lstStyle/>
          <a:p>
            <a:r>
              <a:rPr lang="en-IN" dirty="0"/>
              <a:t>Train Accuracy =  1 – Loss = 99.03 %</a:t>
            </a:r>
          </a:p>
        </p:txBody>
      </p:sp>
    </p:spTree>
    <p:extLst>
      <p:ext uri="{BB962C8B-B14F-4D97-AF65-F5344CB8AC3E}">
        <p14:creationId xmlns:p14="http://schemas.microsoft.com/office/powerpoint/2010/main" val="2198626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055940-5BAB-4C07-C953-4C044AD2352B}"/>
              </a:ext>
            </a:extLst>
          </p:cNvPr>
          <p:cNvSpPr>
            <a:spLocks noGrp="1"/>
          </p:cNvSpPr>
          <p:nvPr>
            <p:ph type="title"/>
          </p:nvPr>
        </p:nvSpPr>
        <p:spPr/>
        <p:txBody>
          <a:bodyPr/>
          <a:lstStyle/>
          <a:p>
            <a:r>
              <a:rPr lang="en-IN" dirty="0"/>
              <a:t>Results</a:t>
            </a:r>
          </a:p>
        </p:txBody>
      </p:sp>
      <p:sp>
        <p:nvSpPr>
          <p:cNvPr id="4" name="TextBox 3">
            <a:extLst>
              <a:ext uri="{FF2B5EF4-FFF2-40B4-BE49-F238E27FC236}">
                <a16:creationId xmlns:a16="http://schemas.microsoft.com/office/drawing/2014/main" id="{18CB81D6-BAC4-36D1-B080-0E606C1FCABA}"/>
              </a:ext>
            </a:extLst>
          </p:cNvPr>
          <p:cNvSpPr txBox="1"/>
          <p:nvPr/>
        </p:nvSpPr>
        <p:spPr>
          <a:xfrm>
            <a:off x="680720" y="1412240"/>
            <a:ext cx="5801360" cy="369332"/>
          </a:xfrm>
          <a:prstGeom prst="rect">
            <a:avLst/>
          </a:prstGeom>
          <a:noFill/>
        </p:spPr>
        <p:txBody>
          <a:bodyPr wrap="square" rtlCol="0">
            <a:spAutoFit/>
          </a:bodyPr>
          <a:lstStyle/>
          <a:p>
            <a:r>
              <a:rPr lang="en-IN" dirty="0"/>
              <a:t>2</a:t>
            </a:r>
            <a:r>
              <a:rPr lang="en-IN"/>
              <a:t>. </a:t>
            </a:r>
            <a:r>
              <a:rPr lang="en-IN" dirty="0"/>
              <a:t>Test Dataset Results : </a:t>
            </a:r>
          </a:p>
        </p:txBody>
      </p:sp>
      <p:sp>
        <p:nvSpPr>
          <p:cNvPr id="7" name="TextBox 6">
            <a:extLst>
              <a:ext uri="{FF2B5EF4-FFF2-40B4-BE49-F238E27FC236}">
                <a16:creationId xmlns:a16="http://schemas.microsoft.com/office/drawing/2014/main" id="{D5883F8C-DCCD-E227-E155-2BF9A3998FAF}"/>
              </a:ext>
            </a:extLst>
          </p:cNvPr>
          <p:cNvSpPr txBox="1"/>
          <p:nvPr/>
        </p:nvSpPr>
        <p:spPr>
          <a:xfrm>
            <a:off x="3469640" y="6040522"/>
            <a:ext cx="3296920" cy="369332"/>
          </a:xfrm>
          <a:prstGeom prst="rect">
            <a:avLst/>
          </a:prstGeom>
          <a:noFill/>
        </p:spPr>
        <p:txBody>
          <a:bodyPr wrap="square" rtlCol="0">
            <a:spAutoFit/>
          </a:bodyPr>
          <a:lstStyle/>
          <a:p>
            <a:r>
              <a:rPr lang="en-IN" dirty="0"/>
              <a:t>Accuracy = 1 – Loss = 98.73%</a:t>
            </a:r>
          </a:p>
        </p:txBody>
      </p:sp>
      <p:pic>
        <p:nvPicPr>
          <p:cNvPr id="9" name="Picture 8" descr="A screenshot of a graph&#10;&#10;Description automatically generated">
            <a:extLst>
              <a:ext uri="{FF2B5EF4-FFF2-40B4-BE49-F238E27FC236}">
                <a16:creationId xmlns:a16="http://schemas.microsoft.com/office/drawing/2014/main" id="{F7FBDC35-0E05-8FCE-4946-353432546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20" y="2015572"/>
            <a:ext cx="9553575" cy="3790950"/>
          </a:xfrm>
          <a:prstGeom prst="rect">
            <a:avLst/>
          </a:prstGeom>
        </p:spPr>
      </p:pic>
      <p:sp>
        <p:nvSpPr>
          <p:cNvPr id="10" name="TextBox 9">
            <a:extLst>
              <a:ext uri="{FF2B5EF4-FFF2-40B4-BE49-F238E27FC236}">
                <a16:creationId xmlns:a16="http://schemas.microsoft.com/office/drawing/2014/main" id="{1B4C906F-CC9C-C5A2-7A0C-9175A67F5A74}"/>
              </a:ext>
            </a:extLst>
          </p:cNvPr>
          <p:cNvSpPr txBox="1"/>
          <p:nvPr/>
        </p:nvSpPr>
        <p:spPr>
          <a:xfrm>
            <a:off x="883920" y="6040522"/>
            <a:ext cx="1747520" cy="369332"/>
          </a:xfrm>
          <a:prstGeom prst="rect">
            <a:avLst/>
          </a:prstGeom>
          <a:noFill/>
        </p:spPr>
        <p:txBody>
          <a:bodyPr wrap="square" rtlCol="0">
            <a:spAutoFit/>
          </a:bodyPr>
          <a:lstStyle/>
          <a:p>
            <a:r>
              <a:rPr lang="en-IN" dirty="0"/>
              <a:t>Loss = 0.0127</a:t>
            </a:r>
          </a:p>
        </p:txBody>
      </p:sp>
    </p:spTree>
    <p:extLst>
      <p:ext uri="{BB962C8B-B14F-4D97-AF65-F5344CB8AC3E}">
        <p14:creationId xmlns:p14="http://schemas.microsoft.com/office/powerpoint/2010/main" val="3041064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08DE81-8A55-9038-940A-919718EB4FBB}"/>
              </a:ext>
            </a:extLst>
          </p:cNvPr>
          <p:cNvSpPr>
            <a:spLocks noGrp="1"/>
          </p:cNvSpPr>
          <p:nvPr>
            <p:ph sz="half" idx="2"/>
          </p:nvPr>
        </p:nvSpPr>
        <p:spPr/>
        <p:txBody>
          <a:bodyPr>
            <a:normAutofit/>
          </a:bodyPr>
          <a:lstStyle/>
          <a:p>
            <a:r>
              <a:rPr lang="en-IN" dirty="0">
                <a:solidFill>
                  <a:schemeClr val="tx2">
                    <a:lumMod val="90000"/>
                    <a:lumOff val="10000"/>
                  </a:schemeClr>
                </a:solidFill>
                <a:latin typeface="Times New Roman" panose="02020603050405020304" pitchFamily="18" charset="0"/>
                <a:cs typeface="Times New Roman" panose="02020603050405020304" pitchFamily="18" charset="0"/>
              </a:rPr>
              <a:t>[1] Ashish Vaswani, Noam Shazeer, Niki Parmar, Jakob Uszkoreit, Llion Jones, Aidan N Gomez, L ukasz Kaiser, and Illia Polosukhin. Attention is all you need. pages 5998– 6008, 2017.</a:t>
            </a:r>
          </a:p>
          <a:p>
            <a:r>
              <a:rPr lang="en-IN" dirty="0">
                <a:solidFill>
                  <a:schemeClr val="tx2">
                    <a:lumMod val="90000"/>
                    <a:lumOff val="1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EEG Classification Research Github</a:t>
            </a:r>
            <a:endParaRPr lang="en-IN" dirty="0">
              <a:solidFill>
                <a:schemeClr val="tx2">
                  <a:lumMod val="90000"/>
                  <a:lumOff val="10000"/>
                </a:schemeClr>
              </a:solidFill>
              <a:latin typeface="Times New Roman" panose="02020603050405020304" pitchFamily="18" charset="0"/>
              <a:cs typeface="Times New Roman" panose="02020603050405020304" pitchFamily="18" charset="0"/>
            </a:endParaRPr>
          </a:p>
          <a:p>
            <a:r>
              <a:rPr lang="en-IN" dirty="0">
                <a:solidFill>
                  <a:schemeClr val="tx2">
                    <a:lumMod val="90000"/>
                    <a:lumOff val="1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EEG Conv2D Github</a:t>
            </a:r>
            <a:endParaRPr lang="en-IN" dirty="0">
              <a:solidFill>
                <a:schemeClr val="tx2">
                  <a:lumMod val="90000"/>
                  <a:lumOff val="10000"/>
                </a:schemeClr>
              </a:solidFill>
              <a:latin typeface="Times New Roman" panose="02020603050405020304" pitchFamily="18" charset="0"/>
              <a:cs typeface="Times New Roman" panose="02020603050405020304" pitchFamily="18" charset="0"/>
            </a:endParaRPr>
          </a:p>
          <a:p>
            <a:endParaRPr lang="en-IN"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51BACBF-F93C-0ED1-86F3-DCAFDA8E5CC4}"/>
              </a:ext>
            </a:extLst>
          </p:cNvPr>
          <p:cNvSpPr>
            <a:spLocks noGrp="1"/>
          </p:cNvSpPr>
          <p:nvPr>
            <p:ph type="title"/>
          </p:nvPr>
        </p:nvSpPr>
        <p:spPr/>
        <p:txBody>
          <a:bodyPr/>
          <a:lstStyle/>
          <a:p>
            <a:r>
              <a:rPr lang="en-US" dirty="0"/>
              <a:t>References</a:t>
            </a:r>
            <a:endParaRPr lang="en-IN" dirty="0"/>
          </a:p>
        </p:txBody>
      </p:sp>
    </p:spTree>
    <p:extLst>
      <p:ext uri="{BB962C8B-B14F-4D97-AF65-F5344CB8AC3E}">
        <p14:creationId xmlns:p14="http://schemas.microsoft.com/office/powerpoint/2010/main" val="504081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7EF249-C3BB-DB7C-385C-3A3C51FD68CD}"/>
              </a:ext>
            </a:extLst>
          </p:cNvPr>
          <p:cNvSpPr txBox="1"/>
          <p:nvPr/>
        </p:nvSpPr>
        <p:spPr>
          <a:xfrm>
            <a:off x="4292600" y="3167390"/>
            <a:ext cx="27051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Thank You</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13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39F310-45E3-4950-BA8D-80249DBFE6AC}"/>
              </a:ext>
            </a:extLst>
          </p:cNvPr>
          <p:cNvSpPr>
            <a:spLocks noGrp="1"/>
          </p:cNvSpPr>
          <p:nvPr>
            <p:ph sz="half" idx="2"/>
          </p:nvPr>
        </p:nvSpPr>
        <p:spPr/>
        <p:txBody>
          <a:bodyPr>
            <a:normAutofit/>
          </a:bodyPr>
          <a:lstStyle/>
          <a:p>
            <a:pPr marL="400050"/>
            <a:r>
              <a:rPr lang="en-IN" sz="2400" dirty="0">
                <a:solidFill>
                  <a:schemeClr val="tx2">
                    <a:lumMod val="90000"/>
                    <a:lumOff val="10000"/>
                  </a:schemeClr>
                </a:solidFill>
                <a:latin typeface="+mn-lt"/>
              </a:rPr>
              <a:t>Introduction</a:t>
            </a:r>
          </a:p>
          <a:p>
            <a:pPr marL="857250" lvl="1"/>
            <a:r>
              <a:rPr lang="en-IN" dirty="0">
                <a:solidFill>
                  <a:schemeClr val="tx2">
                    <a:lumMod val="90000"/>
                    <a:lumOff val="10000"/>
                  </a:schemeClr>
                </a:solidFill>
                <a:latin typeface="+mn-lt"/>
              </a:rPr>
              <a:t>Background</a:t>
            </a:r>
          </a:p>
          <a:p>
            <a:pPr marL="857250" lvl="1"/>
            <a:r>
              <a:rPr lang="en-IN" dirty="0">
                <a:solidFill>
                  <a:schemeClr val="tx2">
                    <a:lumMod val="90000"/>
                    <a:lumOff val="10000"/>
                  </a:schemeClr>
                </a:solidFill>
                <a:latin typeface="+mn-lt"/>
              </a:rPr>
              <a:t>Abstract</a:t>
            </a:r>
          </a:p>
          <a:p>
            <a:pPr marL="400050"/>
            <a:r>
              <a:rPr lang="en-US" dirty="0">
                <a:solidFill>
                  <a:schemeClr val="tx2">
                    <a:lumMod val="90000"/>
                    <a:lumOff val="10000"/>
                  </a:schemeClr>
                </a:solidFill>
                <a:latin typeface="+mn-lt"/>
                <a:ea typeface="Calibri" panose="020F0502020204030204" pitchFamily="34" charset="0"/>
                <a:cs typeface="Calibri" panose="020F0502020204030204" pitchFamily="34" charset="0"/>
              </a:rPr>
              <a:t>Dataset</a:t>
            </a:r>
          </a:p>
          <a:p>
            <a:pPr marL="400050"/>
            <a:r>
              <a:rPr lang="en-US" dirty="0">
                <a:solidFill>
                  <a:schemeClr val="tx2">
                    <a:lumMod val="90000"/>
                    <a:lumOff val="10000"/>
                  </a:schemeClr>
                </a:solidFill>
                <a:latin typeface="+mn-lt"/>
                <a:ea typeface="Calibri" panose="020F0502020204030204" pitchFamily="34" charset="0"/>
                <a:cs typeface="Calibri" panose="020F0502020204030204" pitchFamily="34" charset="0"/>
              </a:rPr>
              <a:t>Transformer Architecture</a:t>
            </a:r>
          </a:p>
          <a:p>
            <a:pPr marL="857250" lvl="1"/>
            <a:r>
              <a:rPr lang="en-US" dirty="0">
                <a:solidFill>
                  <a:schemeClr val="tx2">
                    <a:lumMod val="90000"/>
                    <a:lumOff val="10000"/>
                  </a:schemeClr>
                </a:solidFill>
                <a:latin typeface="+mn-lt"/>
                <a:ea typeface="Calibri" panose="020F0502020204030204" pitchFamily="34" charset="0"/>
                <a:cs typeface="Calibri" panose="020F0502020204030204" pitchFamily="34" charset="0"/>
              </a:rPr>
              <a:t>Encoder</a:t>
            </a:r>
          </a:p>
          <a:p>
            <a:pPr marL="857250" lvl="1"/>
            <a:r>
              <a:rPr lang="en-US" dirty="0">
                <a:solidFill>
                  <a:schemeClr val="tx2">
                    <a:lumMod val="90000"/>
                    <a:lumOff val="10000"/>
                  </a:schemeClr>
                </a:solidFill>
                <a:latin typeface="+mn-lt"/>
                <a:ea typeface="Calibri" panose="020F0502020204030204" pitchFamily="34" charset="0"/>
                <a:cs typeface="Calibri" panose="020F0502020204030204" pitchFamily="34" charset="0"/>
              </a:rPr>
              <a:t>Self Attention</a:t>
            </a:r>
          </a:p>
          <a:p>
            <a:pPr marL="857250" lvl="1"/>
            <a:r>
              <a:rPr lang="en-US" dirty="0">
                <a:solidFill>
                  <a:schemeClr val="tx2">
                    <a:lumMod val="90000"/>
                    <a:lumOff val="10000"/>
                  </a:schemeClr>
                </a:solidFill>
                <a:latin typeface="+mn-lt"/>
                <a:ea typeface="Calibri" panose="020F0502020204030204" pitchFamily="34" charset="0"/>
                <a:cs typeface="Calibri" panose="020F0502020204030204" pitchFamily="34" charset="0"/>
              </a:rPr>
              <a:t>Multi head Attention</a:t>
            </a:r>
          </a:p>
          <a:p>
            <a:pPr marL="857250" lvl="1"/>
            <a:r>
              <a:rPr lang="en-US" dirty="0">
                <a:solidFill>
                  <a:schemeClr val="tx2">
                    <a:lumMod val="90000"/>
                    <a:lumOff val="10000"/>
                  </a:schemeClr>
                </a:solidFill>
                <a:latin typeface="+mn-lt"/>
                <a:ea typeface="Calibri" panose="020F0502020204030204" pitchFamily="34" charset="0"/>
                <a:cs typeface="Calibri" panose="020F0502020204030204" pitchFamily="34" charset="0"/>
              </a:rPr>
              <a:t>Patch Embedding</a:t>
            </a:r>
          </a:p>
          <a:p>
            <a:pPr marL="857250" lvl="1"/>
            <a:r>
              <a:rPr lang="en-US" dirty="0">
                <a:solidFill>
                  <a:schemeClr val="tx2">
                    <a:lumMod val="90000"/>
                    <a:lumOff val="10000"/>
                  </a:schemeClr>
                </a:solidFill>
                <a:latin typeface="+mn-lt"/>
                <a:ea typeface="Calibri" panose="020F0502020204030204" pitchFamily="34" charset="0"/>
                <a:cs typeface="Calibri" panose="020F0502020204030204" pitchFamily="34" charset="0"/>
              </a:rPr>
              <a:t>Positional Embedding</a:t>
            </a:r>
          </a:p>
          <a:p>
            <a:pPr marL="857250" lvl="1"/>
            <a:r>
              <a:rPr lang="en-US" dirty="0">
                <a:solidFill>
                  <a:schemeClr val="tx2">
                    <a:lumMod val="90000"/>
                    <a:lumOff val="10000"/>
                  </a:schemeClr>
                </a:solidFill>
                <a:latin typeface="+mn-lt"/>
                <a:ea typeface="Calibri" panose="020F0502020204030204" pitchFamily="34" charset="0"/>
                <a:cs typeface="Calibri" panose="020F0502020204030204" pitchFamily="34" charset="0"/>
              </a:rPr>
              <a:t>Optimizer and Loss function</a:t>
            </a:r>
          </a:p>
          <a:p>
            <a:pPr marL="400050"/>
            <a:r>
              <a:rPr lang="en-US" dirty="0">
                <a:solidFill>
                  <a:schemeClr val="tx2">
                    <a:lumMod val="90000"/>
                    <a:lumOff val="10000"/>
                  </a:schemeClr>
                </a:solidFill>
                <a:latin typeface="+mn-lt"/>
                <a:ea typeface="Calibri" panose="020F0502020204030204" pitchFamily="34" charset="0"/>
                <a:cs typeface="Calibri" panose="020F0502020204030204" pitchFamily="34" charset="0"/>
              </a:rPr>
              <a:t>Results</a:t>
            </a:r>
          </a:p>
          <a:p>
            <a:pPr marL="400050"/>
            <a:r>
              <a:rPr lang="en-US" dirty="0">
                <a:solidFill>
                  <a:schemeClr val="tx2">
                    <a:lumMod val="90000"/>
                    <a:lumOff val="10000"/>
                  </a:schemeClr>
                </a:solidFill>
                <a:latin typeface="+mn-lt"/>
                <a:ea typeface="Calibri" panose="020F0502020204030204" pitchFamily="34" charset="0"/>
                <a:cs typeface="Calibri" panose="020F0502020204030204" pitchFamily="34" charset="0"/>
              </a:rPr>
              <a:t>References</a:t>
            </a:r>
          </a:p>
          <a:p>
            <a:pPr marL="0" indent="0">
              <a:buNone/>
            </a:pPr>
            <a:endParaRPr lang="en-US" dirty="0"/>
          </a:p>
          <a:p>
            <a:endParaRPr lang="en-IN" dirty="0"/>
          </a:p>
        </p:txBody>
      </p:sp>
      <p:sp>
        <p:nvSpPr>
          <p:cNvPr id="3" name="Title 2">
            <a:extLst>
              <a:ext uri="{FF2B5EF4-FFF2-40B4-BE49-F238E27FC236}">
                <a16:creationId xmlns:a16="http://schemas.microsoft.com/office/drawing/2014/main" id="{12C5B0A5-2917-4FE1-97F3-6F8C68C5F607}"/>
              </a:ext>
            </a:extLst>
          </p:cNvPr>
          <p:cNvSpPr>
            <a:spLocks noGrp="1"/>
          </p:cNvSpPr>
          <p:nvPr>
            <p:ph type="title"/>
          </p:nvPr>
        </p:nvSpPr>
        <p:spPr/>
        <p:txBody>
          <a:bodyPr/>
          <a:lstStyle/>
          <a:p>
            <a:r>
              <a:rPr lang="en-US" dirty="0"/>
              <a:t>Outline</a:t>
            </a:r>
            <a:endParaRPr lang="en-IN" dirty="0"/>
          </a:p>
        </p:txBody>
      </p:sp>
    </p:spTree>
    <p:extLst>
      <p:ext uri="{BB962C8B-B14F-4D97-AF65-F5344CB8AC3E}">
        <p14:creationId xmlns:p14="http://schemas.microsoft.com/office/powerpoint/2010/main" val="3419665614"/>
      </p:ext>
    </p:extLst>
  </p:cSld>
  <p:clrMapOvr>
    <a:masterClrMapping/>
  </p:clrMapOvr>
  <mc:AlternateContent xmlns:mc="http://schemas.openxmlformats.org/markup-compatibility/2006" xmlns:p14="http://schemas.microsoft.com/office/powerpoint/2010/main">
    <mc:Choice Requires="p14">
      <p:transition spd="slow" p14:dur="2000" advTm="20201"/>
    </mc:Choice>
    <mc:Fallback xmlns="">
      <p:transition spd="slow" advTm="2020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C05EF4-FDA2-3D9A-3683-AC678E9B774D}"/>
              </a:ext>
            </a:extLst>
          </p:cNvPr>
          <p:cNvSpPr>
            <a:spLocks noGrp="1"/>
          </p:cNvSpPr>
          <p:nvPr>
            <p:ph sz="half" idx="2"/>
          </p:nvPr>
        </p:nvSpPr>
        <p:spPr/>
        <p:txBody>
          <a:bodyPr>
            <a:normAutofit/>
          </a:bodyPr>
          <a:lstStyle/>
          <a:p>
            <a:r>
              <a:rPr lang="en-US" sz="2200" dirty="0">
                <a:solidFill>
                  <a:schemeClr val="tx2">
                    <a:lumMod val="90000"/>
                    <a:lumOff val="10000"/>
                  </a:schemeClr>
                </a:solidFill>
                <a:latin typeface="Times New Roman" panose="02020603050405020304" pitchFamily="18" charset="0"/>
                <a:cs typeface="Times New Roman" panose="02020603050405020304" pitchFamily="18" charset="0"/>
              </a:rPr>
              <a:t>The project aims to predict driver drowsiness based on reaction time predicted using EEG data , which is measured frequencies received from different brain locations due to various brain activities from a computer-based program. </a:t>
            </a:r>
          </a:p>
          <a:p>
            <a:r>
              <a:rPr lang="en-US" sz="2200" dirty="0">
                <a:solidFill>
                  <a:schemeClr val="tx2">
                    <a:lumMod val="90000"/>
                    <a:lumOff val="10000"/>
                  </a:schemeClr>
                </a:solidFill>
                <a:latin typeface="Times New Roman" panose="02020603050405020304" pitchFamily="18" charset="0"/>
                <a:cs typeface="Times New Roman" panose="02020603050405020304" pitchFamily="18" charset="0"/>
              </a:rPr>
              <a:t>We used visual signals to reorganize or retrain the brain signals, which were feedback from brain activities. </a:t>
            </a:r>
          </a:p>
          <a:p>
            <a:r>
              <a:rPr lang="en-US" sz="2200" dirty="0">
                <a:solidFill>
                  <a:schemeClr val="tx2">
                    <a:lumMod val="90000"/>
                    <a:lumOff val="10000"/>
                  </a:schemeClr>
                </a:solidFill>
                <a:latin typeface="Times New Roman" panose="02020603050405020304" pitchFamily="18" charset="0"/>
                <a:cs typeface="Times New Roman" panose="02020603050405020304" pitchFamily="18" charset="0"/>
              </a:rPr>
              <a:t>By responding to the simulation, clients learn to regulate and improve their brain function and to alleviate symptoms of various neurological and mental health disorders.</a:t>
            </a:r>
            <a:endParaRPr lang="en-IN" sz="2200"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245298AE-D9CD-237D-FBE0-94D00CEF1A52}"/>
              </a:ext>
            </a:extLst>
          </p:cNvPr>
          <p:cNvSpPr>
            <a:spLocks noGrp="1"/>
          </p:cNvSpPr>
          <p:nvPr>
            <p:ph type="title"/>
          </p:nvPr>
        </p:nvSpPr>
        <p:spPr/>
        <p:txBody>
          <a:bodyPr/>
          <a:lstStyle/>
          <a:p>
            <a:r>
              <a:rPr lang="en-US" dirty="0"/>
              <a:t>Background</a:t>
            </a:r>
            <a:endParaRPr lang="en-IN" dirty="0"/>
          </a:p>
        </p:txBody>
      </p:sp>
    </p:spTree>
    <p:extLst>
      <p:ext uri="{BB962C8B-B14F-4D97-AF65-F5344CB8AC3E}">
        <p14:creationId xmlns:p14="http://schemas.microsoft.com/office/powerpoint/2010/main" val="1605478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95E1E6-A871-7190-5E6A-8B656616AAFD}"/>
              </a:ext>
            </a:extLst>
          </p:cNvPr>
          <p:cNvSpPr>
            <a:spLocks noGrp="1"/>
          </p:cNvSpPr>
          <p:nvPr>
            <p:ph sz="half" idx="2"/>
          </p:nvPr>
        </p:nvSpPr>
        <p:spPr/>
        <p:txBody>
          <a:bodyPr>
            <a:normAutofit/>
          </a:bodyPr>
          <a:lstStyle/>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In this project, we center our attention on Vision Transformer (ViT), an evolution of the Transformer architecture tailored for visual tasks.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Originally developed by Google for language translation, the ViT model employs self-attention mechanisms to process sequences effectively.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Unlike traditional recurrent neural networks (RNNs) and convolutional models, ViT demonstrates superior performance in tasks like language translation.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Leveraging ViT's transformative capabilities, we aim to adapt its implementation for encoding EEG signals, thereby enhancing driver drowsiness detection.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By modifying the input and output layers of ViT and leveraging self-attention, we can effectively capture temporal dependencies within EEG sequences, paving the way for robust driver monitoring systems.</a:t>
            </a:r>
            <a:endParaRPr lang="en-IN" sz="2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5AC0A230-9B36-B714-CA69-071654DA526C}"/>
              </a:ext>
            </a:extLst>
          </p:cNvPr>
          <p:cNvSpPr>
            <a:spLocks noGrp="1"/>
          </p:cNvSpPr>
          <p:nvPr>
            <p:ph type="title"/>
          </p:nvPr>
        </p:nvSpPr>
        <p:spPr/>
        <p:txBody>
          <a:bodyPr/>
          <a:lstStyle/>
          <a:p>
            <a:r>
              <a:rPr lang="en-US" dirty="0"/>
              <a:t>Abstract</a:t>
            </a:r>
            <a:endParaRPr lang="en-IN" dirty="0"/>
          </a:p>
        </p:txBody>
      </p:sp>
    </p:spTree>
    <p:extLst>
      <p:ext uri="{BB962C8B-B14F-4D97-AF65-F5344CB8AC3E}">
        <p14:creationId xmlns:p14="http://schemas.microsoft.com/office/powerpoint/2010/main" val="1650030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B01789-4D9C-330D-A867-F9D635C0A9D9}"/>
              </a:ext>
            </a:extLst>
          </p:cNvPr>
          <p:cNvSpPr>
            <a:spLocks noGrp="1"/>
          </p:cNvSpPr>
          <p:nvPr>
            <p:ph sz="half" idx="2"/>
          </p:nvPr>
        </p:nvSpPr>
        <p:spPr/>
        <p:txBody>
          <a:bodyPr>
            <a:normAutofit/>
          </a:bodyPr>
          <a:lstStyle/>
          <a:p>
            <a:r>
              <a:rPr lang="en-US" sz="2200" dirty="0">
                <a:solidFill>
                  <a:schemeClr val="tx2">
                    <a:lumMod val="90000"/>
                    <a:lumOff val="10000"/>
                  </a:schemeClr>
                </a:solidFill>
                <a:latin typeface="Times New Roman" panose="02020603050405020304" pitchFamily="18" charset="0"/>
                <a:cs typeface="Times New Roman" panose="02020603050405020304" pitchFamily="18" charset="0"/>
              </a:rPr>
              <a:t>Our EEG dataset :</a:t>
            </a:r>
          </a:p>
          <a:p>
            <a:pPr marL="0" indent="0">
              <a:buNone/>
            </a:pPr>
            <a:r>
              <a:rPr lang="en-US" sz="2200" dirty="0">
                <a:solidFill>
                  <a:schemeClr val="tx2">
                    <a:lumMod val="90000"/>
                    <a:lumOff val="10000"/>
                  </a:schemeClr>
                </a:solidFill>
                <a:latin typeface="Times New Roman" panose="02020603050405020304" pitchFamily="18" charset="0"/>
                <a:cs typeface="Times New Roman" panose="02020603050405020304" pitchFamily="18" charset="0"/>
              </a:rPr>
              <a:t>the input data and output data as [30,1250,1609] and [1,1609] respectively. </a:t>
            </a:r>
          </a:p>
          <a:p>
            <a:r>
              <a:rPr lang="en-US" sz="2200" dirty="0">
                <a:solidFill>
                  <a:schemeClr val="tx2">
                    <a:lumMod val="90000"/>
                    <a:lumOff val="10000"/>
                  </a:schemeClr>
                </a:solidFill>
                <a:latin typeface="Times New Roman" panose="02020603050405020304" pitchFamily="18" charset="0"/>
                <a:cs typeface="Times New Roman" panose="02020603050405020304" pitchFamily="18" charset="0"/>
              </a:rPr>
              <a:t>The three parameters stand for number of channels, time stamps, epochs. </a:t>
            </a:r>
          </a:p>
          <a:p>
            <a:pPr marL="0" indent="0">
              <a:buNone/>
            </a:pPr>
            <a:r>
              <a:rPr lang="en-US" sz="2200" dirty="0">
                <a:solidFill>
                  <a:schemeClr val="tx2">
                    <a:lumMod val="90000"/>
                    <a:lumOff val="10000"/>
                  </a:schemeClr>
                </a:solidFill>
                <a:latin typeface="Times New Roman" panose="02020603050405020304" pitchFamily="18" charset="0"/>
                <a:cs typeface="Times New Roman" panose="02020603050405020304" pitchFamily="18" charset="0"/>
              </a:rPr>
              <a:t>Below is the visualization of data. </a:t>
            </a:r>
          </a:p>
          <a:p>
            <a:pPr marL="0" indent="0">
              <a:buNone/>
            </a:pPr>
            <a:endParaRPr lang="en-IN" sz="2200"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13579C9-2EFB-8585-3AD3-B977A4C62517}"/>
              </a:ext>
            </a:extLst>
          </p:cNvPr>
          <p:cNvSpPr>
            <a:spLocks noGrp="1"/>
          </p:cNvSpPr>
          <p:nvPr>
            <p:ph type="title"/>
          </p:nvPr>
        </p:nvSpPr>
        <p:spPr/>
        <p:txBody>
          <a:bodyPr/>
          <a:lstStyle/>
          <a:p>
            <a:r>
              <a:rPr lang="en-US"/>
              <a:t>EEG Dataset</a:t>
            </a:r>
            <a:endParaRPr lang="en-IN" dirty="0"/>
          </a:p>
        </p:txBody>
      </p:sp>
      <p:pic>
        <p:nvPicPr>
          <p:cNvPr id="6" name="Picture 5" descr="A colorful sound waves&#10;&#10;Description automatically generated with medium confidence">
            <a:extLst>
              <a:ext uri="{FF2B5EF4-FFF2-40B4-BE49-F238E27FC236}">
                <a16:creationId xmlns:a16="http://schemas.microsoft.com/office/drawing/2014/main" id="{A15967A7-754B-3BCF-525E-5D2D7DA5D58E}"/>
              </a:ext>
            </a:extLst>
          </p:cNvPr>
          <p:cNvPicPr>
            <a:picLocks noChangeAspect="1"/>
          </p:cNvPicPr>
          <p:nvPr/>
        </p:nvPicPr>
        <p:blipFill>
          <a:blip r:embed="rId2"/>
          <a:stretch>
            <a:fillRect/>
          </a:stretch>
        </p:blipFill>
        <p:spPr>
          <a:xfrm>
            <a:off x="431545" y="2929600"/>
            <a:ext cx="4628701" cy="3356077"/>
          </a:xfrm>
          <a:prstGeom prst="rect">
            <a:avLst/>
          </a:prstGeom>
        </p:spPr>
      </p:pic>
      <p:pic>
        <p:nvPicPr>
          <p:cNvPr id="9" name="Picture 8">
            <a:extLst>
              <a:ext uri="{FF2B5EF4-FFF2-40B4-BE49-F238E27FC236}">
                <a16:creationId xmlns:a16="http://schemas.microsoft.com/office/drawing/2014/main" id="{AC7B3E99-BF1E-6A47-355A-A847225098EE}"/>
              </a:ext>
            </a:extLst>
          </p:cNvPr>
          <p:cNvPicPr>
            <a:picLocks noChangeAspect="1"/>
          </p:cNvPicPr>
          <p:nvPr/>
        </p:nvPicPr>
        <p:blipFill>
          <a:blip r:embed="rId3"/>
          <a:stretch>
            <a:fillRect/>
          </a:stretch>
        </p:blipFill>
        <p:spPr>
          <a:xfrm>
            <a:off x="5250918" y="3070702"/>
            <a:ext cx="5340882" cy="716596"/>
          </a:xfrm>
          <a:prstGeom prst="rect">
            <a:avLst/>
          </a:prstGeom>
        </p:spPr>
      </p:pic>
      <p:sp>
        <p:nvSpPr>
          <p:cNvPr id="10" name="TextBox 9">
            <a:extLst>
              <a:ext uri="{FF2B5EF4-FFF2-40B4-BE49-F238E27FC236}">
                <a16:creationId xmlns:a16="http://schemas.microsoft.com/office/drawing/2014/main" id="{8C9EA319-659B-7178-45B4-F095CFA5D990}"/>
              </a:ext>
            </a:extLst>
          </p:cNvPr>
          <p:cNvSpPr txBox="1"/>
          <p:nvPr/>
        </p:nvSpPr>
        <p:spPr>
          <a:xfrm>
            <a:off x="1587500" y="6285677"/>
            <a:ext cx="2997200" cy="369332"/>
          </a:xfrm>
          <a:prstGeom prst="rect">
            <a:avLst/>
          </a:prstGeom>
          <a:noFill/>
        </p:spPr>
        <p:txBody>
          <a:bodyPr wrap="square" rtlCol="0">
            <a:spAutoFit/>
          </a:bodyPr>
          <a:lstStyle/>
          <a:p>
            <a:r>
              <a:rPr lang="en-US" dirty="0"/>
              <a:t>0</a:t>
            </a:r>
            <a:r>
              <a:rPr lang="en-US" baseline="30000" dirty="0"/>
              <a:t>th</a:t>
            </a:r>
            <a:r>
              <a:rPr lang="en-US" dirty="0"/>
              <a:t> channel data plotted</a:t>
            </a:r>
            <a:endParaRPr lang="en-IN" dirty="0"/>
          </a:p>
        </p:txBody>
      </p:sp>
      <p:sp>
        <p:nvSpPr>
          <p:cNvPr id="20" name="TextBox 19">
            <a:extLst>
              <a:ext uri="{FF2B5EF4-FFF2-40B4-BE49-F238E27FC236}">
                <a16:creationId xmlns:a16="http://schemas.microsoft.com/office/drawing/2014/main" id="{59244DFC-E757-9712-80A6-23995EBF8B81}"/>
              </a:ext>
            </a:extLst>
          </p:cNvPr>
          <p:cNvSpPr txBox="1"/>
          <p:nvPr/>
        </p:nvSpPr>
        <p:spPr>
          <a:xfrm>
            <a:off x="5250918" y="4176514"/>
            <a:ext cx="3832404" cy="646331"/>
          </a:xfrm>
          <a:prstGeom prst="rect">
            <a:avLst/>
          </a:prstGeom>
          <a:noFill/>
        </p:spPr>
        <p:txBody>
          <a:bodyPr wrap="square" rtlCol="0">
            <a:spAutoFit/>
          </a:bodyPr>
          <a:lstStyle/>
          <a:p>
            <a:r>
              <a:rPr lang="en-US" dirty="0"/>
              <a:t>Wxt has shape of (30,238,1250)</a:t>
            </a:r>
          </a:p>
          <a:p>
            <a:r>
              <a:rPr lang="en-US" dirty="0"/>
              <a:t>So, 30 channels, 30 different plots.</a:t>
            </a:r>
            <a:endParaRPr lang="en-IN" dirty="0"/>
          </a:p>
        </p:txBody>
      </p:sp>
    </p:spTree>
    <p:extLst>
      <p:ext uri="{BB962C8B-B14F-4D97-AF65-F5344CB8AC3E}">
        <p14:creationId xmlns:p14="http://schemas.microsoft.com/office/powerpoint/2010/main" val="53976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461577-D0D9-04CF-A2CF-F5F22D15E96B}"/>
              </a:ext>
            </a:extLst>
          </p:cNvPr>
          <p:cNvSpPr>
            <a:spLocks noGrp="1"/>
          </p:cNvSpPr>
          <p:nvPr>
            <p:ph type="title"/>
          </p:nvPr>
        </p:nvSpPr>
        <p:spPr/>
        <p:txBody>
          <a:bodyPr/>
          <a:lstStyle/>
          <a:p>
            <a:r>
              <a:rPr lang="en-US" dirty="0"/>
              <a:t>Architecture</a:t>
            </a:r>
            <a:endParaRPr lang="en-IN" dirty="0"/>
          </a:p>
        </p:txBody>
      </p:sp>
      <p:pic>
        <p:nvPicPr>
          <p:cNvPr id="14" name="Picture 13">
            <a:extLst>
              <a:ext uri="{FF2B5EF4-FFF2-40B4-BE49-F238E27FC236}">
                <a16:creationId xmlns:a16="http://schemas.microsoft.com/office/drawing/2014/main" id="{52D8E994-E9A4-1FAF-4628-B1AD2623EA49}"/>
              </a:ext>
            </a:extLst>
          </p:cNvPr>
          <p:cNvPicPr>
            <a:picLocks noChangeAspect="1"/>
          </p:cNvPicPr>
          <p:nvPr/>
        </p:nvPicPr>
        <p:blipFill>
          <a:blip r:embed="rId3"/>
          <a:stretch>
            <a:fillRect/>
          </a:stretch>
        </p:blipFill>
        <p:spPr>
          <a:xfrm>
            <a:off x="3232073" y="1095198"/>
            <a:ext cx="4438727" cy="4967332"/>
          </a:xfrm>
          <a:prstGeom prst="rect">
            <a:avLst/>
          </a:prstGeom>
        </p:spPr>
      </p:pic>
      <p:sp>
        <p:nvSpPr>
          <p:cNvPr id="16" name="TextBox 15">
            <a:extLst>
              <a:ext uri="{FF2B5EF4-FFF2-40B4-BE49-F238E27FC236}">
                <a16:creationId xmlns:a16="http://schemas.microsoft.com/office/drawing/2014/main" id="{6D0EF5FE-A4E3-2932-424A-A003472DC79B}"/>
              </a:ext>
            </a:extLst>
          </p:cNvPr>
          <p:cNvSpPr txBox="1"/>
          <p:nvPr/>
        </p:nvSpPr>
        <p:spPr>
          <a:xfrm>
            <a:off x="4102856" y="6062530"/>
            <a:ext cx="3403600" cy="369332"/>
          </a:xfrm>
          <a:prstGeom prst="rect">
            <a:avLst/>
          </a:prstGeom>
          <a:noFill/>
        </p:spPr>
        <p:txBody>
          <a:bodyPr wrap="square" rtlCol="0">
            <a:spAutoFit/>
          </a:bodyPr>
          <a:lstStyle/>
          <a:p>
            <a:r>
              <a:rPr lang="en-US" dirty="0"/>
              <a:t>Transformer Architecture</a:t>
            </a:r>
            <a:endParaRPr lang="en-IN" dirty="0"/>
          </a:p>
        </p:txBody>
      </p:sp>
    </p:spTree>
    <p:extLst>
      <p:ext uri="{BB962C8B-B14F-4D97-AF65-F5344CB8AC3E}">
        <p14:creationId xmlns:p14="http://schemas.microsoft.com/office/powerpoint/2010/main" val="150366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1BACBF-F93C-0ED1-86F3-DCAFDA8E5CC4}"/>
              </a:ext>
            </a:extLst>
          </p:cNvPr>
          <p:cNvSpPr>
            <a:spLocks noGrp="1"/>
          </p:cNvSpPr>
          <p:nvPr>
            <p:ph type="title"/>
          </p:nvPr>
        </p:nvSpPr>
        <p:spPr/>
        <p:txBody>
          <a:bodyPr/>
          <a:lstStyle/>
          <a:p>
            <a:r>
              <a:rPr lang="en-US" dirty="0"/>
              <a:t>Self Attention</a:t>
            </a:r>
            <a:endParaRPr lang="en-IN" dirty="0"/>
          </a:p>
        </p:txBody>
      </p:sp>
      <p:pic>
        <p:nvPicPr>
          <p:cNvPr id="12" name="Picture 11">
            <a:extLst>
              <a:ext uri="{FF2B5EF4-FFF2-40B4-BE49-F238E27FC236}">
                <a16:creationId xmlns:a16="http://schemas.microsoft.com/office/drawing/2014/main" id="{391E788A-90D0-B7AC-F9FB-570B34F77744}"/>
              </a:ext>
            </a:extLst>
          </p:cNvPr>
          <p:cNvPicPr>
            <a:picLocks noChangeAspect="1"/>
          </p:cNvPicPr>
          <p:nvPr/>
        </p:nvPicPr>
        <p:blipFill>
          <a:blip r:embed="rId3"/>
          <a:stretch>
            <a:fillRect/>
          </a:stretch>
        </p:blipFill>
        <p:spPr>
          <a:xfrm>
            <a:off x="6591300" y="1217116"/>
            <a:ext cx="4524571" cy="4789984"/>
          </a:xfrm>
          <a:prstGeom prst="rect">
            <a:avLst/>
          </a:prstGeom>
        </p:spPr>
      </p:pic>
      <p:sp>
        <p:nvSpPr>
          <p:cNvPr id="15" name="TextBox 14">
            <a:extLst>
              <a:ext uri="{FF2B5EF4-FFF2-40B4-BE49-F238E27FC236}">
                <a16:creationId xmlns:a16="http://schemas.microsoft.com/office/drawing/2014/main" id="{E970EB84-43F6-8D47-C033-64D1F5DAA573}"/>
              </a:ext>
            </a:extLst>
          </p:cNvPr>
          <p:cNvSpPr txBox="1"/>
          <p:nvPr/>
        </p:nvSpPr>
        <p:spPr>
          <a:xfrm>
            <a:off x="7086600" y="6151430"/>
            <a:ext cx="2692400" cy="369332"/>
          </a:xfrm>
          <a:prstGeom prst="rect">
            <a:avLst/>
          </a:prstGeom>
          <a:noFill/>
        </p:spPr>
        <p:txBody>
          <a:bodyPr wrap="square" rtlCol="0">
            <a:spAutoFit/>
          </a:bodyPr>
          <a:lstStyle/>
          <a:p>
            <a:r>
              <a:rPr lang="en-US" dirty="0"/>
              <a:t>Self Attention Block</a:t>
            </a:r>
            <a:endParaRPr lang="en-IN" dirty="0"/>
          </a:p>
        </p:txBody>
      </p:sp>
      <p:sp>
        <p:nvSpPr>
          <p:cNvPr id="4" name="TextBox 3">
            <a:extLst>
              <a:ext uri="{FF2B5EF4-FFF2-40B4-BE49-F238E27FC236}">
                <a16:creationId xmlns:a16="http://schemas.microsoft.com/office/drawing/2014/main" id="{A97346F3-D0EF-179F-B584-2201C4058495}"/>
              </a:ext>
            </a:extLst>
          </p:cNvPr>
          <p:cNvSpPr txBox="1"/>
          <p:nvPr/>
        </p:nvSpPr>
        <p:spPr>
          <a:xfrm>
            <a:off x="405973" y="1703894"/>
            <a:ext cx="5352570" cy="3170099"/>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cs typeface="Times New Roman" panose="02020603050405020304" pitchFamily="18" charset="0"/>
              </a:rPr>
              <a:t>A mechanism that computes the importance of each word/token in the input sequence with respect to every other word/token.</a:t>
            </a:r>
          </a:p>
          <a:p>
            <a:pPr marL="342900" indent="-342900" algn="l">
              <a:buFont typeface="Arial" panose="020B0604020202020204" pitchFamily="34" charset="0"/>
              <a:buChar char="•"/>
            </a:pPr>
            <a:r>
              <a:rPr lang="en-US" sz="2000" dirty="0">
                <a:cs typeface="Times New Roman" panose="02020603050405020304" pitchFamily="18" charset="0"/>
              </a:rPr>
              <a:t>Allows the model to weigh the relevance of different words when encoding the input.</a:t>
            </a:r>
          </a:p>
          <a:p>
            <a:pPr marL="342900" indent="-342900" algn="l">
              <a:buFont typeface="Arial" panose="020B0604020202020204" pitchFamily="34" charset="0"/>
              <a:buChar char="•"/>
            </a:pPr>
            <a:r>
              <a:rPr lang="en-US" sz="2000" dirty="0">
                <a:cs typeface="Times New Roman" panose="02020603050405020304" pitchFamily="18" charset="0"/>
              </a:rPr>
              <a:t>Each word/token attends to all other words/tokens, and the attention weights are used to compute a weighted sum of the values.</a:t>
            </a:r>
          </a:p>
        </p:txBody>
      </p:sp>
    </p:spTree>
    <p:extLst>
      <p:ext uri="{BB962C8B-B14F-4D97-AF65-F5344CB8AC3E}">
        <p14:creationId xmlns:p14="http://schemas.microsoft.com/office/powerpoint/2010/main" val="4217140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1BACBF-F93C-0ED1-86F3-DCAFDA8E5CC4}"/>
              </a:ext>
            </a:extLst>
          </p:cNvPr>
          <p:cNvSpPr>
            <a:spLocks noGrp="1"/>
          </p:cNvSpPr>
          <p:nvPr>
            <p:ph type="title"/>
          </p:nvPr>
        </p:nvSpPr>
        <p:spPr/>
        <p:txBody>
          <a:bodyPr/>
          <a:lstStyle/>
          <a:p>
            <a:r>
              <a:rPr lang="en-US" dirty="0"/>
              <a:t>Multi Head Attention</a:t>
            </a:r>
            <a:endParaRPr lang="en-IN" dirty="0"/>
          </a:p>
        </p:txBody>
      </p:sp>
      <p:pic>
        <p:nvPicPr>
          <p:cNvPr id="5" name="Picture 4">
            <a:extLst>
              <a:ext uri="{FF2B5EF4-FFF2-40B4-BE49-F238E27FC236}">
                <a16:creationId xmlns:a16="http://schemas.microsoft.com/office/drawing/2014/main" id="{EC55C116-B6BF-C925-64CE-C3AE8C731817}"/>
              </a:ext>
            </a:extLst>
          </p:cNvPr>
          <p:cNvPicPr>
            <a:picLocks noChangeAspect="1"/>
          </p:cNvPicPr>
          <p:nvPr/>
        </p:nvPicPr>
        <p:blipFill>
          <a:blip r:embed="rId3"/>
          <a:stretch>
            <a:fillRect/>
          </a:stretch>
        </p:blipFill>
        <p:spPr>
          <a:xfrm>
            <a:off x="6360949" y="1581125"/>
            <a:ext cx="5662781" cy="3384575"/>
          </a:xfrm>
          <a:prstGeom prst="rect">
            <a:avLst/>
          </a:prstGeom>
        </p:spPr>
      </p:pic>
      <p:sp>
        <p:nvSpPr>
          <p:cNvPr id="6" name="TextBox 5">
            <a:extLst>
              <a:ext uri="{FF2B5EF4-FFF2-40B4-BE49-F238E27FC236}">
                <a16:creationId xmlns:a16="http://schemas.microsoft.com/office/drawing/2014/main" id="{E3442A7E-6EBA-60AC-34A8-4E75099F6506}"/>
              </a:ext>
            </a:extLst>
          </p:cNvPr>
          <p:cNvSpPr txBox="1"/>
          <p:nvPr/>
        </p:nvSpPr>
        <p:spPr>
          <a:xfrm>
            <a:off x="168269" y="1676400"/>
            <a:ext cx="6192680"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It helps the model to focus on EEGs on different positions. It is true that in the self-embedding layer, it contains a little bit of the other EEGs. However, it is still dominated by the actual EEG itself. </a:t>
            </a:r>
          </a:p>
          <a:p>
            <a:pPr marL="285750" indent="-285750">
              <a:buFont typeface="Arial" panose="020B0604020202020204" pitchFamily="34" charset="0"/>
              <a:buChar char="•"/>
            </a:pPr>
            <a:r>
              <a:rPr lang="en-US" sz="2000" dirty="0"/>
              <a:t>With the help of multi-headed attention, we can access multiple sets of Q/K/V weight matrices, which are all initialized randomly</a:t>
            </a:r>
          </a:p>
          <a:p>
            <a:pPr marL="285750" indent="-285750">
              <a:buFont typeface="Arial" panose="020B0604020202020204" pitchFamily="34" charset="0"/>
              <a:buChar char="•"/>
            </a:pPr>
            <a:r>
              <a:rPr lang="en-US" sz="2000" dirty="0"/>
              <a:t>After training, each matrix can project the output of lower layer into different representation subspace.</a:t>
            </a:r>
            <a:endParaRPr lang="en-IN" sz="2000" dirty="0"/>
          </a:p>
        </p:txBody>
      </p:sp>
    </p:spTree>
    <p:extLst>
      <p:ext uri="{BB962C8B-B14F-4D97-AF65-F5344CB8AC3E}">
        <p14:creationId xmlns:p14="http://schemas.microsoft.com/office/powerpoint/2010/main" val="1321139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347080-AAC0-CDB0-A96C-04C136786971}"/>
              </a:ext>
            </a:extLst>
          </p:cNvPr>
          <p:cNvSpPr>
            <a:spLocks noGrp="1"/>
          </p:cNvSpPr>
          <p:nvPr>
            <p:ph type="title"/>
          </p:nvPr>
        </p:nvSpPr>
        <p:spPr/>
        <p:txBody>
          <a:bodyPr/>
          <a:lstStyle/>
          <a:p>
            <a:r>
              <a:rPr lang="en-US" dirty="0"/>
              <a:t>Encoder &amp; Decoder Block</a:t>
            </a:r>
            <a:endParaRPr lang="en-IN" dirty="0"/>
          </a:p>
        </p:txBody>
      </p:sp>
      <p:sp>
        <p:nvSpPr>
          <p:cNvPr id="4" name="TextBox 3">
            <a:extLst>
              <a:ext uri="{FF2B5EF4-FFF2-40B4-BE49-F238E27FC236}">
                <a16:creationId xmlns:a16="http://schemas.microsoft.com/office/drawing/2014/main" id="{576B53FB-EA05-6B2F-4535-17E76F3D741C}"/>
              </a:ext>
            </a:extLst>
          </p:cNvPr>
          <p:cNvSpPr txBox="1"/>
          <p:nvPr/>
        </p:nvSpPr>
        <p:spPr>
          <a:xfrm>
            <a:off x="228600" y="1219200"/>
            <a:ext cx="5613400" cy="4401205"/>
          </a:xfrm>
          <a:prstGeom prst="rect">
            <a:avLst/>
          </a:prstGeom>
          <a:noFill/>
        </p:spPr>
        <p:txBody>
          <a:bodyPr wrap="square" rtlCol="0">
            <a:spAutoFit/>
          </a:bodyPr>
          <a:lstStyle/>
          <a:p>
            <a:pPr algn="l">
              <a:buFont typeface="Arial" panose="020B0604020202020204" pitchFamily="34" charset="0"/>
              <a:buChar char="•"/>
            </a:pPr>
            <a:r>
              <a:rPr lang="en-US" sz="2000" dirty="0">
                <a:cs typeface="Times New Roman" panose="02020603050405020304" pitchFamily="18" charset="0"/>
              </a:rPr>
              <a:t>The encoder block processes the input image by dividing it into patches, linearly projecting each patch into embedding vectors, and adding positional encodings.</a:t>
            </a:r>
          </a:p>
          <a:p>
            <a:pPr algn="l">
              <a:buFont typeface="Arial" panose="020B0604020202020204" pitchFamily="34" charset="0"/>
              <a:buChar char="•"/>
            </a:pPr>
            <a:r>
              <a:rPr lang="en-US" sz="2000" dirty="0">
                <a:cs typeface="Times New Roman" panose="02020603050405020304" pitchFamily="18" charset="0"/>
              </a:rPr>
              <a:t>It consists of a multi-head self-attention mechanism followed by a feed-forward neural network (FFNN) for each patch.</a:t>
            </a:r>
          </a:p>
          <a:p>
            <a:pPr algn="l">
              <a:buFont typeface="Arial" panose="020B0604020202020204" pitchFamily="34" charset="0"/>
              <a:buChar char="•"/>
            </a:pPr>
            <a:r>
              <a:rPr lang="en-US" sz="2000" dirty="0">
                <a:cs typeface="Times New Roman" panose="02020603050405020304" pitchFamily="18" charset="0"/>
              </a:rPr>
              <a:t>The self-attention mechanism allows the model to capture global dependencies within the image, while the FFNNs enable nonlinear transformations.</a:t>
            </a:r>
          </a:p>
          <a:p>
            <a:pPr algn="l">
              <a:buFont typeface="Arial" panose="020B0604020202020204" pitchFamily="34" charset="0"/>
              <a:buChar char="•"/>
            </a:pPr>
            <a:r>
              <a:rPr lang="en-US" sz="2000" dirty="0">
                <a:cs typeface="Times New Roman" panose="02020603050405020304" pitchFamily="18" charset="0"/>
              </a:rPr>
              <a:t>Finally, layer normalization and residual connections are applied to stabilize and facilitate information flow through the network.</a:t>
            </a:r>
          </a:p>
        </p:txBody>
      </p:sp>
      <p:sp>
        <p:nvSpPr>
          <p:cNvPr id="5" name="TextBox 4">
            <a:extLst>
              <a:ext uri="{FF2B5EF4-FFF2-40B4-BE49-F238E27FC236}">
                <a16:creationId xmlns:a16="http://schemas.microsoft.com/office/drawing/2014/main" id="{A93362AE-F016-B564-C932-FFA7B1F08DC4}"/>
              </a:ext>
            </a:extLst>
          </p:cNvPr>
          <p:cNvSpPr txBox="1"/>
          <p:nvPr/>
        </p:nvSpPr>
        <p:spPr>
          <a:xfrm>
            <a:off x="6350002" y="1219200"/>
            <a:ext cx="5295900" cy="3477875"/>
          </a:xfrm>
          <a:prstGeom prst="rect">
            <a:avLst/>
          </a:prstGeom>
          <a:noFill/>
        </p:spPr>
        <p:txBody>
          <a:bodyPr wrap="square" rtlCol="0">
            <a:spAutoFit/>
          </a:bodyPr>
          <a:lstStyle/>
          <a:p>
            <a:pPr algn="l">
              <a:buFont typeface="Arial" panose="020B0604020202020204" pitchFamily="34" charset="0"/>
              <a:buChar char="•"/>
            </a:pPr>
            <a:r>
              <a:rPr lang="en-US" sz="2000" dirty="0">
                <a:cs typeface="Times New Roman" panose="02020603050405020304" pitchFamily="18" charset="0"/>
              </a:rPr>
              <a:t> Unlike traditional transformers used in natural language processing, ViTs do not have a decoder block.</a:t>
            </a:r>
          </a:p>
          <a:p>
            <a:pPr algn="l">
              <a:buFont typeface="Arial" panose="020B0604020202020204" pitchFamily="34" charset="0"/>
              <a:buChar char="•"/>
            </a:pPr>
            <a:r>
              <a:rPr lang="en-US" sz="2000" dirty="0">
                <a:cs typeface="Times New Roman" panose="02020603050405020304" pitchFamily="18" charset="0"/>
              </a:rPr>
              <a:t> ViTs operate in an autoregressive manner, where each token in the output sequence is generated independently based on the previously generated tokens and the encoded image embeddings.</a:t>
            </a:r>
          </a:p>
          <a:p>
            <a:pPr algn="l">
              <a:buFont typeface="Arial" panose="020B0604020202020204" pitchFamily="34" charset="0"/>
              <a:buChar char="•"/>
            </a:pPr>
            <a:r>
              <a:rPr lang="en-US" sz="2000" dirty="0">
                <a:cs typeface="Times New Roman" panose="02020603050405020304" pitchFamily="18" charset="0"/>
              </a:rPr>
              <a:t> Therefore, the decoder functionality in ViTs is implicit in the autoregressive generation process.</a:t>
            </a:r>
          </a:p>
        </p:txBody>
      </p:sp>
    </p:spTree>
    <p:extLst>
      <p:ext uri="{BB962C8B-B14F-4D97-AF65-F5344CB8AC3E}">
        <p14:creationId xmlns:p14="http://schemas.microsoft.com/office/powerpoint/2010/main" val="111371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047B9AF98F4845B6C94475DC5A64D9" ma:contentTypeVersion="9" ma:contentTypeDescription="Create a new document." ma:contentTypeScope="" ma:versionID="0c98439405d1d968e26b10d27737451c">
  <xsd:schema xmlns:xsd="http://www.w3.org/2001/XMLSchema" xmlns:xs="http://www.w3.org/2001/XMLSchema" xmlns:p="http://schemas.microsoft.com/office/2006/metadata/properties" xmlns:ns3="00535f98-5b79-47b1-8f4f-c504002e37cf" xmlns:ns4="433af422-5cc6-4a39-af29-4d2d92169cdb" targetNamespace="http://schemas.microsoft.com/office/2006/metadata/properties" ma:root="true" ma:fieldsID="b95c542bd34a60978a7728d4f6b0bab2" ns3:_="" ns4:_="">
    <xsd:import namespace="00535f98-5b79-47b1-8f4f-c504002e37cf"/>
    <xsd:import namespace="433af422-5cc6-4a39-af29-4d2d92169cd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535f98-5b79-47b1-8f4f-c504002e37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3af422-5cc6-4a39-af29-4d2d92169c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00535f98-5b79-47b1-8f4f-c504002e37c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214A46-0520-4346-AB59-ABED4A58F5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535f98-5b79-47b1-8f4f-c504002e37cf"/>
    <ds:schemaRef ds:uri="433af422-5cc6-4a39-af29-4d2d92169c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CD6C48F-2F50-41D3-AC5E-038DA21968F0}">
  <ds:schemaRefs>
    <ds:schemaRef ds:uri="http://www.w3.org/XML/1998/namespace"/>
    <ds:schemaRef ds:uri="433af422-5cc6-4a39-af29-4d2d92169cdb"/>
    <ds:schemaRef ds:uri="http://schemas.microsoft.com/office/2006/metadata/properties"/>
    <ds:schemaRef ds:uri="http://purl.org/dc/elements/1.1/"/>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00535f98-5b79-47b1-8f4f-c504002e37cf"/>
  </ds:schemaRefs>
</ds:datastoreItem>
</file>

<file path=customXml/itemProps3.xml><?xml version="1.0" encoding="utf-8"?>
<ds:datastoreItem xmlns:ds="http://schemas.openxmlformats.org/officeDocument/2006/customXml" ds:itemID="{77580FB8-371C-4394-950A-A1F876983E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4093</TotalTime>
  <Words>1280</Words>
  <Application>Microsoft Office PowerPoint</Application>
  <PresentationFormat>Widescreen</PresentationFormat>
  <Paragraphs>92</Paragraphs>
  <Slides>15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Aptos Display</vt:lpstr>
      <vt:lpstr>Arial</vt:lpstr>
      <vt:lpstr>Franklin Gothic Demi</vt:lpstr>
      <vt:lpstr>Söhne</vt:lpstr>
      <vt:lpstr>Times New Roman</vt:lpstr>
      <vt:lpstr>Office Theme</vt:lpstr>
      <vt:lpstr>Vision Transformer</vt:lpstr>
      <vt:lpstr>Outline</vt:lpstr>
      <vt:lpstr>Background</vt:lpstr>
      <vt:lpstr>Abstract</vt:lpstr>
      <vt:lpstr>EEG Dataset</vt:lpstr>
      <vt:lpstr>Architecture</vt:lpstr>
      <vt:lpstr>Self Attention</vt:lpstr>
      <vt:lpstr>Multi Head Attention</vt:lpstr>
      <vt:lpstr>Encoder &amp; Decoder Block</vt:lpstr>
      <vt:lpstr>Positional &amp; Patch Embeddings</vt:lpstr>
      <vt:lpstr>Optimizer &amp; Loss Function</vt:lpstr>
      <vt:lpstr>Results</vt:lpstr>
      <vt:lpstr>Results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Gated RNNs and Transformers</dc:title>
  <dc:creator>YAWALKAR AJINKYA GANPATI</dc:creator>
  <cp:lastModifiedBy>YAWALKAR AJINKYA GANPATI</cp:lastModifiedBy>
  <cp:revision>24</cp:revision>
  <dcterms:created xsi:type="dcterms:W3CDTF">2024-04-20T14:52:39Z</dcterms:created>
  <dcterms:modified xsi:type="dcterms:W3CDTF">2024-05-11T06:27:06Z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0x01010038047B9AF98F4845B6C94475DC5A64D9</vt:lpwstr>
  </property>
</Properties>
</file>