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60" r:id="rId2"/>
    <p:sldId id="256" r:id="rId3"/>
    <p:sldId id="295" r:id="rId4"/>
    <p:sldId id="261" r:id="rId5"/>
    <p:sldId id="265" r:id="rId6"/>
    <p:sldId id="283" r:id="rId7"/>
    <p:sldId id="266" r:id="rId8"/>
    <p:sldId id="277" r:id="rId9"/>
    <p:sldId id="285" r:id="rId10"/>
  </p:sldIdLst>
  <p:sldSz cx="9144000" cy="5143500" type="screen16x9"/>
  <p:notesSz cx="6858000" cy="9144000"/>
  <p:embeddedFontLst>
    <p:embeddedFont>
      <p:font typeface="Bahnschrift Light" panose="020B0502040204020203" pitchFamily="34" charset="0"/>
      <p:regular r:id="rId12"/>
    </p:embeddedFont>
    <p:embeddedFont>
      <p:font typeface="Barlow" panose="00000500000000000000" pitchFamily="2" charset="0"/>
      <p:regular r:id="rId13"/>
      <p:bold r:id="rId14"/>
      <p:italic r:id="rId15"/>
      <p:boldItalic r:id="rId16"/>
    </p:embeddedFon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ambria" panose="02040503050406030204" pitchFamily="18" charset="0"/>
      <p:regular r:id="rId25"/>
      <p:bold r:id="rId26"/>
      <p:italic r:id="rId27"/>
      <p:boldItalic r:id="rId28"/>
    </p:embeddedFont>
    <p:embeddedFont>
      <p:font typeface="Candara" panose="020E0502030303020204" pitchFamily="34" charset="0"/>
      <p:regular r:id="rId29"/>
      <p:bold r:id="rId30"/>
      <p:italic r:id="rId31"/>
      <p:boldItalic r:id="rId32"/>
    </p:embeddedFont>
    <p:embeddedFont>
      <p:font typeface="Footlight MT Light" panose="0204060206030A020304" pitchFamily="18" charset="0"/>
      <p:regular r:id="rId33"/>
    </p:embeddedFont>
    <p:embeddedFont>
      <p:font typeface="Miriam Libre" panose="00000500000000000000" pitchFamily="2" charset="-79"/>
      <p:regular r:id="rId34"/>
      <p:bold r:id="rId35"/>
    </p:embeddedFont>
    <p:embeddedFont>
      <p:font typeface="Roboto Condensed" panose="02000000000000000000" pitchFamily="2" charset="0"/>
      <p:regular r:id="rId36"/>
      <p:bold r:id="rId37"/>
      <p:italic r:id="rId38"/>
      <p:boldItalic r:id="rId39"/>
    </p:embeddedFont>
    <p:embeddedFont>
      <p:font typeface="Work Sans"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font" Target="fonts/font3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font" Target="fonts/font3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46" Type="http://schemas.openxmlformats.org/officeDocument/2006/relationships/theme" Target="theme/theme1.xml"/><Relationship Id="rId20" Type="http://schemas.openxmlformats.org/officeDocument/2006/relationships/font" Target="fonts/font9.fntdata"/><Relationship Id="rId41" Type="http://schemas.openxmlformats.org/officeDocument/2006/relationships/font" Target="fonts/font3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9T10:25:10.374"/>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cac64e18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dcac64e18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cac64e18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cac64e18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dirty="0">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9"/>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1698987" y="1828676"/>
            <a:ext cx="6036527"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n w="12700">
                  <a:solidFill>
                    <a:schemeClr val="accent3">
                      <a:lumMod val="50000"/>
                    </a:schemeClr>
                  </a:solidFill>
                  <a:prstDash val="solid"/>
                </a:ln>
                <a:solidFill>
                  <a:schemeClr val="accent2">
                    <a:lumMod val="75000"/>
                  </a:schemeClr>
                </a:solidFill>
                <a:effectLst>
                  <a:glow rad="228600">
                    <a:schemeClr val="accent2">
                      <a:satMod val="175000"/>
                      <a:alpha val="40000"/>
                    </a:schemeClr>
                  </a:glow>
                  <a:outerShdw blurRad="50800" dist="38100" dir="16200000" rotWithShape="0">
                    <a:prstClr val="black">
                      <a:alpha val="40000"/>
                    </a:prstClr>
                  </a:outerShdw>
                </a:effectLst>
              </a:rPr>
              <a:t>GUESS ME</a:t>
            </a:r>
            <a:endParaRPr sz="6600" dirty="0">
              <a:solidFill>
                <a:schemeClr val="accent2">
                  <a:lumMod val="75000"/>
                </a:schemeClr>
              </a:solidFill>
              <a:effectLst>
                <a:glow rad="228600">
                  <a:schemeClr val="accent2">
                    <a:satMod val="175000"/>
                    <a:alpha val="40000"/>
                  </a:schemeClr>
                </a:glow>
                <a:outerShdw blurRad="50800" dist="38100" dir="16200000" rotWithShape="0">
                  <a:prstClr val="black">
                    <a:alpha val="40000"/>
                  </a:prstClr>
                </a:outerShdw>
              </a:effectLst>
            </a:endParaRPr>
          </a:p>
        </p:txBody>
      </p:sp>
      <p:pic>
        <p:nvPicPr>
          <p:cNvPr id="4" name="Graphic 3">
            <a:extLst>
              <a:ext uri="{FF2B5EF4-FFF2-40B4-BE49-F238E27FC236}">
                <a16:creationId xmlns:a16="http://schemas.microsoft.com/office/drawing/2014/main" id="{D2DE42CC-D7F5-FCD7-FC94-1D34C24547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73" y="3762"/>
            <a:ext cx="1628078" cy="1691100"/>
          </a:xfrm>
          <a:prstGeom prst="rect">
            <a:avLst/>
          </a:prstGeom>
          <a:effectLst>
            <a:glow rad="63500">
              <a:schemeClr val="accent1">
                <a:satMod val="175000"/>
                <a:alpha val="40000"/>
              </a:schemeClr>
            </a:glow>
            <a:outerShdw blurRad="76200" dir="13500000" sy="23000" kx="1200000" algn="br" rotWithShape="0">
              <a:prstClr val="black">
                <a:alpha val="20000"/>
              </a:prstClr>
            </a:outerShdw>
          </a:effectLst>
        </p:spPr>
      </p:pic>
      <p:sp>
        <p:nvSpPr>
          <p:cNvPr id="5" name="TextBox 4">
            <a:extLst>
              <a:ext uri="{FF2B5EF4-FFF2-40B4-BE49-F238E27FC236}">
                <a16:creationId xmlns:a16="http://schemas.microsoft.com/office/drawing/2014/main" id="{CDB4AF7E-4E9E-4AC3-469A-649908CDB563}"/>
              </a:ext>
            </a:extLst>
          </p:cNvPr>
          <p:cNvSpPr txBox="1"/>
          <p:nvPr/>
        </p:nvSpPr>
        <p:spPr>
          <a:xfrm>
            <a:off x="2103282" y="3677446"/>
            <a:ext cx="4802457" cy="1246495"/>
          </a:xfrm>
          <a:prstGeom prst="rect">
            <a:avLst/>
          </a:prstGeom>
          <a:noFill/>
        </p:spPr>
        <p:txBody>
          <a:bodyPr wrap="square" rtlCol="0">
            <a:spAutoFit/>
          </a:bodyPr>
          <a:lstStyle/>
          <a:p>
            <a:r>
              <a:rPr lang="en-IN" sz="150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latin typeface="Miriam Libre" panose="00000500000000000000" pitchFamily="2" charset="-79"/>
                <a:cs typeface="Miriam Libre" panose="00000500000000000000" pitchFamily="2" charset="-79"/>
              </a:rPr>
              <a:t>Project By:-</a:t>
            </a:r>
          </a:p>
          <a:p>
            <a:r>
              <a:rPr lang="en-IN" sz="150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latin typeface="Miriam Libre" panose="00000500000000000000" pitchFamily="2" charset="-79"/>
                <a:cs typeface="Miriam Libre" panose="00000500000000000000" pitchFamily="2" charset="-79"/>
              </a:rPr>
              <a:t>Ajinkya Muley {BT22CSE155}</a:t>
            </a:r>
          </a:p>
          <a:p>
            <a:r>
              <a:rPr lang="en-IN" sz="150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latin typeface="Miriam Libre" panose="00000500000000000000" pitchFamily="2" charset="-79"/>
                <a:cs typeface="Miriam Libre" panose="00000500000000000000" pitchFamily="2" charset="-79"/>
              </a:rPr>
              <a:t>Devkumar Aghera {BT22CSE157}</a:t>
            </a:r>
          </a:p>
          <a:p>
            <a:r>
              <a:rPr lang="en-IN" sz="150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latin typeface="Miriam Libre" panose="00000500000000000000" pitchFamily="2" charset="-79"/>
                <a:cs typeface="Miriam Libre" panose="00000500000000000000" pitchFamily="2" charset="-79"/>
              </a:rPr>
              <a:t>Swagat Khodkumbhe{BT22CSE197}</a:t>
            </a:r>
          </a:p>
          <a:p>
            <a:r>
              <a:rPr lang="en-IN" sz="150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latin typeface="Miriam Libre" panose="00000500000000000000" pitchFamily="2" charset="-79"/>
                <a:cs typeface="Miriam Libre" panose="00000500000000000000" pitchFamily="2" charset="-79"/>
              </a:rPr>
              <a:t>Aahil Parkar {BT22CSE218}</a:t>
            </a:r>
          </a:p>
        </p:txBody>
      </p:sp>
      <p:sp>
        <p:nvSpPr>
          <p:cNvPr id="6" name="TextBox 5">
            <a:extLst>
              <a:ext uri="{FF2B5EF4-FFF2-40B4-BE49-F238E27FC236}">
                <a16:creationId xmlns:a16="http://schemas.microsoft.com/office/drawing/2014/main" id="{1B64038B-2BE8-ABCB-30C2-5CC55213D279}"/>
              </a:ext>
            </a:extLst>
          </p:cNvPr>
          <p:cNvSpPr txBox="1"/>
          <p:nvPr/>
        </p:nvSpPr>
        <p:spPr>
          <a:xfrm>
            <a:off x="6565963" y="4277610"/>
            <a:ext cx="2339103" cy="646331"/>
          </a:xfrm>
          <a:prstGeom prst="rect">
            <a:avLst/>
          </a:prstGeom>
          <a:noFill/>
        </p:spPr>
        <p:txBody>
          <a:bodyPr wrap="none" rtlCol="0">
            <a:spAutoFit/>
          </a:bodyPr>
          <a:lstStyle/>
          <a:p>
            <a:pPr algn="ctr"/>
            <a:r>
              <a:rPr lang="en-IN" sz="1800" b="1" dirty="0">
                <a:ln w="9525">
                  <a:solidFill>
                    <a:schemeClr val="bg1"/>
                  </a:solidFill>
                  <a:prstDash val="solid"/>
                </a:ln>
                <a:solidFill>
                  <a:schemeClr val="tx1"/>
                </a:solidFill>
                <a:effectLst>
                  <a:glow rad="101600">
                    <a:schemeClr val="accent6">
                      <a:satMod val="175000"/>
                      <a:alpha val="40000"/>
                    </a:schemeClr>
                  </a:glow>
                  <a:outerShdw blurRad="12700" dist="38100" dir="2700000" algn="tl" rotWithShape="0">
                    <a:schemeClr val="bg1">
                      <a:lumMod val="50000"/>
                    </a:schemeClr>
                  </a:outerShdw>
                </a:effectLst>
              </a:rPr>
              <a:t>Guidance By:-</a:t>
            </a:r>
          </a:p>
          <a:p>
            <a:pPr algn="ctr"/>
            <a:r>
              <a:rPr lang="en-IN" sz="1800" b="1" dirty="0">
                <a:ln w="9525">
                  <a:solidFill>
                    <a:schemeClr val="bg1"/>
                  </a:solidFill>
                  <a:prstDash val="solid"/>
                </a:ln>
                <a:solidFill>
                  <a:schemeClr val="tx1"/>
                </a:solidFill>
                <a:effectLst>
                  <a:glow rad="101600">
                    <a:schemeClr val="accent6">
                      <a:satMod val="175000"/>
                      <a:alpha val="40000"/>
                    </a:schemeClr>
                  </a:glow>
                  <a:outerShdw blurRad="12700" dist="38100" dir="2700000" algn="tl" rotWithShape="0">
                    <a:schemeClr val="bg1">
                      <a:lumMod val="50000"/>
                    </a:schemeClr>
                  </a:outerShdw>
                </a:effectLst>
              </a:rPr>
              <a:t>Dr.Jagdish Chakole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68"/>
                                        </p:tgtEl>
                                        <p:attrNameLst>
                                          <p:attrName>style.visibility</p:attrName>
                                        </p:attrNameLst>
                                      </p:cBhvr>
                                      <p:to>
                                        <p:strVal val="visible"/>
                                      </p:to>
                                    </p:set>
                                    <p:animEffect transition="in" filter="fade">
                                      <p:cBhvr>
                                        <p:cTn id="14" dur="500"/>
                                        <p:tgtEl>
                                          <p:spTgt spid="26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A65CB368-8CB6-45BF-FD03-FC4E36BE0E43}"/>
              </a:ext>
            </a:extLst>
          </p:cNvPr>
          <p:cNvSpPr/>
          <p:nvPr/>
        </p:nvSpPr>
        <p:spPr>
          <a:xfrm>
            <a:off x="4246753" y="4743764"/>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A6DA327-AFE1-786B-E494-D24C3B083BEE}"/>
              </a:ext>
            </a:extLst>
          </p:cNvPr>
          <p:cNvSpPr/>
          <p:nvPr/>
        </p:nvSpPr>
        <p:spPr>
          <a:xfrm>
            <a:off x="564068" y="102370"/>
            <a:ext cx="6885872" cy="769441"/>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4400" b="1" spc="50" dirty="0">
                <a:ln w="0"/>
                <a:solidFill>
                  <a:schemeClr val="bg2"/>
                </a:solidFill>
                <a:effectLst>
                  <a:glow rad="101600">
                    <a:schemeClr val="accent5">
                      <a:satMod val="175000"/>
                      <a:alpha val="40000"/>
                    </a:schemeClr>
                  </a:glow>
                  <a:innerShdw blurRad="114300">
                    <a:prstClr val="black"/>
                  </a:innerShdw>
                </a:effectLst>
              </a:rPr>
              <a:t>About ‘Guess Me’</a:t>
            </a:r>
          </a:p>
        </p:txBody>
      </p:sp>
      <p:sp>
        <p:nvSpPr>
          <p:cNvPr id="12" name="TextBox 11">
            <a:extLst>
              <a:ext uri="{FF2B5EF4-FFF2-40B4-BE49-F238E27FC236}">
                <a16:creationId xmlns:a16="http://schemas.microsoft.com/office/drawing/2014/main" id="{F7BE96D0-EDD4-F56E-0B74-3B838F16438D}"/>
              </a:ext>
            </a:extLst>
          </p:cNvPr>
          <p:cNvSpPr txBox="1"/>
          <p:nvPr/>
        </p:nvSpPr>
        <p:spPr>
          <a:xfrm>
            <a:off x="4354546" y="4702576"/>
            <a:ext cx="345690" cy="338554"/>
          </a:xfrm>
          <a:prstGeom prst="rect">
            <a:avLst/>
          </a:prstGeom>
          <a:noFill/>
        </p:spPr>
        <p:txBody>
          <a:bodyPr wrap="square" rtlCol="0">
            <a:spAutoFit/>
          </a:bodyPr>
          <a:lstStyle/>
          <a:p>
            <a:r>
              <a:rPr lang="en-IN" sz="1600" b="1" dirty="0">
                <a:solidFill>
                  <a:schemeClr val="bg1"/>
                </a:solidFill>
              </a:rPr>
              <a:t>2</a:t>
            </a:r>
          </a:p>
        </p:txBody>
      </p:sp>
      <p:sp>
        <p:nvSpPr>
          <p:cNvPr id="13" name="TextBox 12">
            <a:extLst>
              <a:ext uri="{FF2B5EF4-FFF2-40B4-BE49-F238E27FC236}">
                <a16:creationId xmlns:a16="http://schemas.microsoft.com/office/drawing/2014/main" id="{6B6692BB-039B-3C74-E8E2-D7270F62BD20}"/>
              </a:ext>
            </a:extLst>
          </p:cNvPr>
          <p:cNvSpPr txBox="1"/>
          <p:nvPr/>
        </p:nvSpPr>
        <p:spPr>
          <a:xfrm>
            <a:off x="2115938" y="803367"/>
            <a:ext cx="4432612" cy="1246495"/>
          </a:xfrm>
          <a:prstGeom prst="rect">
            <a:avLst/>
          </a:prstGeom>
          <a:noFill/>
        </p:spPr>
        <p:txBody>
          <a:bodyPr wrap="square" rtlCol="0">
            <a:spAutoFit/>
          </a:bodyPr>
          <a:lstStyle/>
          <a:p>
            <a:r>
              <a:rPr lang="en-IN"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Explore the world of words with Guess Me, a word guessing game that challenges players to guess words displaying their initial letter only. The players can choose the length of the word ranging from an easy 4-letter word to a difficult 10-letter word!!!</a:t>
            </a:r>
          </a:p>
        </p:txBody>
      </p:sp>
      <p:sp>
        <p:nvSpPr>
          <p:cNvPr id="14" name="TextBox 13">
            <a:extLst>
              <a:ext uri="{FF2B5EF4-FFF2-40B4-BE49-F238E27FC236}">
                <a16:creationId xmlns:a16="http://schemas.microsoft.com/office/drawing/2014/main" id="{A8D19423-3CAB-64AF-9CD3-5887738B501B}"/>
              </a:ext>
            </a:extLst>
          </p:cNvPr>
          <p:cNvSpPr txBox="1"/>
          <p:nvPr/>
        </p:nvSpPr>
        <p:spPr>
          <a:xfrm>
            <a:off x="2115938" y="2064395"/>
            <a:ext cx="4809406" cy="1938992"/>
          </a:xfrm>
          <a:prstGeom prst="rect">
            <a:avLst/>
          </a:prstGeom>
          <a:noFill/>
        </p:spPr>
        <p:txBody>
          <a:bodyPr wrap="square" rtlCol="0">
            <a:spAutoFit/>
          </a:bodyPr>
          <a:lstStyle/>
          <a:p>
            <a:r>
              <a:rPr lang="en-IN"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game is build and programmed using C language and is inspired from the popular game Wordle. It is user friendly and is surely going to be a favourite amongst players testing their dictionary skills and improving them day by day in a fun and exciting way and stretch your critical thinking and IQ to a new level.</a:t>
            </a:r>
          </a:p>
          <a:p>
            <a:endParaRPr lang="en-IN"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7" name="TextBox 16">
            <a:extLst>
              <a:ext uri="{FF2B5EF4-FFF2-40B4-BE49-F238E27FC236}">
                <a16:creationId xmlns:a16="http://schemas.microsoft.com/office/drawing/2014/main" id="{B4C68672-B7ED-56C9-033F-1A1DE959920B}"/>
              </a:ext>
            </a:extLst>
          </p:cNvPr>
          <p:cNvSpPr txBox="1"/>
          <p:nvPr/>
        </p:nvSpPr>
        <p:spPr>
          <a:xfrm>
            <a:off x="2218656" y="3823548"/>
            <a:ext cx="5402770" cy="646331"/>
          </a:xfrm>
          <a:prstGeom prst="rect">
            <a:avLst/>
          </a:prstGeom>
          <a:noFill/>
        </p:spPr>
        <p:txBody>
          <a:bodyPr wrap="square" rtlCol="0">
            <a:spAutoFit/>
          </a:bodyPr>
          <a:lstStyle/>
          <a:p>
            <a:pPr algn="ctr"/>
            <a:r>
              <a:rPr lang="en-IN"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Relax, train your brain and improve your vocabulary with Guess Me!!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8;p38">
            <a:extLst>
              <a:ext uri="{FF2B5EF4-FFF2-40B4-BE49-F238E27FC236}">
                <a16:creationId xmlns:a16="http://schemas.microsoft.com/office/drawing/2014/main" id="{0330692B-023C-65C3-2414-7C5516FC3269}"/>
              </a:ext>
            </a:extLst>
          </p:cNvPr>
          <p:cNvSpPr txBox="1">
            <a:spLocks noGrp="1"/>
          </p:cNvSpPr>
          <p:nvPr/>
        </p:nvSpPr>
        <p:spPr>
          <a:xfrm>
            <a:off x="8576042" y="480975"/>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endParaRPr dirty="0"/>
          </a:p>
        </p:txBody>
      </p:sp>
      <p:sp>
        <p:nvSpPr>
          <p:cNvPr id="11" name="Google Shape;424;p38">
            <a:extLst>
              <a:ext uri="{FF2B5EF4-FFF2-40B4-BE49-F238E27FC236}">
                <a16:creationId xmlns:a16="http://schemas.microsoft.com/office/drawing/2014/main" id="{290909AB-AAC8-6751-AFBB-A72EE3E7B981}"/>
              </a:ext>
            </a:extLst>
          </p:cNvPr>
          <p:cNvSpPr/>
          <p:nvPr/>
        </p:nvSpPr>
        <p:spPr>
          <a:xfrm>
            <a:off x="4913665" y="2011375"/>
            <a:ext cx="786600" cy="393600"/>
          </a:xfrm>
          <a:prstGeom prst="homePlate">
            <a:avLst>
              <a:gd name="adj" fmla="val 32030"/>
            </a:avLst>
          </a:prstGeom>
          <a:solidFill>
            <a:schemeClr val="accent4"/>
          </a:solidFill>
          <a:ln>
            <a:noFill/>
          </a:ln>
          <a:effectLst/>
        </p:spPr>
        <p:style>
          <a:lnRef idx="0">
            <a:scrgbClr r="0" g="0" b="0"/>
          </a:lnRef>
          <a:fillRef idx="0">
            <a:scrgbClr r="0" g="0" b="0"/>
          </a:fillRef>
          <a:effectRef idx="0">
            <a:scrgbClr r="0" g="0" b="0"/>
          </a:effectRef>
          <a:fontRef idx="minor">
            <a:schemeClr val="lt1"/>
          </a:fontRef>
        </p:style>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IN" sz="1000" dirty="0">
                <a:solidFill>
                  <a:schemeClr val="lt1"/>
                </a:solidFill>
                <a:latin typeface="Roboto Condensed"/>
                <a:ea typeface="Roboto Condensed"/>
                <a:cs typeface="Roboto Condensed"/>
                <a:sym typeface="Roboto Condensed"/>
              </a:rPr>
              <a:t>Level 10</a:t>
            </a:r>
            <a:endParaRPr sz="1000" dirty="0">
              <a:solidFill>
                <a:schemeClr val="lt1"/>
              </a:solidFill>
              <a:latin typeface="Roboto Condensed"/>
              <a:ea typeface="Roboto Condensed"/>
              <a:cs typeface="Roboto Condensed"/>
              <a:sym typeface="Roboto Condensed"/>
            </a:endParaRPr>
          </a:p>
        </p:txBody>
      </p:sp>
      <p:sp>
        <p:nvSpPr>
          <p:cNvPr id="12" name="Google Shape;425;p38">
            <a:extLst>
              <a:ext uri="{FF2B5EF4-FFF2-40B4-BE49-F238E27FC236}">
                <a16:creationId xmlns:a16="http://schemas.microsoft.com/office/drawing/2014/main" id="{CB6A8E44-FC35-39C7-9B0A-9FA96E02B385}"/>
              </a:ext>
            </a:extLst>
          </p:cNvPr>
          <p:cNvSpPr/>
          <p:nvPr/>
        </p:nvSpPr>
        <p:spPr>
          <a:xfrm>
            <a:off x="4275820" y="2011375"/>
            <a:ext cx="786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IN" sz="1000" dirty="0">
                <a:solidFill>
                  <a:schemeClr val="lt1"/>
                </a:solidFill>
                <a:latin typeface="Roboto Condensed"/>
                <a:ea typeface="Roboto Condensed"/>
                <a:cs typeface="Roboto Condensed"/>
                <a:sym typeface="Roboto Condensed"/>
              </a:rPr>
              <a:t>Level 9</a:t>
            </a:r>
            <a:endParaRPr sz="1000" dirty="0">
              <a:solidFill>
                <a:schemeClr val="lt1"/>
              </a:solidFill>
              <a:latin typeface="Roboto Condensed"/>
              <a:ea typeface="Roboto Condensed"/>
              <a:cs typeface="Roboto Condensed"/>
              <a:sym typeface="Roboto Condensed"/>
            </a:endParaRPr>
          </a:p>
        </p:txBody>
      </p:sp>
      <p:sp>
        <p:nvSpPr>
          <p:cNvPr id="13" name="Google Shape;426;p38">
            <a:extLst>
              <a:ext uri="{FF2B5EF4-FFF2-40B4-BE49-F238E27FC236}">
                <a16:creationId xmlns:a16="http://schemas.microsoft.com/office/drawing/2014/main" id="{A41C8317-EB29-F29D-7912-E936D292A8F6}"/>
              </a:ext>
            </a:extLst>
          </p:cNvPr>
          <p:cNvSpPr/>
          <p:nvPr/>
        </p:nvSpPr>
        <p:spPr>
          <a:xfrm>
            <a:off x="3604859" y="2011375"/>
            <a:ext cx="786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IN" sz="1000" dirty="0">
                <a:solidFill>
                  <a:schemeClr val="lt1"/>
                </a:solidFill>
                <a:latin typeface="Roboto Condensed"/>
                <a:ea typeface="Roboto Condensed"/>
                <a:cs typeface="Roboto Condensed"/>
                <a:sym typeface="Roboto Condensed"/>
              </a:rPr>
              <a:t>Level 8</a:t>
            </a:r>
            <a:endParaRPr sz="1000" dirty="0">
              <a:solidFill>
                <a:schemeClr val="lt1"/>
              </a:solidFill>
              <a:latin typeface="Roboto Condensed"/>
              <a:ea typeface="Roboto Condensed"/>
              <a:cs typeface="Roboto Condensed"/>
              <a:sym typeface="Roboto Condensed"/>
            </a:endParaRPr>
          </a:p>
        </p:txBody>
      </p:sp>
      <p:sp>
        <p:nvSpPr>
          <p:cNvPr id="14" name="Google Shape;427;p38">
            <a:extLst>
              <a:ext uri="{FF2B5EF4-FFF2-40B4-BE49-F238E27FC236}">
                <a16:creationId xmlns:a16="http://schemas.microsoft.com/office/drawing/2014/main" id="{9054AE59-2D1F-952C-083D-40DF12111737}"/>
              </a:ext>
            </a:extLst>
          </p:cNvPr>
          <p:cNvSpPr/>
          <p:nvPr/>
        </p:nvSpPr>
        <p:spPr>
          <a:xfrm>
            <a:off x="2954922" y="2011375"/>
            <a:ext cx="786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IN" sz="1000" dirty="0">
                <a:solidFill>
                  <a:schemeClr val="lt1"/>
                </a:solidFill>
                <a:latin typeface="Roboto Condensed"/>
                <a:ea typeface="Roboto Condensed"/>
                <a:cs typeface="Roboto Condensed"/>
                <a:sym typeface="Roboto Condensed"/>
              </a:rPr>
              <a:t>Level 7</a:t>
            </a:r>
            <a:endParaRPr sz="1000" dirty="0">
              <a:solidFill>
                <a:schemeClr val="lt1"/>
              </a:solidFill>
              <a:latin typeface="Roboto Condensed"/>
              <a:ea typeface="Roboto Condensed"/>
              <a:cs typeface="Roboto Condensed"/>
              <a:sym typeface="Roboto Condensed"/>
            </a:endParaRPr>
          </a:p>
        </p:txBody>
      </p:sp>
      <p:sp>
        <p:nvSpPr>
          <p:cNvPr id="15" name="Google Shape;428;p38">
            <a:extLst>
              <a:ext uri="{FF2B5EF4-FFF2-40B4-BE49-F238E27FC236}">
                <a16:creationId xmlns:a16="http://schemas.microsoft.com/office/drawing/2014/main" id="{C127A07D-BC5C-F7B1-7AB3-E67EC31D129F}"/>
              </a:ext>
            </a:extLst>
          </p:cNvPr>
          <p:cNvSpPr/>
          <p:nvPr/>
        </p:nvSpPr>
        <p:spPr>
          <a:xfrm>
            <a:off x="2297984" y="2011375"/>
            <a:ext cx="786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 sz="1000" dirty="0">
                <a:solidFill>
                  <a:schemeClr val="lt1"/>
                </a:solidFill>
                <a:latin typeface="Roboto Condensed"/>
                <a:ea typeface="Roboto Condensed"/>
                <a:cs typeface="Roboto Condensed"/>
                <a:sym typeface="Roboto Condensed"/>
              </a:rPr>
              <a:t>Level 6</a:t>
            </a:r>
            <a:endParaRPr sz="1000" dirty="0">
              <a:solidFill>
                <a:schemeClr val="lt1"/>
              </a:solidFill>
              <a:latin typeface="Roboto Condensed"/>
              <a:ea typeface="Roboto Condensed"/>
              <a:cs typeface="Roboto Condensed"/>
              <a:sym typeface="Roboto Condensed"/>
            </a:endParaRPr>
          </a:p>
        </p:txBody>
      </p:sp>
      <p:sp>
        <p:nvSpPr>
          <p:cNvPr id="16" name="Google Shape;429;p38">
            <a:extLst>
              <a:ext uri="{FF2B5EF4-FFF2-40B4-BE49-F238E27FC236}">
                <a16:creationId xmlns:a16="http://schemas.microsoft.com/office/drawing/2014/main" id="{39983A98-6C9D-BF5A-BC1F-ACBA44023126}"/>
              </a:ext>
            </a:extLst>
          </p:cNvPr>
          <p:cNvSpPr/>
          <p:nvPr/>
        </p:nvSpPr>
        <p:spPr>
          <a:xfrm>
            <a:off x="1644547" y="2011375"/>
            <a:ext cx="786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IN" sz="1000" dirty="0">
                <a:solidFill>
                  <a:schemeClr val="lt1"/>
                </a:solidFill>
                <a:latin typeface="Roboto Condensed"/>
                <a:ea typeface="Roboto Condensed"/>
                <a:cs typeface="Roboto Condensed"/>
                <a:sym typeface="Roboto Condensed"/>
              </a:rPr>
              <a:t>Level 5</a:t>
            </a:r>
            <a:endParaRPr sz="1000" dirty="0">
              <a:solidFill>
                <a:schemeClr val="lt1"/>
              </a:solidFill>
              <a:latin typeface="Roboto Condensed"/>
              <a:ea typeface="Roboto Condensed"/>
              <a:cs typeface="Roboto Condensed"/>
              <a:sym typeface="Roboto Condensed"/>
            </a:endParaRPr>
          </a:p>
        </p:txBody>
      </p:sp>
      <p:sp>
        <p:nvSpPr>
          <p:cNvPr id="17" name="Google Shape;430;p38">
            <a:extLst>
              <a:ext uri="{FF2B5EF4-FFF2-40B4-BE49-F238E27FC236}">
                <a16:creationId xmlns:a16="http://schemas.microsoft.com/office/drawing/2014/main" id="{715DEEA7-9E60-75A3-0F43-B2625EDBBDE4}"/>
              </a:ext>
            </a:extLst>
          </p:cNvPr>
          <p:cNvSpPr/>
          <p:nvPr/>
        </p:nvSpPr>
        <p:spPr>
          <a:xfrm>
            <a:off x="1010743" y="2011375"/>
            <a:ext cx="786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 sz="1000" dirty="0">
                <a:solidFill>
                  <a:schemeClr val="lt1"/>
                </a:solidFill>
                <a:latin typeface="Roboto Condensed"/>
                <a:ea typeface="Roboto Condensed"/>
                <a:cs typeface="Roboto Condensed"/>
                <a:sym typeface="Roboto Condensed"/>
              </a:rPr>
              <a:t>Level 4</a:t>
            </a:r>
            <a:endParaRPr sz="1000" dirty="0">
              <a:solidFill>
                <a:schemeClr val="lt1"/>
              </a:solidFill>
              <a:latin typeface="Roboto Condensed"/>
              <a:ea typeface="Roboto Condensed"/>
              <a:cs typeface="Roboto Condensed"/>
              <a:sym typeface="Roboto Condensed"/>
            </a:endParaRPr>
          </a:p>
        </p:txBody>
      </p:sp>
      <p:sp>
        <p:nvSpPr>
          <p:cNvPr id="18" name="Google Shape;431;p38">
            <a:extLst>
              <a:ext uri="{FF2B5EF4-FFF2-40B4-BE49-F238E27FC236}">
                <a16:creationId xmlns:a16="http://schemas.microsoft.com/office/drawing/2014/main" id="{BE6B8631-E532-DF3F-C5E8-68C1F5A55F15}"/>
              </a:ext>
            </a:extLst>
          </p:cNvPr>
          <p:cNvSpPr/>
          <p:nvPr/>
        </p:nvSpPr>
        <p:spPr>
          <a:xfrm>
            <a:off x="109159" y="2011375"/>
            <a:ext cx="10314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000" dirty="0">
              <a:solidFill>
                <a:schemeClr val="dk1"/>
              </a:solidFill>
            </a:endParaRPr>
          </a:p>
        </p:txBody>
      </p:sp>
      <p:cxnSp>
        <p:nvCxnSpPr>
          <p:cNvPr id="19" name="Google Shape;432;p38">
            <a:extLst>
              <a:ext uri="{FF2B5EF4-FFF2-40B4-BE49-F238E27FC236}">
                <a16:creationId xmlns:a16="http://schemas.microsoft.com/office/drawing/2014/main" id="{54AB6E51-C723-7D44-8042-9F0AD4EEDB96}"/>
              </a:ext>
            </a:extLst>
          </p:cNvPr>
          <p:cNvCxnSpPr/>
          <p:nvPr/>
        </p:nvCxnSpPr>
        <p:spPr>
          <a:xfrm rot="10800000">
            <a:off x="1388424" y="1567392"/>
            <a:ext cx="0" cy="498600"/>
          </a:xfrm>
          <a:prstGeom prst="straightConnector1">
            <a:avLst/>
          </a:prstGeom>
          <a:noFill/>
          <a:ln w="9525" cap="flat" cmpd="sng">
            <a:solidFill>
              <a:schemeClr val="lt2"/>
            </a:solidFill>
            <a:prstDash val="solid"/>
            <a:round/>
            <a:headEnd type="oval" w="med" len="med"/>
            <a:tailEnd type="oval" w="med" len="med"/>
          </a:ln>
        </p:spPr>
      </p:cxnSp>
      <p:cxnSp>
        <p:nvCxnSpPr>
          <p:cNvPr id="21" name="Google Shape;434;p38">
            <a:extLst>
              <a:ext uri="{FF2B5EF4-FFF2-40B4-BE49-F238E27FC236}">
                <a16:creationId xmlns:a16="http://schemas.microsoft.com/office/drawing/2014/main" id="{253606C0-FDD3-B8EA-8E72-8CE90217C692}"/>
              </a:ext>
            </a:extLst>
          </p:cNvPr>
          <p:cNvCxnSpPr/>
          <p:nvPr/>
        </p:nvCxnSpPr>
        <p:spPr>
          <a:xfrm rot="10800000">
            <a:off x="2624761" y="1567393"/>
            <a:ext cx="0" cy="498600"/>
          </a:xfrm>
          <a:prstGeom prst="straightConnector1">
            <a:avLst/>
          </a:prstGeom>
          <a:noFill/>
          <a:ln w="9525" cap="flat" cmpd="sng">
            <a:solidFill>
              <a:schemeClr val="lt2"/>
            </a:solidFill>
            <a:prstDash val="solid"/>
            <a:round/>
            <a:headEnd type="oval" w="med" len="med"/>
            <a:tailEnd type="oval" w="med" len="med"/>
          </a:ln>
        </p:spPr>
      </p:cxnSp>
      <p:cxnSp>
        <p:nvCxnSpPr>
          <p:cNvPr id="23" name="Google Shape;436;p38">
            <a:extLst>
              <a:ext uri="{FF2B5EF4-FFF2-40B4-BE49-F238E27FC236}">
                <a16:creationId xmlns:a16="http://schemas.microsoft.com/office/drawing/2014/main" id="{18CC9F8E-AEAE-656C-AF30-66EC18A22B33}"/>
              </a:ext>
            </a:extLst>
          </p:cNvPr>
          <p:cNvCxnSpPr/>
          <p:nvPr/>
        </p:nvCxnSpPr>
        <p:spPr>
          <a:xfrm rot="10800000">
            <a:off x="3928625" y="1567393"/>
            <a:ext cx="0" cy="498600"/>
          </a:xfrm>
          <a:prstGeom prst="straightConnector1">
            <a:avLst/>
          </a:prstGeom>
          <a:noFill/>
          <a:ln w="9525" cap="flat" cmpd="sng">
            <a:solidFill>
              <a:schemeClr val="lt2"/>
            </a:solidFill>
            <a:prstDash val="solid"/>
            <a:round/>
            <a:headEnd type="oval" w="med" len="med"/>
            <a:tailEnd type="oval" w="med" len="med"/>
          </a:ln>
        </p:spPr>
      </p:cxnSp>
      <p:cxnSp>
        <p:nvCxnSpPr>
          <p:cNvPr id="25" name="Google Shape;438;p38">
            <a:extLst>
              <a:ext uri="{FF2B5EF4-FFF2-40B4-BE49-F238E27FC236}">
                <a16:creationId xmlns:a16="http://schemas.microsoft.com/office/drawing/2014/main" id="{8BBC17CC-970A-9DC0-16DE-0D36DFE406D7}"/>
              </a:ext>
            </a:extLst>
          </p:cNvPr>
          <p:cNvCxnSpPr/>
          <p:nvPr/>
        </p:nvCxnSpPr>
        <p:spPr>
          <a:xfrm rot="10800000">
            <a:off x="5275333" y="1567393"/>
            <a:ext cx="0" cy="498600"/>
          </a:xfrm>
          <a:prstGeom prst="straightConnector1">
            <a:avLst/>
          </a:prstGeom>
          <a:noFill/>
          <a:ln w="9525" cap="flat" cmpd="sng">
            <a:solidFill>
              <a:schemeClr val="lt2"/>
            </a:solidFill>
            <a:prstDash val="solid"/>
            <a:round/>
            <a:headEnd type="oval" w="med" len="med"/>
            <a:tailEnd type="oval" w="med" len="med"/>
          </a:ln>
        </p:spPr>
      </p:cxnSp>
      <p:cxnSp>
        <p:nvCxnSpPr>
          <p:cNvPr id="31" name="Google Shape;444;p38">
            <a:extLst>
              <a:ext uri="{FF2B5EF4-FFF2-40B4-BE49-F238E27FC236}">
                <a16:creationId xmlns:a16="http://schemas.microsoft.com/office/drawing/2014/main" id="{6DDC8153-2103-9951-CF01-104EE9E2947C}"/>
              </a:ext>
            </a:extLst>
          </p:cNvPr>
          <p:cNvCxnSpPr/>
          <p:nvPr/>
        </p:nvCxnSpPr>
        <p:spPr>
          <a:xfrm rot="10800000">
            <a:off x="1957647" y="2334641"/>
            <a:ext cx="0" cy="498600"/>
          </a:xfrm>
          <a:prstGeom prst="straightConnector1">
            <a:avLst/>
          </a:prstGeom>
          <a:noFill/>
          <a:ln w="9525" cap="flat" cmpd="sng">
            <a:solidFill>
              <a:schemeClr val="lt2"/>
            </a:solidFill>
            <a:prstDash val="solid"/>
            <a:round/>
            <a:headEnd type="oval" w="med" len="med"/>
            <a:tailEnd type="oval" w="med" len="med"/>
          </a:ln>
        </p:spPr>
      </p:cxnSp>
      <p:cxnSp>
        <p:nvCxnSpPr>
          <p:cNvPr id="33" name="Google Shape;446;p38">
            <a:extLst>
              <a:ext uri="{FF2B5EF4-FFF2-40B4-BE49-F238E27FC236}">
                <a16:creationId xmlns:a16="http://schemas.microsoft.com/office/drawing/2014/main" id="{9636585E-CDB3-7C24-1B86-A2F8BA9327AB}"/>
              </a:ext>
            </a:extLst>
          </p:cNvPr>
          <p:cNvCxnSpPr/>
          <p:nvPr/>
        </p:nvCxnSpPr>
        <p:spPr>
          <a:xfrm rot="10800000">
            <a:off x="3284770" y="2334642"/>
            <a:ext cx="0" cy="498600"/>
          </a:xfrm>
          <a:prstGeom prst="straightConnector1">
            <a:avLst/>
          </a:prstGeom>
          <a:noFill/>
          <a:ln w="9525" cap="flat" cmpd="sng">
            <a:solidFill>
              <a:schemeClr val="lt2"/>
            </a:solidFill>
            <a:prstDash val="solid"/>
            <a:round/>
            <a:headEnd type="oval" w="med" len="med"/>
            <a:tailEnd type="oval" w="med" len="med"/>
          </a:ln>
        </p:spPr>
      </p:cxnSp>
      <p:cxnSp>
        <p:nvCxnSpPr>
          <p:cNvPr id="35" name="Google Shape;448;p38">
            <a:extLst>
              <a:ext uri="{FF2B5EF4-FFF2-40B4-BE49-F238E27FC236}">
                <a16:creationId xmlns:a16="http://schemas.microsoft.com/office/drawing/2014/main" id="{FFB61F63-C200-48AA-FDD5-C779ADE7671A}"/>
              </a:ext>
            </a:extLst>
          </p:cNvPr>
          <p:cNvCxnSpPr/>
          <p:nvPr/>
        </p:nvCxnSpPr>
        <p:spPr>
          <a:xfrm rot="10800000">
            <a:off x="4647582" y="2322450"/>
            <a:ext cx="0" cy="498600"/>
          </a:xfrm>
          <a:prstGeom prst="straightConnector1">
            <a:avLst/>
          </a:prstGeom>
          <a:noFill/>
          <a:ln w="9525" cap="flat" cmpd="sng">
            <a:solidFill>
              <a:schemeClr val="lt2"/>
            </a:solidFill>
            <a:prstDash val="solid"/>
            <a:round/>
            <a:headEnd type="oval" w="med" len="med"/>
            <a:tailEnd type="oval" w="med" len="med"/>
          </a:ln>
        </p:spPr>
      </p:cxnSp>
      <p:sp>
        <p:nvSpPr>
          <p:cNvPr id="43" name="TextBox 42">
            <a:extLst>
              <a:ext uri="{FF2B5EF4-FFF2-40B4-BE49-F238E27FC236}">
                <a16:creationId xmlns:a16="http://schemas.microsoft.com/office/drawing/2014/main" id="{8258810E-2E93-21F9-BBF3-719762DC3B4C}"/>
              </a:ext>
            </a:extLst>
          </p:cNvPr>
          <p:cNvSpPr txBox="1"/>
          <p:nvPr/>
        </p:nvSpPr>
        <p:spPr>
          <a:xfrm>
            <a:off x="790882" y="1000432"/>
            <a:ext cx="1195082"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 4 letter word to guess for!</a:t>
            </a:r>
          </a:p>
        </p:txBody>
      </p:sp>
      <p:sp>
        <p:nvSpPr>
          <p:cNvPr id="44" name="TextBox 43">
            <a:extLst>
              <a:ext uri="{FF2B5EF4-FFF2-40B4-BE49-F238E27FC236}">
                <a16:creationId xmlns:a16="http://schemas.microsoft.com/office/drawing/2014/main" id="{313032AB-4999-D869-C718-FA9833279117}"/>
              </a:ext>
            </a:extLst>
          </p:cNvPr>
          <p:cNvSpPr txBox="1"/>
          <p:nvPr/>
        </p:nvSpPr>
        <p:spPr>
          <a:xfrm>
            <a:off x="1406972" y="2880477"/>
            <a:ext cx="1119417"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5 letter word to guess for!</a:t>
            </a:r>
          </a:p>
        </p:txBody>
      </p:sp>
      <p:sp>
        <p:nvSpPr>
          <p:cNvPr id="45" name="TextBox 44">
            <a:extLst>
              <a:ext uri="{FF2B5EF4-FFF2-40B4-BE49-F238E27FC236}">
                <a16:creationId xmlns:a16="http://schemas.microsoft.com/office/drawing/2014/main" id="{BE22738D-B764-2765-71FF-9BA8C4B73C82}"/>
              </a:ext>
            </a:extLst>
          </p:cNvPr>
          <p:cNvSpPr txBox="1"/>
          <p:nvPr/>
        </p:nvSpPr>
        <p:spPr>
          <a:xfrm>
            <a:off x="2811863" y="2888964"/>
            <a:ext cx="1116761"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7 letter word to guess for!</a:t>
            </a:r>
          </a:p>
        </p:txBody>
      </p:sp>
      <p:sp>
        <p:nvSpPr>
          <p:cNvPr id="46" name="TextBox 45">
            <a:extLst>
              <a:ext uri="{FF2B5EF4-FFF2-40B4-BE49-F238E27FC236}">
                <a16:creationId xmlns:a16="http://schemas.microsoft.com/office/drawing/2014/main" id="{87B437E9-A9E7-C768-2E06-48249BB5347F}"/>
              </a:ext>
            </a:extLst>
          </p:cNvPr>
          <p:cNvSpPr txBox="1"/>
          <p:nvPr/>
        </p:nvSpPr>
        <p:spPr>
          <a:xfrm>
            <a:off x="2162153" y="1000433"/>
            <a:ext cx="1122613"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6 letter word to guess for!</a:t>
            </a:r>
          </a:p>
        </p:txBody>
      </p:sp>
      <p:sp>
        <p:nvSpPr>
          <p:cNvPr id="47" name="TextBox 46">
            <a:extLst>
              <a:ext uri="{FF2B5EF4-FFF2-40B4-BE49-F238E27FC236}">
                <a16:creationId xmlns:a16="http://schemas.microsoft.com/office/drawing/2014/main" id="{0534CE0D-0E0E-41AB-02C8-5312F08F8F51}"/>
              </a:ext>
            </a:extLst>
          </p:cNvPr>
          <p:cNvSpPr txBox="1"/>
          <p:nvPr/>
        </p:nvSpPr>
        <p:spPr>
          <a:xfrm>
            <a:off x="2958484" y="1031210"/>
            <a:ext cx="1955181"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8 letter word </a:t>
            </a:r>
          </a:p>
          <a:p>
            <a:pPr algn="ctr"/>
            <a:r>
              <a:rPr lang="en-IN" sz="1300" dirty="0">
                <a:latin typeface="Times New Roman" panose="02020603050405020304" pitchFamily="18" charset="0"/>
                <a:cs typeface="Times New Roman" panose="02020603050405020304" pitchFamily="18" charset="0"/>
              </a:rPr>
              <a:t>to guess for!</a:t>
            </a:r>
          </a:p>
        </p:txBody>
      </p:sp>
      <p:sp>
        <p:nvSpPr>
          <p:cNvPr id="48" name="TextBox 47">
            <a:extLst>
              <a:ext uri="{FF2B5EF4-FFF2-40B4-BE49-F238E27FC236}">
                <a16:creationId xmlns:a16="http://schemas.microsoft.com/office/drawing/2014/main" id="{A9BAC1AB-D2D5-4174-4371-FADDCBDC891C}"/>
              </a:ext>
            </a:extLst>
          </p:cNvPr>
          <p:cNvSpPr txBox="1"/>
          <p:nvPr/>
        </p:nvSpPr>
        <p:spPr>
          <a:xfrm>
            <a:off x="4200777" y="2936804"/>
            <a:ext cx="1074556"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9 letter word to guess for!</a:t>
            </a:r>
          </a:p>
        </p:txBody>
      </p:sp>
      <p:sp>
        <p:nvSpPr>
          <p:cNvPr id="49" name="TextBox 48">
            <a:extLst>
              <a:ext uri="{FF2B5EF4-FFF2-40B4-BE49-F238E27FC236}">
                <a16:creationId xmlns:a16="http://schemas.microsoft.com/office/drawing/2014/main" id="{4149F61F-33FE-3633-C711-FC42D63E40B1}"/>
              </a:ext>
            </a:extLst>
          </p:cNvPr>
          <p:cNvSpPr txBox="1"/>
          <p:nvPr/>
        </p:nvSpPr>
        <p:spPr>
          <a:xfrm>
            <a:off x="4709426" y="1028846"/>
            <a:ext cx="1195077" cy="492443"/>
          </a:xfrm>
          <a:prstGeom prst="rect">
            <a:avLst/>
          </a:prstGeom>
          <a:noFill/>
        </p:spPr>
        <p:txBody>
          <a:bodyPr wrap="square" rtlCol="0">
            <a:spAutoFit/>
          </a:bodyPr>
          <a:lstStyle/>
          <a:p>
            <a:pPr algn="ctr"/>
            <a:r>
              <a:rPr lang="en-IN" sz="1300" dirty="0">
                <a:latin typeface="Times New Roman" panose="02020603050405020304" pitchFamily="18" charset="0"/>
                <a:cs typeface="Times New Roman" panose="02020603050405020304" pitchFamily="18" charset="0"/>
              </a:rPr>
              <a:t>10 letter word to guess for!</a:t>
            </a:r>
          </a:p>
        </p:txBody>
      </p:sp>
      <p:sp>
        <p:nvSpPr>
          <p:cNvPr id="50" name="TextBox 49">
            <a:extLst>
              <a:ext uri="{FF2B5EF4-FFF2-40B4-BE49-F238E27FC236}">
                <a16:creationId xmlns:a16="http://schemas.microsoft.com/office/drawing/2014/main" id="{B10AC597-7D6B-CAF8-3D10-DE29A8CA6DCE}"/>
              </a:ext>
            </a:extLst>
          </p:cNvPr>
          <p:cNvSpPr txBox="1"/>
          <p:nvPr/>
        </p:nvSpPr>
        <p:spPr>
          <a:xfrm>
            <a:off x="223224" y="2057859"/>
            <a:ext cx="865494" cy="307777"/>
          </a:xfrm>
          <a:prstGeom prst="rect">
            <a:avLst/>
          </a:prstGeom>
          <a:noFill/>
        </p:spPr>
        <p:txBody>
          <a:bodyPr wrap="square" rtlCol="0">
            <a:spAutoFit/>
          </a:bodyPr>
          <a:lstStyle/>
          <a:p>
            <a:r>
              <a:rPr lang="en-IN"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START</a:t>
            </a:r>
          </a:p>
        </p:txBody>
      </p:sp>
      <p:sp>
        <p:nvSpPr>
          <p:cNvPr id="51" name="Rectangle 50">
            <a:extLst>
              <a:ext uri="{FF2B5EF4-FFF2-40B4-BE49-F238E27FC236}">
                <a16:creationId xmlns:a16="http://schemas.microsoft.com/office/drawing/2014/main" id="{D4BFFD03-980A-8CB9-03AF-0A5DA9EE510D}"/>
              </a:ext>
            </a:extLst>
          </p:cNvPr>
          <p:cNvSpPr/>
          <p:nvPr/>
        </p:nvSpPr>
        <p:spPr>
          <a:xfrm>
            <a:off x="81197" y="-15167"/>
            <a:ext cx="6006773" cy="646331"/>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3600" b="1" cap="none" spc="0" dirty="0">
                <a:ln w="12700">
                  <a:solidFill>
                    <a:schemeClr val="accent5"/>
                  </a:solidFill>
                  <a:prstDash val="solid"/>
                </a:ln>
                <a:solidFill>
                  <a:srgbClr val="FFC000"/>
                </a:solidFill>
                <a:effectLst>
                  <a:glow rad="63500">
                    <a:schemeClr val="accent6">
                      <a:satMod val="175000"/>
                      <a:alpha val="40000"/>
                    </a:schemeClr>
                  </a:glow>
                  <a:outerShdw blurRad="63500" sx="102000" sy="102000" algn="ctr" rotWithShape="0">
                    <a:prstClr val="black">
                      <a:alpha val="40000"/>
                    </a:prstClr>
                  </a:outerShdw>
                </a:effectLst>
              </a:rPr>
              <a:t>Progression of ‘Guess Me’</a:t>
            </a:r>
          </a:p>
        </p:txBody>
      </p:sp>
      <p:sp>
        <p:nvSpPr>
          <p:cNvPr id="3" name="Google Shape;426;p38">
            <a:extLst>
              <a:ext uri="{FF2B5EF4-FFF2-40B4-BE49-F238E27FC236}">
                <a16:creationId xmlns:a16="http://schemas.microsoft.com/office/drawing/2014/main" id="{504C8493-0D96-FA93-A911-4CB355FD1819}"/>
              </a:ext>
            </a:extLst>
          </p:cNvPr>
          <p:cNvSpPr/>
          <p:nvPr/>
        </p:nvSpPr>
        <p:spPr>
          <a:xfrm>
            <a:off x="912805" y="4000822"/>
            <a:ext cx="786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sz="1000" dirty="0">
              <a:solidFill>
                <a:schemeClr val="lt1"/>
              </a:solidFill>
              <a:latin typeface="Roboto Condensed"/>
              <a:ea typeface="Roboto Condensed"/>
              <a:cs typeface="Roboto Condensed"/>
              <a:sym typeface="Roboto Condensed"/>
            </a:endParaRPr>
          </a:p>
        </p:txBody>
      </p:sp>
      <p:sp>
        <p:nvSpPr>
          <p:cNvPr id="4" name="Google Shape;426;p38">
            <a:extLst>
              <a:ext uri="{FF2B5EF4-FFF2-40B4-BE49-F238E27FC236}">
                <a16:creationId xmlns:a16="http://schemas.microsoft.com/office/drawing/2014/main" id="{1527F196-F082-8BAB-335E-DE85E805A713}"/>
              </a:ext>
            </a:extLst>
          </p:cNvPr>
          <p:cNvSpPr/>
          <p:nvPr/>
        </p:nvSpPr>
        <p:spPr>
          <a:xfrm>
            <a:off x="3735274" y="4000822"/>
            <a:ext cx="786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sz="1000" dirty="0">
              <a:solidFill>
                <a:schemeClr val="lt1"/>
              </a:solidFill>
              <a:latin typeface="Roboto Condensed"/>
              <a:ea typeface="Roboto Condensed"/>
              <a:cs typeface="Roboto Condensed"/>
              <a:sym typeface="Roboto Condensed"/>
            </a:endParaRPr>
          </a:p>
        </p:txBody>
      </p:sp>
      <p:sp>
        <p:nvSpPr>
          <p:cNvPr id="6" name="Google Shape;426;p38">
            <a:extLst>
              <a:ext uri="{FF2B5EF4-FFF2-40B4-BE49-F238E27FC236}">
                <a16:creationId xmlns:a16="http://schemas.microsoft.com/office/drawing/2014/main" id="{C9DEE870-CCFF-CF9B-965E-398783E88B8B}"/>
              </a:ext>
            </a:extLst>
          </p:cNvPr>
          <p:cNvSpPr/>
          <p:nvPr/>
        </p:nvSpPr>
        <p:spPr>
          <a:xfrm>
            <a:off x="2811863" y="4000822"/>
            <a:ext cx="786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sz="1000" dirty="0">
              <a:solidFill>
                <a:schemeClr val="lt1"/>
              </a:solidFill>
              <a:latin typeface="Roboto Condensed"/>
              <a:ea typeface="Roboto Condensed"/>
              <a:cs typeface="Roboto Condensed"/>
              <a:sym typeface="Roboto Condensed"/>
            </a:endParaRPr>
          </a:p>
        </p:txBody>
      </p:sp>
      <p:sp>
        <p:nvSpPr>
          <p:cNvPr id="7" name="Google Shape;426;p38">
            <a:extLst>
              <a:ext uri="{FF2B5EF4-FFF2-40B4-BE49-F238E27FC236}">
                <a16:creationId xmlns:a16="http://schemas.microsoft.com/office/drawing/2014/main" id="{6A7B48D0-2D20-4EA6-0C23-3341D654B4B1}"/>
              </a:ext>
            </a:extLst>
          </p:cNvPr>
          <p:cNvSpPr/>
          <p:nvPr/>
        </p:nvSpPr>
        <p:spPr>
          <a:xfrm>
            <a:off x="1841599" y="4000822"/>
            <a:ext cx="786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sz="1000" dirty="0">
              <a:solidFill>
                <a:schemeClr val="lt1"/>
              </a:solidFill>
              <a:latin typeface="Roboto Condensed"/>
              <a:ea typeface="Roboto Condensed"/>
              <a:cs typeface="Roboto Condensed"/>
              <a:sym typeface="Roboto Condensed"/>
            </a:endParaRPr>
          </a:p>
        </p:txBody>
      </p:sp>
      <p:sp>
        <p:nvSpPr>
          <p:cNvPr id="8" name="TextBox 7">
            <a:extLst>
              <a:ext uri="{FF2B5EF4-FFF2-40B4-BE49-F238E27FC236}">
                <a16:creationId xmlns:a16="http://schemas.microsoft.com/office/drawing/2014/main" id="{5C8D4F24-8A1E-D358-28BD-A3C12B6D6C2E}"/>
              </a:ext>
            </a:extLst>
          </p:cNvPr>
          <p:cNvSpPr txBox="1"/>
          <p:nvPr/>
        </p:nvSpPr>
        <p:spPr>
          <a:xfrm>
            <a:off x="940234" y="4482789"/>
            <a:ext cx="731742"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Easy</a:t>
            </a:r>
          </a:p>
        </p:txBody>
      </p:sp>
      <p:sp>
        <p:nvSpPr>
          <p:cNvPr id="9" name="TextBox 8">
            <a:extLst>
              <a:ext uri="{FF2B5EF4-FFF2-40B4-BE49-F238E27FC236}">
                <a16:creationId xmlns:a16="http://schemas.microsoft.com/office/drawing/2014/main" id="{E3F57270-B175-991E-FDB6-F10CC3E56119}"/>
              </a:ext>
            </a:extLst>
          </p:cNvPr>
          <p:cNvSpPr txBox="1"/>
          <p:nvPr/>
        </p:nvSpPr>
        <p:spPr>
          <a:xfrm>
            <a:off x="2811862" y="4482789"/>
            <a:ext cx="869321"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Difficult</a:t>
            </a:r>
          </a:p>
        </p:txBody>
      </p:sp>
      <p:sp>
        <p:nvSpPr>
          <p:cNvPr id="10" name="TextBox 9">
            <a:extLst>
              <a:ext uri="{FF2B5EF4-FFF2-40B4-BE49-F238E27FC236}">
                <a16:creationId xmlns:a16="http://schemas.microsoft.com/office/drawing/2014/main" id="{755C33C5-B648-E47B-E5E4-27D7E2423C4B}"/>
              </a:ext>
            </a:extLst>
          </p:cNvPr>
          <p:cNvSpPr txBox="1"/>
          <p:nvPr/>
        </p:nvSpPr>
        <p:spPr>
          <a:xfrm>
            <a:off x="1756182" y="4482788"/>
            <a:ext cx="935102"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Moderate</a:t>
            </a:r>
          </a:p>
        </p:txBody>
      </p:sp>
      <p:sp>
        <p:nvSpPr>
          <p:cNvPr id="20" name="TextBox 19">
            <a:extLst>
              <a:ext uri="{FF2B5EF4-FFF2-40B4-BE49-F238E27FC236}">
                <a16:creationId xmlns:a16="http://schemas.microsoft.com/office/drawing/2014/main" id="{77CE843A-289D-6188-D458-E86879199439}"/>
              </a:ext>
            </a:extLst>
          </p:cNvPr>
          <p:cNvSpPr txBox="1"/>
          <p:nvPr/>
        </p:nvSpPr>
        <p:spPr>
          <a:xfrm>
            <a:off x="3628200" y="4482788"/>
            <a:ext cx="1353807"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Very Difficult</a:t>
            </a:r>
          </a:p>
        </p:txBody>
      </p:sp>
      <p:sp>
        <p:nvSpPr>
          <p:cNvPr id="22" name="Rectangle: Diagonal Corners Rounded 21">
            <a:extLst>
              <a:ext uri="{FF2B5EF4-FFF2-40B4-BE49-F238E27FC236}">
                <a16:creationId xmlns:a16="http://schemas.microsoft.com/office/drawing/2014/main" id="{541BF4CD-0A1B-192F-F77B-5989EF47A21F}"/>
              </a:ext>
            </a:extLst>
          </p:cNvPr>
          <p:cNvSpPr/>
          <p:nvPr/>
        </p:nvSpPr>
        <p:spPr>
          <a:xfrm>
            <a:off x="3287104" y="4790565"/>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6A344898-9BD7-9D81-956C-1AE134AE3CE1}"/>
              </a:ext>
            </a:extLst>
          </p:cNvPr>
          <p:cNvSpPr txBox="1"/>
          <p:nvPr/>
        </p:nvSpPr>
        <p:spPr>
          <a:xfrm>
            <a:off x="3371805" y="4765512"/>
            <a:ext cx="400315" cy="338554"/>
          </a:xfrm>
          <a:prstGeom prst="rect">
            <a:avLst/>
          </a:prstGeom>
          <a:noFill/>
        </p:spPr>
        <p:txBody>
          <a:bodyPr wrap="square" rtlCol="0">
            <a:spAutoFit/>
          </a:bodyPr>
          <a:lstStyle/>
          <a:p>
            <a:r>
              <a:rPr lang="en-IN" sz="1600" b="1" dirty="0">
                <a:solidFill>
                  <a:schemeClr val="bg1"/>
                </a:solidFill>
              </a:rPr>
              <a:t>3</a:t>
            </a:r>
          </a:p>
        </p:txBody>
      </p:sp>
      <p:pic>
        <p:nvPicPr>
          <p:cNvPr id="27" name="Picture 26">
            <a:extLst>
              <a:ext uri="{FF2B5EF4-FFF2-40B4-BE49-F238E27FC236}">
                <a16:creationId xmlns:a16="http://schemas.microsoft.com/office/drawing/2014/main" id="{137B9F4F-852F-1904-E12A-D0F1788888FF}"/>
              </a:ext>
            </a:extLst>
          </p:cNvPr>
          <p:cNvPicPr>
            <a:picLocks noChangeAspect="1"/>
          </p:cNvPicPr>
          <p:nvPr/>
        </p:nvPicPr>
        <p:blipFill>
          <a:blip r:embed="rId2"/>
          <a:stretch>
            <a:fillRect/>
          </a:stretch>
        </p:blipFill>
        <p:spPr>
          <a:xfrm rot="5400000">
            <a:off x="8477001" y="2281148"/>
            <a:ext cx="887550" cy="457240"/>
          </a:xfrm>
          <a:prstGeom prst="rect">
            <a:avLst/>
          </a:prstGeom>
        </p:spPr>
      </p:pic>
    </p:spTree>
    <p:extLst>
      <p:ext uri="{BB962C8B-B14F-4D97-AF65-F5344CB8AC3E}">
        <p14:creationId xmlns:p14="http://schemas.microsoft.com/office/powerpoint/2010/main" val="16250558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circle(in)">
                                      <p:cBhvr>
                                        <p:cTn id="57" dur="20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randombar(horizontal)">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p:cTn id="87" dur="1000" fill="hold"/>
                                        <p:tgtEl>
                                          <p:spTgt spid="48"/>
                                        </p:tgtEl>
                                        <p:attrNameLst>
                                          <p:attrName>ppt_w</p:attrName>
                                        </p:attrNameLst>
                                      </p:cBhvr>
                                      <p:tavLst>
                                        <p:tav tm="0">
                                          <p:val>
                                            <p:fltVal val="0"/>
                                          </p:val>
                                        </p:tav>
                                        <p:tav tm="100000">
                                          <p:val>
                                            <p:strVal val="#ppt_w"/>
                                          </p:val>
                                        </p:tav>
                                      </p:tavLst>
                                    </p:anim>
                                    <p:anim calcmode="lin" valueType="num">
                                      <p:cBhvr>
                                        <p:cTn id="88" dur="1000" fill="hold"/>
                                        <p:tgtEl>
                                          <p:spTgt spid="48"/>
                                        </p:tgtEl>
                                        <p:attrNameLst>
                                          <p:attrName>ppt_h</p:attrName>
                                        </p:attrNameLst>
                                      </p:cBhvr>
                                      <p:tavLst>
                                        <p:tav tm="0">
                                          <p:val>
                                            <p:fltVal val="0"/>
                                          </p:val>
                                        </p:tav>
                                        <p:tav tm="100000">
                                          <p:val>
                                            <p:strVal val="#ppt_h"/>
                                          </p:val>
                                        </p:tav>
                                      </p:tavLst>
                                    </p:anim>
                                    <p:anim calcmode="lin" valueType="num">
                                      <p:cBhvr>
                                        <p:cTn id="89" dur="1000" fill="hold"/>
                                        <p:tgtEl>
                                          <p:spTgt spid="48"/>
                                        </p:tgtEl>
                                        <p:attrNameLst>
                                          <p:attrName>style.rotation</p:attrName>
                                        </p:attrNameLst>
                                      </p:cBhvr>
                                      <p:tavLst>
                                        <p:tav tm="0">
                                          <p:val>
                                            <p:fltVal val="90"/>
                                          </p:val>
                                        </p:tav>
                                        <p:tav tm="100000">
                                          <p:val>
                                            <p:fltVal val="0"/>
                                          </p:val>
                                        </p:tav>
                                      </p:tavLst>
                                    </p:anim>
                                    <p:animEffect transition="in" filter="fade">
                                      <p:cBhvr>
                                        <p:cTn id="90" dur="10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fade">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80">
                                          <p:stCondLst>
                                            <p:cond delay="0"/>
                                          </p:stCondLst>
                                        </p:cTn>
                                        <p:tgtEl>
                                          <p:spTgt spid="49"/>
                                        </p:tgtEl>
                                      </p:cBhvr>
                                    </p:animEffect>
                                    <p:anim calcmode="lin" valueType="num">
                                      <p:cBhvr>
                                        <p:cTn id="101"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06" dur="26">
                                          <p:stCondLst>
                                            <p:cond delay="650"/>
                                          </p:stCondLst>
                                        </p:cTn>
                                        <p:tgtEl>
                                          <p:spTgt spid="49"/>
                                        </p:tgtEl>
                                      </p:cBhvr>
                                      <p:to x="100000" y="60000"/>
                                    </p:animScale>
                                    <p:animScale>
                                      <p:cBhvr>
                                        <p:cTn id="107" dur="166" decel="50000">
                                          <p:stCondLst>
                                            <p:cond delay="676"/>
                                          </p:stCondLst>
                                        </p:cTn>
                                        <p:tgtEl>
                                          <p:spTgt spid="49"/>
                                        </p:tgtEl>
                                      </p:cBhvr>
                                      <p:to x="100000" y="100000"/>
                                    </p:animScale>
                                    <p:animScale>
                                      <p:cBhvr>
                                        <p:cTn id="108" dur="26">
                                          <p:stCondLst>
                                            <p:cond delay="1312"/>
                                          </p:stCondLst>
                                        </p:cTn>
                                        <p:tgtEl>
                                          <p:spTgt spid="49"/>
                                        </p:tgtEl>
                                      </p:cBhvr>
                                      <p:to x="100000" y="80000"/>
                                    </p:animScale>
                                    <p:animScale>
                                      <p:cBhvr>
                                        <p:cTn id="109" dur="166" decel="50000">
                                          <p:stCondLst>
                                            <p:cond delay="1338"/>
                                          </p:stCondLst>
                                        </p:cTn>
                                        <p:tgtEl>
                                          <p:spTgt spid="49"/>
                                        </p:tgtEl>
                                      </p:cBhvr>
                                      <p:to x="100000" y="100000"/>
                                    </p:animScale>
                                    <p:animScale>
                                      <p:cBhvr>
                                        <p:cTn id="110" dur="26">
                                          <p:stCondLst>
                                            <p:cond delay="1642"/>
                                          </p:stCondLst>
                                        </p:cTn>
                                        <p:tgtEl>
                                          <p:spTgt spid="49"/>
                                        </p:tgtEl>
                                      </p:cBhvr>
                                      <p:to x="100000" y="90000"/>
                                    </p:animScale>
                                    <p:animScale>
                                      <p:cBhvr>
                                        <p:cTn id="111" dur="166" decel="50000">
                                          <p:stCondLst>
                                            <p:cond delay="1668"/>
                                          </p:stCondLst>
                                        </p:cTn>
                                        <p:tgtEl>
                                          <p:spTgt spid="49"/>
                                        </p:tgtEl>
                                      </p:cBhvr>
                                      <p:to x="100000" y="100000"/>
                                    </p:animScale>
                                    <p:animScale>
                                      <p:cBhvr>
                                        <p:cTn id="112" dur="26">
                                          <p:stCondLst>
                                            <p:cond delay="1808"/>
                                          </p:stCondLst>
                                        </p:cTn>
                                        <p:tgtEl>
                                          <p:spTgt spid="49"/>
                                        </p:tgtEl>
                                      </p:cBhvr>
                                      <p:to x="100000" y="95000"/>
                                    </p:animScale>
                                    <p:animScale>
                                      <p:cBhvr>
                                        <p:cTn id="113" dur="166" decel="50000">
                                          <p:stCondLst>
                                            <p:cond delay="1834"/>
                                          </p:stCondLst>
                                        </p:cTn>
                                        <p:tgtEl>
                                          <p:spTgt spid="49"/>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
                                        </p:tgtEl>
                                        <p:attrNameLst>
                                          <p:attrName>style.visibility</p:attrName>
                                        </p:attrNameLst>
                                      </p:cBhvr>
                                      <p:to>
                                        <p:strVal val="visible"/>
                                      </p:to>
                                    </p:set>
                                    <p:animEffect transition="in" filter="fade">
                                      <p:cBhvr>
                                        <p:cTn id="118" dur="500"/>
                                        <p:tgtEl>
                                          <p:spTgt spid="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fade">
                                      <p:cBhvr>
                                        <p:cTn id="123" dur="500"/>
                                        <p:tgtEl>
                                          <p:spTgt spid="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500"/>
                                        <p:tgtEl>
                                          <p:spTgt spid="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fade">
                                      <p:cBhvr>
                                        <p:cTn id="133" dur="500"/>
                                        <p:tgtEl>
                                          <p:spTgt spid="1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6"/>
                                        </p:tgtEl>
                                        <p:attrNameLst>
                                          <p:attrName>style.visibility</p:attrName>
                                        </p:attrNameLst>
                                      </p:cBhvr>
                                      <p:to>
                                        <p:strVal val="visible"/>
                                      </p:to>
                                    </p:set>
                                    <p:animEffect transition="in" filter="fade">
                                      <p:cBhvr>
                                        <p:cTn id="138" dur="500"/>
                                        <p:tgtEl>
                                          <p:spTgt spid="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fade">
                                      <p:cBhvr>
                                        <p:cTn id="143" dur="500"/>
                                        <p:tgtEl>
                                          <p:spTgt spid="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4"/>
                                        </p:tgtEl>
                                        <p:attrNameLst>
                                          <p:attrName>style.visibility</p:attrName>
                                        </p:attrNameLst>
                                      </p:cBhvr>
                                      <p:to>
                                        <p:strVal val="visible"/>
                                      </p:to>
                                    </p:set>
                                    <p:animEffect transition="in" filter="fade">
                                      <p:cBhvr>
                                        <p:cTn id="148" dur="500"/>
                                        <p:tgtEl>
                                          <p:spTgt spid="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20"/>
                                        </p:tgtEl>
                                        <p:attrNameLst>
                                          <p:attrName>style.visibility</p:attrName>
                                        </p:attrNameLst>
                                      </p:cBhvr>
                                      <p:to>
                                        <p:strVal val="visible"/>
                                      </p:to>
                                    </p:set>
                                    <p:animEffect transition="in" filter="fade">
                                      <p:cBhvr>
                                        <p:cTn id="1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43" grpId="0"/>
      <p:bldP spid="44" grpId="0"/>
      <p:bldP spid="45" grpId="0"/>
      <p:bldP spid="46" grpId="0"/>
      <p:bldP spid="47" grpId="0"/>
      <p:bldP spid="48" grpId="0"/>
      <p:bldP spid="49" grpId="0"/>
      <p:bldP spid="50" grpId="0"/>
      <p:bldP spid="51" grpId="0"/>
      <p:bldP spid="3" grpId="0" animBg="1"/>
      <p:bldP spid="4" grpId="0" animBg="1"/>
      <p:bldP spid="6" grpId="0" animBg="1"/>
      <p:bldP spid="7" grpId="0" animBg="1"/>
      <p:bldP spid="8" grpId="0"/>
      <p:bldP spid="9" grpId="0"/>
      <p:bldP spid="10"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Text Placeholder 2">
            <a:extLst>
              <a:ext uri="{FF2B5EF4-FFF2-40B4-BE49-F238E27FC236}">
                <a16:creationId xmlns:a16="http://schemas.microsoft.com/office/drawing/2014/main" id="{B4505689-5249-5187-998E-FC8861FEBF9A}"/>
              </a:ext>
            </a:extLst>
          </p:cNvPr>
          <p:cNvSpPr>
            <a:spLocks noGrp="1"/>
          </p:cNvSpPr>
          <p:nvPr>
            <p:ph type="body" idx="1"/>
          </p:nvPr>
        </p:nvSpPr>
        <p:spPr>
          <a:xfrm>
            <a:off x="2983604" y="2118966"/>
            <a:ext cx="3447000" cy="3492600"/>
          </a:xfrm>
        </p:spPr>
        <p:txBody>
          <a:bodyPr/>
          <a:lstStyle/>
          <a:p>
            <a:endParaRPr lang="en-IN" dirty="0"/>
          </a:p>
          <a:p>
            <a:endParaRPr lang="en-IN" dirty="0"/>
          </a:p>
          <a:p>
            <a:pPr marL="7620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32E1086C-81D4-6ED8-CF07-F69CBCF7C318}"/>
                  </a:ext>
                </a:extLst>
              </p14:cNvPr>
              <p14:cNvContentPartPr/>
              <p14:nvPr/>
            </p14:nvContentPartPr>
            <p14:xfrm>
              <a:off x="2066625" y="2319243"/>
              <a:ext cx="360" cy="360"/>
            </p14:xfrm>
          </p:contentPart>
        </mc:Choice>
        <mc:Fallback xmlns="">
          <p:pic>
            <p:nvPicPr>
              <p:cNvPr id="10" name="Ink 9">
                <a:extLst>
                  <a:ext uri="{FF2B5EF4-FFF2-40B4-BE49-F238E27FC236}">
                    <a16:creationId xmlns:a16="http://schemas.microsoft.com/office/drawing/2014/main" id="{32E1086C-81D4-6ED8-CF07-F69CBCF7C318}"/>
                  </a:ext>
                </a:extLst>
              </p:cNvPr>
              <p:cNvPicPr/>
              <p:nvPr/>
            </p:nvPicPr>
            <p:blipFill>
              <a:blip r:embed="rId4"/>
              <a:stretch>
                <a:fillRect/>
              </a:stretch>
            </p:blipFill>
            <p:spPr>
              <a:xfrm>
                <a:off x="1976985" y="2139243"/>
                <a:ext cx="180000" cy="360000"/>
              </a:xfrm>
              <a:prstGeom prst="rect">
                <a:avLst/>
              </a:prstGeom>
            </p:spPr>
          </p:pic>
        </mc:Fallback>
      </mc:AlternateContent>
      <p:pic>
        <p:nvPicPr>
          <p:cNvPr id="15" name="Picture 14">
            <a:extLst>
              <a:ext uri="{FF2B5EF4-FFF2-40B4-BE49-F238E27FC236}">
                <a16:creationId xmlns:a16="http://schemas.microsoft.com/office/drawing/2014/main" id="{B1D7A7B0-A03F-5CD9-7D8B-032CFC9DC7F6}"/>
              </a:ext>
            </a:extLst>
          </p:cNvPr>
          <p:cNvPicPr>
            <a:picLocks noChangeAspect="1"/>
          </p:cNvPicPr>
          <p:nvPr/>
        </p:nvPicPr>
        <p:blipFill>
          <a:blip r:embed="rId5"/>
          <a:stretch>
            <a:fillRect/>
          </a:stretch>
        </p:blipFill>
        <p:spPr>
          <a:xfrm>
            <a:off x="4061335" y="4251883"/>
            <a:ext cx="723963" cy="891617"/>
          </a:xfrm>
          <a:prstGeom prst="rect">
            <a:avLst/>
          </a:prstGeom>
        </p:spPr>
      </p:pic>
      <p:sp>
        <p:nvSpPr>
          <p:cNvPr id="20" name="Rectangle: Diagonal Corners Rounded 19">
            <a:extLst>
              <a:ext uri="{FF2B5EF4-FFF2-40B4-BE49-F238E27FC236}">
                <a16:creationId xmlns:a16="http://schemas.microsoft.com/office/drawing/2014/main" id="{30198470-8B0D-6929-6DC2-E395DC98AA00}"/>
              </a:ext>
            </a:extLst>
          </p:cNvPr>
          <p:cNvSpPr/>
          <p:nvPr/>
        </p:nvSpPr>
        <p:spPr>
          <a:xfrm>
            <a:off x="4321059" y="4805246"/>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9C8D1185-F21F-DF7F-0656-5D72EDA5C48B}"/>
              </a:ext>
            </a:extLst>
          </p:cNvPr>
          <p:cNvSpPr txBox="1"/>
          <p:nvPr/>
        </p:nvSpPr>
        <p:spPr>
          <a:xfrm>
            <a:off x="4411535" y="4794835"/>
            <a:ext cx="252761" cy="307777"/>
          </a:xfrm>
          <a:prstGeom prst="rect">
            <a:avLst/>
          </a:prstGeom>
          <a:noFill/>
        </p:spPr>
        <p:txBody>
          <a:bodyPr wrap="square" rtlCol="0">
            <a:spAutoFit/>
          </a:bodyPr>
          <a:lstStyle/>
          <a:p>
            <a:r>
              <a:rPr lang="en-IN" b="1" dirty="0">
                <a:solidFill>
                  <a:schemeClr val="bg1"/>
                </a:solidFill>
              </a:rPr>
              <a:t>4</a:t>
            </a:r>
          </a:p>
        </p:txBody>
      </p:sp>
      <p:pic>
        <p:nvPicPr>
          <p:cNvPr id="23" name="Picture 22">
            <a:extLst>
              <a:ext uri="{FF2B5EF4-FFF2-40B4-BE49-F238E27FC236}">
                <a16:creationId xmlns:a16="http://schemas.microsoft.com/office/drawing/2014/main" id="{FB625DF3-CABE-E5F4-3529-9AE42594D306}"/>
              </a:ext>
            </a:extLst>
          </p:cNvPr>
          <p:cNvPicPr>
            <a:picLocks noChangeAspect="1"/>
          </p:cNvPicPr>
          <p:nvPr/>
        </p:nvPicPr>
        <p:blipFill>
          <a:blip r:embed="rId6"/>
          <a:stretch>
            <a:fillRect/>
          </a:stretch>
        </p:blipFill>
        <p:spPr>
          <a:xfrm>
            <a:off x="4061335" y="227004"/>
            <a:ext cx="1143099" cy="1386960"/>
          </a:xfrm>
          <a:prstGeom prst="rect">
            <a:avLst/>
          </a:prstGeom>
        </p:spPr>
      </p:pic>
      <p:sp>
        <p:nvSpPr>
          <p:cNvPr id="25" name="Rectangle 24">
            <a:extLst>
              <a:ext uri="{FF2B5EF4-FFF2-40B4-BE49-F238E27FC236}">
                <a16:creationId xmlns:a16="http://schemas.microsoft.com/office/drawing/2014/main" id="{65B4A460-DE89-D75E-30E3-93A7A55C5617}"/>
              </a:ext>
            </a:extLst>
          </p:cNvPr>
          <p:cNvSpPr/>
          <p:nvPr/>
        </p:nvSpPr>
        <p:spPr>
          <a:xfrm>
            <a:off x="2983604" y="7434"/>
            <a:ext cx="3082896" cy="646331"/>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3600" b="1" dirty="0">
                <a:ln w="13462">
                  <a:solidFill>
                    <a:schemeClr val="accent2">
                      <a:lumMod val="60000"/>
                      <a:lumOff val="40000"/>
                    </a:schemeClr>
                  </a:solidFill>
                  <a:prstDash val="solid"/>
                </a:ln>
                <a:solidFill>
                  <a:srgbClr val="00B0F0"/>
                </a:solidFill>
                <a:effectLst>
                  <a:glow rad="63500">
                    <a:schemeClr val="accent3">
                      <a:satMod val="175000"/>
                      <a:alpha val="40000"/>
                    </a:schemeClr>
                  </a:glow>
                  <a:outerShdw dist="38100" dir="2700000" algn="bl" rotWithShape="0">
                    <a:schemeClr val="accent5"/>
                  </a:outerShdw>
                </a:effectLst>
              </a:rPr>
              <a:t>How to Play?</a:t>
            </a:r>
          </a:p>
        </p:txBody>
      </p:sp>
      <p:sp>
        <p:nvSpPr>
          <p:cNvPr id="5" name="TextBox 4">
            <a:extLst>
              <a:ext uri="{FF2B5EF4-FFF2-40B4-BE49-F238E27FC236}">
                <a16:creationId xmlns:a16="http://schemas.microsoft.com/office/drawing/2014/main" id="{15CA1107-DD8B-02DD-C858-0A672C22B18C}"/>
              </a:ext>
            </a:extLst>
          </p:cNvPr>
          <p:cNvSpPr txBox="1"/>
          <p:nvPr/>
        </p:nvSpPr>
        <p:spPr>
          <a:xfrm>
            <a:off x="2408663" y="802888"/>
            <a:ext cx="4460488"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First of all, note your gamer ID.</a:t>
            </a:r>
          </a:p>
          <a:p>
            <a:pPr marL="285750" indent="-285750">
              <a:buFont typeface="Wingdings" panose="05000000000000000000" pitchFamily="2" charset="2"/>
              <a:buChar char="Ø"/>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Enter the number of letters of the word you desire to guess.</a:t>
            </a:r>
          </a:p>
          <a:p>
            <a:pPr marL="285750" indent="-285750">
              <a:buFont typeface="Wingdings" panose="05000000000000000000" pitchFamily="2" charset="2"/>
              <a:buChar char="Ø"/>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The first letter will be shown to you. You will be given 8 chances for easy, 6 chances for medium and 5 chances for hard difficulty.</a:t>
            </a:r>
          </a:p>
          <a:p>
            <a:pPr marL="285750" indent="-285750">
              <a:buFont typeface="Wingdings" panose="05000000000000000000" pitchFamily="2" charset="2"/>
              <a:buChar char="Ø"/>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Now, you can start guessing the word</a:t>
            </a:r>
          </a:p>
          <a:p>
            <a:pPr lvl="2"/>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endPar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D9CCE4D-9D8B-E9A0-44EC-85F1B8049314}"/>
              </a:ext>
            </a:extLst>
          </p:cNvPr>
          <p:cNvSpPr txBox="1"/>
          <p:nvPr/>
        </p:nvSpPr>
        <p:spPr>
          <a:xfrm>
            <a:off x="3034556" y="2356971"/>
            <a:ext cx="3501483" cy="2246769"/>
          </a:xfrm>
          <a:prstGeom prst="rect">
            <a:avLst/>
          </a:prstGeom>
          <a:noFill/>
        </p:spPr>
        <p:txBody>
          <a:bodyPr wrap="square" rtlCol="0">
            <a:spAutoFit/>
          </a:bodyPr>
          <a:lstStyle/>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Even if atleast one letter is at the same position as the desired word that you guess, it will be displayed along with the score and the number of chances remaining.</a:t>
            </a:r>
          </a:p>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If not, the same word with the number of blanks will be displayed and a chance will be deducted.</a:t>
            </a:r>
          </a:p>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You will be rewarded a point on guessing each letter accurately.</a:t>
            </a:r>
          </a:p>
        </p:txBody>
      </p:sp>
      <p:pic>
        <p:nvPicPr>
          <p:cNvPr id="8" name="Picture 7">
            <a:extLst>
              <a:ext uri="{FF2B5EF4-FFF2-40B4-BE49-F238E27FC236}">
                <a16:creationId xmlns:a16="http://schemas.microsoft.com/office/drawing/2014/main" id="{8757384D-95F9-9C23-AD98-66E2EE61D7AE}"/>
              </a:ext>
            </a:extLst>
          </p:cNvPr>
          <p:cNvPicPr>
            <a:picLocks noChangeAspect="1"/>
          </p:cNvPicPr>
          <p:nvPr/>
        </p:nvPicPr>
        <p:blipFill>
          <a:blip r:embed="rId7"/>
          <a:stretch>
            <a:fillRect/>
          </a:stretch>
        </p:blipFill>
        <p:spPr>
          <a:xfrm>
            <a:off x="4774542" y="4644628"/>
            <a:ext cx="739041" cy="49887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wipe(down)">
                                      <p:cBhvr>
                                        <p:cTn id="35" dur="580">
                                          <p:stCondLst>
                                            <p:cond delay="0"/>
                                          </p:stCondLst>
                                        </p:cTn>
                                        <p:tgtEl>
                                          <p:spTgt spid="6">
                                            <p:txEl>
                                              <p:pRg st="0" end="0"/>
                                            </p:txEl>
                                          </p:spTgt>
                                        </p:tgtEl>
                                      </p:cBhvr>
                                    </p:animEffect>
                                    <p:anim calcmode="lin" valueType="num">
                                      <p:cBhvr>
                                        <p:cTn id="36"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xEl>
                                              <p:pRg st="0" end="0"/>
                                            </p:txEl>
                                          </p:spTgt>
                                        </p:tgtEl>
                                      </p:cBhvr>
                                      <p:to x="100000" y="60000"/>
                                    </p:animScale>
                                    <p:animScale>
                                      <p:cBhvr>
                                        <p:cTn id="42" dur="166" decel="50000">
                                          <p:stCondLst>
                                            <p:cond delay="676"/>
                                          </p:stCondLst>
                                        </p:cTn>
                                        <p:tgtEl>
                                          <p:spTgt spid="6">
                                            <p:txEl>
                                              <p:pRg st="0" end="0"/>
                                            </p:txEl>
                                          </p:spTgt>
                                        </p:tgtEl>
                                      </p:cBhvr>
                                      <p:to x="100000" y="100000"/>
                                    </p:animScale>
                                    <p:animScale>
                                      <p:cBhvr>
                                        <p:cTn id="43" dur="26">
                                          <p:stCondLst>
                                            <p:cond delay="1312"/>
                                          </p:stCondLst>
                                        </p:cTn>
                                        <p:tgtEl>
                                          <p:spTgt spid="6">
                                            <p:txEl>
                                              <p:pRg st="0" end="0"/>
                                            </p:txEl>
                                          </p:spTgt>
                                        </p:tgtEl>
                                      </p:cBhvr>
                                      <p:to x="100000" y="80000"/>
                                    </p:animScale>
                                    <p:animScale>
                                      <p:cBhvr>
                                        <p:cTn id="44" dur="166" decel="50000">
                                          <p:stCondLst>
                                            <p:cond delay="1338"/>
                                          </p:stCondLst>
                                        </p:cTn>
                                        <p:tgtEl>
                                          <p:spTgt spid="6">
                                            <p:txEl>
                                              <p:pRg st="0" end="0"/>
                                            </p:txEl>
                                          </p:spTgt>
                                        </p:tgtEl>
                                      </p:cBhvr>
                                      <p:to x="100000" y="100000"/>
                                    </p:animScale>
                                    <p:animScale>
                                      <p:cBhvr>
                                        <p:cTn id="45" dur="26">
                                          <p:stCondLst>
                                            <p:cond delay="1642"/>
                                          </p:stCondLst>
                                        </p:cTn>
                                        <p:tgtEl>
                                          <p:spTgt spid="6">
                                            <p:txEl>
                                              <p:pRg st="0" end="0"/>
                                            </p:txEl>
                                          </p:spTgt>
                                        </p:tgtEl>
                                      </p:cBhvr>
                                      <p:to x="100000" y="90000"/>
                                    </p:animScale>
                                    <p:animScale>
                                      <p:cBhvr>
                                        <p:cTn id="46" dur="166" decel="50000">
                                          <p:stCondLst>
                                            <p:cond delay="1668"/>
                                          </p:stCondLst>
                                        </p:cTn>
                                        <p:tgtEl>
                                          <p:spTgt spid="6">
                                            <p:txEl>
                                              <p:pRg st="0" end="0"/>
                                            </p:txEl>
                                          </p:spTgt>
                                        </p:tgtEl>
                                      </p:cBhvr>
                                      <p:to x="100000" y="100000"/>
                                    </p:animScale>
                                    <p:animScale>
                                      <p:cBhvr>
                                        <p:cTn id="47" dur="26">
                                          <p:stCondLst>
                                            <p:cond delay="1808"/>
                                          </p:stCondLst>
                                        </p:cTn>
                                        <p:tgtEl>
                                          <p:spTgt spid="6">
                                            <p:txEl>
                                              <p:pRg st="0" end="0"/>
                                            </p:txEl>
                                          </p:spTgt>
                                        </p:tgtEl>
                                      </p:cBhvr>
                                      <p:to x="100000" y="95000"/>
                                    </p:animScale>
                                    <p:animScale>
                                      <p:cBhvr>
                                        <p:cTn id="48" dur="166" decel="50000">
                                          <p:stCondLst>
                                            <p:cond delay="1834"/>
                                          </p:stCondLst>
                                        </p:cTn>
                                        <p:tgtEl>
                                          <p:spTgt spid="6">
                                            <p:txEl>
                                              <p:pRg st="0" end="0"/>
                                            </p:tx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barn(inVertical)">
                                      <p:cBhvr>
                                        <p:cTn id="53" dur="500"/>
                                        <p:tgtEl>
                                          <p:spTgt spid="6">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 calcmode="lin" valueType="num">
                                      <p:cBhvr>
                                        <p:cTn id="5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59" dur="5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2" name="TextBox 1">
            <a:extLst>
              <a:ext uri="{FF2B5EF4-FFF2-40B4-BE49-F238E27FC236}">
                <a16:creationId xmlns:a16="http://schemas.microsoft.com/office/drawing/2014/main" id="{5B7BBCFD-66D3-3994-D0C7-C22CD70C255E}"/>
              </a:ext>
            </a:extLst>
          </p:cNvPr>
          <p:cNvSpPr txBox="1"/>
          <p:nvPr/>
        </p:nvSpPr>
        <p:spPr>
          <a:xfrm>
            <a:off x="0" y="156117"/>
            <a:ext cx="4296937" cy="1169551"/>
          </a:xfrm>
          <a:prstGeom prst="rect">
            <a:avLst/>
          </a:prstGeom>
          <a:noFill/>
        </p:spPr>
        <p:txBody>
          <a:bodyPr wrap="square" rtlCol="0">
            <a:spAutoFit/>
          </a:bodyPr>
          <a:lstStyle/>
          <a:p>
            <a:r>
              <a:rPr lang="en-IN" b="1" dirty="0">
                <a:latin typeface="Candara" panose="020E0502030303020204" pitchFamily="34" charset="0"/>
              </a:rPr>
              <a:t>For e.g., you desired to guess a 4 letter word and the correct word is LUNE and you guessed LOST, then you get O points and the same word is displayed again. Now you entered LAND, you are rewarded a point and L_ N_ is displayed.</a:t>
            </a:r>
          </a:p>
        </p:txBody>
      </p:sp>
      <p:sp>
        <p:nvSpPr>
          <p:cNvPr id="3" name="TextBox 2">
            <a:extLst>
              <a:ext uri="{FF2B5EF4-FFF2-40B4-BE49-F238E27FC236}">
                <a16:creationId xmlns:a16="http://schemas.microsoft.com/office/drawing/2014/main" id="{10F04BDE-43F4-2656-EF63-305ED1524DF1}"/>
              </a:ext>
            </a:extLst>
          </p:cNvPr>
          <p:cNvSpPr txBox="1"/>
          <p:nvPr/>
        </p:nvSpPr>
        <p:spPr>
          <a:xfrm>
            <a:off x="765717" y="1515677"/>
            <a:ext cx="3568390" cy="1815882"/>
          </a:xfrm>
          <a:prstGeom prst="rect">
            <a:avLst/>
          </a:prstGeom>
          <a:noFill/>
        </p:spPr>
        <p:txBody>
          <a:bodyPr wrap="square" rtlCol="0">
            <a:spAutoFit/>
          </a:bodyPr>
          <a:lstStyle/>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Once you guess the whole word properly, you will be given an option to either continue or to end the game.</a:t>
            </a:r>
          </a:p>
          <a:p>
            <a:endPar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If you lose, then you will be booted out of the game. If you wish to try again then you can do so by again opening the game.. </a:t>
            </a:r>
          </a:p>
        </p:txBody>
      </p:sp>
      <p:pic>
        <p:nvPicPr>
          <p:cNvPr id="7" name="Picture 6">
            <a:extLst>
              <a:ext uri="{FF2B5EF4-FFF2-40B4-BE49-F238E27FC236}">
                <a16:creationId xmlns:a16="http://schemas.microsoft.com/office/drawing/2014/main" id="{420E2412-BCD0-69E9-44E1-0D2B77EB69A5}"/>
              </a:ext>
            </a:extLst>
          </p:cNvPr>
          <p:cNvPicPr>
            <a:picLocks noChangeAspect="1"/>
          </p:cNvPicPr>
          <p:nvPr/>
        </p:nvPicPr>
        <p:blipFill>
          <a:blip r:embed="rId3"/>
          <a:stretch>
            <a:fillRect/>
          </a:stretch>
        </p:blipFill>
        <p:spPr>
          <a:xfrm rot="5400000">
            <a:off x="8560674" y="2455501"/>
            <a:ext cx="830652" cy="336000"/>
          </a:xfrm>
          <a:prstGeom prst="rect">
            <a:avLst/>
          </a:prstGeom>
        </p:spPr>
      </p:pic>
      <p:sp>
        <p:nvSpPr>
          <p:cNvPr id="8" name="Rectangle: Diagonal Corners Rounded 7">
            <a:extLst>
              <a:ext uri="{FF2B5EF4-FFF2-40B4-BE49-F238E27FC236}">
                <a16:creationId xmlns:a16="http://schemas.microsoft.com/office/drawing/2014/main" id="{059680C9-1488-B65C-A7DF-BA9984E63048}"/>
              </a:ext>
            </a:extLst>
          </p:cNvPr>
          <p:cNvSpPr/>
          <p:nvPr/>
        </p:nvSpPr>
        <p:spPr>
          <a:xfrm>
            <a:off x="3253883" y="4724214"/>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28C19EED-05D2-0D87-5B5D-FCD4EEBBB3F5}"/>
              </a:ext>
            </a:extLst>
          </p:cNvPr>
          <p:cNvSpPr txBox="1"/>
          <p:nvPr/>
        </p:nvSpPr>
        <p:spPr>
          <a:xfrm>
            <a:off x="3351665" y="4724214"/>
            <a:ext cx="193287" cy="307777"/>
          </a:xfrm>
          <a:prstGeom prst="rect">
            <a:avLst/>
          </a:prstGeom>
          <a:noFill/>
        </p:spPr>
        <p:txBody>
          <a:bodyPr wrap="square" rtlCol="0">
            <a:spAutoFit/>
          </a:bodyPr>
          <a:lstStyle/>
          <a:p>
            <a:r>
              <a:rPr lang="en-IN" b="1" dirty="0">
                <a:solidFill>
                  <a:schemeClr val="bg1"/>
                </a:solidFill>
              </a:rPr>
              <a:t>5</a:t>
            </a:r>
          </a:p>
        </p:txBody>
      </p:sp>
      <p:pic>
        <p:nvPicPr>
          <p:cNvPr id="6" name="Picture 5">
            <a:extLst>
              <a:ext uri="{FF2B5EF4-FFF2-40B4-BE49-F238E27FC236}">
                <a16:creationId xmlns:a16="http://schemas.microsoft.com/office/drawing/2014/main" id="{6AFBD481-B01D-7E3E-F25E-A58D45CC8C53}"/>
              </a:ext>
            </a:extLst>
          </p:cNvPr>
          <p:cNvPicPr>
            <a:picLocks noChangeAspect="1"/>
          </p:cNvPicPr>
          <p:nvPr/>
        </p:nvPicPr>
        <p:blipFill rotWithShape="1">
          <a:blip r:embed="rId4"/>
          <a:srcRect t="5203" r="62617" b="6197"/>
          <a:stretch/>
        </p:blipFill>
        <p:spPr>
          <a:xfrm>
            <a:off x="5071532" y="293184"/>
            <a:ext cx="3418264" cy="45571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Scale>
                                      <p:cBhvr>
                                        <p:cTn id="25"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
                                        </p:tgtEl>
                                        <p:attrNameLst>
                                          <p:attrName>ppt_x</p:attrName>
                                          <p:attrName>ppt_y</p:attrName>
                                        </p:attrNameLst>
                                      </p:cBhvr>
                                    </p:animMotion>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70" name="Google Shape;570;p40"/>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40"/>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72" name="Google Shape;572;p40"/>
          <p:cNvGrpSpPr/>
          <p:nvPr/>
        </p:nvGrpSpPr>
        <p:grpSpPr>
          <a:xfrm>
            <a:off x="1786339" y="1779601"/>
            <a:ext cx="473400" cy="473400"/>
            <a:chOff x="1786339" y="1703401"/>
            <a:chExt cx="473400" cy="473400"/>
          </a:xfrm>
        </p:grpSpPr>
        <p:sp>
          <p:nvSpPr>
            <p:cNvPr id="573" name="Google Shape;573;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74" name="Google Shape;574;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1</a:t>
              </a:r>
              <a:endParaRPr sz="600" dirty="0">
                <a:solidFill>
                  <a:schemeClr val="dk2"/>
                </a:solidFill>
                <a:latin typeface="Barlow"/>
                <a:ea typeface="Barlow"/>
                <a:cs typeface="Barlow"/>
                <a:sym typeface="Barlow"/>
              </a:endParaRPr>
            </a:p>
          </p:txBody>
        </p:sp>
      </p:grpSp>
      <p:grpSp>
        <p:nvGrpSpPr>
          <p:cNvPr id="575" name="Google Shape;575;p40"/>
          <p:cNvGrpSpPr/>
          <p:nvPr/>
        </p:nvGrpSpPr>
        <p:grpSpPr>
          <a:xfrm>
            <a:off x="3814414" y="1779601"/>
            <a:ext cx="473400" cy="473400"/>
            <a:chOff x="3814414" y="1703401"/>
            <a:chExt cx="473400" cy="473400"/>
          </a:xfrm>
        </p:grpSpPr>
        <p:sp>
          <p:nvSpPr>
            <p:cNvPr id="576" name="Google Shape;576;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77" name="Google Shape;577;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3</a:t>
              </a:r>
              <a:endParaRPr sz="600" dirty="0">
                <a:solidFill>
                  <a:schemeClr val="dk2"/>
                </a:solidFill>
                <a:latin typeface="Barlow"/>
                <a:ea typeface="Barlow"/>
                <a:cs typeface="Barlow"/>
                <a:sym typeface="Barlow"/>
              </a:endParaRPr>
            </a:p>
          </p:txBody>
        </p:sp>
      </p:grpSp>
      <p:grpSp>
        <p:nvGrpSpPr>
          <p:cNvPr id="578" name="Google Shape;578;p40"/>
          <p:cNvGrpSpPr/>
          <p:nvPr/>
        </p:nvGrpSpPr>
        <p:grpSpPr>
          <a:xfrm>
            <a:off x="6010245" y="1789213"/>
            <a:ext cx="473400" cy="473400"/>
            <a:chOff x="5842489" y="1703401"/>
            <a:chExt cx="473400" cy="473400"/>
          </a:xfrm>
        </p:grpSpPr>
        <p:sp>
          <p:nvSpPr>
            <p:cNvPr id="579" name="Google Shape;579;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80" name="Google Shape;580;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Barlow"/>
                  <a:ea typeface="Barlow"/>
                  <a:cs typeface="Barlow"/>
                  <a:sym typeface="Barlow"/>
                </a:rPr>
                <a:t>5</a:t>
              </a:r>
              <a:endParaRPr sz="600" dirty="0">
                <a:solidFill>
                  <a:schemeClr val="dk2"/>
                </a:solidFill>
                <a:latin typeface="Barlow"/>
                <a:ea typeface="Barlow"/>
                <a:cs typeface="Barlow"/>
                <a:sym typeface="Barlow"/>
              </a:endParaRPr>
            </a:p>
          </p:txBody>
        </p:sp>
      </p:grpSp>
      <p:grpSp>
        <p:nvGrpSpPr>
          <p:cNvPr id="581" name="Google Shape;581;p40"/>
          <p:cNvGrpSpPr/>
          <p:nvPr/>
        </p:nvGrpSpPr>
        <p:grpSpPr>
          <a:xfrm>
            <a:off x="7132782" y="3616043"/>
            <a:ext cx="473400" cy="473400"/>
            <a:chOff x="6880814" y="3576300"/>
            <a:chExt cx="473400" cy="473400"/>
          </a:xfrm>
        </p:grpSpPr>
        <p:sp>
          <p:nvSpPr>
            <p:cNvPr id="582" name="Google Shape;582;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83" name="Google Shape;583;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6</a:t>
              </a:r>
              <a:endParaRPr sz="600" dirty="0">
                <a:solidFill>
                  <a:schemeClr val="dk2"/>
                </a:solidFill>
                <a:latin typeface="Barlow"/>
                <a:ea typeface="Barlow"/>
                <a:cs typeface="Barlow"/>
                <a:sym typeface="Barlow"/>
              </a:endParaRPr>
            </a:p>
          </p:txBody>
        </p:sp>
      </p:grpSp>
      <p:grpSp>
        <p:nvGrpSpPr>
          <p:cNvPr id="584" name="Google Shape;584;p40"/>
          <p:cNvGrpSpPr/>
          <p:nvPr/>
        </p:nvGrpSpPr>
        <p:grpSpPr>
          <a:xfrm>
            <a:off x="4907715" y="3639049"/>
            <a:ext cx="473400" cy="473400"/>
            <a:chOff x="4852739" y="3576300"/>
            <a:chExt cx="473400" cy="473400"/>
          </a:xfrm>
        </p:grpSpPr>
        <p:sp>
          <p:nvSpPr>
            <p:cNvPr id="585" name="Google Shape;585;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86" name="Google Shape;586;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4</a:t>
              </a:r>
              <a:endParaRPr sz="600" dirty="0">
                <a:solidFill>
                  <a:schemeClr val="dk2"/>
                </a:solidFill>
                <a:latin typeface="Barlow"/>
                <a:ea typeface="Barlow"/>
                <a:cs typeface="Barlow"/>
                <a:sym typeface="Barlow"/>
              </a:endParaRPr>
            </a:p>
          </p:txBody>
        </p:sp>
      </p:grpSp>
      <p:grpSp>
        <p:nvGrpSpPr>
          <p:cNvPr id="587" name="Google Shape;587;p40"/>
          <p:cNvGrpSpPr/>
          <p:nvPr/>
        </p:nvGrpSpPr>
        <p:grpSpPr>
          <a:xfrm>
            <a:off x="2824664" y="3652500"/>
            <a:ext cx="473400" cy="473400"/>
            <a:chOff x="2824664" y="3576300"/>
            <a:chExt cx="473400" cy="473400"/>
          </a:xfrm>
        </p:grpSpPr>
        <p:sp>
          <p:nvSpPr>
            <p:cNvPr id="588" name="Google Shape;588;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p:txBody>
        </p:sp>
        <p:sp>
          <p:nvSpPr>
            <p:cNvPr id="589" name="Google Shape;589;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2</a:t>
              </a:r>
              <a:endParaRPr sz="600" dirty="0">
                <a:solidFill>
                  <a:schemeClr val="dk2"/>
                </a:solidFill>
                <a:latin typeface="Barlow"/>
                <a:ea typeface="Barlow"/>
                <a:cs typeface="Barlow"/>
                <a:sym typeface="Barlow"/>
              </a:endParaRPr>
            </a:p>
          </p:txBody>
        </p:sp>
      </p:grpSp>
      <p:sp>
        <p:nvSpPr>
          <p:cNvPr id="2" name="Rectangle 1">
            <a:extLst>
              <a:ext uri="{FF2B5EF4-FFF2-40B4-BE49-F238E27FC236}">
                <a16:creationId xmlns:a16="http://schemas.microsoft.com/office/drawing/2014/main" id="{65DEDB24-3A52-FA2B-A6F8-55C4BF232CF5}"/>
              </a:ext>
            </a:extLst>
          </p:cNvPr>
          <p:cNvSpPr/>
          <p:nvPr/>
        </p:nvSpPr>
        <p:spPr>
          <a:xfrm>
            <a:off x="824470" y="89928"/>
            <a:ext cx="4947188"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solidFill>
                  <a:srgbClr val="00B050"/>
                </a:solidFill>
                <a:effectLst>
                  <a:innerShdw blurRad="177800">
                    <a:schemeClr val="accent3">
                      <a:lumMod val="50000"/>
                    </a:schemeClr>
                  </a:innerShdw>
                </a:effectLst>
              </a:rPr>
              <a:t>Salient Features</a:t>
            </a:r>
          </a:p>
        </p:txBody>
      </p:sp>
      <p:grpSp>
        <p:nvGrpSpPr>
          <p:cNvPr id="3" name="Google Shape;1280;p49">
            <a:extLst>
              <a:ext uri="{FF2B5EF4-FFF2-40B4-BE49-F238E27FC236}">
                <a16:creationId xmlns:a16="http://schemas.microsoft.com/office/drawing/2014/main" id="{9428FEDC-64A9-45C0-D092-E17D70A16F08}"/>
              </a:ext>
            </a:extLst>
          </p:cNvPr>
          <p:cNvGrpSpPr/>
          <p:nvPr/>
        </p:nvGrpSpPr>
        <p:grpSpPr>
          <a:xfrm>
            <a:off x="502829" y="270772"/>
            <a:ext cx="321641" cy="469308"/>
            <a:chOff x="6718575" y="2318625"/>
            <a:chExt cx="256950" cy="407375"/>
          </a:xfrm>
          <a:solidFill>
            <a:schemeClr val="accent3">
              <a:lumMod val="50000"/>
            </a:schemeClr>
          </a:solidFill>
        </p:grpSpPr>
        <p:sp>
          <p:nvSpPr>
            <p:cNvPr id="4" name="Google Shape;1281;p49">
              <a:extLst>
                <a:ext uri="{FF2B5EF4-FFF2-40B4-BE49-F238E27FC236}">
                  <a16:creationId xmlns:a16="http://schemas.microsoft.com/office/drawing/2014/main" id="{C4CCB7AA-FEE9-8E60-617C-FA4472E51401}"/>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5" name="Google Shape;1282;p49">
              <a:extLst>
                <a:ext uri="{FF2B5EF4-FFF2-40B4-BE49-F238E27FC236}">
                  <a16:creationId xmlns:a16="http://schemas.microsoft.com/office/drawing/2014/main" id="{E8AF000F-EBAC-1AE3-45BD-9F8719F66314}"/>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6" name="Google Shape;1283;p49">
              <a:extLst>
                <a:ext uri="{FF2B5EF4-FFF2-40B4-BE49-F238E27FC236}">
                  <a16:creationId xmlns:a16="http://schemas.microsoft.com/office/drawing/2014/main" id="{43ED4847-ACDE-20C6-089E-B1847C660E80}"/>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7" name="Google Shape;1284;p49">
              <a:extLst>
                <a:ext uri="{FF2B5EF4-FFF2-40B4-BE49-F238E27FC236}">
                  <a16:creationId xmlns:a16="http://schemas.microsoft.com/office/drawing/2014/main" id="{88A479E0-4E67-329F-0F98-BDCAD675D3CD}"/>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8" name="Google Shape;1285;p49">
              <a:extLst>
                <a:ext uri="{FF2B5EF4-FFF2-40B4-BE49-F238E27FC236}">
                  <a16:creationId xmlns:a16="http://schemas.microsoft.com/office/drawing/2014/main" id="{1A12242E-1DEA-1CDC-6549-2DE22F2DF896}"/>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9" name="Google Shape;1286;p49">
              <a:extLst>
                <a:ext uri="{FF2B5EF4-FFF2-40B4-BE49-F238E27FC236}">
                  <a16:creationId xmlns:a16="http://schemas.microsoft.com/office/drawing/2014/main" id="{8E8B499A-04BF-E503-E448-16DA6B4F991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0" name="Google Shape;1287;p49">
              <a:extLst>
                <a:ext uri="{FF2B5EF4-FFF2-40B4-BE49-F238E27FC236}">
                  <a16:creationId xmlns:a16="http://schemas.microsoft.com/office/drawing/2014/main" id="{5A77B1C7-8085-F602-04A9-8F88365B6399}"/>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1" name="Google Shape;1288;p49">
              <a:extLst>
                <a:ext uri="{FF2B5EF4-FFF2-40B4-BE49-F238E27FC236}">
                  <a16:creationId xmlns:a16="http://schemas.microsoft.com/office/drawing/2014/main" id="{EC37B783-8A79-5BC8-114D-80874489FE43}"/>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12" name="Google Shape;1280;p49">
            <a:extLst>
              <a:ext uri="{FF2B5EF4-FFF2-40B4-BE49-F238E27FC236}">
                <a16:creationId xmlns:a16="http://schemas.microsoft.com/office/drawing/2014/main" id="{19F76F0C-4C6D-B423-64CE-BC6ECAF6838C}"/>
              </a:ext>
            </a:extLst>
          </p:cNvPr>
          <p:cNvGrpSpPr/>
          <p:nvPr/>
        </p:nvGrpSpPr>
        <p:grpSpPr>
          <a:xfrm>
            <a:off x="5771658" y="275406"/>
            <a:ext cx="321641" cy="469308"/>
            <a:chOff x="6718575" y="2318625"/>
            <a:chExt cx="256950" cy="407375"/>
          </a:xfrm>
          <a:solidFill>
            <a:schemeClr val="accent3">
              <a:lumMod val="50000"/>
            </a:schemeClr>
          </a:solidFill>
        </p:grpSpPr>
        <p:sp>
          <p:nvSpPr>
            <p:cNvPr id="13" name="Google Shape;1281;p49">
              <a:extLst>
                <a:ext uri="{FF2B5EF4-FFF2-40B4-BE49-F238E27FC236}">
                  <a16:creationId xmlns:a16="http://schemas.microsoft.com/office/drawing/2014/main" id="{49534684-4D90-8685-5D9F-2BFB94188C4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4" name="Google Shape;1282;p49">
              <a:extLst>
                <a:ext uri="{FF2B5EF4-FFF2-40B4-BE49-F238E27FC236}">
                  <a16:creationId xmlns:a16="http://schemas.microsoft.com/office/drawing/2014/main" id="{D6C1E1BF-0374-31A9-ADB3-AD872DA239B9}"/>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5" name="Google Shape;1283;p49">
              <a:extLst>
                <a:ext uri="{FF2B5EF4-FFF2-40B4-BE49-F238E27FC236}">
                  <a16:creationId xmlns:a16="http://schemas.microsoft.com/office/drawing/2014/main" id="{A40256B2-BF40-826B-C8C5-C28A39421CE4}"/>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6" name="Google Shape;1284;p49">
              <a:extLst>
                <a:ext uri="{FF2B5EF4-FFF2-40B4-BE49-F238E27FC236}">
                  <a16:creationId xmlns:a16="http://schemas.microsoft.com/office/drawing/2014/main" id="{A821C4BF-2419-7784-F5FA-4F16034FD3C2}"/>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7" name="Google Shape;1285;p49">
              <a:extLst>
                <a:ext uri="{FF2B5EF4-FFF2-40B4-BE49-F238E27FC236}">
                  <a16:creationId xmlns:a16="http://schemas.microsoft.com/office/drawing/2014/main" id="{D8065C7C-3D7C-7686-960B-57FDD232788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8" name="Google Shape;1286;p49">
              <a:extLst>
                <a:ext uri="{FF2B5EF4-FFF2-40B4-BE49-F238E27FC236}">
                  <a16:creationId xmlns:a16="http://schemas.microsoft.com/office/drawing/2014/main" id="{734A8AAF-D989-E575-A641-D1FBA2A52476}"/>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19" name="Google Shape;1287;p49">
              <a:extLst>
                <a:ext uri="{FF2B5EF4-FFF2-40B4-BE49-F238E27FC236}">
                  <a16:creationId xmlns:a16="http://schemas.microsoft.com/office/drawing/2014/main" id="{2587981C-9F94-C51B-BF18-5A9D62360C76}"/>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20" name="Google Shape;1288;p49">
              <a:extLst>
                <a:ext uri="{FF2B5EF4-FFF2-40B4-BE49-F238E27FC236}">
                  <a16:creationId xmlns:a16="http://schemas.microsoft.com/office/drawing/2014/main" id="{547D02AE-7518-FCA2-53CA-6BFA5ACB7D1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sp>
        <p:nvSpPr>
          <p:cNvPr id="21" name="Rectangle 20">
            <a:extLst>
              <a:ext uri="{FF2B5EF4-FFF2-40B4-BE49-F238E27FC236}">
                <a16:creationId xmlns:a16="http://schemas.microsoft.com/office/drawing/2014/main" id="{6BF38046-80C0-16B9-A9AA-7853099B54BE}"/>
              </a:ext>
            </a:extLst>
          </p:cNvPr>
          <p:cNvSpPr/>
          <p:nvPr/>
        </p:nvSpPr>
        <p:spPr>
          <a:xfrm>
            <a:off x="1270749" y="1097127"/>
            <a:ext cx="1906292" cy="369332"/>
          </a:xfrm>
          <a:prstGeom prst="rect">
            <a:avLst/>
          </a:prstGeom>
          <a:noFill/>
        </p:spPr>
        <p:txBody>
          <a:bodyPr wrap="none" lIns="91440" tIns="45720" rIns="91440" bIns="45720">
            <a:spAutoFit/>
          </a:bodyPr>
          <a:lstStyle/>
          <a:p>
            <a:pPr algn="ctr"/>
            <a:r>
              <a:rPr lang="en-US" sz="1800" b="1" dirty="0">
                <a:ln w="0"/>
                <a:solidFill>
                  <a:srgbClr val="C00000"/>
                </a:solidFill>
                <a:effectLst>
                  <a:outerShdw blurRad="38100" dist="38100" dir="2700000" algn="tl">
                    <a:srgbClr val="000000">
                      <a:alpha val="43137"/>
                    </a:srgbClr>
                  </a:outerShdw>
                </a:effectLst>
                <a:latin typeface="Footlight MT Light" panose="0204060206030A020304" pitchFamily="18" charset="0"/>
                <a:cs typeface="Arial" panose="020B0604020202020204" pitchFamily="34" charset="0"/>
              </a:rPr>
              <a:t>Variety of Choices</a:t>
            </a:r>
          </a:p>
        </p:txBody>
      </p:sp>
      <p:sp>
        <p:nvSpPr>
          <p:cNvPr id="22" name="TextBox 21">
            <a:extLst>
              <a:ext uri="{FF2B5EF4-FFF2-40B4-BE49-F238E27FC236}">
                <a16:creationId xmlns:a16="http://schemas.microsoft.com/office/drawing/2014/main" id="{B6903904-608C-E708-8706-2A1AE3F28E23}"/>
              </a:ext>
            </a:extLst>
          </p:cNvPr>
          <p:cNvSpPr txBox="1"/>
          <p:nvPr/>
        </p:nvSpPr>
        <p:spPr>
          <a:xfrm>
            <a:off x="956009" y="1373518"/>
            <a:ext cx="2535764"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Choose from a 4-letter word way up till a 10-letter word!!!</a:t>
            </a:r>
          </a:p>
        </p:txBody>
      </p:sp>
      <p:sp>
        <p:nvSpPr>
          <p:cNvPr id="23" name="Rectangle 22">
            <a:extLst>
              <a:ext uri="{FF2B5EF4-FFF2-40B4-BE49-F238E27FC236}">
                <a16:creationId xmlns:a16="http://schemas.microsoft.com/office/drawing/2014/main" id="{CF187BCF-B702-C5A1-55CF-AD8F6FF30194}"/>
              </a:ext>
            </a:extLst>
          </p:cNvPr>
          <p:cNvSpPr/>
          <p:nvPr/>
        </p:nvSpPr>
        <p:spPr>
          <a:xfrm>
            <a:off x="2032382" y="4023578"/>
            <a:ext cx="1967205" cy="369332"/>
          </a:xfrm>
          <a:prstGeom prst="rect">
            <a:avLst/>
          </a:prstGeom>
          <a:noFill/>
        </p:spPr>
        <p:txBody>
          <a:bodyPr wrap="none" lIns="91440" tIns="45720" rIns="91440" bIns="45720">
            <a:spAutoFit/>
          </a:bodyPr>
          <a:lstStyle/>
          <a:p>
            <a:pPr algn="ctr"/>
            <a:r>
              <a:rPr lang="en-US" sz="1800" b="1" cap="none" spc="0" dirty="0">
                <a:ln w="0"/>
                <a:solidFill>
                  <a:srgbClr val="00B0F0"/>
                </a:solidFill>
                <a:effectLst>
                  <a:outerShdw blurRad="38100" dist="19050" dir="2700000" algn="tl" rotWithShape="0">
                    <a:schemeClr val="dk1">
                      <a:alpha val="40000"/>
                    </a:schemeClr>
                  </a:outerShdw>
                </a:effectLst>
                <a:latin typeface="Footlight MT Light" panose="0204060206030A020304" pitchFamily="18" charset="0"/>
              </a:rPr>
              <a:t>Mind Challenging</a:t>
            </a:r>
          </a:p>
        </p:txBody>
      </p:sp>
      <p:sp>
        <p:nvSpPr>
          <p:cNvPr id="34" name="Rectangle 33">
            <a:extLst>
              <a:ext uri="{FF2B5EF4-FFF2-40B4-BE49-F238E27FC236}">
                <a16:creationId xmlns:a16="http://schemas.microsoft.com/office/drawing/2014/main" id="{3734DA22-A69D-4775-5BB7-429F63230A57}"/>
              </a:ext>
            </a:extLst>
          </p:cNvPr>
          <p:cNvSpPr/>
          <p:nvPr/>
        </p:nvSpPr>
        <p:spPr>
          <a:xfrm>
            <a:off x="3675715" y="917244"/>
            <a:ext cx="1282723" cy="369332"/>
          </a:xfrm>
          <a:prstGeom prst="rect">
            <a:avLst/>
          </a:prstGeom>
          <a:noFill/>
        </p:spPr>
        <p:txBody>
          <a:bodyPr wrap="none" lIns="91440" tIns="45720" rIns="91440" bIns="45720">
            <a:spAutoFit/>
          </a:bodyPr>
          <a:lstStyle/>
          <a:p>
            <a:pPr algn="ctr"/>
            <a:r>
              <a:rPr lang="en-US" sz="1800" b="1" cap="none" spc="0" dirty="0">
                <a:ln w="0"/>
                <a:solidFill>
                  <a:srgbClr val="FF0000"/>
                </a:solidFill>
                <a:effectLst>
                  <a:outerShdw blurRad="38100" dist="19050" dir="2700000" algn="tl" rotWithShape="0">
                    <a:schemeClr val="dk1">
                      <a:alpha val="40000"/>
                    </a:schemeClr>
                  </a:outerShdw>
                </a:effectLst>
                <a:latin typeface="Footlight MT Light" panose="0204060206030A020304" pitchFamily="18" charset="0"/>
              </a:rPr>
              <a:t>Ease of Play</a:t>
            </a:r>
          </a:p>
        </p:txBody>
      </p:sp>
      <p:sp>
        <p:nvSpPr>
          <p:cNvPr id="35" name="Rectangle 34">
            <a:extLst>
              <a:ext uri="{FF2B5EF4-FFF2-40B4-BE49-F238E27FC236}">
                <a16:creationId xmlns:a16="http://schemas.microsoft.com/office/drawing/2014/main" id="{C193B95D-40B4-EC51-9DA2-743496B12204}"/>
              </a:ext>
            </a:extLst>
          </p:cNvPr>
          <p:cNvSpPr/>
          <p:nvPr/>
        </p:nvSpPr>
        <p:spPr>
          <a:xfrm>
            <a:off x="4312716" y="4040634"/>
            <a:ext cx="2085827" cy="369332"/>
          </a:xfrm>
          <a:prstGeom prst="rect">
            <a:avLst/>
          </a:prstGeom>
          <a:noFill/>
        </p:spPr>
        <p:txBody>
          <a:bodyPr wrap="none" lIns="91440" tIns="45720" rIns="91440" bIns="45720">
            <a:spAutoFit/>
          </a:bodyPr>
          <a:lstStyle/>
          <a:p>
            <a:pPr algn="ctr"/>
            <a:r>
              <a:rPr lang="en-US" sz="1800" b="1" dirty="0">
                <a:ln w="0"/>
                <a:solidFill>
                  <a:srgbClr val="00CC00"/>
                </a:solidFill>
                <a:effectLst>
                  <a:outerShdw blurRad="38100" dist="19050" dir="2700000" algn="tl" rotWithShape="0">
                    <a:schemeClr val="dk1">
                      <a:alpha val="40000"/>
                    </a:schemeClr>
                  </a:outerShdw>
                </a:effectLst>
                <a:latin typeface="Footlight MT Light" panose="0204060206030A020304" pitchFamily="18" charset="0"/>
              </a:rPr>
              <a:t>Vocab Development</a:t>
            </a:r>
            <a:endParaRPr lang="en-US" sz="1800" b="1" cap="none" spc="0" dirty="0">
              <a:ln w="0"/>
              <a:solidFill>
                <a:srgbClr val="00CC00"/>
              </a:solidFill>
              <a:effectLst>
                <a:outerShdw blurRad="38100" dist="19050" dir="2700000" algn="tl" rotWithShape="0">
                  <a:schemeClr val="dk1">
                    <a:alpha val="40000"/>
                  </a:schemeClr>
                </a:outerShdw>
              </a:effectLst>
              <a:latin typeface="Footlight MT Light" panose="0204060206030A020304" pitchFamily="18" charset="0"/>
            </a:endParaRPr>
          </a:p>
        </p:txBody>
      </p:sp>
      <p:sp>
        <p:nvSpPr>
          <p:cNvPr id="36" name="Rectangle 35">
            <a:extLst>
              <a:ext uri="{FF2B5EF4-FFF2-40B4-BE49-F238E27FC236}">
                <a16:creationId xmlns:a16="http://schemas.microsoft.com/office/drawing/2014/main" id="{1C79D4A6-B51A-275A-4B65-9CA37CA7D557}"/>
              </a:ext>
            </a:extLst>
          </p:cNvPr>
          <p:cNvSpPr/>
          <p:nvPr/>
        </p:nvSpPr>
        <p:spPr>
          <a:xfrm>
            <a:off x="6796774" y="3945567"/>
            <a:ext cx="1279516" cy="369332"/>
          </a:xfrm>
          <a:prstGeom prst="rect">
            <a:avLst/>
          </a:prstGeom>
          <a:noFill/>
        </p:spPr>
        <p:txBody>
          <a:bodyPr wrap="none" lIns="91440" tIns="45720" rIns="91440" bIns="45720">
            <a:spAutoFit/>
          </a:bodyPr>
          <a:lstStyle/>
          <a:p>
            <a:pPr algn="ctr"/>
            <a:r>
              <a:rPr lang="en-US" sz="1800" b="1" cap="none" spc="0" dirty="0">
                <a:ln w="0"/>
                <a:solidFill>
                  <a:srgbClr val="7030A0"/>
                </a:solidFill>
                <a:effectLst>
                  <a:outerShdw blurRad="38100" dist="19050" dir="2700000" algn="tl" rotWithShape="0">
                    <a:schemeClr val="dk1">
                      <a:alpha val="40000"/>
                    </a:schemeClr>
                  </a:outerShdw>
                </a:effectLst>
                <a:latin typeface="Footlight MT Light" panose="0204060206030A020304" pitchFamily="18" charset="0"/>
              </a:rPr>
              <a:t>For all Ages</a:t>
            </a:r>
          </a:p>
        </p:txBody>
      </p:sp>
      <p:sp>
        <p:nvSpPr>
          <p:cNvPr id="37" name="TextBox 36">
            <a:extLst>
              <a:ext uri="{FF2B5EF4-FFF2-40B4-BE49-F238E27FC236}">
                <a16:creationId xmlns:a16="http://schemas.microsoft.com/office/drawing/2014/main" id="{DA9E3624-5DEF-A6FD-8872-31E5392A2ADD}"/>
              </a:ext>
            </a:extLst>
          </p:cNvPr>
          <p:cNvSpPr txBox="1"/>
          <p:nvPr/>
        </p:nvSpPr>
        <p:spPr>
          <a:xfrm>
            <a:off x="6483645" y="4208244"/>
            <a:ext cx="2144170"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From youngsters to elders, all can enjoy Guess Me!</a:t>
            </a:r>
          </a:p>
        </p:txBody>
      </p:sp>
      <p:sp>
        <p:nvSpPr>
          <p:cNvPr id="38" name="TextBox 37">
            <a:extLst>
              <a:ext uri="{FF2B5EF4-FFF2-40B4-BE49-F238E27FC236}">
                <a16:creationId xmlns:a16="http://schemas.microsoft.com/office/drawing/2014/main" id="{D3E1AA0E-B5B4-1ACF-9F49-5B6803A3EF77}"/>
              </a:ext>
            </a:extLst>
          </p:cNvPr>
          <p:cNvSpPr txBox="1"/>
          <p:nvPr/>
        </p:nvSpPr>
        <p:spPr>
          <a:xfrm>
            <a:off x="3235660" y="1143150"/>
            <a:ext cx="2181023" cy="738664"/>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An entertaining game with  simple rules and exciting challenges</a:t>
            </a:r>
          </a:p>
        </p:txBody>
      </p:sp>
      <p:sp>
        <p:nvSpPr>
          <p:cNvPr id="39" name="TextBox 38">
            <a:extLst>
              <a:ext uri="{FF2B5EF4-FFF2-40B4-BE49-F238E27FC236}">
                <a16:creationId xmlns:a16="http://schemas.microsoft.com/office/drawing/2014/main" id="{8EBA98E9-1C0F-E528-53E0-F45611E46DD3}"/>
              </a:ext>
            </a:extLst>
          </p:cNvPr>
          <p:cNvSpPr txBox="1"/>
          <p:nvPr/>
        </p:nvSpPr>
        <p:spPr>
          <a:xfrm>
            <a:off x="1664245" y="4275791"/>
            <a:ext cx="2661926"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Seems simple initially but as you progress you feel the thrill!!</a:t>
            </a:r>
          </a:p>
        </p:txBody>
      </p:sp>
      <p:sp>
        <p:nvSpPr>
          <p:cNvPr id="40" name="TextBox 39">
            <a:extLst>
              <a:ext uri="{FF2B5EF4-FFF2-40B4-BE49-F238E27FC236}">
                <a16:creationId xmlns:a16="http://schemas.microsoft.com/office/drawing/2014/main" id="{1C2026FC-5151-A159-9C91-910031E4FD41}"/>
              </a:ext>
            </a:extLst>
          </p:cNvPr>
          <p:cNvSpPr txBox="1"/>
          <p:nvPr/>
        </p:nvSpPr>
        <p:spPr>
          <a:xfrm>
            <a:off x="5416683" y="1143150"/>
            <a:ext cx="2233993" cy="738664"/>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Compete with other players and know where you stand from our leaderboard!</a:t>
            </a:r>
          </a:p>
        </p:txBody>
      </p:sp>
      <p:sp>
        <p:nvSpPr>
          <p:cNvPr id="41" name="Rectangle 40">
            <a:extLst>
              <a:ext uri="{FF2B5EF4-FFF2-40B4-BE49-F238E27FC236}">
                <a16:creationId xmlns:a16="http://schemas.microsoft.com/office/drawing/2014/main" id="{1CA6F789-D3B8-3AE8-563B-FD7BB1B0C445}"/>
              </a:ext>
            </a:extLst>
          </p:cNvPr>
          <p:cNvSpPr/>
          <p:nvPr/>
        </p:nvSpPr>
        <p:spPr>
          <a:xfrm>
            <a:off x="5598166" y="869391"/>
            <a:ext cx="1871025" cy="369332"/>
          </a:xfrm>
          <a:prstGeom prst="rect">
            <a:avLst/>
          </a:prstGeom>
          <a:noFill/>
        </p:spPr>
        <p:txBody>
          <a:bodyPr wrap="none" lIns="91440" tIns="45720" rIns="91440" bIns="45720">
            <a:spAutoFit/>
          </a:bodyPr>
          <a:lstStyle/>
          <a:p>
            <a:pPr algn="ctr"/>
            <a:r>
              <a:rPr lang="en-US" sz="1800" b="1" cap="none" spc="0" dirty="0">
                <a:ln w="0"/>
                <a:solidFill>
                  <a:schemeClr val="accent1">
                    <a:lumMod val="25000"/>
                  </a:schemeClr>
                </a:solidFill>
                <a:effectLst>
                  <a:outerShdw blurRad="38100" dist="19050" dir="2700000" algn="tl" rotWithShape="0">
                    <a:schemeClr val="dk1">
                      <a:alpha val="40000"/>
                    </a:schemeClr>
                  </a:outerShdw>
                </a:effectLst>
                <a:latin typeface="Footlight MT Light" panose="0204060206030A020304" pitchFamily="18" charset="0"/>
              </a:rPr>
              <a:t>Competitive Skills</a:t>
            </a:r>
          </a:p>
        </p:txBody>
      </p:sp>
      <p:sp>
        <p:nvSpPr>
          <p:cNvPr id="42" name="TextBox 41">
            <a:extLst>
              <a:ext uri="{FF2B5EF4-FFF2-40B4-BE49-F238E27FC236}">
                <a16:creationId xmlns:a16="http://schemas.microsoft.com/office/drawing/2014/main" id="{3BF0873D-DF82-E8B4-D565-3FF9F4E68A2D}"/>
              </a:ext>
            </a:extLst>
          </p:cNvPr>
          <p:cNvSpPr txBox="1"/>
          <p:nvPr/>
        </p:nvSpPr>
        <p:spPr>
          <a:xfrm>
            <a:off x="4228291" y="4286076"/>
            <a:ext cx="2528112"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Enhance your vocabulary by learning new words on the go!!!</a:t>
            </a:r>
          </a:p>
        </p:txBody>
      </p:sp>
      <p:pic>
        <p:nvPicPr>
          <p:cNvPr id="44" name="Picture 43">
            <a:extLst>
              <a:ext uri="{FF2B5EF4-FFF2-40B4-BE49-F238E27FC236}">
                <a16:creationId xmlns:a16="http://schemas.microsoft.com/office/drawing/2014/main" id="{AF253A70-05E9-4C23-2065-85FDB1A5647F}"/>
              </a:ext>
            </a:extLst>
          </p:cNvPr>
          <p:cNvPicPr>
            <a:picLocks noChangeAspect="1"/>
          </p:cNvPicPr>
          <p:nvPr/>
        </p:nvPicPr>
        <p:blipFill>
          <a:blip r:embed="rId3"/>
          <a:stretch>
            <a:fillRect/>
          </a:stretch>
        </p:blipFill>
        <p:spPr>
          <a:xfrm rot="5400000">
            <a:off x="4427207" y="4473008"/>
            <a:ext cx="289585" cy="937341"/>
          </a:xfrm>
          <a:prstGeom prst="rect">
            <a:avLst/>
          </a:prstGeom>
        </p:spPr>
      </p:pic>
      <p:pic>
        <p:nvPicPr>
          <p:cNvPr id="46" name="Picture 45">
            <a:extLst>
              <a:ext uri="{FF2B5EF4-FFF2-40B4-BE49-F238E27FC236}">
                <a16:creationId xmlns:a16="http://schemas.microsoft.com/office/drawing/2014/main" id="{BD164C58-A3C9-E250-4C6A-78F92F81A11F}"/>
              </a:ext>
            </a:extLst>
          </p:cNvPr>
          <p:cNvPicPr>
            <a:picLocks noChangeAspect="1"/>
          </p:cNvPicPr>
          <p:nvPr/>
        </p:nvPicPr>
        <p:blipFill>
          <a:blip r:embed="rId4"/>
          <a:stretch>
            <a:fillRect/>
          </a:stretch>
        </p:blipFill>
        <p:spPr>
          <a:xfrm>
            <a:off x="3836579" y="4929179"/>
            <a:ext cx="1341236" cy="214322"/>
          </a:xfrm>
          <a:prstGeom prst="rect">
            <a:avLst/>
          </a:prstGeom>
        </p:spPr>
      </p:pic>
      <p:sp>
        <p:nvSpPr>
          <p:cNvPr id="24" name="Rectangle: Diagonal Corners Rounded 23">
            <a:extLst>
              <a:ext uri="{FF2B5EF4-FFF2-40B4-BE49-F238E27FC236}">
                <a16:creationId xmlns:a16="http://schemas.microsoft.com/office/drawing/2014/main" id="{118D1357-972D-F17F-EE6A-A92044658EB7}"/>
              </a:ext>
            </a:extLst>
          </p:cNvPr>
          <p:cNvSpPr/>
          <p:nvPr/>
        </p:nvSpPr>
        <p:spPr>
          <a:xfrm>
            <a:off x="3982429" y="4780496"/>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F7000F6E-140E-5E1C-70C2-0B182A7E6AD0}"/>
              </a:ext>
            </a:extLst>
          </p:cNvPr>
          <p:cNvSpPr txBox="1"/>
          <p:nvPr/>
        </p:nvSpPr>
        <p:spPr>
          <a:xfrm>
            <a:off x="4073090" y="4771947"/>
            <a:ext cx="352401" cy="307777"/>
          </a:xfrm>
          <a:prstGeom prst="rect">
            <a:avLst/>
          </a:prstGeom>
          <a:noFill/>
        </p:spPr>
        <p:txBody>
          <a:bodyPr wrap="square" rtlCol="0">
            <a:spAutoFit/>
          </a:bodyPr>
          <a:lstStyle/>
          <a:p>
            <a:r>
              <a:rPr lang="en-IN" b="1" dirty="0">
                <a:solidFill>
                  <a:schemeClr val="bg1"/>
                </a:solidFill>
              </a:rPr>
              <a:t>6</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72"/>
                                        </p:tgtEl>
                                        <p:attrNameLst>
                                          <p:attrName>style.visibility</p:attrName>
                                        </p:attrNameLst>
                                      </p:cBhvr>
                                      <p:to>
                                        <p:strVal val="visible"/>
                                      </p:to>
                                    </p:set>
                                    <p:animEffect transition="in" filter="fade">
                                      <p:cBhvr>
                                        <p:cTn id="12" dur="2000"/>
                                        <p:tgtEl>
                                          <p:spTgt spid="572"/>
                                        </p:tgtEl>
                                      </p:cBhvr>
                                    </p:animEffect>
                                    <p:anim calcmode="lin" valueType="num">
                                      <p:cBhvr>
                                        <p:cTn id="13" dur="2000" fill="hold"/>
                                        <p:tgtEl>
                                          <p:spTgt spid="572"/>
                                        </p:tgtEl>
                                        <p:attrNameLst>
                                          <p:attrName>ppt_w</p:attrName>
                                        </p:attrNameLst>
                                      </p:cBhvr>
                                      <p:tavLst>
                                        <p:tav tm="0" fmla="#ppt_w*sin(2.5*pi*$)">
                                          <p:val>
                                            <p:fltVal val="0"/>
                                          </p:val>
                                        </p:tav>
                                        <p:tav tm="100000">
                                          <p:val>
                                            <p:fltVal val="1"/>
                                          </p:val>
                                        </p:tav>
                                      </p:tavLst>
                                    </p:anim>
                                    <p:anim calcmode="lin" valueType="num">
                                      <p:cBhvr>
                                        <p:cTn id="14" dur="2000" fill="hold"/>
                                        <p:tgtEl>
                                          <p:spTgt spid="57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587"/>
                                        </p:tgtEl>
                                        <p:attrNameLst>
                                          <p:attrName>style.visibility</p:attrName>
                                        </p:attrNameLst>
                                      </p:cBhvr>
                                      <p:to>
                                        <p:strVal val="visible"/>
                                      </p:to>
                                    </p:set>
                                    <p:animEffect transition="in" filter="fade">
                                      <p:cBhvr>
                                        <p:cTn id="29" dur="2000"/>
                                        <p:tgtEl>
                                          <p:spTgt spid="587"/>
                                        </p:tgtEl>
                                      </p:cBhvr>
                                    </p:animEffect>
                                    <p:anim calcmode="lin" valueType="num">
                                      <p:cBhvr>
                                        <p:cTn id="30" dur="2000" fill="hold"/>
                                        <p:tgtEl>
                                          <p:spTgt spid="587"/>
                                        </p:tgtEl>
                                        <p:attrNameLst>
                                          <p:attrName>ppt_w</p:attrName>
                                        </p:attrNameLst>
                                      </p:cBhvr>
                                      <p:tavLst>
                                        <p:tav tm="0" fmla="#ppt_w*sin(2.5*pi*$)">
                                          <p:val>
                                            <p:fltVal val="0"/>
                                          </p:val>
                                        </p:tav>
                                        <p:tav tm="100000">
                                          <p:val>
                                            <p:fltVal val="1"/>
                                          </p:val>
                                        </p:tav>
                                      </p:tavLst>
                                    </p:anim>
                                    <p:anim calcmode="lin" valueType="num">
                                      <p:cBhvr>
                                        <p:cTn id="31" dur="2000" fill="hold"/>
                                        <p:tgtEl>
                                          <p:spTgt spid="58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575"/>
                                        </p:tgtEl>
                                        <p:attrNameLst>
                                          <p:attrName>style.visibility</p:attrName>
                                        </p:attrNameLst>
                                      </p:cBhvr>
                                      <p:to>
                                        <p:strVal val="visible"/>
                                      </p:to>
                                    </p:set>
                                    <p:animEffect transition="in" filter="fade">
                                      <p:cBhvr>
                                        <p:cTn id="46" dur="2000"/>
                                        <p:tgtEl>
                                          <p:spTgt spid="575"/>
                                        </p:tgtEl>
                                      </p:cBhvr>
                                    </p:animEffect>
                                    <p:anim calcmode="lin" valueType="num">
                                      <p:cBhvr>
                                        <p:cTn id="47" dur="2000" fill="hold"/>
                                        <p:tgtEl>
                                          <p:spTgt spid="575"/>
                                        </p:tgtEl>
                                        <p:attrNameLst>
                                          <p:attrName>ppt_w</p:attrName>
                                        </p:attrNameLst>
                                      </p:cBhvr>
                                      <p:tavLst>
                                        <p:tav tm="0" fmla="#ppt_w*sin(2.5*pi*$)">
                                          <p:val>
                                            <p:fltVal val="0"/>
                                          </p:val>
                                        </p:tav>
                                        <p:tav tm="100000">
                                          <p:val>
                                            <p:fltVal val="1"/>
                                          </p:val>
                                        </p:tav>
                                      </p:tavLst>
                                    </p:anim>
                                    <p:anim calcmode="lin" valueType="num">
                                      <p:cBhvr>
                                        <p:cTn id="48" dur="2000" fill="hold"/>
                                        <p:tgtEl>
                                          <p:spTgt spid="575"/>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heel(1)">
                                      <p:cBhvr>
                                        <p:cTn id="53" dur="20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nodeType="clickEffect">
                                  <p:stCondLst>
                                    <p:cond delay="0"/>
                                  </p:stCondLst>
                                  <p:childTnLst>
                                    <p:set>
                                      <p:cBhvr>
                                        <p:cTn id="62" dur="1" fill="hold">
                                          <p:stCondLst>
                                            <p:cond delay="0"/>
                                          </p:stCondLst>
                                        </p:cTn>
                                        <p:tgtEl>
                                          <p:spTgt spid="584"/>
                                        </p:tgtEl>
                                        <p:attrNameLst>
                                          <p:attrName>style.visibility</p:attrName>
                                        </p:attrNameLst>
                                      </p:cBhvr>
                                      <p:to>
                                        <p:strVal val="visible"/>
                                      </p:to>
                                    </p:set>
                                    <p:animEffect transition="in" filter="fade">
                                      <p:cBhvr>
                                        <p:cTn id="63" dur="2000"/>
                                        <p:tgtEl>
                                          <p:spTgt spid="584"/>
                                        </p:tgtEl>
                                      </p:cBhvr>
                                    </p:animEffect>
                                    <p:anim calcmode="lin" valueType="num">
                                      <p:cBhvr>
                                        <p:cTn id="64" dur="2000" fill="hold"/>
                                        <p:tgtEl>
                                          <p:spTgt spid="584"/>
                                        </p:tgtEl>
                                        <p:attrNameLst>
                                          <p:attrName>ppt_w</p:attrName>
                                        </p:attrNameLst>
                                      </p:cBhvr>
                                      <p:tavLst>
                                        <p:tav tm="0" fmla="#ppt_w*sin(2.5*pi*$)">
                                          <p:val>
                                            <p:fltVal val="0"/>
                                          </p:val>
                                        </p:tav>
                                        <p:tav tm="100000">
                                          <p:val>
                                            <p:fltVal val="1"/>
                                          </p:val>
                                        </p:tav>
                                      </p:tavLst>
                                    </p:anim>
                                    <p:anim calcmode="lin" valueType="num">
                                      <p:cBhvr>
                                        <p:cTn id="65" dur="2000" fill="hold"/>
                                        <p:tgtEl>
                                          <p:spTgt spid="58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0"/>
                                        <p:tgtEl>
                                          <p:spTgt spid="42"/>
                                        </p:tgtEl>
                                      </p:cBhvr>
                                    </p:animEffect>
                                    <p:anim calcmode="lin" valueType="num">
                                      <p:cBhvr>
                                        <p:cTn id="76" dur="1000" fill="hold"/>
                                        <p:tgtEl>
                                          <p:spTgt spid="42"/>
                                        </p:tgtEl>
                                        <p:attrNameLst>
                                          <p:attrName>ppt_x</p:attrName>
                                        </p:attrNameLst>
                                      </p:cBhvr>
                                      <p:tavLst>
                                        <p:tav tm="0">
                                          <p:val>
                                            <p:strVal val="#ppt_x"/>
                                          </p:val>
                                        </p:tav>
                                        <p:tav tm="100000">
                                          <p:val>
                                            <p:strVal val="#ppt_x"/>
                                          </p:val>
                                        </p:tav>
                                      </p:tavLst>
                                    </p:anim>
                                    <p:anim calcmode="lin" valueType="num">
                                      <p:cBhvr>
                                        <p:cTn id="7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nodeType="clickEffect">
                                  <p:stCondLst>
                                    <p:cond delay="0"/>
                                  </p:stCondLst>
                                  <p:childTnLst>
                                    <p:set>
                                      <p:cBhvr>
                                        <p:cTn id="81" dur="1" fill="hold">
                                          <p:stCondLst>
                                            <p:cond delay="0"/>
                                          </p:stCondLst>
                                        </p:cTn>
                                        <p:tgtEl>
                                          <p:spTgt spid="578"/>
                                        </p:tgtEl>
                                        <p:attrNameLst>
                                          <p:attrName>style.visibility</p:attrName>
                                        </p:attrNameLst>
                                      </p:cBhvr>
                                      <p:to>
                                        <p:strVal val="visible"/>
                                      </p:to>
                                    </p:set>
                                    <p:animEffect transition="in" filter="fade">
                                      <p:cBhvr>
                                        <p:cTn id="82" dur="2000"/>
                                        <p:tgtEl>
                                          <p:spTgt spid="578"/>
                                        </p:tgtEl>
                                      </p:cBhvr>
                                    </p:animEffect>
                                    <p:anim calcmode="lin" valueType="num">
                                      <p:cBhvr>
                                        <p:cTn id="83" dur="2000" fill="hold"/>
                                        <p:tgtEl>
                                          <p:spTgt spid="578"/>
                                        </p:tgtEl>
                                        <p:attrNameLst>
                                          <p:attrName>ppt_w</p:attrName>
                                        </p:attrNameLst>
                                      </p:cBhvr>
                                      <p:tavLst>
                                        <p:tav tm="0" fmla="#ppt_w*sin(2.5*pi*$)">
                                          <p:val>
                                            <p:fltVal val="0"/>
                                          </p:val>
                                        </p:tav>
                                        <p:tav tm="100000">
                                          <p:val>
                                            <p:fltVal val="1"/>
                                          </p:val>
                                        </p:tav>
                                      </p:tavLst>
                                    </p:anim>
                                    <p:anim calcmode="lin" valueType="num">
                                      <p:cBhvr>
                                        <p:cTn id="84" dur="2000" fill="hold"/>
                                        <p:tgtEl>
                                          <p:spTgt spid="578"/>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randombar(horizontal)">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45" presetClass="entr" presetSubtype="0" fill="hold" nodeType="clickEffect">
                                  <p:stCondLst>
                                    <p:cond delay="0"/>
                                  </p:stCondLst>
                                  <p:childTnLst>
                                    <p:set>
                                      <p:cBhvr>
                                        <p:cTn id="98" dur="1" fill="hold">
                                          <p:stCondLst>
                                            <p:cond delay="0"/>
                                          </p:stCondLst>
                                        </p:cTn>
                                        <p:tgtEl>
                                          <p:spTgt spid="581"/>
                                        </p:tgtEl>
                                        <p:attrNameLst>
                                          <p:attrName>style.visibility</p:attrName>
                                        </p:attrNameLst>
                                      </p:cBhvr>
                                      <p:to>
                                        <p:strVal val="visible"/>
                                      </p:to>
                                    </p:set>
                                    <p:animEffect transition="in" filter="fade">
                                      <p:cBhvr>
                                        <p:cTn id="99" dur="2000"/>
                                        <p:tgtEl>
                                          <p:spTgt spid="581"/>
                                        </p:tgtEl>
                                      </p:cBhvr>
                                    </p:animEffect>
                                    <p:anim calcmode="lin" valueType="num">
                                      <p:cBhvr>
                                        <p:cTn id="100" dur="2000" fill="hold"/>
                                        <p:tgtEl>
                                          <p:spTgt spid="581"/>
                                        </p:tgtEl>
                                        <p:attrNameLst>
                                          <p:attrName>ppt_w</p:attrName>
                                        </p:attrNameLst>
                                      </p:cBhvr>
                                      <p:tavLst>
                                        <p:tav tm="0" fmla="#ppt_w*sin(2.5*pi*$)">
                                          <p:val>
                                            <p:fltVal val="0"/>
                                          </p:val>
                                        </p:tav>
                                        <p:tav tm="100000">
                                          <p:val>
                                            <p:fltVal val="1"/>
                                          </p:val>
                                        </p:tav>
                                      </p:tavLst>
                                    </p:anim>
                                    <p:anim calcmode="lin" valueType="num">
                                      <p:cBhvr>
                                        <p:cTn id="101" dur="2000" fill="hold"/>
                                        <p:tgtEl>
                                          <p:spTgt spid="581"/>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31"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fltVal val="0"/>
                                          </p:val>
                                        </p:tav>
                                        <p:tav tm="100000">
                                          <p:val>
                                            <p:strVal val="#ppt_w"/>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style.rotation</p:attrName>
                                        </p:attrNameLst>
                                      </p:cBhvr>
                                      <p:tavLst>
                                        <p:tav tm="0">
                                          <p:val>
                                            <p:fltVal val="90"/>
                                          </p:val>
                                        </p:tav>
                                        <p:tav tm="100000">
                                          <p:val>
                                            <p:fltVal val="0"/>
                                          </p:val>
                                        </p:tav>
                                      </p:tavLst>
                                    </p:anim>
                                    <p:animEffect transition="in" filter="fade">
                                      <p:cBhvr>
                                        <p:cTn id="109" dur="1000"/>
                                        <p:tgtEl>
                                          <p:spTgt spid="3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3" grpId="0"/>
      <p:bldP spid="34" grpId="0"/>
      <p:bldP spid="35" grpId="0"/>
      <p:bldP spid="36" grpId="0"/>
      <p:bldP spid="37" grpId="0"/>
      <p:bldP spid="38" grpId="0"/>
      <p:bldP spid="39"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pic>
        <p:nvPicPr>
          <p:cNvPr id="3" name="Picture 2">
            <a:extLst>
              <a:ext uri="{FF2B5EF4-FFF2-40B4-BE49-F238E27FC236}">
                <a16:creationId xmlns:a16="http://schemas.microsoft.com/office/drawing/2014/main" id="{55F5D553-4F66-950E-0684-A79603204F46}"/>
              </a:ext>
            </a:extLst>
          </p:cNvPr>
          <p:cNvPicPr>
            <a:picLocks noChangeAspect="1"/>
          </p:cNvPicPr>
          <p:nvPr/>
        </p:nvPicPr>
        <p:blipFill>
          <a:blip r:embed="rId3"/>
          <a:stretch>
            <a:fillRect/>
          </a:stretch>
        </p:blipFill>
        <p:spPr>
          <a:xfrm>
            <a:off x="4116400" y="4485881"/>
            <a:ext cx="1146976" cy="457240"/>
          </a:xfrm>
          <a:prstGeom prst="rect">
            <a:avLst/>
          </a:prstGeom>
        </p:spPr>
      </p:pic>
      <p:pic>
        <p:nvPicPr>
          <p:cNvPr id="5" name="Picture 4">
            <a:extLst>
              <a:ext uri="{FF2B5EF4-FFF2-40B4-BE49-F238E27FC236}">
                <a16:creationId xmlns:a16="http://schemas.microsoft.com/office/drawing/2014/main" id="{19442B06-648E-9ACF-273A-0A3A87663314}"/>
              </a:ext>
            </a:extLst>
          </p:cNvPr>
          <p:cNvPicPr>
            <a:picLocks noChangeAspect="1"/>
          </p:cNvPicPr>
          <p:nvPr/>
        </p:nvPicPr>
        <p:blipFill>
          <a:blip r:embed="rId4"/>
          <a:stretch>
            <a:fillRect/>
          </a:stretch>
        </p:blipFill>
        <p:spPr>
          <a:xfrm rot="5400000">
            <a:off x="4544443" y="4364971"/>
            <a:ext cx="230550" cy="1326259"/>
          </a:xfrm>
          <a:prstGeom prst="rect">
            <a:avLst/>
          </a:prstGeom>
        </p:spPr>
      </p:pic>
      <p:sp>
        <p:nvSpPr>
          <p:cNvPr id="6" name="Rectangle: Diagonal Corners Rounded 5">
            <a:extLst>
              <a:ext uri="{FF2B5EF4-FFF2-40B4-BE49-F238E27FC236}">
                <a16:creationId xmlns:a16="http://schemas.microsoft.com/office/drawing/2014/main" id="{645DF38C-E439-737B-2E54-41D7ADD15772}"/>
              </a:ext>
            </a:extLst>
          </p:cNvPr>
          <p:cNvSpPr/>
          <p:nvPr/>
        </p:nvSpPr>
        <p:spPr>
          <a:xfrm>
            <a:off x="4236405" y="4764142"/>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69EF096-A093-92FB-B74A-EB3FCB1353F1}"/>
              </a:ext>
            </a:extLst>
          </p:cNvPr>
          <p:cNvSpPr txBox="1"/>
          <p:nvPr/>
        </p:nvSpPr>
        <p:spPr>
          <a:xfrm>
            <a:off x="4336237" y="4753730"/>
            <a:ext cx="1087402" cy="307777"/>
          </a:xfrm>
          <a:prstGeom prst="rect">
            <a:avLst/>
          </a:prstGeom>
          <a:noFill/>
        </p:spPr>
        <p:txBody>
          <a:bodyPr wrap="square" rtlCol="0">
            <a:spAutoFit/>
          </a:bodyPr>
          <a:lstStyle/>
          <a:p>
            <a:r>
              <a:rPr lang="en-IN" b="1" dirty="0">
                <a:solidFill>
                  <a:schemeClr val="bg1"/>
                </a:solidFill>
              </a:rPr>
              <a:t>7</a:t>
            </a:r>
          </a:p>
        </p:txBody>
      </p:sp>
      <p:pic>
        <p:nvPicPr>
          <p:cNvPr id="4" name="Picture 3">
            <a:extLst>
              <a:ext uri="{FF2B5EF4-FFF2-40B4-BE49-F238E27FC236}">
                <a16:creationId xmlns:a16="http://schemas.microsoft.com/office/drawing/2014/main" id="{B74AF565-17AA-26FD-2BAA-2FED299E1EDA}"/>
              </a:ext>
            </a:extLst>
          </p:cNvPr>
          <p:cNvPicPr>
            <a:picLocks noChangeAspect="1"/>
          </p:cNvPicPr>
          <p:nvPr/>
        </p:nvPicPr>
        <p:blipFill rotWithShape="1">
          <a:blip r:embed="rId5"/>
          <a:srcRect t="3896" b="14885"/>
          <a:stretch/>
        </p:blipFill>
        <p:spPr>
          <a:xfrm>
            <a:off x="382808" y="457815"/>
            <a:ext cx="8378284" cy="41775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id="{FB97515E-67D1-CF78-3896-4115B0CA1E67}"/>
              </a:ext>
            </a:extLst>
          </p:cNvPr>
          <p:cNvSpPr txBox="1"/>
          <p:nvPr/>
        </p:nvSpPr>
        <p:spPr>
          <a:xfrm>
            <a:off x="-1" y="315349"/>
            <a:ext cx="8526727" cy="3539430"/>
          </a:xfrm>
          <a:prstGeom prst="rect">
            <a:avLst/>
          </a:prstGeom>
          <a:noFill/>
        </p:spPr>
        <p:txBody>
          <a:bodyPr wrap="square" rtlCol="0">
            <a:spAutoFit/>
          </a:bodyPr>
          <a:lstStyle/>
          <a:p>
            <a:r>
              <a:rPr lang="en-IN" sz="3200" b="1" dirty="0">
                <a:ln w="0"/>
                <a:solidFill>
                  <a:schemeClr val="accent1">
                    <a:lumMod val="10000"/>
                  </a:schemeClr>
                </a:solidFill>
                <a:effectLst>
                  <a:outerShdw blurRad="38100" dist="25400" dir="5400000" algn="ctr" rotWithShape="0">
                    <a:srgbClr val="6E747A">
                      <a:alpha val="43000"/>
                    </a:srgbClr>
                  </a:outerShdw>
                </a:effectLst>
                <a:latin typeface="Bahnschrift Light" panose="020B0502040204020203" pitchFamily="34" charset="0"/>
                <a:ea typeface="Cambria" panose="02040503050406030204" pitchFamily="18" charset="0"/>
              </a:rPr>
              <a:t>So, what are you waiting for lets start playing!!!</a:t>
            </a:r>
          </a:p>
          <a:p>
            <a:r>
              <a:rPr lang="en-IN" sz="3200" b="1" dirty="0">
                <a:ln w="0"/>
                <a:solidFill>
                  <a:schemeClr val="accent1">
                    <a:lumMod val="10000"/>
                  </a:schemeClr>
                </a:solidFill>
                <a:effectLst>
                  <a:outerShdw blurRad="38100" dist="25400" dir="5400000" algn="ctr" rotWithShape="0">
                    <a:srgbClr val="6E747A">
                      <a:alpha val="43000"/>
                    </a:srgbClr>
                  </a:outerShdw>
                </a:effectLst>
                <a:latin typeface="Bahnschrift Light" panose="020B0502040204020203" pitchFamily="34" charset="0"/>
                <a:ea typeface="Cambria" panose="02040503050406030204" pitchFamily="18" charset="0"/>
              </a:rPr>
              <a:t>We promise you’ll leave each game feeling accomplished, smarter and more at peace!</a:t>
            </a:r>
          </a:p>
          <a:p>
            <a:r>
              <a:rPr lang="en-IN" sz="3200" b="1" dirty="0">
                <a:ln w="0"/>
                <a:solidFill>
                  <a:schemeClr val="accent1">
                    <a:lumMod val="10000"/>
                  </a:schemeClr>
                </a:solidFill>
                <a:effectLst>
                  <a:outerShdw blurRad="38100" dist="25400" dir="5400000" algn="ctr" rotWithShape="0">
                    <a:srgbClr val="6E747A">
                      <a:alpha val="43000"/>
                    </a:srgbClr>
                  </a:outerShdw>
                </a:effectLst>
                <a:latin typeface="Bahnschrift Light" panose="020B0502040204020203" pitchFamily="34" charset="0"/>
                <a:ea typeface="Cambria" panose="02040503050406030204" pitchFamily="18" charset="0"/>
              </a:rPr>
              <a:t>The Guess Me journey is satisfying, challenging and a world of exploration you want to put down!!!</a:t>
            </a:r>
          </a:p>
        </p:txBody>
      </p:sp>
      <p:pic>
        <p:nvPicPr>
          <p:cNvPr id="4" name="Picture 3">
            <a:extLst>
              <a:ext uri="{FF2B5EF4-FFF2-40B4-BE49-F238E27FC236}">
                <a16:creationId xmlns:a16="http://schemas.microsoft.com/office/drawing/2014/main" id="{42BCD41F-BB03-8F18-08F0-21BDEDDC3BF9}"/>
              </a:ext>
            </a:extLst>
          </p:cNvPr>
          <p:cNvPicPr>
            <a:picLocks noChangeAspect="1"/>
          </p:cNvPicPr>
          <p:nvPr/>
        </p:nvPicPr>
        <p:blipFill>
          <a:blip r:embed="rId3"/>
          <a:stretch>
            <a:fillRect/>
          </a:stretch>
        </p:blipFill>
        <p:spPr>
          <a:xfrm>
            <a:off x="8534161" y="1923994"/>
            <a:ext cx="617273" cy="1295512"/>
          </a:xfrm>
          <a:prstGeom prst="rect">
            <a:avLst/>
          </a:prstGeom>
        </p:spPr>
      </p:pic>
      <p:sp>
        <p:nvSpPr>
          <p:cNvPr id="7" name="Rectangle: Diagonal Corners Rounded 6">
            <a:extLst>
              <a:ext uri="{FF2B5EF4-FFF2-40B4-BE49-F238E27FC236}">
                <a16:creationId xmlns:a16="http://schemas.microsoft.com/office/drawing/2014/main" id="{837F6DF0-C0C4-0CBA-198C-C4301901FF40}"/>
              </a:ext>
            </a:extLst>
          </p:cNvPr>
          <p:cNvSpPr/>
          <p:nvPr/>
        </p:nvSpPr>
        <p:spPr>
          <a:xfrm>
            <a:off x="4572000" y="4786661"/>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429C50E-1C7E-61A1-FB62-CE4A60F37718}"/>
              </a:ext>
            </a:extLst>
          </p:cNvPr>
          <p:cNvSpPr txBox="1"/>
          <p:nvPr/>
        </p:nvSpPr>
        <p:spPr>
          <a:xfrm>
            <a:off x="4642623" y="4776250"/>
            <a:ext cx="312235" cy="307777"/>
          </a:xfrm>
          <a:prstGeom prst="rect">
            <a:avLst/>
          </a:prstGeom>
          <a:noFill/>
        </p:spPr>
        <p:txBody>
          <a:bodyPr wrap="square" rtlCol="0">
            <a:spAutoFit/>
          </a:bodyPr>
          <a:lstStyle/>
          <a:p>
            <a:r>
              <a:rPr lang="en-IN" b="1" dirty="0">
                <a:solidFill>
                  <a:schemeClr val="bg1"/>
                </a:solidFill>
              </a:rPr>
              <a:t>8</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pic>
        <p:nvPicPr>
          <p:cNvPr id="3" name="Picture 2">
            <a:extLst>
              <a:ext uri="{FF2B5EF4-FFF2-40B4-BE49-F238E27FC236}">
                <a16:creationId xmlns:a16="http://schemas.microsoft.com/office/drawing/2014/main" id="{75B3044F-4ACD-8187-AAA9-7C9DA1139D66}"/>
              </a:ext>
            </a:extLst>
          </p:cNvPr>
          <p:cNvPicPr>
            <a:picLocks noChangeAspect="1"/>
          </p:cNvPicPr>
          <p:nvPr/>
        </p:nvPicPr>
        <p:blipFill>
          <a:blip r:embed="rId3"/>
          <a:stretch>
            <a:fillRect/>
          </a:stretch>
        </p:blipFill>
        <p:spPr>
          <a:xfrm>
            <a:off x="3903327" y="4665195"/>
            <a:ext cx="1486029" cy="243861"/>
          </a:xfrm>
          <a:prstGeom prst="rect">
            <a:avLst/>
          </a:prstGeom>
        </p:spPr>
      </p:pic>
      <p:pic>
        <p:nvPicPr>
          <p:cNvPr id="5" name="Picture 4">
            <a:extLst>
              <a:ext uri="{FF2B5EF4-FFF2-40B4-BE49-F238E27FC236}">
                <a16:creationId xmlns:a16="http://schemas.microsoft.com/office/drawing/2014/main" id="{09B67100-BB5E-DA83-4B82-0AA2306B8EF2}"/>
              </a:ext>
            </a:extLst>
          </p:cNvPr>
          <p:cNvPicPr>
            <a:picLocks noChangeAspect="1"/>
          </p:cNvPicPr>
          <p:nvPr/>
        </p:nvPicPr>
        <p:blipFill>
          <a:blip r:embed="rId4"/>
          <a:stretch>
            <a:fillRect/>
          </a:stretch>
        </p:blipFill>
        <p:spPr>
          <a:xfrm>
            <a:off x="3996640" y="4909057"/>
            <a:ext cx="1150720" cy="234444"/>
          </a:xfrm>
          <a:prstGeom prst="rect">
            <a:avLst/>
          </a:prstGeom>
        </p:spPr>
      </p:pic>
      <p:sp>
        <p:nvSpPr>
          <p:cNvPr id="6" name="Rectangle: Diagonal Corners Rounded 5">
            <a:extLst>
              <a:ext uri="{FF2B5EF4-FFF2-40B4-BE49-F238E27FC236}">
                <a16:creationId xmlns:a16="http://schemas.microsoft.com/office/drawing/2014/main" id="{DDEEC4EA-9058-8B33-1FCB-B90C2F08C7B5}"/>
              </a:ext>
            </a:extLst>
          </p:cNvPr>
          <p:cNvSpPr/>
          <p:nvPr/>
        </p:nvSpPr>
        <p:spPr>
          <a:xfrm>
            <a:off x="4419599" y="4728913"/>
            <a:ext cx="453483" cy="297366"/>
          </a:xfrm>
          <a:prstGeom prst="round2DiagRect">
            <a:avLst/>
          </a:prstGeom>
          <a:solidFill>
            <a:schemeClr val="accent1">
              <a:lumMod val="10000"/>
            </a:schemeClr>
          </a:soli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B366CE0-A534-C681-BB1D-B83BE23E4E0A}"/>
              </a:ext>
            </a:extLst>
          </p:cNvPr>
          <p:cNvSpPr txBox="1"/>
          <p:nvPr/>
        </p:nvSpPr>
        <p:spPr>
          <a:xfrm>
            <a:off x="4495799" y="4728913"/>
            <a:ext cx="301082" cy="307777"/>
          </a:xfrm>
          <a:prstGeom prst="rect">
            <a:avLst/>
          </a:prstGeom>
          <a:noFill/>
        </p:spPr>
        <p:txBody>
          <a:bodyPr wrap="square" rtlCol="0">
            <a:spAutoFit/>
          </a:bodyPr>
          <a:lstStyle/>
          <a:p>
            <a:r>
              <a:rPr lang="en-IN" b="1" dirty="0">
                <a:solidFill>
                  <a:schemeClr val="bg1"/>
                </a:solidFill>
              </a:rPr>
              <a:t>9</a:t>
            </a:r>
          </a:p>
        </p:txBody>
      </p:sp>
      <p:sp>
        <p:nvSpPr>
          <p:cNvPr id="8" name="Rectangle 7">
            <a:extLst>
              <a:ext uri="{FF2B5EF4-FFF2-40B4-BE49-F238E27FC236}">
                <a16:creationId xmlns:a16="http://schemas.microsoft.com/office/drawing/2014/main" id="{42B03753-BD48-071D-84B5-A19468330930}"/>
              </a:ext>
            </a:extLst>
          </p:cNvPr>
          <p:cNvSpPr/>
          <p:nvPr/>
        </p:nvSpPr>
        <p:spPr>
          <a:xfrm>
            <a:off x="1890820" y="2110085"/>
            <a:ext cx="5362365" cy="1107996"/>
          </a:xfrm>
          <a:prstGeom prst="rect">
            <a:avLst/>
          </a:prstGeom>
          <a:noFill/>
        </p:spPr>
        <p:txBody>
          <a:bodyPr wrap="none" lIns="91440" tIns="45720" rIns="91440" bIns="45720">
            <a:spAutoFit/>
            <a:scene3d>
              <a:camera prst="orthographicFront"/>
              <a:lightRig rig="threePt" dir="t"/>
            </a:scene3d>
            <a:sp3d extrusionH="57150">
              <a:bevelT w="38100" h="38100" prst="angle"/>
            </a:sp3d>
          </a:bodyPr>
          <a:lstStyle/>
          <a:p>
            <a:pPr algn="ctr"/>
            <a:r>
              <a:rPr lang="en-US" sz="6600" b="1" dirty="0">
                <a:ln w="9525">
                  <a:solidFill>
                    <a:schemeClr val="bg1"/>
                  </a:solidFill>
                  <a:prstDash val="solid"/>
                </a:ln>
                <a:solidFill>
                  <a:srgbClr val="002060"/>
                </a:solidFill>
                <a:effectLst>
                  <a:outerShdw blurRad="50800" dist="38100" dir="13500000" algn="br" rotWithShape="0">
                    <a:prstClr val="black">
                      <a:alpha val="40000"/>
                    </a:prstClr>
                  </a:outerShdw>
                </a:effectLst>
              </a:rPr>
              <a:t>Thank You!!!</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5000" fill="hold"/>
                                        <p:tgtEl>
                                          <p:spTgt spid="8"/>
                                        </p:tgtEl>
                                        <p:attrNameLst>
                                          <p:attrName>ppt_x</p:attrName>
                                        </p:attrNameLst>
                                      </p:cBhvr>
                                      <p:tavLst>
                                        <p:tav tm="0">
                                          <p:val>
                                            <p:strVal val="#ppt_x"/>
                                          </p:val>
                                        </p:tav>
                                        <p:tav tm="100000">
                                          <p:val>
                                            <p:strVal val="#ppt_x"/>
                                          </p:val>
                                        </p:tav>
                                      </p:tavLst>
                                    </p:anim>
                                    <p:anim calcmode="lin" valueType="num">
                                      <p:cBhvr>
                                        <p:cTn id="8" dur="15000" fill="hold"/>
                                        <p:tgtEl>
                                          <p:spTgt spid="8"/>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622</Words>
  <Application>Microsoft Office PowerPoint</Application>
  <PresentationFormat>On-screen Show (16:9)</PresentationFormat>
  <Paragraphs>83</Paragraphs>
  <Slides>9</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Arial</vt:lpstr>
      <vt:lpstr>Roboto Condensed</vt:lpstr>
      <vt:lpstr>Work Sans</vt:lpstr>
      <vt:lpstr>Miriam Libre</vt:lpstr>
      <vt:lpstr>Candara</vt:lpstr>
      <vt:lpstr>Bahnschrift Light</vt:lpstr>
      <vt:lpstr>Times New Roman</vt:lpstr>
      <vt:lpstr>Footlight MT Light</vt:lpstr>
      <vt:lpstr>Calibri</vt:lpstr>
      <vt:lpstr>Cambria</vt:lpstr>
      <vt:lpstr>Wingdings</vt:lpstr>
      <vt:lpstr>Barlow</vt:lpstr>
      <vt:lpstr>Barlow Light</vt:lpstr>
      <vt:lpstr>Roderigo template</vt:lpstr>
      <vt:lpstr>GUESS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 ME</dc:title>
  <cp:lastModifiedBy>Home Student</cp:lastModifiedBy>
  <cp:revision>31</cp:revision>
  <dcterms:modified xsi:type="dcterms:W3CDTF">2023-02-21T08:29:10Z</dcterms:modified>
</cp:coreProperties>
</file>