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  <p:sldId id="259" r:id="rId5"/>
    <p:sldId id="272" r:id="rId6"/>
    <p:sldId id="262" r:id="rId7"/>
    <p:sldId id="273" r:id="rId8"/>
    <p:sldId id="274" r:id="rId9"/>
    <p:sldId id="261" r:id="rId10"/>
    <p:sldId id="265" r:id="rId11"/>
    <p:sldId id="266" r:id="rId12"/>
    <p:sldId id="276" r:id="rId13"/>
    <p:sldId id="267" r:id="rId14"/>
    <p:sldId id="275" r:id="rId15"/>
    <p:sldId id="268" r:id="rId16"/>
    <p:sldId id="277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540" autoAdjust="0"/>
  </p:normalViewPr>
  <p:slideViewPr>
    <p:cSldViewPr snapToGrid="0">
      <p:cViewPr varScale="1">
        <p:scale>
          <a:sx n="88" d="100"/>
          <a:sy n="88" d="100"/>
        </p:scale>
        <p:origin x="39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8B04E-B32D-4F7E-A9D8-0B82120A98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ECF973-685A-4947-B2BB-2FA158DF3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9407A-FE45-4D3E-BF67-E912BE0A8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1849-8225-4C9A-9AFD-7305BAC82D1B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0B433-0EA4-4CDF-B9EA-EE55C53D3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6AB97-16B5-409E-A053-50F1D556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DF8A-19E1-4268-9FB6-CBDE9F3A8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ABADE-20A4-4E12-9807-D2409CDA5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49F970-951E-4050-AFEC-409FF02B8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624D7-AE30-4E98-9332-15582512F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1849-8225-4C9A-9AFD-7305BAC82D1B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EAB7C-1403-471F-A149-A2F90C0ED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B1791-867C-4D02-B10A-EA2CE0BE0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DF8A-19E1-4268-9FB6-CBDE9F3A8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34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E14307-FF72-4F6C-823C-668F77F58A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BF2D26-5019-4C2F-8FA9-8B5035A5C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6AC75-1430-456A-A23C-3EB9E8E15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1849-8225-4C9A-9AFD-7305BAC82D1B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5C0C1-1B90-4538-83C6-6C71164C7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A6083-2ACA-47C1-B043-773158217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DF8A-19E1-4268-9FB6-CBDE9F3A8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1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B87FA-0B41-4079-9FCD-ED08B62D4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4CB27-BFB8-478C-A045-3BFE7F340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C61DE-32A8-489A-8288-62363B8FD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1849-8225-4C9A-9AFD-7305BAC82D1B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18CA9-5BD3-45A0-B175-E9E6D7FE0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4A839-40B5-4E00-BA91-737BC8833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DF8A-19E1-4268-9FB6-CBDE9F3A8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73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B3A5C-B186-4FA0-8376-02636ABCA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45B9C-CAB3-4D27-9E39-0626F5887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2B8C9-1B94-455B-8067-90CC0D3F9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1849-8225-4C9A-9AFD-7305BAC82D1B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F367D-C917-4A18-856C-69F2F1D48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E4CC8-0982-44BF-91A5-BC9DC7E02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DF8A-19E1-4268-9FB6-CBDE9F3A8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1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7BE76-AB8E-4051-9E91-0CEDFB3F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DA00D-778D-4758-9398-58D141857A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25DD32-DD66-4ABF-9599-F01612BF30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6DF70-9AB2-4103-AA79-B9FE9838E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1849-8225-4C9A-9AFD-7305BAC82D1B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872AD-3A43-4CDC-9A98-BCDC5BA39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E77CD-3CAC-47E0-9666-46F4D6ABF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DF8A-19E1-4268-9FB6-CBDE9F3A8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5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E3562-8C8A-4721-BE62-908C59ACE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EE8CC-1DBA-412B-A3E9-997080957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F99A9E-657D-4236-BE0C-F175F44B5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9E271B-6129-4CFA-AFCC-0E7B78A60B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39A6BD-A7EF-42A6-BBF0-A324AD5DD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BC8F1B-2AEF-4DF9-9104-560FBB19D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1849-8225-4C9A-9AFD-7305BAC82D1B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170AC9-59D3-452C-9EBB-F376F4481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AB05F2-0E4E-4E4E-82FE-E8B6A8892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DF8A-19E1-4268-9FB6-CBDE9F3A8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01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88998-3245-4A9D-B73B-741EC5A27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383F2C-D96F-44FE-87CF-F5A910059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1849-8225-4C9A-9AFD-7305BAC82D1B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61350-7EA9-41ED-9B52-20594C135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2E830E-D5A2-4D31-8B20-74C39C1FF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DF8A-19E1-4268-9FB6-CBDE9F3A8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843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EAC46E-137A-42A0-99CA-FDDD61AF9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1849-8225-4C9A-9AFD-7305BAC82D1B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90C068-4F7C-4EA1-9C53-F88B5FC44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0FFF48-AC2B-448B-8D3D-DEE3A7CB2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DF8A-19E1-4268-9FB6-CBDE9F3A8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95EFE-09AE-4DDB-B056-A407112F8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BDBDB-9058-4823-B3BD-BE895308E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3F33C7-0E39-4CF9-B064-F3761ECD0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F49E8-B9D8-41FF-A466-B7D5CC6D9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1849-8225-4C9A-9AFD-7305BAC82D1B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8105B-04D4-4BF4-BED1-DE1CF5844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08ADF-85DE-4D03-9752-B4DF09809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DF8A-19E1-4268-9FB6-CBDE9F3A8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8E85C-578E-49E5-AFC4-6B7E6B957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671DA3-6391-4882-8A6B-01892BB42F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8392F-AB46-40CF-A11F-F53CAEE10B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56879-E276-412C-BF55-4881B1A3E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1849-8225-4C9A-9AFD-7305BAC82D1B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355B28-C980-4AD1-87B1-F75A873D0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C427E-72BB-4382-916E-1F24A202E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DF8A-19E1-4268-9FB6-CBDE9F3A8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49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9DE1EC-5B16-491D-8258-A99985711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8A56E-C03F-4137-B029-B8C62B968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46207-B5A8-4522-91F6-C66C239EE9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01849-8225-4C9A-9AFD-7305BAC82D1B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9DEB2-886C-418F-AF3E-1F2CD31992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42EB9-E04E-46CA-BFEA-F8FC1C0A78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8DF8A-19E1-4268-9FB6-CBDE9F3A8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23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mastery.com/one-vs-rest-and-one-vs-one-for-multi-class-classification/" TargetMode="External"/><Relationship Id="rId2" Type="http://schemas.openxmlformats.org/officeDocument/2006/relationships/hyperlink" Target="https://aviris.jpl.nasa.gov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1C68442-2872-48F5-90DC-45042E632BF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103" y="209003"/>
            <a:ext cx="2173266" cy="1036323"/>
          </a:xfrm>
          <a:prstGeom prst="rect">
            <a:avLst/>
          </a:prstGeom>
        </p:spPr>
      </p:pic>
      <p:pic>
        <p:nvPicPr>
          <p:cNvPr id="5" name="Picture 2" descr="IIT Bombay | InstiApp | IIT Bombay">
            <a:extLst>
              <a:ext uri="{FF2B5EF4-FFF2-40B4-BE49-F238E27FC236}">
                <a16:creationId xmlns:a16="http://schemas.microsoft.com/office/drawing/2014/main" id="{76327451-F1D1-4B9B-8557-B22CF1849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" y="70723"/>
            <a:ext cx="1693195" cy="1422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D083A7-9161-4FDC-ABAB-D0141CCF95AA}"/>
              </a:ext>
            </a:extLst>
          </p:cNvPr>
          <p:cNvSpPr txBox="1"/>
          <p:nvPr/>
        </p:nvSpPr>
        <p:spPr>
          <a:xfrm>
            <a:off x="2715012" y="434776"/>
            <a:ext cx="676197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GNR - 602 COURSE PROJECT</a:t>
            </a:r>
            <a:endParaRPr lang="en-IN" sz="32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B91B6B-3459-4676-AD61-9483E7EEB717}"/>
              </a:ext>
            </a:extLst>
          </p:cNvPr>
          <p:cNvSpPr txBox="1"/>
          <p:nvPr/>
        </p:nvSpPr>
        <p:spPr>
          <a:xfrm>
            <a:off x="546017" y="2544227"/>
            <a:ext cx="11295017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Implement a Support Vector Machine classifier         (classes &gt; 2) and compare the results of one versus one and one versus rest methods.</a:t>
            </a:r>
            <a:endParaRPr lang="en-IN" sz="8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EBC83F-D844-436D-84D3-9DC6C41B388B}"/>
              </a:ext>
            </a:extLst>
          </p:cNvPr>
          <p:cNvSpPr txBox="1"/>
          <p:nvPr/>
        </p:nvSpPr>
        <p:spPr>
          <a:xfrm>
            <a:off x="8250451" y="4895214"/>
            <a:ext cx="3590583" cy="4001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by:-</a:t>
            </a:r>
            <a:endParaRPr lang="en-I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9881F3-7F4A-4F85-9806-78EFFC2FE455}"/>
              </a:ext>
            </a:extLst>
          </p:cNvPr>
          <p:cNvSpPr txBox="1"/>
          <p:nvPr/>
        </p:nvSpPr>
        <p:spPr>
          <a:xfrm>
            <a:off x="8250451" y="5444946"/>
            <a:ext cx="36751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22M0303 : Mohit Panwar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22M0312 : Ajinkya Rajendra Dewalkar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22M0316 : Piyush Ashokrao Kene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F674BF-89ED-4F71-8D6E-68FE631EBD51}"/>
              </a:ext>
            </a:extLst>
          </p:cNvPr>
          <p:cNvSpPr txBox="1"/>
          <p:nvPr/>
        </p:nvSpPr>
        <p:spPr>
          <a:xfrm>
            <a:off x="876885" y="4895214"/>
            <a:ext cx="3590583" cy="4001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Submitted to :-</a:t>
            </a:r>
            <a:endParaRPr lang="en-I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96EB10-DE2A-4419-8585-4A71FDFD384A}"/>
              </a:ext>
            </a:extLst>
          </p:cNvPr>
          <p:cNvSpPr txBox="1"/>
          <p:nvPr/>
        </p:nvSpPr>
        <p:spPr>
          <a:xfrm>
            <a:off x="876885" y="5444946"/>
            <a:ext cx="3191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 B. Krishna Mohan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775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772E2-94E4-41F4-A62A-C0A7A7A84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879" y="-26126"/>
            <a:ext cx="10708532" cy="836022"/>
          </a:xfrm>
        </p:spPr>
        <p:txBody>
          <a:bodyPr>
            <a:norm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based GUI using </a:t>
            </a:r>
            <a:r>
              <a:rPr lang="en-US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9F6C0E-46D9-225A-A3A8-AF7FB5149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4" t="3809" r="22214" b="9206"/>
          <a:stretch/>
        </p:blipFill>
        <p:spPr>
          <a:xfrm>
            <a:off x="2055224" y="997130"/>
            <a:ext cx="7593874" cy="570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66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8E4A9-D360-41D6-A4DA-03C511D11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731" y="95651"/>
            <a:ext cx="6204626" cy="636822"/>
          </a:xfrm>
        </p:spPr>
        <p:txBody>
          <a:bodyPr>
            <a:noAutofit/>
          </a:bodyPr>
          <a:lstStyle/>
          <a:p>
            <a:r>
              <a:rPr lang="en-US" sz="4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846624-1CEA-4E6C-B75B-5AED46F1AF6D}"/>
              </a:ext>
            </a:extLst>
          </p:cNvPr>
          <p:cNvSpPr txBox="1"/>
          <p:nvPr/>
        </p:nvSpPr>
        <p:spPr>
          <a:xfrm>
            <a:off x="7248443" y="46166"/>
            <a:ext cx="30973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Kernel= Polynomial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C=10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69CF7B-963B-21EC-8A0F-8623C7F9F6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28" r="8500"/>
          <a:stretch/>
        </p:blipFill>
        <p:spPr>
          <a:xfrm>
            <a:off x="1123405" y="1010856"/>
            <a:ext cx="9945190" cy="58816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0D8BB0D-BBAB-5FB2-581C-9CCB605B7A54}"/>
              </a:ext>
            </a:extLst>
          </p:cNvPr>
          <p:cNvSpPr txBox="1"/>
          <p:nvPr/>
        </p:nvSpPr>
        <p:spPr>
          <a:xfrm>
            <a:off x="3482076" y="209253"/>
            <a:ext cx="3688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Indian Pines image data</a:t>
            </a:r>
          </a:p>
        </p:txBody>
      </p:sp>
    </p:spTree>
    <p:extLst>
      <p:ext uri="{BB962C8B-B14F-4D97-AF65-F5344CB8AC3E}">
        <p14:creationId xmlns:p14="http://schemas.microsoft.com/office/powerpoint/2010/main" val="416322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F8D0558-BAE3-F6B7-820B-92389E791C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3" r="8143"/>
          <a:stretch/>
        </p:blipFill>
        <p:spPr>
          <a:xfrm>
            <a:off x="905691" y="723287"/>
            <a:ext cx="10206446" cy="58816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57A8F91-26EE-7154-ED45-18A045CA01F2}"/>
              </a:ext>
            </a:extLst>
          </p:cNvPr>
          <p:cNvSpPr txBox="1"/>
          <p:nvPr/>
        </p:nvSpPr>
        <p:spPr>
          <a:xfrm>
            <a:off x="4558937" y="104503"/>
            <a:ext cx="3074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307735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D36D18-1C08-3E28-E025-4166E9C7EFC6}"/>
              </a:ext>
            </a:extLst>
          </p:cNvPr>
          <p:cNvSpPr txBox="1"/>
          <p:nvPr/>
        </p:nvSpPr>
        <p:spPr>
          <a:xfrm>
            <a:off x="5008883" y="0"/>
            <a:ext cx="21742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Kernel= RBF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C=10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0A1202-6C7D-C7F3-1537-AC6B7A6391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86" t="3249" r="8572"/>
          <a:stretch/>
        </p:blipFill>
        <p:spPr>
          <a:xfrm>
            <a:off x="1119051" y="1167426"/>
            <a:ext cx="9953897" cy="56905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250134E-0FB5-3A9E-7EFA-67514FAD421D}"/>
              </a:ext>
            </a:extLst>
          </p:cNvPr>
          <p:cNvSpPr txBox="1"/>
          <p:nvPr/>
        </p:nvSpPr>
        <p:spPr>
          <a:xfrm>
            <a:off x="1017550" y="139584"/>
            <a:ext cx="3688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Indian Pines image data</a:t>
            </a:r>
          </a:p>
        </p:txBody>
      </p:sp>
    </p:spTree>
    <p:extLst>
      <p:ext uri="{BB962C8B-B14F-4D97-AF65-F5344CB8AC3E}">
        <p14:creationId xmlns:p14="http://schemas.microsoft.com/office/powerpoint/2010/main" val="3787267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2727ED-2346-D034-CA4C-F406EA89E600}"/>
              </a:ext>
            </a:extLst>
          </p:cNvPr>
          <p:cNvSpPr txBox="1"/>
          <p:nvPr/>
        </p:nvSpPr>
        <p:spPr>
          <a:xfrm>
            <a:off x="4558937" y="104503"/>
            <a:ext cx="3074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B0BE84-CBE5-41F4-D897-F0A78C7A6D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2" t="4137" r="8928"/>
          <a:stretch/>
        </p:blipFill>
        <p:spPr>
          <a:xfrm>
            <a:off x="949234" y="896983"/>
            <a:ext cx="10119361" cy="563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1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D33150-0ABB-7E5F-FF71-AEFC9B7946EF}"/>
              </a:ext>
            </a:extLst>
          </p:cNvPr>
          <p:cNvSpPr txBox="1"/>
          <p:nvPr/>
        </p:nvSpPr>
        <p:spPr>
          <a:xfrm>
            <a:off x="4940672" y="0"/>
            <a:ext cx="36024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Kernel= Polynomial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C=10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537331-42DC-9292-7D0F-97A4B1400F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0042"/>
            <a:ext cx="12192000" cy="58816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024D08-823A-83CB-EC8A-DEDB76722BA3}"/>
              </a:ext>
            </a:extLst>
          </p:cNvPr>
          <p:cNvSpPr txBox="1"/>
          <p:nvPr/>
        </p:nvSpPr>
        <p:spPr>
          <a:xfrm>
            <a:off x="626296" y="169703"/>
            <a:ext cx="3688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Salinas-A image data</a:t>
            </a:r>
          </a:p>
        </p:txBody>
      </p:sp>
    </p:spTree>
    <p:extLst>
      <p:ext uri="{BB962C8B-B14F-4D97-AF65-F5344CB8AC3E}">
        <p14:creationId xmlns:p14="http://schemas.microsoft.com/office/powerpoint/2010/main" val="176370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DE5142-BE56-BEE9-71DD-DCB24E8F8661}"/>
              </a:ext>
            </a:extLst>
          </p:cNvPr>
          <p:cNvSpPr txBox="1"/>
          <p:nvPr/>
        </p:nvSpPr>
        <p:spPr>
          <a:xfrm>
            <a:off x="4558937" y="104503"/>
            <a:ext cx="3074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62EB8E-F17D-0F71-40AF-55A7337E4A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3" t="5767" r="9286"/>
          <a:stretch/>
        </p:blipFill>
        <p:spPr>
          <a:xfrm>
            <a:off x="984068" y="827314"/>
            <a:ext cx="10067110" cy="554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380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A5D3E-EBB8-4671-B9FC-64FF30D8D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015"/>
          </a:xfrm>
        </p:spPr>
        <p:txBody>
          <a:bodyPr/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91E09-2F41-42AE-8ACD-1A48051FF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1346"/>
            <a:ext cx="10515600" cy="425302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https://aviris.jpl.nasa.gov/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https://stackoverflow.com/questions/34108841/creating-a-simple-gui-program-using-tkinter-in-python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https://machinelearningmastery.com/one-vs-rest-and-one-vs-one-for-multi-class-classification/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https://www.ehu.eus/ccwintco/index.php/Hyperspectral_Remote_Sensing_Scenes#Salinas_scene</a:t>
            </a:r>
          </a:p>
        </p:txBody>
      </p:sp>
    </p:spTree>
    <p:extLst>
      <p:ext uri="{BB962C8B-B14F-4D97-AF65-F5344CB8AC3E}">
        <p14:creationId xmlns:p14="http://schemas.microsoft.com/office/powerpoint/2010/main" val="507186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0AF20-A710-47C2-AEDE-343B4731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6459" y="2098344"/>
            <a:ext cx="6423434" cy="2134884"/>
          </a:xfrm>
        </p:spPr>
        <p:txBody>
          <a:bodyPr>
            <a:normAutofit fontScale="90000"/>
          </a:bodyPr>
          <a:lstStyle/>
          <a:p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90184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A8E11-10BD-4A0B-8CCC-60BD5A7D8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835"/>
            <a:ext cx="7468673" cy="806852"/>
          </a:xfrm>
        </p:spPr>
        <p:txBody>
          <a:bodyPr>
            <a:normAutofit/>
          </a:bodyPr>
          <a:lstStyle/>
          <a:p>
            <a:r>
              <a:rPr lang="en-US" sz="4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:-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9101D-6F56-411D-95BD-81D865C9C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031" y="2173308"/>
            <a:ext cx="10515600" cy="3355597"/>
          </a:xfrm>
        </p:spPr>
        <p:txBody>
          <a:bodyPr>
            <a:normAutofit/>
          </a:bodyPr>
          <a:lstStyle/>
          <a:p>
            <a:pPr algn="l" fontAlgn="base">
              <a:lnSpc>
                <a:spcPct val="150000"/>
              </a:lnSpc>
            </a:pP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 all classification predictive models support multi-class classification.</a:t>
            </a:r>
          </a:p>
          <a:p>
            <a:pPr algn="l" fontAlgn="base">
              <a:lnSpc>
                <a:spcPct val="150000"/>
              </a:lnSpc>
            </a:pP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Algorithms such as the Perceptron, Logistic Regression were designed for binary classification and do not natively support classification tasks with more than two classes.</a:t>
            </a:r>
          </a:p>
        </p:txBody>
      </p:sp>
    </p:spTree>
    <p:extLst>
      <p:ext uri="{BB962C8B-B14F-4D97-AF65-F5344CB8AC3E}">
        <p14:creationId xmlns:p14="http://schemas.microsoft.com/office/powerpoint/2010/main" val="382804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A048D-BB15-4CF9-B04E-EB1BD849F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754" y="221235"/>
            <a:ext cx="8121242" cy="1035836"/>
          </a:xfrm>
        </p:spPr>
        <p:txBody>
          <a:bodyPr>
            <a:normAutofit/>
          </a:bodyPr>
          <a:lstStyle/>
          <a:p>
            <a:r>
              <a:rPr lang="en-US" sz="4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146F6-D153-406C-B152-4E2D1CA7B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4" y="2065751"/>
            <a:ext cx="10515600" cy="457101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One approach is to split the multi-class classification dataset into multiple binary classification datasets and fit a binary classification model on each. </a:t>
            </a:r>
          </a:p>
          <a:p>
            <a:pPr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Two approach of SVM are One-vs-One and One-vs-Rest strategies.</a:t>
            </a:r>
          </a:p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273239"/>
                </a:solidFill>
                <a:effectLst/>
                <a:latin typeface="Nunito" panose="020B0604020202020204" pitchFamily="2" charset="0"/>
              </a:rPr>
              <a:t> 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Kernel Function is used to transforms the training set of data so that a non-linear decision surface is able to transform to a linear equation in a higher dimension spaces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04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0AE7D-5508-4FA7-AD5F-6EFC4FED1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456"/>
            <a:ext cx="8413376" cy="1045663"/>
          </a:xfrm>
        </p:spPr>
        <p:txBody>
          <a:bodyPr>
            <a:noAutofit/>
          </a:bodyPr>
          <a:lstStyle/>
          <a:p>
            <a:r>
              <a:rPr lang="en-US" sz="4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Vs One Approach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:-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0B9CA-D7F5-48C0-BFFD-4F85E5BA1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512" y="2057790"/>
            <a:ext cx="10546976" cy="4800210"/>
          </a:xfrm>
        </p:spPr>
        <p:txBody>
          <a:bodyPr>
            <a:normAutofit/>
          </a:bodyPr>
          <a:lstStyle/>
          <a:p>
            <a:pPr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One-vs-One strategy splits a multi-class classification into one binary classification problem per each pair of classes.</a:t>
            </a:r>
          </a:p>
          <a:p>
            <a:pPr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N*(N-1)/2  number of SVMs needed.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>
              <a:lnSpc>
                <a:spcPct val="150000"/>
              </a:lnSpc>
            </a:pP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for 4 classes: ‘</a:t>
            </a:r>
            <a:r>
              <a:rPr lang="en-US" sz="24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,’ ‘</a:t>
            </a:r>
            <a:r>
              <a:rPr lang="en-US" sz="24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blue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,’ and ‘</a:t>
            </a:r>
            <a:r>
              <a:rPr lang="en-US" sz="24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,’ ‘</a:t>
            </a:r>
            <a:r>
              <a:rPr lang="en-US" sz="24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yellow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.’ This could be divided into six binary classification datasets: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 vs. blue, red vs. green, red vs. yellow, blue vs. green, blue vs. yellow, green vs. yellow.</a:t>
            </a:r>
          </a:p>
          <a:p>
            <a:pPr algn="l" fontAlgn="base">
              <a:lnSpc>
                <a:spcPct val="150000"/>
              </a:lnSpc>
            </a:pPr>
            <a:endParaRPr lang="en-US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677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428FF9-B60A-157C-7D57-12E4D56E9DC5}"/>
              </a:ext>
            </a:extLst>
          </p:cNvPr>
          <p:cNvSpPr txBox="1"/>
          <p:nvPr/>
        </p:nvSpPr>
        <p:spPr>
          <a:xfrm>
            <a:off x="838200" y="303016"/>
            <a:ext cx="952717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Vs Rest Approach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:- </a:t>
            </a:r>
            <a:endParaRPr lang="en-US" sz="4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5728F1F-AA26-BEE8-ED19-8165E9E60356}"/>
              </a:ext>
            </a:extLst>
          </p:cNvPr>
          <p:cNvSpPr txBox="1">
            <a:spLocks/>
          </p:cNvSpPr>
          <p:nvPr/>
        </p:nvSpPr>
        <p:spPr>
          <a:xfrm>
            <a:off x="838200" y="2057790"/>
            <a:ext cx="10546976" cy="480021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One-vs-Rest strategy splits a multi-class classification into one binary classification problem per class.</a:t>
            </a:r>
          </a:p>
          <a:p>
            <a:pPr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 number of SVMs needed.</a:t>
            </a:r>
          </a:p>
          <a:p>
            <a:pPr algn="l" fontAlgn="base">
              <a:lnSpc>
                <a:spcPct val="150000"/>
              </a:lnSpc>
            </a:pP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for 3 class ‘</a:t>
            </a:r>
            <a:r>
              <a:rPr lang="en-US" sz="24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,’ ‘</a:t>
            </a:r>
            <a:r>
              <a:rPr lang="en-US" sz="24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blue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,’ and ‘</a:t>
            </a:r>
            <a:r>
              <a:rPr lang="en-US" sz="24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‘. This could be divided into three binary classification datasets: </a:t>
            </a: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 vs [blue, green], blue vs [red, green], green vs [red, blue]</a:t>
            </a:r>
          </a:p>
          <a:p>
            <a:pPr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ED17C-EA92-491D-89DD-154592019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828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Data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AC493-C9AE-4F85-925B-80A0B9636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3529"/>
            <a:ext cx="10612773" cy="385395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AVIRIS HYPERSPECTRAL DATA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Spectral channels with wavelengths from 400 to 2500 nanometers.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Bands – 220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Radiometric Resolution – 12 bits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Spatial Resolution  - 20 m resolution </a:t>
            </a:r>
          </a:p>
        </p:txBody>
      </p:sp>
    </p:spTree>
    <p:extLst>
      <p:ext uri="{BB962C8B-B14F-4D97-AF65-F5344CB8AC3E}">
        <p14:creationId xmlns:p14="http://schemas.microsoft.com/office/powerpoint/2010/main" val="173899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73020F30-33F0-3C3D-1934-63BEC7DD8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765" y="1897713"/>
            <a:ext cx="3876675" cy="3062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C3973B-446A-0376-7D43-DA68EE98405A}"/>
              </a:ext>
            </a:extLst>
          </p:cNvPr>
          <p:cNvSpPr txBox="1"/>
          <p:nvPr/>
        </p:nvSpPr>
        <p:spPr>
          <a:xfrm>
            <a:off x="1957799" y="959052"/>
            <a:ext cx="2152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Indian Pines</a:t>
            </a:r>
            <a:endParaRPr lang="en-IN" sz="28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A8F946-2207-8B12-39D4-EC369C406B94}"/>
              </a:ext>
            </a:extLst>
          </p:cNvPr>
          <p:cNvSpPr/>
          <p:nvPr/>
        </p:nvSpPr>
        <p:spPr>
          <a:xfrm>
            <a:off x="1142530" y="5498838"/>
            <a:ext cx="37831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HYPERSPECTRAL IMAGE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13E413-D67F-5E7B-7B3C-C08CEECA79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0" t="8006" r="9371" b="6567"/>
          <a:stretch/>
        </p:blipFill>
        <p:spPr>
          <a:xfrm>
            <a:off x="6533966" y="1697985"/>
            <a:ext cx="5093217" cy="346202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0044229-F7B3-F777-2FD8-D84B8AE32049}"/>
              </a:ext>
            </a:extLst>
          </p:cNvPr>
          <p:cNvSpPr/>
          <p:nvPr/>
        </p:nvSpPr>
        <p:spPr>
          <a:xfrm>
            <a:off x="7056538" y="5440869"/>
            <a:ext cx="42269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PSEUDOCOLORED IMAGE</a:t>
            </a:r>
          </a:p>
        </p:txBody>
      </p:sp>
    </p:spTree>
    <p:extLst>
      <p:ext uri="{BB962C8B-B14F-4D97-AF65-F5344CB8AC3E}">
        <p14:creationId xmlns:p14="http://schemas.microsoft.com/office/powerpoint/2010/main" val="1634438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8CD9D9-EB39-B76F-7AAA-BA7D84B5995B}"/>
              </a:ext>
            </a:extLst>
          </p:cNvPr>
          <p:cNvSpPr txBox="1"/>
          <p:nvPr/>
        </p:nvSpPr>
        <p:spPr>
          <a:xfrm>
            <a:off x="1957797" y="959052"/>
            <a:ext cx="2152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Salinas-A</a:t>
            </a:r>
            <a:endParaRPr lang="en-IN" sz="28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103E90-85FF-F194-2E9B-EDF1A1FD0F60}"/>
              </a:ext>
            </a:extLst>
          </p:cNvPr>
          <p:cNvSpPr/>
          <p:nvPr/>
        </p:nvSpPr>
        <p:spPr>
          <a:xfrm>
            <a:off x="1181765" y="5440869"/>
            <a:ext cx="37831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HYPERSPECTRAL IMAGE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B3D94A-8DC5-B6F9-DD12-18CBAFBB24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11" t="7977" r="9283" b="11144"/>
          <a:stretch/>
        </p:blipFill>
        <p:spPr>
          <a:xfrm>
            <a:off x="1103294" y="1920784"/>
            <a:ext cx="3861615" cy="30164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C4AE6C-14F4-FDC8-81AB-D32080DC7D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46" t="6826" r="7588" b="5243"/>
          <a:stretch/>
        </p:blipFill>
        <p:spPr>
          <a:xfrm>
            <a:off x="6701993" y="1697854"/>
            <a:ext cx="5123064" cy="346229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71815B5-B97B-EA33-E9DD-58E9AB862463}"/>
              </a:ext>
            </a:extLst>
          </p:cNvPr>
          <p:cNvSpPr/>
          <p:nvPr/>
        </p:nvSpPr>
        <p:spPr>
          <a:xfrm>
            <a:off x="7056538" y="5440869"/>
            <a:ext cx="42269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PSEUDOCOLORED IMAGE</a:t>
            </a:r>
          </a:p>
        </p:txBody>
      </p:sp>
    </p:spTree>
    <p:extLst>
      <p:ext uri="{BB962C8B-B14F-4D97-AF65-F5344CB8AC3E}">
        <p14:creationId xmlns:p14="http://schemas.microsoft.com/office/powerpoint/2010/main" val="216139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E39B18-472D-43EC-8211-80A112EB4088}"/>
              </a:ext>
            </a:extLst>
          </p:cNvPr>
          <p:cNvSpPr/>
          <p:nvPr/>
        </p:nvSpPr>
        <p:spPr>
          <a:xfrm>
            <a:off x="306934" y="2163641"/>
            <a:ext cx="1746277" cy="1913082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image data file, ground truth data file Kernel and slack value(c)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4C5FD78-F2A2-4D95-98B2-C08D7F253C06}"/>
              </a:ext>
            </a:extLst>
          </p:cNvPr>
          <p:cNvSpPr/>
          <p:nvPr/>
        </p:nvSpPr>
        <p:spPr>
          <a:xfrm>
            <a:off x="2828599" y="2771703"/>
            <a:ext cx="1558344" cy="69696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Splitting of data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BAB6921-8C60-4E01-A3D1-18729F610366}"/>
              </a:ext>
            </a:extLst>
          </p:cNvPr>
          <p:cNvSpPr/>
          <p:nvPr/>
        </p:nvSpPr>
        <p:spPr>
          <a:xfrm>
            <a:off x="5328617" y="2771703"/>
            <a:ext cx="1911621" cy="696958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 of data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387D615-904E-46FE-8DE1-0DA2952A2C9C}"/>
              </a:ext>
            </a:extLst>
          </p:cNvPr>
          <p:cNvSpPr/>
          <p:nvPr/>
        </p:nvSpPr>
        <p:spPr>
          <a:xfrm>
            <a:off x="8056542" y="2558341"/>
            <a:ext cx="2112755" cy="1123682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of RGB, Grayscale &amp;pseudo colour image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DCC9A15-C396-4E61-A61A-D17DFF954A07}"/>
              </a:ext>
            </a:extLst>
          </p:cNvPr>
          <p:cNvSpPr/>
          <p:nvPr/>
        </p:nvSpPr>
        <p:spPr>
          <a:xfrm>
            <a:off x="8253991" y="5292874"/>
            <a:ext cx="1717856" cy="783761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OVO and OVR classifier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A5125B8-7219-45EF-A977-5B159BE8AF6B}"/>
              </a:ext>
            </a:extLst>
          </p:cNvPr>
          <p:cNvSpPr/>
          <p:nvPr/>
        </p:nvSpPr>
        <p:spPr>
          <a:xfrm>
            <a:off x="5127478" y="5228119"/>
            <a:ext cx="2313898" cy="91327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of classified images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F77884D-52FB-4E1C-B43C-37A0C71BEBAD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053211" y="3120182"/>
            <a:ext cx="7753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804217F-B7D5-4660-8FD6-9463430F419C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4386943" y="3120182"/>
            <a:ext cx="9416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1C133A-D696-42CB-BC0C-20DAEC4BC658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7240238" y="3120182"/>
            <a:ext cx="8163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E4EEEF-EFF9-4823-B022-1321D49695D6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9112919" y="3682023"/>
            <a:ext cx="1" cy="1610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9F39CE0-FEBB-4A72-BD27-1D9433E0FC58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>
          <a:xfrm flipH="1">
            <a:off x="7441376" y="5684755"/>
            <a:ext cx="8126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B4C9F87-7560-4C81-86C9-D552A1B1AE5F}"/>
              </a:ext>
            </a:extLst>
          </p:cNvPr>
          <p:cNvSpPr/>
          <p:nvPr/>
        </p:nvSpPr>
        <p:spPr>
          <a:xfrm>
            <a:off x="1842213" y="5202800"/>
            <a:ext cx="2313898" cy="963912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report generation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A4CF27D-0C30-42E9-9E64-9EF91A1EE1ED}"/>
              </a:ext>
            </a:extLst>
          </p:cNvPr>
          <p:cNvCxnSpPr>
            <a:cxnSpLocks/>
            <a:stCxn id="9" idx="1"/>
            <a:endCxn id="33" idx="3"/>
          </p:cNvCxnSpPr>
          <p:nvPr/>
        </p:nvCxnSpPr>
        <p:spPr>
          <a:xfrm flipH="1">
            <a:off x="4156111" y="5684756"/>
            <a:ext cx="9713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itle 1">
            <a:extLst>
              <a:ext uri="{FF2B5EF4-FFF2-40B4-BE49-F238E27FC236}">
                <a16:creationId xmlns:a16="http://schemas.microsoft.com/office/drawing/2014/main" id="{2F1CD24E-0636-6C42-D336-A7DDA8993E3A}"/>
              </a:ext>
            </a:extLst>
          </p:cNvPr>
          <p:cNvSpPr txBox="1">
            <a:spLocks/>
          </p:cNvSpPr>
          <p:nvPr/>
        </p:nvSpPr>
        <p:spPr>
          <a:xfrm>
            <a:off x="4131980" y="0"/>
            <a:ext cx="3566202" cy="1444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</a:p>
        </p:txBody>
      </p:sp>
    </p:spTree>
    <p:extLst>
      <p:ext uri="{BB962C8B-B14F-4D97-AF65-F5344CB8AC3E}">
        <p14:creationId xmlns:p14="http://schemas.microsoft.com/office/powerpoint/2010/main" val="166006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2408</TotalTime>
  <Words>522</Words>
  <Application>Microsoft Office PowerPoint</Application>
  <PresentationFormat>Widescreen</PresentationFormat>
  <Paragraphs>63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Nunito</vt:lpstr>
      <vt:lpstr>Times New Roman</vt:lpstr>
      <vt:lpstr>Office Theme</vt:lpstr>
      <vt:lpstr>PowerPoint Presentation</vt:lpstr>
      <vt:lpstr>Problem Statement :- </vt:lpstr>
      <vt:lpstr>Approach:-</vt:lpstr>
      <vt:lpstr>One Vs One Approach :- </vt:lpstr>
      <vt:lpstr>PowerPoint Presentation</vt:lpstr>
      <vt:lpstr>Input Data:- </vt:lpstr>
      <vt:lpstr>PowerPoint Presentation</vt:lpstr>
      <vt:lpstr>PowerPoint Presentation</vt:lpstr>
      <vt:lpstr>PowerPoint Presentation</vt:lpstr>
      <vt:lpstr>Python based GUI using Tkinter:-</vt:lpstr>
      <vt:lpstr>Results:-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References:-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22M0312</dc:creator>
  <cp:lastModifiedBy>mohit panwar</cp:lastModifiedBy>
  <cp:revision>42</cp:revision>
  <dcterms:created xsi:type="dcterms:W3CDTF">2022-11-26T17:30:57Z</dcterms:created>
  <dcterms:modified xsi:type="dcterms:W3CDTF">2023-04-24T06:11:25Z</dcterms:modified>
</cp:coreProperties>
</file>