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78" r:id="rId4"/>
    <p:sldId id="258" r:id="rId5"/>
    <p:sldId id="259" r:id="rId6"/>
    <p:sldId id="262" r:id="rId7"/>
    <p:sldId id="273" r:id="rId8"/>
    <p:sldId id="274" r:id="rId9"/>
    <p:sldId id="266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540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8B04E-B32D-4F7E-A9D8-0B82120A9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ECF973-685A-4947-B2BB-2FA158DF3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9407A-FE45-4D3E-BF67-E912BE0A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0B433-0EA4-4CDF-B9EA-EE55C53D3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6AB97-16B5-409E-A053-50F1D556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BADE-20A4-4E12-9807-D2409CDA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9F970-951E-4050-AFEC-409FF02B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24D7-AE30-4E98-9332-15582512F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EAB7C-1403-471F-A149-A2F90C0E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B1791-867C-4D02-B10A-EA2CE0BE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3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14307-FF72-4F6C-823C-668F77F58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F2D26-5019-4C2F-8FA9-8B5035A5C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AC75-1430-456A-A23C-3EB9E8E1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5C0C1-1B90-4538-83C6-6C71164C7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6083-2ACA-47C1-B043-773158217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1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87FA-0B41-4079-9FCD-ED08B62D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CB27-BFB8-478C-A045-3BFE7F340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61DE-32A8-489A-8288-62363B8F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18CA9-5BD3-45A0-B175-E9E6D7FE0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4A839-40B5-4E00-BA91-737BC883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73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3A5C-B186-4FA0-8376-02636ABC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45B9C-CAB3-4D27-9E39-0626F5887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2B8C9-1B94-455B-8067-90CC0D3F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F367D-C917-4A18-856C-69F2F1D48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E4CC8-0982-44BF-91A5-BC9DC7E0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1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BE76-AB8E-4051-9E91-0CEDFB3F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A00D-778D-4758-9398-58D141857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5DD32-DD66-4ABF-9599-F01612BF3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DF70-9AB2-4103-AA79-B9FE9838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872AD-3A43-4CDC-9A98-BCDC5BA3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E77CD-3CAC-47E0-9666-46F4D6AB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3562-8C8A-4721-BE62-908C59AC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EE8CC-1DBA-412B-A3E9-997080957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99A9E-657D-4236-BE0C-F175F44B5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E271B-6129-4CFA-AFCC-0E7B78A60B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9A6BD-A7EF-42A6-BBF0-A324AD5DD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C8F1B-2AEF-4DF9-9104-560FBB19D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170AC9-59D3-452C-9EBB-F376F448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B05F2-0E4E-4E4E-82FE-E8B6A889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0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8998-3245-4A9D-B73B-741EC5A2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83F2C-D96F-44FE-87CF-F5A91005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61350-7EA9-41ED-9B52-20594C13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E830E-D5A2-4D31-8B20-74C39C1FF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4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EAC46E-137A-42A0-99CA-FDDD61AF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0C068-4F7C-4EA1-9C53-F88B5FC4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FFF48-AC2B-448B-8D3D-DEE3A7CB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5EFE-09AE-4DDB-B056-A407112F8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BDBDB-9058-4823-B3BD-BE895308E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F33C7-0E39-4CF9-B064-F3761ECD0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F49E8-B9D8-41FF-A466-B7D5CC6D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8105B-04D4-4BF4-BED1-DE1CF584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08ADF-85DE-4D03-9752-B4DF0980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E85C-578E-49E5-AFC4-6B7E6B957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71DA3-6391-4882-8A6B-01892BB42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8392F-AB46-40CF-A11F-F53CAEE10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56879-E276-412C-BF55-4881B1A3E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01849-8225-4C9A-9AFD-7305BAC82D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55B28-C980-4AD1-87B1-F75A873D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C427E-72BB-4382-916E-1F24A202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9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9DE1EC-5B16-491D-8258-A9998571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8A56E-C03F-4137-B029-B8C62B968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46207-B5A8-4522-91F6-C66C239EE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01849-8225-4C9A-9AFD-7305BAC82D1B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DEB2-886C-418F-AF3E-1F2CD3199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2EB9-E04E-46CA-BFEA-F8FC1C0A7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8DF8A-19E1-4268-9FB6-CBDE9F3A8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2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73601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C68442-2872-48F5-90DC-45042E632B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103" y="209003"/>
            <a:ext cx="2173266" cy="1036323"/>
          </a:xfrm>
          <a:prstGeom prst="rect">
            <a:avLst/>
          </a:prstGeom>
        </p:spPr>
      </p:pic>
      <p:pic>
        <p:nvPicPr>
          <p:cNvPr id="5" name="Picture 2" descr="IIT Bombay | InstiApp | IIT Bombay">
            <a:extLst>
              <a:ext uri="{FF2B5EF4-FFF2-40B4-BE49-F238E27FC236}">
                <a16:creationId xmlns:a16="http://schemas.microsoft.com/office/drawing/2014/main" id="{76327451-F1D1-4B9B-8557-B22CF1849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" y="70723"/>
            <a:ext cx="1693195" cy="1422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D083A7-9161-4FDC-ABAB-D0141CCF95AA}"/>
              </a:ext>
            </a:extLst>
          </p:cNvPr>
          <p:cNvSpPr txBox="1"/>
          <p:nvPr/>
        </p:nvSpPr>
        <p:spPr>
          <a:xfrm>
            <a:off x="2715012" y="434776"/>
            <a:ext cx="676197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GNR - 652 COURSE PROJECT</a:t>
            </a:r>
            <a:endParaRPr lang="en-IN" sz="3200"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B91B6B-3459-4676-AD61-9483E7EEB717}"/>
              </a:ext>
            </a:extLst>
          </p:cNvPr>
          <p:cNvSpPr txBox="1"/>
          <p:nvPr/>
        </p:nvSpPr>
        <p:spPr>
          <a:xfrm>
            <a:off x="546017" y="2544227"/>
            <a:ext cx="1129501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HybridSN: Exploring 3-D–2-D CNN Feature Hierarchy for Hyperspectral Image Classification</a:t>
            </a:r>
            <a:endParaRPr lang="en-IN" sz="8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EBC83F-D844-436D-84D3-9DC6C41B388B}"/>
              </a:ext>
            </a:extLst>
          </p:cNvPr>
          <p:cNvSpPr txBox="1"/>
          <p:nvPr/>
        </p:nvSpPr>
        <p:spPr>
          <a:xfrm>
            <a:off x="8250451" y="4895214"/>
            <a:ext cx="359058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9881F3-7F4A-4F85-9806-78EFFC2FE455}"/>
              </a:ext>
            </a:extLst>
          </p:cNvPr>
          <p:cNvSpPr txBox="1"/>
          <p:nvPr/>
        </p:nvSpPr>
        <p:spPr>
          <a:xfrm>
            <a:off x="8250451" y="5444946"/>
            <a:ext cx="3675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22M0316 : Piyush Ashokrao Kene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22M0303 : Mohit Panwar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22M0312 : Ajinkya Rajendra Dewalkar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F674BF-89ED-4F71-8D6E-68FE631EBD51}"/>
              </a:ext>
            </a:extLst>
          </p:cNvPr>
          <p:cNvSpPr txBox="1"/>
          <p:nvPr/>
        </p:nvSpPr>
        <p:spPr>
          <a:xfrm>
            <a:off x="876885" y="4895214"/>
            <a:ext cx="3590583" cy="40011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:-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6EB10-DE2A-4419-8585-4A71FDFD384A}"/>
              </a:ext>
            </a:extLst>
          </p:cNvPr>
          <p:cNvSpPr txBox="1"/>
          <p:nvPr/>
        </p:nvSpPr>
        <p:spPr>
          <a:xfrm>
            <a:off x="876885" y="5444946"/>
            <a:ext cx="319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 Biplab Banerjee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77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21B8BC-2050-4B23-27BB-A6A14B5F4532}"/>
              </a:ext>
            </a:extLst>
          </p:cNvPr>
          <p:cNvSpPr txBox="1"/>
          <p:nvPr/>
        </p:nvSpPr>
        <p:spPr>
          <a:xfrm>
            <a:off x="598303" y="291633"/>
            <a:ext cx="8508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Salinas-A image data with 30 epochs for training</a:t>
            </a:r>
          </a:p>
        </p:txBody>
      </p:sp>
      <p:pic>
        <p:nvPicPr>
          <p:cNvPr id="10" name="Picture 9" descr="Bar chart&#10;&#10;Description automatically generated with low confidence">
            <a:extLst>
              <a:ext uri="{FF2B5EF4-FFF2-40B4-BE49-F238E27FC236}">
                <a16:creationId xmlns:a16="http://schemas.microsoft.com/office/drawing/2014/main" id="{01FDFA92-379A-61A0-3991-46B8B2A7A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4648" y="1960448"/>
            <a:ext cx="3357257" cy="339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0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A5D3E-EBB8-4671-B9FC-64FF30D8D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472"/>
            <a:ext cx="10515600" cy="880015"/>
          </a:xfrm>
        </p:spPr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1E09-2F41-42AE-8ACD-1A48051FF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1346"/>
            <a:ext cx="10515600" cy="4253029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K. Roy, G. Krishna, S. R. Dubey and B. B. Chaudhuri, "HybridSN: Exploring 3-D–2-D CNN Feature Hierarchy for Hyperspectral Image Classification," in </a:t>
            </a:r>
            <a:r>
              <a:rPr lang="en-US" sz="2000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Geoscience and Remote Sensing Letters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vol. 17, no. 2, pp. 277-281, Feb. 2020,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10.1109/LGRS.2019.2918719.</a:t>
            </a:r>
          </a:p>
          <a:p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Wang, "Hyperspectral image classification based on Hybrid 2D-3D CNN," 2022 IEEE International Conference on Advances in Electrical Engineering and Computer Applications (AEECA), Dalian, China, 2022, pp. 1449-1454,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10.1109/AEECA55500.2022.9918934.</a:t>
            </a:r>
          </a:p>
        </p:txBody>
      </p:sp>
    </p:spTree>
    <p:extLst>
      <p:ext uri="{BB962C8B-B14F-4D97-AF65-F5344CB8AC3E}">
        <p14:creationId xmlns:p14="http://schemas.microsoft.com/office/powerpoint/2010/main" val="50718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AF20-A710-47C2-AEDE-343B4731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6459" y="2098344"/>
            <a:ext cx="6423434" cy="2134884"/>
          </a:xfrm>
        </p:spPr>
        <p:txBody>
          <a:bodyPr>
            <a:normAutofit fontScale="90000"/>
          </a:bodyPr>
          <a:lstStyle/>
          <a:p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0184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8E11-10BD-4A0B-8CCC-60BD5A7D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835"/>
            <a:ext cx="7468673" cy="806852"/>
          </a:xfrm>
        </p:spPr>
        <p:txBody>
          <a:bodyPr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101D-6F56-411D-95BD-81D865C9C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536"/>
            <a:ext cx="10515600" cy="5307355"/>
          </a:xfrm>
        </p:spPr>
        <p:txBody>
          <a:bodyPr>
            <a:no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Hyperspectral imaging is an important technology that provide valuable information about the area of interest by capturing data in a large number of contiguous spectral bands </a:t>
            </a:r>
          </a:p>
          <a:p>
            <a:pPr algn="l" fontAlgn="base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igh dimensionality and complex spectral signatures  possess a challenging task to analyze and process hyperspectral images.</a:t>
            </a:r>
          </a:p>
          <a:p>
            <a:pPr algn="l" fontAlgn="base">
              <a:lnSpc>
                <a:spcPct val="150000"/>
              </a:lnSpc>
            </a:pP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neural networks (CNNs) have emerged as the most popular deep learning technique for image classification tasks due to their ability to automatically learn hierarchical features from the input data.</a:t>
            </a:r>
          </a:p>
        </p:txBody>
      </p:sp>
    </p:spTree>
    <p:extLst>
      <p:ext uri="{BB962C8B-B14F-4D97-AF65-F5344CB8AC3E}">
        <p14:creationId xmlns:p14="http://schemas.microsoft.com/office/powerpoint/2010/main" val="382804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3DD7-D3EF-A3ED-F570-3E5AD27A61F1}"/>
              </a:ext>
            </a:extLst>
          </p:cNvPr>
          <p:cNvSpPr txBox="1">
            <a:spLocks/>
          </p:cNvSpPr>
          <p:nvPr/>
        </p:nvSpPr>
        <p:spPr>
          <a:xfrm>
            <a:off x="646611" y="312086"/>
            <a:ext cx="11214463" cy="9767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Neural Network(CNN)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8EAB0-6C4A-2191-F970-6715CD9C47E1}"/>
              </a:ext>
            </a:extLst>
          </p:cNvPr>
          <p:cNvSpPr txBox="1">
            <a:spLocks/>
          </p:cNvSpPr>
          <p:nvPr/>
        </p:nvSpPr>
        <p:spPr>
          <a:xfrm>
            <a:off x="707571" y="2265650"/>
            <a:ext cx="10515600" cy="33876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 are a type of deep learning algorithm used for image and video processing tasks</a:t>
            </a:r>
          </a:p>
          <a:p>
            <a:pPr fontAlgn="base"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 a CNN typically consists of several layers like convolutional layers, pooling layers, fully connected layers, dropout layers, batch normalization layers, and activation functions like ReLU or sigmoid.</a:t>
            </a:r>
          </a:p>
        </p:txBody>
      </p:sp>
    </p:spTree>
    <p:extLst>
      <p:ext uri="{BB962C8B-B14F-4D97-AF65-F5344CB8AC3E}">
        <p14:creationId xmlns:p14="http://schemas.microsoft.com/office/powerpoint/2010/main" val="10788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048D-BB15-4CF9-B04E-EB1BD849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221235"/>
            <a:ext cx="8121242" cy="1035836"/>
          </a:xfrm>
        </p:spPr>
        <p:txBody>
          <a:bodyPr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HybridSN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46F6-D153-406C-B152-4E2D1CA7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1617881"/>
            <a:ext cx="10515600" cy="4571014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HybridSN is a hybrid CNN architecture that combines 3-D and 2-D CNNs to exploit the spatial and spectral information of hyperspectral images.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HybridSN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3-D-CNN facilitates the joint spatial–spectral feature representation from a stack of spectral bands.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2-D-CNN on top of the 3-D-CNN further learns more abstract-level spatial representation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Moreover, the use of hybrid CNNs reduces the complexity of the model compared to the use of 3-D-CNN alone.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04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88D6E9A-C2DB-2DA6-92BE-0CACACB2D7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0340" y="1499959"/>
            <a:ext cx="10731319" cy="31417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32C05BE-D302-AD62-65B1-99821B5DC02E}"/>
              </a:ext>
            </a:extLst>
          </p:cNvPr>
          <p:cNvSpPr/>
          <p:nvPr/>
        </p:nvSpPr>
        <p:spPr>
          <a:xfrm>
            <a:off x="826134" y="5246290"/>
            <a:ext cx="1073131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HybridSpectralNet (HybridSN) model that integrates 3-D and 2-D convolutions for HSI classification</a:t>
            </a:r>
          </a:p>
          <a:p>
            <a:pPr algn="ctr"/>
            <a:r>
              <a:rPr lang="en-US" sz="1400" dirty="0">
                <a:hlinkClick r:id="rId3"/>
              </a:rPr>
              <a:t>HybridSN: Exploring 3-D–2-D CNN Feature Hierarchy for Hyperspectral Image Classification | IEEE Journals &amp; Magazine | IEEE Xplore</a:t>
            </a:r>
            <a:endParaRPr lang="en-US" sz="14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E478E-544A-7D41-9765-8A4EAF9FF8E8}"/>
              </a:ext>
            </a:extLst>
          </p:cNvPr>
          <p:cNvSpPr txBox="1">
            <a:spLocks/>
          </p:cNvSpPr>
          <p:nvPr/>
        </p:nvSpPr>
        <p:spPr>
          <a:xfrm>
            <a:off x="826134" y="-148520"/>
            <a:ext cx="3566202" cy="1043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</p:txBody>
      </p:sp>
    </p:spTree>
    <p:extLst>
      <p:ext uri="{BB962C8B-B14F-4D97-AF65-F5344CB8AC3E}">
        <p14:creationId xmlns:p14="http://schemas.microsoft.com/office/powerpoint/2010/main" val="183467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D17C-EA92-491D-89DD-15459201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828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AC493-C9AE-4F85-925B-80A0B9636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3529"/>
            <a:ext cx="10612773" cy="385395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AVIRIS HYPERSPECTRAL DATA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Spectral channels with wavelengths from 400 to 2500 nanometers.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Bands – 220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Radiometric Resolution – 12 bits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Resolution  - 20 m resolution </a:t>
            </a:r>
          </a:p>
        </p:txBody>
      </p:sp>
    </p:spTree>
    <p:extLst>
      <p:ext uri="{BB962C8B-B14F-4D97-AF65-F5344CB8AC3E}">
        <p14:creationId xmlns:p14="http://schemas.microsoft.com/office/powerpoint/2010/main" val="173899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3020F30-33F0-3C3D-1934-63BEC7DD8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765" y="1897713"/>
            <a:ext cx="3876675" cy="306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C3973B-446A-0376-7D43-DA68EE98405A}"/>
              </a:ext>
            </a:extLst>
          </p:cNvPr>
          <p:cNvSpPr txBox="1"/>
          <p:nvPr/>
        </p:nvSpPr>
        <p:spPr>
          <a:xfrm>
            <a:off x="1957799" y="959052"/>
            <a:ext cx="215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Indian Pines</a:t>
            </a:r>
            <a:endParaRPr lang="en-IN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8F946-2207-8B12-39D4-EC369C406B94}"/>
              </a:ext>
            </a:extLst>
          </p:cNvPr>
          <p:cNvSpPr/>
          <p:nvPr/>
        </p:nvSpPr>
        <p:spPr>
          <a:xfrm>
            <a:off x="1095765" y="5498838"/>
            <a:ext cx="3783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HYPERSPECTRAL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3E413-D67F-5E7B-7B3C-C08CEECA79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8006" r="9371" b="6567"/>
          <a:stretch/>
        </p:blipFill>
        <p:spPr>
          <a:xfrm>
            <a:off x="6533966" y="1697985"/>
            <a:ext cx="5093217" cy="346202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0044229-F7B3-F777-2FD8-D84B8AE32049}"/>
              </a:ext>
            </a:extLst>
          </p:cNvPr>
          <p:cNvSpPr/>
          <p:nvPr/>
        </p:nvSpPr>
        <p:spPr>
          <a:xfrm>
            <a:off x="7056538" y="5440869"/>
            <a:ext cx="4226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PSEUDOCOLORED IMAGE</a:t>
            </a:r>
          </a:p>
        </p:txBody>
      </p:sp>
    </p:spTree>
    <p:extLst>
      <p:ext uri="{BB962C8B-B14F-4D97-AF65-F5344CB8AC3E}">
        <p14:creationId xmlns:p14="http://schemas.microsoft.com/office/powerpoint/2010/main" val="163443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CD9D9-EB39-B76F-7AAA-BA7D84B5995B}"/>
              </a:ext>
            </a:extLst>
          </p:cNvPr>
          <p:cNvSpPr txBox="1"/>
          <p:nvPr/>
        </p:nvSpPr>
        <p:spPr>
          <a:xfrm>
            <a:off x="1957797" y="959052"/>
            <a:ext cx="215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Salinas-A</a:t>
            </a:r>
            <a:endParaRPr lang="en-IN" sz="2800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03E90-85FF-F194-2E9B-EDF1A1FD0F60}"/>
              </a:ext>
            </a:extLst>
          </p:cNvPr>
          <p:cNvSpPr/>
          <p:nvPr/>
        </p:nvSpPr>
        <p:spPr>
          <a:xfrm>
            <a:off x="1181765" y="5440869"/>
            <a:ext cx="3783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HYPERSPECTRAL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B3D94A-8DC5-B6F9-DD12-18CBAFBB24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11" t="7977" r="9283" b="11144"/>
          <a:stretch/>
        </p:blipFill>
        <p:spPr>
          <a:xfrm>
            <a:off x="1103294" y="1920784"/>
            <a:ext cx="3861615" cy="3016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C4AE6C-14F4-FDC8-81AB-D32080DC7D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6" t="6826" r="7588" b="5243"/>
          <a:stretch/>
        </p:blipFill>
        <p:spPr>
          <a:xfrm>
            <a:off x="6701993" y="1697854"/>
            <a:ext cx="5123064" cy="34622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1815B5-B97B-EA33-E9DD-58E9AB862463}"/>
              </a:ext>
            </a:extLst>
          </p:cNvPr>
          <p:cNvSpPr/>
          <p:nvPr/>
        </p:nvSpPr>
        <p:spPr>
          <a:xfrm>
            <a:off x="7056538" y="5440869"/>
            <a:ext cx="42269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PSEUDOCOLORED IMAGE</a:t>
            </a:r>
          </a:p>
        </p:txBody>
      </p:sp>
    </p:spTree>
    <p:extLst>
      <p:ext uri="{BB962C8B-B14F-4D97-AF65-F5344CB8AC3E}">
        <p14:creationId xmlns:p14="http://schemas.microsoft.com/office/powerpoint/2010/main" val="216139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8E4A9-D360-41D6-A4DA-03C511D1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31" y="95651"/>
            <a:ext cx="6204626" cy="636822"/>
          </a:xfrm>
        </p:spPr>
        <p:txBody>
          <a:bodyPr>
            <a:noAutofit/>
          </a:bodyPr>
          <a:lstStyle/>
          <a:p>
            <a:r>
              <a:rPr lang="en-US" sz="48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D8BB0D-BBAB-5FB2-581C-9CCB605B7A54}"/>
              </a:ext>
            </a:extLst>
          </p:cNvPr>
          <p:cNvSpPr txBox="1"/>
          <p:nvPr/>
        </p:nvSpPr>
        <p:spPr>
          <a:xfrm>
            <a:off x="400288" y="995565"/>
            <a:ext cx="7985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Pines image data with 30 epochs for training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14E78C1-B765-E2A7-3DB3-00830769A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4" t="9697" r="8469" b="7498"/>
          <a:stretch/>
        </p:blipFill>
        <p:spPr>
          <a:xfrm>
            <a:off x="382622" y="1515799"/>
            <a:ext cx="9442314" cy="4989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6060EA-1BFB-BBCE-B61A-BC0916163C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63" t="42917" r="10215" b="10996"/>
          <a:stretch/>
        </p:blipFill>
        <p:spPr>
          <a:xfrm>
            <a:off x="9824936" y="1806599"/>
            <a:ext cx="1984442" cy="469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2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484</Words>
  <Application>Microsoft Office PowerPoint</Application>
  <PresentationFormat>Widescreen</PresentationFormat>
  <Paragraphs>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Introduction:- </vt:lpstr>
      <vt:lpstr>PowerPoint Presentation</vt:lpstr>
      <vt:lpstr>HybridSN:-</vt:lpstr>
      <vt:lpstr>PowerPoint Presentation</vt:lpstr>
      <vt:lpstr>Input Data:- </vt:lpstr>
      <vt:lpstr>PowerPoint Presentation</vt:lpstr>
      <vt:lpstr>PowerPoint Presentation</vt:lpstr>
      <vt:lpstr>Results:-</vt:lpstr>
      <vt:lpstr>PowerPoint Presentation</vt:lpstr>
      <vt:lpstr>References:-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22M0312</dc:creator>
  <cp:lastModifiedBy>Piyush Kene</cp:lastModifiedBy>
  <cp:revision>51</cp:revision>
  <dcterms:created xsi:type="dcterms:W3CDTF">2022-11-26T17:30:57Z</dcterms:created>
  <dcterms:modified xsi:type="dcterms:W3CDTF">2023-04-27T14:55:38Z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2023-04-27T14:07:22Z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6aecdd1b-54d3-4e1f-8011-928ea33196ff</vt:lpwstr>
  </property>
  <property fmtid="{D5CDD505-2E9C-101B-9397-08002B2CF9AE}" pid="7" name="MSIP_Label_defa4170-0d19-0005-0004-bc88714345d2_ActionId">
    <vt:lpwstr>8b933a1c-9bc2-4549-b222-77be2df11ef7</vt:lpwstr>
  </property>
  <property fmtid="{D5CDD505-2E9C-101B-9397-08002B2CF9AE}" pid="8" name="MSIP_Label_defa4170-0d19-0005-0004-bc88714345d2_ContentBits">
    <vt:lpwstr>0</vt:lpwstr>
  </property>
</Properties>
</file>