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8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7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67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2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23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286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48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809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572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334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6095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858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7620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381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380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143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905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2666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3429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191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4952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715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6477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7238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8001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8763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-26640" y="2008440"/>
            <a:ext cx="9209880" cy="3171960"/>
          </a:xfrm>
          <a:custGeom>
            <a:avLst/>
            <a:gdLst/>
            <a:ahLst/>
            <a:rect l="l" t="t" r="r" b="b"/>
            <a:pathLst>
              <a:path w="368426" h="126905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-26640" y="2139840"/>
            <a:ext cx="9209880" cy="3040560"/>
          </a:xfrm>
          <a:custGeom>
            <a:avLst/>
            <a:gdLst/>
            <a:ahLst/>
            <a:rect l="l" t="t" r="r" b="b"/>
            <a:pathLst>
              <a:path w="368426" h="121652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rot="8100000">
            <a:off x="1847880" y="181476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8100000">
            <a:off x="6039000" y="209844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8100000">
            <a:off x="7182000" y="213192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-9360" y="2143080"/>
            <a:ext cx="4204440" cy="475560"/>
          </a:xfrm>
          <a:custGeom>
            <a:avLst/>
            <a:gdLst/>
            <a:ahLst/>
            <a:rect l="l" t="t" r="r" b="b"/>
            <a:pathLst>
              <a:path w="168212" h="19050">
                <a:moveTo>
                  <a:pt x="0" y="1715"/>
                </a:moveTo>
                <a:lnTo>
                  <a:pt x="15812" y="16574"/>
                </a:lnTo>
                <a:lnTo>
                  <a:pt x="31052" y="16574"/>
                </a:lnTo>
                <a:lnTo>
                  <a:pt x="46292" y="14097"/>
                </a:lnTo>
                <a:lnTo>
                  <a:pt x="61532" y="19050"/>
                </a:lnTo>
                <a:lnTo>
                  <a:pt x="76581" y="11240"/>
                </a:lnTo>
                <a:lnTo>
                  <a:pt x="92012" y="11240"/>
                </a:lnTo>
                <a:lnTo>
                  <a:pt x="106871" y="0"/>
                </a:lnTo>
                <a:lnTo>
                  <a:pt x="122111" y="2667"/>
                </a:lnTo>
                <a:lnTo>
                  <a:pt x="137541" y="2667"/>
                </a:lnTo>
                <a:lnTo>
                  <a:pt x="152972" y="16002"/>
                </a:lnTo>
                <a:lnTo>
                  <a:pt x="168212" y="16002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4195800" y="2023920"/>
            <a:ext cx="3423600" cy="589680"/>
          </a:xfrm>
          <a:custGeom>
            <a:avLst/>
            <a:gdLst/>
            <a:ahLst/>
            <a:rect l="l" t="t" r="r" b="b"/>
            <a:pathLst>
              <a:path w="136969" h="23622">
                <a:moveTo>
                  <a:pt x="0" y="20955"/>
                </a:moveTo>
                <a:lnTo>
                  <a:pt x="15049" y="9144"/>
                </a:lnTo>
                <a:lnTo>
                  <a:pt x="30480" y="4381"/>
                </a:lnTo>
                <a:lnTo>
                  <a:pt x="45720" y="13716"/>
                </a:lnTo>
                <a:lnTo>
                  <a:pt x="60769" y="13716"/>
                </a:lnTo>
                <a:lnTo>
                  <a:pt x="76009" y="16573"/>
                </a:lnTo>
                <a:lnTo>
                  <a:pt x="91249" y="11811"/>
                </a:lnTo>
                <a:lnTo>
                  <a:pt x="106680" y="23622"/>
                </a:lnTo>
                <a:lnTo>
                  <a:pt x="122110" y="23622"/>
                </a:lnTo>
                <a:lnTo>
                  <a:pt x="136969" y="0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7624800" y="2033640"/>
            <a:ext cx="1532880" cy="413640"/>
          </a:xfrm>
          <a:custGeom>
            <a:avLst/>
            <a:gdLst/>
            <a:ahLst/>
            <a:rect l="l" t="t" r="r" b="b"/>
            <a:pathLst>
              <a:path w="61341" h="16573">
                <a:moveTo>
                  <a:pt x="0" y="0"/>
                </a:moveTo>
                <a:lnTo>
                  <a:pt x="15049" y="4762"/>
                </a:lnTo>
                <a:lnTo>
                  <a:pt x="30670" y="4762"/>
                </a:lnTo>
                <a:lnTo>
                  <a:pt x="45910" y="4762"/>
                </a:lnTo>
                <a:lnTo>
                  <a:pt x="61341" y="16573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1114560" y="2462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1495440" y="25909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733320" y="25336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352440" y="2524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-42840" y="2166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1876320" y="23954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2257560" y="23907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2638440" y="2109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3019320" y="21765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3400560" y="21765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3781440" y="25099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4162320" y="25099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4543560" y="22287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4924440" y="21052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5305320" y="23338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5686560" y="23338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6067440" y="2409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6448320" y="22906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6829560" y="25862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7210440" y="25862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7591320" y="2005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7972560" y="211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8353440" y="211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8734320" y="211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9129600" y="24289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2990880" y="214776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1085760" y="243360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4895640" y="207756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 rot="8100000">
            <a:off x="8700120" y="189072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62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1523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2286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3048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3809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4572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5334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6095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6858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>
            <a:off x="7620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1"/>
          <p:cNvSpPr/>
          <p:nvPr/>
        </p:nvSpPr>
        <p:spPr>
          <a:xfrm>
            <a:off x="8381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2"/>
          <p:cNvSpPr/>
          <p:nvPr/>
        </p:nvSpPr>
        <p:spPr>
          <a:xfrm>
            <a:off x="380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3"/>
          <p:cNvSpPr/>
          <p:nvPr/>
        </p:nvSpPr>
        <p:spPr>
          <a:xfrm>
            <a:off x="1143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4"/>
          <p:cNvSpPr/>
          <p:nvPr/>
        </p:nvSpPr>
        <p:spPr>
          <a:xfrm>
            <a:off x="1905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5"/>
          <p:cNvSpPr/>
          <p:nvPr/>
        </p:nvSpPr>
        <p:spPr>
          <a:xfrm>
            <a:off x="2666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6"/>
          <p:cNvSpPr/>
          <p:nvPr/>
        </p:nvSpPr>
        <p:spPr>
          <a:xfrm>
            <a:off x="3429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7"/>
          <p:cNvSpPr/>
          <p:nvPr/>
        </p:nvSpPr>
        <p:spPr>
          <a:xfrm>
            <a:off x="4191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8"/>
          <p:cNvSpPr/>
          <p:nvPr/>
        </p:nvSpPr>
        <p:spPr>
          <a:xfrm>
            <a:off x="4952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9"/>
          <p:cNvSpPr/>
          <p:nvPr/>
        </p:nvSpPr>
        <p:spPr>
          <a:xfrm>
            <a:off x="5715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0"/>
          <p:cNvSpPr/>
          <p:nvPr/>
        </p:nvSpPr>
        <p:spPr>
          <a:xfrm>
            <a:off x="6477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1"/>
          <p:cNvSpPr/>
          <p:nvPr/>
        </p:nvSpPr>
        <p:spPr>
          <a:xfrm>
            <a:off x="7238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2"/>
          <p:cNvSpPr/>
          <p:nvPr/>
        </p:nvSpPr>
        <p:spPr>
          <a:xfrm>
            <a:off x="8001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3"/>
          <p:cNvSpPr/>
          <p:nvPr/>
        </p:nvSpPr>
        <p:spPr>
          <a:xfrm>
            <a:off x="8763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4"/>
          <p:cNvSpPr/>
          <p:nvPr/>
        </p:nvSpPr>
        <p:spPr>
          <a:xfrm>
            <a:off x="-28440" y="4446720"/>
            <a:ext cx="9190800" cy="71172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5"/>
          <p:cNvSpPr/>
          <p:nvPr/>
        </p:nvSpPr>
        <p:spPr>
          <a:xfrm>
            <a:off x="-28440" y="4578120"/>
            <a:ext cx="9190800" cy="58356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6"/>
          <p:cNvSpPr/>
          <p:nvPr/>
        </p:nvSpPr>
        <p:spPr>
          <a:xfrm rot="8100000">
            <a:off x="1847880" y="425304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7"/>
          <p:cNvSpPr/>
          <p:nvPr/>
        </p:nvSpPr>
        <p:spPr>
          <a:xfrm rot="8100000">
            <a:off x="6039000" y="453708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8"/>
          <p:cNvSpPr/>
          <p:nvPr/>
        </p:nvSpPr>
        <p:spPr>
          <a:xfrm rot="8100000">
            <a:off x="7182000" y="457020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9"/>
          <p:cNvSpPr/>
          <p:nvPr/>
        </p:nvSpPr>
        <p:spPr>
          <a:xfrm>
            <a:off x="-9360" y="4581360"/>
            <a:ext cx="4204440" cy="475560"/>
          </a:xfrm>
          <a:custGeom>
            <a:avLst/>
            <a:gdLst/>
            <a:ahLst/>
            <a:rect l="l" t="t" r="r" b="b"/>
            <a:pathLst>
              <a:path w="168212" h="19050">
                <a:moveTo>
                  <a:pt x="0" y="1715"/>
                </a:moveTo>
                <a:lnTo>
                  <a:pt x="15812" y="16574"/>
                </a:lnTo>
                <a:lnTo>
                  <a:pt x="31052" y="16574"/>
                </a:lnTo>
                <a:lnTo>
                  <a:pt x="46292" y="14097"/>
                </a:lnTo>
                <a:lnTo>
                  <a:pt x="61532" y="19050"/>
                </a:lnTo>
                <a:lnTo>
                  <a:pt x="76581" y="11240"/>
                </a:lnTo>
                <a:lnTo>
                  <a:pt x="92012" y="11240"/>
                </a:lnTo>
                <a:lnTo>
                  <a:pt x="106871" y="0"/>
                </a:lnTo>
                <a:lnTo>
                  <a:pt x="122111" y="2667"/>
                </a:lnTo>
                <a:lnTo>
                  <a:pt x="137541" y="2667"/>
                </a:lnTo>
                <a:lnTo>
                  <a:pt x="152972" y="16002"/>
                </a:lnTo>
                <a:lnTo>
                  <a:pt x="168212" y="16002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0"/>
          <p:cNvSpPr/>
          <p:nvPr/>
        </p:nvSpPr>
        <p:spPr>
          <a:xfrm>
            <a:off x="4195800" y="4462560"/>
            <a:ext cx="3423600" cy="589680"/>
          </a:xfrm>
          <a:custGeom>
            <a:avLst/>
            <a:gdLst/>
            <a:ahLst/>
            <a:rect l="l" t="t" r="r" b="b"/>
            <a:pathLst>
              <a:path w="136969" h="23622">
                <a:moveTo>
                  <a:pt x="0" y="20955"/>
                </a:moveTo>
                <a:lnTo>
                  <a:pt x="15049" y="9144"/>
                </a:lnTo>
                <a:lnTo>
                  <a:pt x="30480" y="4381"/>
                </a:lnTo>
                <a:lnTo>
                  <a:pt x="45720" y="13716"/>
                </a:lnTo>
                <a:lnTo>
                  <a:pt x="60769" y="13716"/>
                </a:lnTo>
                <a:lnTo>
                  <a:pt x="76009" y="16573"/>
                </a:lnTo>
                <a:lnTo>
                  <a:pt x="91249" y="11811"/>
                </a:lnTo>
                <a:lnTo>
                  <a:pt x="106680" y="23622"/>
                </a:lnTo>
                <a:lnTo>
                  <a:pt x="122110" y="23622"/>
                </a:lnTo>
                <a:lnTo>
                  <a:pt x="136969" y="0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1"/>
          <p:cNvSpPr/>
          <p:nvPr/>
        </p:nvSpPr>
        <p:spPr>
          <a:xfrm>
            <a:off x="7624800" y="4471920"/>
            <a:ext cx="1532880" cy="413640"/>
          </a:xfrm>
          <a:custGeom>
            <a:avLst/>
            <a:gdLst/>
            <a:ahLst/>
            <a:rect l="l" t="t" r="r" b="b"/>
            <a:pathLst>
              <a:path w="61341" h="16573">
                <a:moveTo>
                  <a:pt x="0" y="0"/>
                </a:moveTo>
                <a:lnTo>
                  <a:pt x="15049" y="4762"/>
                </a:lnTo>
                <a:lnTo>
                  <a:pt x="30670" y="4762"/>
                </a:lnTo>
                <a:lnTo>
                  <a:pt x="45910" y="4762"/>
                </a:lnTo>
                <a:lnTo>
                  <a:pt x="61341" y="16573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2"/>
          <p:cNvSpPr/>
          <p:nvPr/>
        </p:nvSpPr>
        <p:spPr>
          <a:xfrm>
            <a:off x="1114560" y="49006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3"/>
          <p:cNvSpPr/>
          <p:nvPr/>
        </p:nvSpPr>
        <p:spPr>
          <a:xfrm>
            <a:off x="1495440" y="5029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4"/>
          <p:cNvSpPr/>
          <p:nvPr/>
        </p:nvSpPr>
        <p:spPr>
          <a:xfrm>
            <a:off x="733320" y="4971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5"/>
          <p:cNvSpPr/>
          <p:nvPr/>
        </p:nvSpPr>
        <p:spPr>
          <a:xfrm>
            <a:off x="352440" y="49626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6"/>
          <p:cNvSpPr/>
          <p:nvPr/>
        </p:nvSpPr>
        <p:spPr>
          <a:xfrm>
            <a:off x="-42840" y="4605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7"/>
          <p:cNvSpPr/>
          <p:nvPr/>
        </p:nvSpPr>
        <p:spPr>
          <a:xfrm>
            <a:off x="1876320" y="48340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8"/>
          <p:cNvSpPr/>
          <p:nvPr/>
        </p:nvSpPr>
        <p:spPr>
          <a:xfrm>
            <a:off x="2257560" y="4829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9"/>
          <p:cNvSpPr/>
          <p:nvPr/>
        </p:nvSpPr>
        <p:spPr>
          <a:xfrm>
            <a:off x="2638440" y="45482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0"/>
          <p:cNvSpPr/>
          <p:nvPr/>
        </p:nvSpPr>
        <p:spPr>
          <a:xfrm>
            <a:off x="3019320" y="4614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1"/>
          <p:cNvSpPr/>
          <p:nvPr/>
        </p:nvSpPr>
        <p:spPr>
          <a:xfrm>
            <a:off x="3400560" y="4614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2"/>
          <p:cNvSpPr/>
          <p:nvPr/>
        </p:nvSpPr>
        <p:spPr>
          <a:xfrm>
            <a:off x="3781440" y="4948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3"/>
          <p:cNvSpPr/>
          <p:nvPr/>
        </p:nvSpPr>
        <p:spPr>
          <a:xfrm>
            <a:off x="4162320" y="4948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4"/>
          <p:cNvSpPr/>
          <p:nvPr/>
        </p:nvSpPr>
        <p:spPr>
          <a:xfrm>
            <a:off x="4543560" y="4667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5"/>
          <p:cNvSpPr/>
          <p:nvPr/>
        </p:nvSpPr>
        <p:spPr>
          <a:xfrm>
            <a:off x="4924440" y="45435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6"/>
          <p:cNvSpPr/>
          <p:nvPr/>
        </p:nvSpPr>
        <p:spPr>
          <a:xfrm>
            <a:off x="5305320" y="4772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7"/>
          <p:cNvSpPr/>
          <p:nvPr/>
        </p:nvSpPr>
        <p:spPr>
          <a:xfrm>
            <a:off x="5686560" y="4772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8"/>
          <p:cNvSpPr/>
          <p:nvPr/>
        </p:nvSpPr>
        <p:spPr>
          <a:xfrm>
            <a:off x="6067440" y="4848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9"/>
          <p:cNvSpPr/>
          <p:nvPr/>
        </p:nvSpPr>
        <p:spPr>
          <a:xfrm>
            <a:off x="6448320" y="472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0"/>
          <p:cNvSpPr/>
          <p:nvPr/>
        </p:nvSpPr>
        <p:spPr>
          <a:xfrm>
            <a:off x="6829560" y="50245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1"/>
          <p:cNvSpPr/>
          <p:nvPr/>
        </p:nvSpPr>
        <p:spPr>
          <a:xfrm>
            <a:off x="7210440" y="50245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2"/>
          <p:cNvSpPr/>
          <p:nvPr/>
        </p:nvSpPr>
        <p:spPr>
          <a:xfrm>
            <a:off x="7591320" y="4443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3"/>
          <p:cNvSpPr/>
          <p:nvPr/>
        </p:nvSpPr>
        <p:spPr>
          <a:xfrm>
            <a:off x="797256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4"/>
          <p:cNvSpPr/>
          <p:nvPr/>
        </p:nvSpPr>
        <p:spPr>
          <a:xfrm>
            <a:off x="835344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5"/>
          <p:cNvSpPr/>
          <p:nvPr/>
        </p:nvSpPr>
        <p:spPr>
          <a:xfrm>
            <a:off x="873432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6"/>
          <p:cNvSpPr/>
          <p:nvPr/>
        </p:nvSpPr>
        <p:spPr>
          <a:xfrm>
            <a:off x="9129600" y="4867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7"/>
          <p:cNvSpPr/>
          <p:nvPr/>
        </p:nvSpPr>
        <p:spPr>
          <a:xfrm>
            <a:off x="2990880" y="458604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8"/>
          <p:cNvSpPr/>
          <p:nvPr/>
        </p:nvSpPr>
        <p:spPr>
          <a:xfrm>
            <a:off x="1085760" y="487188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9"/>
          <p:cNvSpPr/>
          <p:nvPr/>
        </p:nvSpPr>
        <p:spPr>
          <a:xfrm>
            <a:off x="4895640" y="451620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0"/>
          <p:cNvSpPr/>
          <p:nvPr/>
        </p:nvSpPr>
        <p:spPr>
          <a:xfrm rot="8100000">
            <a:off x="8700120" y="432936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62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1523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2286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3048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5"/>
          <p:cNvSpPr/>
          <p:nvPr/>
        </p:nvSpPr>
        <p:spPr>
          <a:xfrm>
            <a:off x="3809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6"/>
          <p:cNvSpPr/>
          <p:nvPr/>
        </p:nvSpPr>
        <p:spPr>
          <a:xfrm>
            <a:off x="4572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"/>
          <p:cNvSpPr/>
          <p:nvPr/>
        </p:nvSpPr>
        <p:spPr>
          <a:xfrm>
            <a:off x="5334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8"/>
          <p:cNvSpPr/>
          <p:nvPr/>
        </p:nvSpPr>
        <p:spPr>
          <a:xfrm>
            <a:off x="6095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9"/>
          <p:cNvSpPr/>
          <p:nvPr/>
        </p:nvSpPr>
        <p:spPr>
          <a:xfrm>
            <a:off x="6858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0"/>
          <p:cNvSpPr/>
          <p:nvPr/>
        </p:nvSpPr>
        <p:spPr>
          <a:xfrm>
            <a:off x="7620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1"/>
          <p:cNvSpPr/>
          <p:nvPr/>
        </p:nvSpPr>
        <p:spPr>
          <a:xfrm>
            <a:off x="8381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2"/>
          <p:cNvSpPr/>
          <p:nvPr/>
        </p:nvSpPr>
        <p:spPr>
          <a:xfrm>
            <a:off x="380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3"/>
          <p:cNvSpPr/>
          <p:nvPr/>
        </p:nvSpPr>
        <p:spPr>
          <a:xfrm>
            <a:off x="1143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4"/>
          <p:cNvSpPr/>
          <p:nvPr/>
        </p:nvSpPr>
        <p:spPr>
          <a:xfrm>
            <a:off x="1905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5"/>
          <p:cNvSpPr/>
          <p:nvPr/>
        </p:nvSpPr>
        <p:spPr>
          <a:xfrm>
            <a:off x="2666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6"/>
          <p:cNvSpPr/>
          <p:nvPr/>
        </p:nvSpPr>
        <p:spPr>
          <a:xfrm>
            <a:off x="3429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7"/>
          <p:cNvSpPr/>
          <p:nvPr/>
        </p:nvSpPr>
        <p:spPr>
          <a:xfrm>
            <a:off x="4191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8"/>
          <p:cNvSpPr/>
          <p:nvPr/>
        </p:nvSpPr>
        <p:spPr>
          <a:xfrm>
            <a:off x="4952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9"/>
          <p:cNvSpPr/>
          <p:nvPr/>
        </p:nvSpPr>
        <p:spPr>
          <a:xfrm>
            <a:off x="5715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0"/>
          <p:cNvSpPr/>
          <p:nvPr/>
        </p:nvSpPr>
        <p:spPr>
          <a:xfrm>
            <a:off x="6477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1"/>
          <p:cNvSpPr/>
          <p:nvPr/>
        </p:nvSpPr>
        <p:spPr>
          <a:xfrm>
            <a:off x="7238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2"/>
          <p:cNvSpPr/>
          <p:nvPr/>
        </p:nvSpPr>
        <p:spPr>
          <a:xfrm>
            <a:off x="8001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3"/>
          <p:cNvSpPr/>
          <p:nvPr/>
        </p:nvSpPr>
        <p:spPr>
          <a:xfrm>
            <a:off x="8763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4"/>
          <p:cNvSpPr/>
          <p:nvPr/>
        </p:nvSpPr>
        <p:spPr>
          <a:xfrm>
            <a:off x="-28440" y="4446720"/>
            <a:ext cx="9190800" cy="71172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5"/>
          <p:cNvSpPr/>
          <p:nvPr/>
        </p:nvSpPr>
        <p:spPr>
          <a:xfrm>
            <a:off x="-28440" y="4578120"/>
            <a:ext cx="9190800" cy="58356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6"/>
          <p:cNvSpPr/>
          <p:nvPr/>
        </p:nvSpPr>
        <p:spPr>
          <a:xfrm rot="8100000">
            <a:off x="1847880" y="425304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7"/>
          <p:cNvSpPr/>
          <p:nvPr/>
        </p:nvSpPr>
        <p:spPr>
          <a:xfrm rot="8100000">
            <a:off x="6039000" y="453708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8"/>
          <p:cNvSpPr/>
          <p:nvPr/>
        </p:nvSpPr>
        <p:spPr>
          <a:xfrm rot="8100000">
            <a:off x="7182000" y="457020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9"/>
          <p:cNvSpPr/>
          <p:nvPr/>
        </p:nvSpPr>
        <p:spPr>
          <a:xfrm>
            <a:off x="-9360" y="4581360"/>
            <a:ext cx="4204440" cy="475560"/>
          </a:xfrm>
          <a:custGeom>
            <a:avLst/>
            <a:gdLst/>
            <a:ahLst/>
            <a:rect l="l" t="t" r="r" b="b"/>
            <a:pathLst>
              <a:path w="168212" h="19050">
                <a:moveTo>
                  <a:pt x="0" y="1715"/>
                </a:moveTo>
                <a:lnTo>
                  <a:pt x="15812" y="16574"/>
                </a:lnTo>
                <a:lnTo>
                  <a:pt x="31052" y="16574"/>
                </a:lnTo>
                <a:lnTo>
                  <a:pt x="46292" y="14097"/>
                </a:lnTo>
                <a:lnTo>
                  <a:pt x="61532" y="19050"/>
                </a:lnTo>
                <a:lnTo>
                  <a:pt x="76581" y="11240"/>
                </a:lnTo>
                <a:lnTo>
                  <a:pt x="92012" y="11240"/>
                </a:lnTo>
                <a:lnTo>
                  <a:pt x="106871" y="0"/>
                </a:lnTo>
                <a:lnTo>
                  <a:pt x="122111" y="2667"/>
                </a:lnTo>
                <a:lnTo>
                  <a:pt x="137541" y="2667"/>
                </a:lnTo>
                <a:lnTo>
                  <a:pt x="152972" y="16002"/>
                </a:lnTo>
                <a:lnTo>
                  <a:pt x="168212" y="16002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0"/>
          <p:cNvSpPr/>
          <p:nvPr/>
        </p:nvSpPr>
        <p:spPr>
          <a:xfrm>
            <a:off x="4195800" y="4462560"/>
            <a:ext cx="3423600" cy="589680"/>
          </a:xfrm>
          <a:custGeom>
            <a:avLst/>
            <a:gdLst/>
            <a:ahLst/>
            <a:rect l="l" t="t" r="r" b="b"/>
            <a:pathLst>
              <a:path w="136969" h="23622">
                <a:moveTo>
                  <a:pt x="0" y="20955"/>
                </a:moveTo>
                <a:lnTo>
                  <a:pt x="15049" y="9144"/>
                </a:lnTo>
                <a:lnTo>
                  <a:pt x="30480" y="4381"/>
                </a:lnTo>
                <a:lnTo>
                  <a:pt x="45720" y="13716"/>
                </a:lnTo>
                <a:lnTo>
                  <a:pt x="60769" y="13716"/>
                </a:lnTo>
                <a:lnTo>
                  <a:pt x="76009" y="16573"/>
                </a:lnTo>
                <a:lnTo>
                  <a:pt x="91249" y="11811"/>
                </a:lnTo>
                <a:lnTo>
                  <a:pt x="106680" y="23622"/>
                </a:lnTo>
                <a:lnTo>
                  <a:pt x="122110" y="23622"/>
                </a:lnTo>
                <a:lnTo>
                  <a:pt x="136969" y="0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1"/>
          <p:cNvSpPr/>
          <p:nvPr/>
        </p:nvSpPr>
        <p:spPr>
          <a:xfrm>
            <a:off x="7624800" y="4471920"/>
            <a:ext cx="1532880" cy="413640"/>
          </a:xfrm>
          <a:custGeom>
            <a:avLst/>
            <a:gdLst/>
            <a:ahLst/>
            <a:rect l="l" t="t" r="r" b="b"/>
            <a:pathLst>
              <a:path w="61341" h="16573">
                <a:moveTo>
                  <a:pt x="0" y="0"/>
                </a:moveTo>
                <a:lnTo>
                  <a:pt x="15049" y="4762"/>
                </a:lnTo>
                <a:lnTo>
                  <a:pt x="30670" y="4762"/>
                </a:lnTo>
                <a:lnTo>
                  <a:pt x="45910" y="4762"/>
                </a:lnTo>
                <a:lnTo>
                  <a:pt x="61341" y="16573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2"/>
          <p:cNvSpPr/>
          <p:nvPr/>
        </p:nvSpPr>
        <p:spPr>
          <a:xfrm>
            <a:off x="1114560" y="49006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3"/>
          <p:cNvSpPr/>
          <p:nvPr/>
        </p:nvSpPr>
        <p:spPr>
          <a:xfrm>
            <a:off x="1495440" y="5029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4"/>
          <p:cNvSpPr/>
          <p:nvPr/>
        </p:nvSpPr>
        <p:spPr>
          <a:xfrm>
            <a:off x="733320" y="4971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5"/>
          <p:cNvSpPr/>
          <p:nvPr/>
        </p:nvSpPr>
        <p:spPr>
          <a:xfrm>
            <a:off x="352440" y="49626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6"/>
          <p:cNvSpPr/>
          <p:nvPr/>
        </p:nvSpPr>
        <p:spPr>
          <a:xfrm>
            <a:off x="-42840" y="4605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7"/>
          <p:cNvSpPr/>
          <p:nvPr/>
        </p:nvSpPr>
        <p:spPr>
          <a:xfrm>
            <a:off x="1876320" y="48340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8"/>
          <p:cNvSpPr/>
          <p:nvPr/>
        </p:nvSpPr>
        <p:spPr>
          <a:xfrm>
            <a:off x="2257560" y="4829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9"/>
          <p:cNvSpPr/>
          <p:nvPr/>
        </p:nvSpPr>
        <p:spPr>
          <a:xfrm>
            <a:off x="2638440" y="45482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0"/>
          <p:cNvSpPr/>
          <p:nvPr/>
        </p:nvSpPr>
        <p:spPr>
          <a:xfrm>
            <a:off x="3019320" y="4614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1"/>
          <p:cNvSpPr/>
          <p:nvPr/>
        </p:nvSpPr>
        <p:spPr>
          <a:xfrm>
            <a:off x="3400560" y="4614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2"/>
          <p:cNvSpPr/>
          <p:nvPr/>
        </p:nvSpPr>
        <p:spPr>
          <a:xfrm>
            <a:off x="3781440" y="4948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3"/>
          <p:cNvSpPr/>
          <p:nvPr/>
        </p:nvSpPr>
        <p:spPr>
          <a:xfrm>
            <a:off x="4162320" y="4948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4"/>
          <p:cNvSpPr/>
          <p:nvPr/>
        </p:nvSpPr>
        <p:spPr>
          <a:xfrm>
            <a:off x="4543560" y="4667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5"/>
          <p:cNvSpPr/>
          <p:nvPr/>
        </p:nvSpPr>
        <p:spPr>
          <a:xfrm>
            <a:off x="4924440" y="45435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6"/>
          <p:cNvSpPr/>
          <p:nvPr/>
        </p:nvSpPr>
        <p:spPr>
          <a:xfrm>
            <a:off x="5305320" y="4772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7"/>
          <p:cNvSpPr/>
          <p:nvPr/>
        </p:nvSpPr>
        <p:spPr>
          <a:xfrm>
            <a:off x="5686560" y="4772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8"/>
          <p:cNvSpPr/>
          <p:nvPr/>
        </p:nvSpPr>
        <p:spPr>
          <a:xfrm>
            <a:off x="6067440" y="4848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9"/>
          <p:cNvSpPr/>
          <p:nvPr/>
        </p:nvSpPr>
        <p:spPr>
          <a:xfrm>
            <a:off x="6448320" y="472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50"/>
          <p:cNvSpPr/>
          <p:nvPr/>
        </p:nvSpPr>
        <p:spPr>
          <a:xfrm>
            <a:off x="6829560" y="50245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1"/>
          <p:cNvSpPr/>
          <p:nvPr/>
        </p:nvSpPr>
        <p:spPr>
          <a:xfrm>
            <a:off x="7210440" y="50245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2"/>
          <p:cNvSpPr/>
          <p:nvPr/>
        </p:nvSpPr>
        <p:spPr>
          <a:xfrm>
            <a:off x="7591320" y="4443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3"/>
          <p:cNvSpPr/>
          <p:nvPr/>
        </p:nvSpPr>
        <p:spPr>
          <a:xfrm>
            <a:off x="797256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4"/>
          <p:cNvSpPr/>
          <p:nvPr/>
        </p:nvSpPr>
        <p:spPr>
          <a:xfrm>
            <a:off x="835344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5"/>
          <p:cNvSpPr/>
          <p:nvPr/>
        </p:nvSpPr>
        <p:spPr>
          <a:xfrm>
            <a:off x="873432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6"/>
          <p:cNvSpPr/>
          <p:nvPr/>
        </p:nvSpPr>
        <p:spPr>
          <a:xfrm>
            <a:off x="9129600" y="4867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57"/>
          <p:cNvSpPr/>
          <p:nvPr/>
        </p:nvSpPr>
        <p:spPr>
          <a:xfrm>
            <a:off x="2990880" y="458604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8"/>
          <p:cNvSpPr/>
          <p:nvPr/>
        </p:nvSpPr>
        <p:spPr>
          <a:xfrm>
            <a:off x="1085760" y="487188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9"/>
          <p:cNvSpPr/>
          <p:nvPr/>
        </p:nvSpPr>
        <p:spPr>
          <a:xfrm>
            <a:off x="4895640" y="451620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0"/>
          <p:cNvSpPr/>
          <p:nvPr/>
        </p:nvSpPr>
        <p:spPr>
          <a:xfrm rot="8100000">
            <a:off x="8700120" y="432936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62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1523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2286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3048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3809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4572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7"/>
          <p:cNvSpPr/>
          <p:nvPr/>
        </p:nvSpPr>
        <p:spPr>
          <a:xfrm>
            <a:off x="5334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8"/>
          <p:cNvSpPr/>
          <p:nvPr/>
        </p:nvSpPr>
        <p:spPr>
          <a:xfrm>
            <a:off x="6095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9"/>
          <p:cNvSpPr/>
          <p:nvPr/>
        </p:nvSpPr>
        <p:spPr>
          <a:xfrm>
            <a:off x="6858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"/>
          <p:cNvSpPr/>
          <p:nvPr/>
        </p:nvSpPr>
        <p:spPr>
          <a:xfrm>
            <a:off x="7620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1"/>
          <p:cNvSpPr/>
          <p:nvPr/>
        </p:nvSpPr>
        <p:spPr>
          <a:xfrm>
            <a:off x="8381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380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1143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1905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5"/>
          <p:cNvSpPr/>
          <p:nvPr/>
        </p:nvSpPr>
        <p:spPr>
          <a:xfrm>
            <a:off x="2666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>
            <a:off x="3429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7"/>
          <p:cNvSpPr/>
          <p:nvPr/>
        </p:nvSpPr>
        <p:spPr>
          <a:xfrm>
            <a:off x="4191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8"/>
          <p:cNvSpPr/>
          <p:nvPr/>
        </p:nvSpPr>
        <p:spPr>
          <a:xfrm>
            <a:off x="4952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9"/>
          <p:cNvSpPr/>
          <p:nvPr/>
        </p:nvSpPr>
        <p:spPr>
          <a:xfrm>
            <a:off x="5715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0"/>
          <p:cNvSpPr/>
          <p:nvPr/>
        </p:nvSpPr>
        <p:spPr>
          <a:xfrm>
            <a:off x="6477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7238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2"/>
          <p:cNvSpPr/>
          <p:nvPr/>
        </p:nvSpPr>
        <p:spPr>
          <a:xfrm>
            <a:off x="8001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3"/>
          <p:cNvSpPr/>
          <p:nvPr/>
        </p:nvSpPr>
        <p:spPr>
          <a:xfrm>
            <a:off x="8763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4"/>
          <p:cNvSpPr/>
          <p:nvPr/>
        </p:nvSpPr>
        <p:spPr>
          <a:xfrm>
            <a:off x="-26640" y="2008440"/>
            <a:ext cx="9209880" cy="3171960"/>
          </a:xfrm>
          <a:custGeom>
            <a:avLst/>
            <a:gdLst/>
            <a:ahLst/>
            <a:rect l="l" t="t" r="r" b="b"/>
            <a:pathLst>
              <a:path w="368426" h="126905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5"/>
          <p:cNvSpPr/>
          <p:nvPr/>
        </p:nvSpPr>
        <p:spPr>
          <a:xfrm>
            <a:off x="-26640" y="2139840"/>
            <a:ext cx="9209880" cy="3040560"/>
          </a:xfrm>
          <a:custGeom>
            <a:avLst/>
            <a:gdLst/>
            <a:ahLst/>
            <a:rect l="l" t="t" r="r" b="b"/>
            <a:pathLst>
              <a:path w="368426" h="121652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6"/>
          <p:cNvSpPr/>
          <p:nvPr/>
        </p:nvSpPr>
        <p:spPr>
          <a:xfrm rot="8100000">
            <a:off x="1847880" y="181476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7"/>
          <p:cNvSpPr/>
          <p:nvPr/>
        </p:nvSpPr>
        <p:spPr>
          <a:xfrm rot="8100000">
            <a:off x="6039000" y="209844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8"/>
          <p:cNvSpPr/>
          <p:nvPr/>
        </p:nvSpPr>
        <p:spPr>
          <a:xfrm rot="8100000">
            <a:off x="7182000" y="213192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9"/>
          <p:cNvSpPr/>
          <p:nvPr/>
        </p:nvSpPr>
        <p:spPr>
          <a:xfrm>
            <a:off x="-9360" y="2143080"/>
            <a:ext cx="4204440" cy="475560"/>
          </a:xfrm>
          <a:custGeom>
            <a:avLst/>
            <a:gdLst/>
            <a:ahLst/>
            <a:rect l="l" t="t" r="r" b="b"/>
            <a:pathLst>
              <a:path w="168212" h="19050">
                <a:moveTo>
                  <a:pt x="0" y="1715"/>
                </a:moveTo>
                <a:lnTo>
                  <a:pt x="15812" y="16574"/>
                </a:lnTo>
                <a:lnTo>
                  <a:pt x="31052" y="16574"/>
                </a:lnTo>
                <a:lnTo>
                  <a:pt x="46292" y="14097"/>
                </a:lnTo>
                <a:lnTo>
                  <a:pt x="61532" y="19050"/>
                </a:lnTo>
                <a:lnTo>
                  <a:pt x="76581" y="11240"/>
                </a:lnTo>
                <a:lnTo>
                  <a:pt x="92012" y="11240"/>
                </a:lnTo>
                <a:lnTo>
                  <a:pt x="106871" y="0"/>
                </a:lnTo>
                <a:lnTo>
                  <a:pt x="122111" y="2667"/>
                </a:lnTo>
                <a:lnTo>
                  <a:pt x="137541" y="2667"/>
                </a:lnTo>
                <a:lnTo>
                  <a:pt x="152972" y="16002"/>
                </a:lnTo>
                <a:lnTo>
                  <a:pt x="168212" y="16002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0"/>
          <p:cNvSpPr/>
          <p:nvPr/>
        </p:nvSpPr>
        <p:spPr>
          <a:xfrm>
            <a:off x="4195800" y="2023920"/>
            <a:ext cx="3423600" cy="589680"/>
          </a:xfrm>
          <a:custGeom>
            <a:avLst/>
            <a:gdLst/>
            <a:ahLst/>
            <a:rect l="l" t="t" r="r" b="b"/>
            <a:pathLst>
              <a:path w="136969" h="23622">
                <a:moveTo>
                  <a:pt x="0" y="20955"/>
                </a:moveTo>
                <a:lnTo>
                  <a:pt x="15049" y="9144"/>
                </a:lnTo>
                <a:lnTo>
                  <a:pt x="30480" y="4381"/>
                </a:lnTo>
                <a:lnTo>
                  <a:pt x="45720" y="13716"/>
                </a:lnTo>
                <a:lnTo>
                  <a:pt x="60769" y="13716"/>
                </a:lnTo>
                <a:lnTo>
                  <a:pt x="76009" y="16573"/>
                </a:lnTo>
                <a:lnTo>
                  <a:pt x="91249" y="11811"/>
                </a:lnTo>
                <a:lnTo>
                  <a:pt x="106680" y="23622"/>
                </a:lnTo>
                <a:lnTo>
                  <a:pt x="122110" y="23622"/>
                </a:lnTo>
                <a:lnTo>
                  <a:pt x="136969" y="0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1"/>
          <p:cNvSpPr/>
          <p:nvPr/>
        </p:nvSpPr>
        <p:spPr>
          <a:xfrm>
            <a:off x="7624800" y="2033640"/>
            <a:ext cx="1532880" cy="413640"/>
          </a:xfrm>
          <a:custGeom>
            <a:avLst/>
            <a:gdLst/>
            <a:ahLst/>
            <a:rect l="l" t="t" r="r" b="b"/>
            <a:pathLst>
              <a:path w="61341" h="16573">
                <a:moveTo>
                  <a:pt x="0" y="0"/>
                </a:moveTo>
                <a:lnTo>
                  <a:pt x="15049" y="4762"/>
                </a:lnTo>
                <a:lnTo>
                  <a:pt x="30670" y="4762"/>
                </a:lnTo>
                <a:lnTo>
                  <a:pt x="45910" y="4762"/>
                </a:lnTo>
                <a:lnTo>
                  <a:pt x="61341" y="16573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2"/>
          <p:cNvSpPr/>
          <p:nvPr/>
        </p:nvSpPr>
        <p:spPr>
          <a:xfrm>
            <a:off x="1114560" y="2462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3"/>
          <p:cNvSpPr/>
          <p:nvPr/>
        </p:nvSpPr>
        <p:spPr>
          <a:xfrm>
            <a:off x="1495440" y="25909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4"/>
          <p:cNvSpPr/>
          <p:nvPr/>
        </p:nvSpPr>
        <p:spPr>
          <a:xfrm>
            <a:off x="733320" y="25336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5"/>
          <p:cNvSpPr/>
          <p:nvPr/>
        </p:nvSpPr>
        <p:spPr>
          <a:xfrm>
            <a:off x="352440" y="2524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6"/>
          <p:cNvSpPr/>
          <p:nvPr/>
        </p:nvSpPr>
        <p:spPr>
          <a:xfrm>
            <a:off x="-42840" y="2166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7"/>
          <p:cNvSpPr/>
          <p:nvPr/>
        </p:nvSpPr>
        <p:spPr>
          <a:xfrm>
            <a:off x="1876320" y="23954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8"/>
          <p:cNvSpPr/>
          <p:nvPr/>
        </p:nvSpPr>
        <p:spPr>
          <a:xfrm>
            <a:off x="2257560" y="23907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9"/>
          <p:cNvSpPr/>
          <p:nvPr/>
        </p:nvSpPr>
        <p:spPr>
          <a:xfrm>
            <a:off x="2638440" y="2109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0"/>
          <p:cNvSpPr/>
          <p:nvPr/>
        </p:nvSpPr>
        <p:spPr>
          <a:xfrm>
            <a:off x="3019320" y="21765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1"/>
          <p:cNvSpPr/>
          <p:nvPr/>
        </p:nvSpPr>
        <p:spPr>
          <a:xfrm>
            <a:off x="3400560" y="21765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2"/>
          <p:cNvSpPr/>
          <p:nvPr/>
        </p:nvSpPr>
        <p:spPr>
          <a:xfrm>
            <a:off x="3781440" y="25099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3"/>
          <p:cNvSpPr/>
          <p:nvPr/>
        </p:nvSpPr>
        <p:spPr>
          <a:xfrm>
            <a:off x="4162320" y="25099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4"/>
          <p:cNvSpPr/>
          <p:nvPr/>
        </p:nvSpPr>
        <p:spPr>
          <a:xfrm>
            <a:off x="4543560" y="22287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5"/>
          <p:cNvSpPr/>
          <p:nvPr/>
        </p:nvSpPr>
        <p:spPr>
          <a:xfrm>
            <a:off x="4924440" y="21052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6"/>
          <p:cNvSpPr/>
          <p:nvPr/>
        </p:nvSpPr>
        <p:spPr>
          <a:xfrm>
            <a:off x="5305320" y="23338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7"/>
          <p:cNvSpPr/>
          <p:nvPr/>
        </p:nvSpPr>
        <p:spPr>
          <a:xfrm>
            <a:off x="5686560" y="23338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8"/>
          <p:cNvSpPr/>
          <p:nvPr/>
        </p:nvSpPr>
        <p:spPr>
          <a:xfrm>
            <a:off x="6067440" y="2409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9"/>
          <p:cNvSpPr/>
          <p:nvPr/>
        </p:nvSpPr>
        <p:spPr>
          <a:xfrm>
            <a:off x="6448320" y="22906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0"/>
          <p:cNvSpPr/>
          <p:nvPr/>
        </p:nvSpPr>
        <p:spPr>
          <a:xfrm>
            <a:off x="6829560" y="25862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1"/>
          <p:cNvSpPr/>
          <p:nvPr/>
        </p:nvSpPr>
        <p:spPr>
          <a:xfrm>
            <a:off x="7210440" y="25862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52"/>
          <p:cNvSpPr/>
          <p:nvPr/>
        </p:nvSpPr>
        <p:spPr>
          <a:xfrm>
            <a:off x="7591320" y="2005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3"/>
          <p:cNvSpPr/>
          <p:nvPr/>
        </p:nvSpPr>
        <p:spPr>
          <a:xfrm>
            <a:off x="7972560" y="211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54"/>
          <p:cNvSpPr/>
          <p:nvPr/>
        </p:nvSpPr>
        <p:spPr>
          <a:xfrm>
            <a:off x="8353440" y="211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55"/>
          <p:cNvSpPr/>
          <p:nvPr/>
        </p:nvSpPr>
        <p:spPr>
          <a:xfrm>
            <a:off x="8734320" y="211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56"/>
          <p:cNvSpPr/>
          <p:nvPr/>
        </p:nvSpPr>
        <p:spPr>
          <a:xfrm>
            <a:off x="9129600" y="24289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57"/>
          <p:cNvSpPr/>
          <p:nvPr/>
        </p:nvSpPr>
        <p:spPr>
          <a:xfrm>
            <a:off x="2990880" y="214776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58"/>
          <p:cNvSpPr/>
          <p:nvPr/>
        </p:nvSpPr>
        <p:spPr>
          <a:xfrm>
            <a:off x="1085760" y="243360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9"/>
          <p:cNvSpPr/>
          <p:nvPr/>
        </p:nvSpPr>
        <p:spPr>
          <a:xfrm>
            <a:off x="4895640" y="207756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60"/>
          <p:cNvSpPr/>
          <p:nvPr/>
        </p:nvSpPr>
        <p:spPr>
          <a:xfrm rot="8100000">
            <a:off x="8700120" y="189072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762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"/>
          <p:cNvSpPr/>
          <p:nvPr/>
        </p:nvSpPr>
        <p:spPr>
          <a:xfrm>
            <a:off x="1523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2286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4"/>
          <p:cNvSpPr/>
          <p:nvPr/>
        </p:nvSpPr>
        <p:spPr>
          <a:xfrm>
            <a:off x="3048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5"/>
          <p:cNvSpPr/>
          <p:nvPr/>
        </p:nvSpPr>
        <p:spPr>
          <a:xfrm>
            <a:off x="3809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6"/>
          <p:cNvSpPr/>
          <p:nvPr/>
        </p:nvSpPr>
        <p:spPr>
          <a:xfrm>
            <a:off x="4572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7"/>
          <p:cNvSpPr/>
          <p:nvPr/>
        </p:nvSpPr>
        <p:spPr>
          <a:xfrm>
            <a:off x="5334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8"/>
          <p:cNvSpPr/>
          <p:nvPr/>
        </p:nvSpPr>
        <p:spPr>
          <a:xfrm>
            <a:off x="6095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9"/>
          <p:cNvSpPr/>
          <p:nvPr/>
        </p:nvSpPr>
        <p:spPr>
          <a:xfrm>
            <a:off x="6858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0"/>
          <p:cNvSpPr/>
          <p:nvPr/>
        </p:nvSpPr>
        <p:spPr>
          <a:xfrm>
            <a:off x="7620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1"/>
          <p:cNvSpPr/>
          <p:nvPr/>
        </p:nvSpPr>
        <p:spPr>
          <a:xfrm>
            <a:off x="8381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2"/>
          <p:cNvSpPr/>
          <p:nvPr/>
        </p:nvSpPr>
        <p:spPr>
          <a:xfrm>
            <a:off x="380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3"/>
          <p:cNvSpPr/>
          <p:nvPr/>
        </p:nvSpPr>
        <p:spPr>
          <a:xfrm>
            <a:off x="1143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4"/>
          <p:cNvSpPr/>
          <p:nvPr/>
        </p:nvSpPr>
        <p:spPr>
          <a:xfrm>
            <a:off x="1905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5"/>
          <p:cNvSpPr/>
          <p:nvPr/>
        </p:nvSpPr>
        <p:spPr>
          <a:xfrm>
            <a:off x="2666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6"/>
          <p:cNvSpPr/>
          <p:nvPr/>
        </p:nvSpPr>
        <p:spPr>
          <a:xfrm>
            <a:off x="3429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7"/>
          <p:cNvSpPr/>
          <p:nvPr/>
        </p:nvSpPr>
        <p:spPr>
          <a:xfrm>
            <a:off x="4191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8"/>
          <p:cNvSpPr/>
          <p:nvPr/>
        </p:nvSpPr>
        <p:spPr>
          <a:xfrm>
            <a:off x="4952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9"/>
          <p:cNvSpPr/>
          <p:nvPr/>
        </p:nvSpPr>
        <p:spPr>
          <a:xfrm>
            <a:off x="5715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0"/>
          <p:cNvSpPr/>
          <p:nvPr/>
        </p:nvSpPr>
        <p:spPr>
          <a:xfrm>
            <a:off x="6477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1"/>
          <p:cNvSpPr/>
          <p:nvPr/>
        </p:nvSpPr>
        <p:spPr>
          <a:xfrm>
            <a:off x="7238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2"/>
          <p:cNvSpPr/>
          <p:nvPr/>
        </p:nvSpPr>
        <p:spPr>
          <a:xfrm>
            <a:off x="8001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3"/>
          <p:cNvSpPr/>
          <p:nvPr/>
        </p:nvSpPr>
        <p:spPr>
          <a:xfrm>
            <a:off x="8763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4"/>
          <p:cNvSpPr/>
          <p:nvPr/>
        </p:nvSpPr>
        <p:spPr>
          <a:xfrm>
            <a:off x="-28440" y="4446720"/>
            <a:ext cx="9190800" cy="71172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5"/>
          <p:cNvSpPr/>
          <p:nvPr/>
        </p:nvSpPr>
        <p:spPr>
          <a:xfrm>
            <a:off x="-28440" y="4578120"/>
            <a:ext cx="9190800" cy="58356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6"/>
          <p:cNvSpPr/>
          <p:nvPr/>
        </p:nvSpPr>
        <p:spPr>
          <a:xfrm rot="8100000">
            <a:off x="1847880" y="425304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7"/>
          <p:cNvSpPr/>
          <p:nvPr/>
        </p:nvSpPr>
        <p:spPr>
          <a:xfrm rot="8100000">
            <a:off x="6039000" y="453708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8"/>
          <p:cNvSpPr/>
          <p:nvPr/>
        </p:nvSpPr>
        <p:spPr>
          <a:xfrm rot="8100000">
            <a:off x="7182000" y="457020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9"/>
          <p:cNvSpPr/>
          <p:nvPr/>
        </p:nvSpPr>
        <p:spPr>
          <a:xfrm>
            <a:off x="-9360" y="4581360"/>
            <a:ext cx="4204440" cy="475560"/>
          </a:xfrm>
          <a:custGeom>
            <a:avLst/>
            <a:gdLst/>
            <a:ahLst/>
            <a:rect l="l" t="t" r="r" b="b"/>
            <a:pathLst>
              <a:path w="168212" h="19050">
                <a:moveTo>
                  <a:pt x="0" y="1715"/>
                </a:moveTo>
                <a:lnTo>
                  <a:pt x="15812" y="16574"/>
                </a:lnTo>
                <a:lnTo>
                  <a:pt x="31052" y="16574"/>
                </a:lnTo>
                <a:lnTo>
                  <a:pt x="46292" y="14097"/>
                </a:lnTo>
                <a:lnTo>
                  <a:pt x="61532" y="19050"/>
                </a:lnTo>
                <a:lnTo>
                  <a:pt x="76581" y="11240"/>
                </a:lnTo>
                <a:lnTo>
                  <a:pt x="92012" y="11240"/>
                </a:lnTo>
                <a:lnTo>
                  <a:pt x="106871" y="0"/>
                </a:lnTo>
                <a:lnTo>
                  <a:pt x="122111" y="2667"/>
                </a:lnTo>
                <a:lnTo>
                  <a:pt x="137541" y="2667"/>
                </a:lnTo>
                <a:lnTo>
                  <a:pt x="152972" y="16002"/>
                </a:lnTo>
                <a:lnTo>
                  <a:pt x="168212" y="16002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0"/>
          <p:cNvSpPr/>
          <p:nvPr/>
        </p:nvSpPr>
        <p:spPr>
          <a:xfrm>
            <a:off x="4195800" y="4462560"/>
            <a:ext cx="3423600" cy="589680"/>
          </a:xfrm>
          <a:custGeom>
            <a:avLst/>
            <a:gdLst/>
            <a:ahLst/>
            <a:rect l="l" t="t" r="r" b="b"/>
            <a:pathLst>
              <a:path w="136969" h="23622">
                <a:moveTo>
                  <a:pt x="0" y="20955"/>
                </a:moveTo>
                <a:lnTo>
                  <a:pt x="15049" y="9144"/>
                </a:lnTo>
                <a:lnTo>
                  <a:pt x="30480" y="4381"/>
                </a:lnTo>
                <a:lnTo>
                  <a:pt x="45720" y="13716"/>
                </a:lnTo>
                <a:lnTo>
                  <a:pt x="60769" y="13716"/>
                </a:lnTo>
                <a:lnTo>
                  <a:pt x="76009" y="16573"/>
                </a:lnTo>
                <a:lnTo>
                  <a:pt x="91249" y="11811"/>
                </a:lnTo>
                <a:lnTo>
                  <a:pt x="106680" y="23622"/>
                </a:lnTo>
                <a:lnTo>
                  <a:pt x="122110" y="23622"/>
                </a:lnTo>
                <a:lnTo>
                  <a:pt x="136969" y="0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1"/>
          <p:cNvSpPr/>
          <p:nvPr/>
        </p:nvSpPr>
        <p:spPr>
          <a:xfrm>
            <a:off x="7624800" y="4471920"/>
            <a:ext cx="1532880" cy="413640"/>
          </a:xfrm>
          <a:custGeom>
            <a:avLst/>
            <a:gdLst/>
            <a:ahLst/>
            <a:rect l="l" t="t" r="r" b="b"/>
            <a:pathLst>
              <a:path w="61341" h="16573">
                <a:moveTo>
                  <a:pt x="0" y="0"/>
                </a:moveTo>
                <a:lnTo>
                  <a:pt x="15049" y="4762"/>
                </a:lnTo>
                <a:lnTo>
                  <a:pt x="30670" y="4762"/>
                </a:lnTo>
                <a:lnTo>
                  <a:pt x="45910" y="4762"/>
                </a:lnTo>
                <a:lnTo>
                  <a:pt x="61341" y="16573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2"/>
          <p:cNvSpPr/>
          <p:nvPr/>
        </p:nvSpPr>
        <p:spPr>
          <a:xfrm>
            <a:off x="1114560" y="49006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3"/>
          <p:cNvSpPr/>
          <p:nvPr/>
        </p:nvSpPr>
        <p:spPr>
          <a:xfrm>
            <a:off x="1495440" y="5029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34"/>
          <p:cNvSpPr/>
          <p:nvPr/>
        </p:nvSpPr>
        <p:spPr>
          <a:xfrm>
            <a:off x="733320" y="4971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5"/>
          <p:cNvSpPr/>
          <p:nvPr/>
        </p:nvSpPr>
        <p:spPr>
          <a:xfrm>
            <a:off x="352440" y="49626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6"/>
          <p:cNvSpPr/>
          <p:nvPr/>
        </p:nvSpPr>
        <p:spPr>
          <a:xfrm>
            <a:off x="-42840" y="4605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7"/>
          <p:cNvSpPr/>
          <p:nvPr/>
        </p:nvSpPr>
        <p:spPr>
          <a:xfrm>
            <a:off x="1876320" y="48340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8"/>
          <p:cNvSpPr/>
          <p:nvPr/>
        </p:nvSpPr>
        <p:spPr>
          <a:xfrm>
            <a:off x="2257560" y="4829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9"/>
          <p:cNvSpPr/>
          <p:nvPr/>
        </p:nvSpPr>
        <p:spPr>
          <a:xfrm>
            <a:off x="2638440" y="45482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0"/>
          <p:cNvSpPr/>
          <p:nvPr/>
        </p:nvSpPr>
        <p:spPr>
          <a:xfrm>
            <a:off x="3019320" y="4614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1"/>
          <p:cNvSpPr/>
          <p:nvPr/>
        </p:nvSpPr>
        <p:spPr>
          <a:xfrm>
            <a:off x="3400560" y="4614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42"/>
          <p:cNvSpPr/>
          <p:nvPr/>
        </p:nvSpPr>
        <p:spPr>
          <a:xfrm>
            <a:off x="3781440" y="4948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43"/>
          <p:cNvSpPr/>
          <p:nvPr/>
        </p:nvSpPr>
        <p:spPr>
          <a:xfrm>
            <a:off x="4162320" y="4948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44"/>
          <p:cNvSpPr/>
          <p:nvPr/>
        </p:nvSpPr>
        <p:spPr>
          <a:xfrm>
            <a:off x="4543560" y="4667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45"/>
          <p:cNvSpPr/>
          <p:nvPr/>
        </p:nvSpPr>
        <p:spPr>
          <a:xfrm>
            <a:off x="4924440" y="45435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46"/>
          <p:cNvSpPr/>
          <p:nvPr/>
        </p:nvSpPr>
        <p:spPr>
          <a:xfrm>
            <a:off x="5305320" y="4772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47"/>
          <p:cNvSpPr/>
          <p:nvPr/>
        </p:nvSpPr>
        <p:spPr>
          <a:xfrm>
            <a:off x="5686560" y="4772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8"/>
          <p:cNvSpPr/>
          <p:nvPr/>
        </p:nvSpPr>
        <p:spPr>
          <a:xfrm>
            <a:off x="6067440" y="4848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49"/>
          <p:cNvSpPr/>
          <p:nvPr/>
        </p:nvSpPr>
        <p:spPr>
          <a:xfrm>
            <a:off x="6448320" y="472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50"/>
          <p:cNvSpPr/>
          <p:nvPr/>
        </p:nvSpPr>
        <p:spPr>
          <a:xfrm>
            <a:off x="6829560" y="50245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51"/>
          <p:cNvSpPr/>
          <p:nvPr/>
        </p:nvSpPr>
        <p:spPr>
          <a:xfrm>
            <a:off x="7210440" y="50245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52"/>
          <p:cNvSpPr/>
          <p:nvPr/>
        </p:nvSpPr>
        <p:spPr>
          <a:xfrm>
            <a:off x="7591320" y="4443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53"/>
          <p:cNvSpPr/>
          <p:nvPr/>
        </p:nvSpPr>
        <p:spPr>
          <a:xfrm>
            <a:off x="797256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54"/>
          <p:cNvSpPr/>
          <p:nvPr/>
        </p:nvSpPr>
        <p:spPr>
          <a:xfrm>
            <a:off x="835344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55"/>
          <p:cNvSpPr/>
          <p:nvPr/>
        </p:nvSpPr>
        <p:spPr>
          <a:xfrm>
            <a:off x="873432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56"/>
          <p:cNvSpPr/>
          <p:nvPr/>
        </p:nvSpPr>
        <p:spPr>
          <a:xfrm>
            <a:off x="9129600" y="4867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57"/>
          <p:cNvSpPr/>
          <p:nvPr/>
        </p:nvSpPr>
        <p:spPr>
          <a:xfrm>
            <a:off x="2990880" y="458604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58"/>
          <p:cNvSpPr/>
          <p:nvPr/>
        </p:nvSpPr>
        <p:spPr>
          <a:xfrm>
            <a:off x="1085760" y="487188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59"/>
          <p:cNvSpPr/>
          <p:nvPr/>
        </p:nvSpPr>
        <p:spPr>
          <a:xfrm>
            <a:off x="4895640" y="451620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60"/>
          <p:cNvSpPr/>
          <p:nvPr/>
        </p:nvSpPr>
        <p:spPr>
          <a:xfrm rot="8100000">
            <a:off x="8700120" y="432936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6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762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"/>
          <p:cNvSpPr/>
          <p:nvPr/>
        </p:nvSpPr>
        <p:spPr>
          <a:xfrm>
            <a:off x="1523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"/>
          <p:cNvSpPr/>
          <p:nvPr/>
        </p:nvSpPr>
        <p:spPr>
          <a:xfrm>
            <a:off x="2286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4"/>
          <p:cNvSpPr/>
          <p:nvPr/>
        </p:nvSpPr>
        <p:spPr>
          <a:xfrm>
            <a:off x="3048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5"/>
          <p:cNvSpPr/>
          <p:nvPr/>
        </p:nvSpPr>
        <p:spPr>
          <a:xfrm>
            <a:off x="3809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6"/>
          <p:cNvSpPr/>
          <p:nvPr/>
        </p:nvSpPr>
        <p:spPr>
          <a:xfrm>
            <a:off x="4572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7"/>
          <p:cNvSpPr/>
          <p:nvPr/>
        </p:nvSpPr>
        <p:spPr>
          <a:xfrm>
            <a:off x="5334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8"/>
          <p:cNvSpPr/>
          <p:nvPr/>
        </p:nvSpPr>
        <p:spPr>
          <a:xfrm>
            <a:off x="6095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9"/>
          <p:cNvSpPr/>
          <p:nvPr/>
        </p:nvSpPr>
        <p:spPr>
          <a:xfrm>
            <a:off x="6858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0"/>
          <p:cNvSpPr/>
          <p:nvPr/>
        </p:nvSpPr>
        <p:spPr>
          <a:xfrm>
            <a:off x="7620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1"/>
          <p:cNvSpPr/>
          <p:nvPr/>
        </p:nvSpPr>
        <p:spPr>
          <a:xfrm>
            <a:off x="8381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2"/>
          <p:cNvSpPr/>
          <p:nvPr/>
        </p:nvSpPr>
        <p:spPr>
          <a:xfrm>
            <a:off x="380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3"/>
          <p:cNvSpPr/>
          <p:nvPr/>
        </p:nvSpPr>
        <p:spPr>
          <a:xfrm>
            <a:off x="1143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4"/>
          <p:cNvSpPr/>
          <p:nvPr/>
        </p:nvSpPr>
        <p:spPr>
          <a:xfrm>
            <a:off x="1905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5"/>
          <p:cNvSpPr/>
          <p:nvPr/>
        </p:nvSpPr>
        <p:spPr>
          <a:xfrm>
            <a:off x="2666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6"/>
          <p:cNvSpPr/>
          <p:nvPr/>
        </p:nvSpPr>
        <p:spPr>
          <a:xfrm>
            <a:off x="3429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7"/>
          <p:cNvSpPr/>
          <p:nvPr/>
        </p:nvSpPr>
        <p:spPr>
          <a:xfrm>
            <a:off x="4191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8"/>
          <p:cNvSpPr/>
          <p:nvPr/>
        </p:nvSpPr>
        <p:spPr>
          <a:xfrm>
            <a:off x="4952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9"/>
          <p:cNvSpPr/>
          <p:nvPr/>
        </p:nvSpPr>
        <p:spPr>
          <a:xfrm>
            <a:off x="5715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0"/>
          <p:cNvSpPr/>
          <p:nvPr/>
        </p:nvSpPr>
        <p:spPr>
          <a:xfrm>
            <a:off x="6477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21"/>
          <p:cNvSpPr/>
          <p:nvPr/>
        </p:nvSpPr>
        <p:spPr>
          <a:xfrm>
            <a:off x="7238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2"/>
          <p:cNvSpPr/>
          <p:nvPr/>
        </p:nvSpPr>
        <p:spPr>
          <a:xfrm>
            <a:off x="8001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3"/>
          <p:cNvSpPr/>
          <p:nvPr/>
        </p:nvSpPr>
        <p:spPr>
          <a:xfrm>
            <a:off x="8763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4"/>
          <p:cNvSpPr/>
          <p:nvPr/>
        </p:nvSpPr>
        <p:spPr>
          <a:xfrm>
            <a:off x="-28440" y="4446720"/>
            <a:ext cx="9190800" cy="71172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5"/>
          <p:cNvSpPr/>
          <p:nvPr/>
        </p:nvSpPr>
        <p:spPr>
          <a:xfrm>
            <a:off x="-28440" y="4578120"/>
            <a:ext cx="9190800" cy="58356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6"/>
          <p:cNvSpPr/>
          <p:nvPr/>
        </p:nvSpPr>
        <p:spPr>
          <a:xfrm rot="8100000">
            <a:off x="1847880" y="425304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27"/>
          <p:cNvSpPr/>
          <p:nvPr/>
        </p:nvSpPr>
        <p:spPr>
          <a:xfrm rot="8100000">
            <a:off x="6039000" y="453708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28"/>
          <p:cNvSpPr/>
          <p:nvPr/>
        </p:nvSpPr>
        <p:spPr>
          <a:xfrm rot="8100000">
            <a:off x="7182000" y="457020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29"/>
          <p:cNvSpPr/>
          <p:nvPr/>
        </p:nvSpPr>
        <p:spPr>
          <a:xfrm>
            <a:off x="-9360" y="4581360"/>
            <a:ext cx="4204440" cy="475560"/>
          </a:xfrm>
          <a:custGeom>
            <a:avLst/>
            <a:gdLst/>
            <a:ahLst/>
            <a:rect l="l" t="t" r="r" b="b"/>
            <a:pathLst>
              <a:path w="168212" h="19050">
                <a:moveTo>
                  <a:pt x="0" y="1715"/>
                </a:moveTo>
                <a:lnTo>
                  <a:pt x="15812" y="16574"/>
                </a:lnTo>
                <a:lnTo>
                  <a:pt x="31052" y="16574"/>
                </a:lnTo>
                <a:lnTo>
                  <a:pt x="46292" y="14097"/>
                </a:lnTo>
                <a:lnTo>
                  <a:pt x="61532" y="19050"/>
                </a:lnTo>
                <a:lnTo>
                  <a:pt x="76581" y="11240"/>
                </a:lnTo>
                <a:lnTo>
                  <a:pt x="92012" y="11240"/>
                </a:lnTo>
                <a:lnTo>
                  <a:pt x="106871" y="0"/>
                </a:lnTo>
                <a:lnTo>
                  <a:pt x="122111" y="2667"/>
                </a:lnTo>
                <a:lnTo>
                  <a:pt x="137541" y="2667"/>
                </a:lnTo>
                <a:lnTo>
                  <a:pt x="152972" y="16002"/>
                </a:lnTo>
                <a:lnTo>
                  <a:pt x="168212" y="16002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0"/>
          <p:cNvSpPr/>
          <p:nvPr/>
        </p:nvSpPr>
        <p:spPr>
          <a:xfrm>
            <a:off x="4195800" y="4462560"/>
            <a:ext cx="3423600" cy="589680"/>
          </a:xfrm>
          <a:custGeom>
            <a:avLst/>
            <a:gdLst/>
            <a:ahLst/>
            <a:rect l="l" t="t" r="r" b="b"/>
            <a:pathLst>
              <a:path w="136969" h="23622">
                <a:moveTo>
                  <a:pt x="0" y="20955"/>
                </a:moveTo>
                <a:lnTo>
                  <a:pt x="15049" y="9144"/>
                </a:lnTo>
                <a:lnTo>
                  <a:pt x="30480" y="4381"/>
                </a:lnTo>
                <a:lnTo>
                  <a:pt x="45720" y="13716"/>
                </a:lnTo>
                <a:lnTo>
                  <a:pt x="60769" y="13716"/>
                </a:lnTo>
                <a:lnTo>
                  <a:pt x="76009" y="16573"/>
                </a:lnTo>
                <a:lnTo>
                  <a:pt x="91249" y="11811"/>
                </a:lnTo>
                <a:lnTo>
                  <a:pt x="106680" y="23622"/>
                </a:lnTo>
                <a:lnTo>
                  <a:pt x="122110" y="23622"/>
                </a:lnTo>
                <a:lnTo>
                  <a:pt x="136969" y="0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31"/>
          <p:cNvSpPr/>
          <p:nvPr/>
        </p:nvSpPr>
        <p:spPr>
          <a:xfrm>
            <a:off x="7624800" y="4471920"/>
            <a:ext cx="1532880" cy="413640"/>
          </a:xfrm>
          <a:custGeom>
            <a:avLst/>
            <a:gdLst/>
            <a:ahLst/>
            <a:rect l="l" t="t" r="r" b="b"/>
            <a:pathLst>
              <a:path w="61341" h="16573">
                <a:moveTo>
                  <a:pt x="0" y="0"/>
                </a:moveTo>
                <a:lnTo>
                  <a:pt x="15049" y="4762"/>
                </a:lnTo>
                <a:lnTo>
                  <a:pt x="30670" y="4762"/>
                </a:lnTo>
                <a:lnTo>
                  <a:pt x="45910" y="4762"/>
                </a:lnTo>
                <a:lnTo>
                  <a:pt x="61341" y="16573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2"/>
          <p:cNvSpPr/>
          <p:nvPr/>
        </p:nvSpPr>
        <p:spPr>
          <a:xfrm>
            <a:off x="1114560" y="49006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3"/>
          <p:cNvSpPr/>
          <p:nvPr/>
        </p:nvSpPr>
        <p:spPr>
          <a:xfrm>
            <a:off x="1495440" y="5029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34"/>
          <p:cNvSpPr/>
          <p:nvPr/>
        </p:nvSpPr>
        <p:spPr>
          <a:xfrm>
            <a:off x="733320" y="4971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5"/>
          <p:cNvSpPr/>
          <p:nvPr/>
        </p:nvSpPr>
        <p:spPr>
          <a:xfrm>
            <a:off x="352440" y="49626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6"/>
          <p:cNvSpPr/>
          <p:nvPr/>
        </p:nvSpPr>
        <p:spPr>
          <a:xfrm>
            <a:off x="-42840" y="4605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37"/>
          <p:cNvSpPr/>
          <p:nvPr/>
        </p:nvSpPr>
        <p:spPr>
          <a:xfrm>
            <a:off x="1876320" y="48340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38"/>
          <p:cNvSpPr/>
          <p:nvPr/>
        </p:nvSpPr>
        <p:spPr>
          <a:xfrm>
            <a:off x="2257560" y="4829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39"/>
          <p:cNvSpPr/>
          <p:nvPr/>
        </p:nvSpPr>
        <p:spPr>
          <a:xfrm>
            <a:off x="2638440" y="45482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0"/>
          <p:cNvSpPr/>
          <p:nvPr/>
        </p:nvSpPr>
        <p:spPr>
          <a:xfrm>
            <a:off x="3019320" y="4614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1"/>
          <p:cNvSpPr/>
          <p:nvPr/>
        </p:nvSpPr>
        <p:spPr>
          <a:xfrm>
            <a:off x="3400560" y="4614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2"/>
          <p:cNvSpPr/>
          <p:nvPr/>
        </p:nvSpPr>
        <p:spPr>
          <a:xfrm>
            <a:off x="3781440" y="4948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3"/>
          <p:cNvSpPr/>
          <p:nvPr/>
        </p:nvSpPr>
        <p:spPr>
          <a:xfrm>
            <a:off x="4162320" y="4948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4"/>
          <p:cNvSpPr/>
          <p:nvPr/>
        </p:nvSpPr>
        <p:spPr>
          <a:xfrm>
            <a:off x="4543560" y="4667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5"/>
          <p:cNvSpPr/>
          <p:nvPr/>
        </p:nvSpPr>
        <p:spPr>
          <a:xfrm>
            <a:off x="4924440" y="45435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46"/>
          <p:cNvSpPr/>
          <p:nvPr/>
        </p:nvSpPr>
        <p:spPr>
          <a:xfrm>
            <a:off x="5305320" y="4772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47"/>
          <p:cNvSpPr/>
          <p:nvPr/>
        </p:nvSpPr>
        <p:spPr>
          <a:xfrm>
            <a:off x="5686560" y="4772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48"/>
          <p:cNvSpPr/>
          <p:nvPr/>
        </p:nvSpPr>
        <p:spPr>
          <a:xfrm>
            <a:off x="6067440" y="4848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49"/>
          <p:cNvSpPr/>
          <p:nvPr/>
        </p:nvSpPr>
        <p:spPr>
          <a:xfrm>
            <a:off x="6448320" y="472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50"/>
          <p:cNvSpPr/>
          <p:nvPr/>
        </p:nvSpPr>
        <p:spPr>
          <a:xfrm>
            <a:off x="6829560" y="50245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51"/>
          <p:cNvSpPr/>
          <p:nvPr/>
        </p:nvSpPr>
        <p:spPr>
          <a:xfrm>
            <a:off x="7210440" y="50245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52"/>
          <p:cNvSpPr/>
          <p:nvPr/>
        </p:nvSpPr>
        <p:spPr>
          <a:xfrm>
            <a:off x="7591320" y="4443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3"/>
          <p:cNvSpPr/>
          <p:nvPr/>
        </p:nvSpPr>
        <p:spPr>
          <a:xfrm>
            <a:off x="797256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54"/>
          <p:cNvSpPr/>
          <p:nvPr/>
        </p:nvSpPr>
        <p:spPr>
          <a:xfrm>
            <a:off x="835344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55"/>
          <p:cNvSpPr/>
          <p:nvPr/>
        </p:nvSpPr>
        <p:spPr>
          <a:xfrm>
            <a:off x="873432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56"/>
          <p:cNvSpPr/>
          <p:nvPr/>
        </p:nvSpPr>
        <p:spPr>
          <a:xfrm>
            <a:off x="9129600" y="4867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57"/>
          <p:cNvSpPr/>
          <p:nvPr/>
        </p:nvSpPr>
        <p:spPr>
          <a:xfrm>
            <a:off x="2990880" y="458604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58"/>
          <p:cNvSpPr/>
          <p:nvPr/>
        </p:nvSpPr>
        <p:spPr>
          <a:xfrm>
            <a:off x="1085760" y="487188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59"/>
          <p:cNvSpPr/>
          <p:nvPr/>
        </p:nvSpPr>
        <p:spPr>
          <a:xfrm>
            <a:off x="4895640" y="451620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60"/>
          <p:cNvSpPr/>
          <p:nvPr/>
        </p:nvSpPr>
        <p:spPr>
          <a:xfrm rot="8100000">
            <a:off x="8700120" y="432936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762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"/>
          <p:cNvSpPr/>
          <p:nvPr/>
        </p:nvSpPr>
        <p:spPr>
          <a:xfrm>
            <a:off x="1523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3"/>
          <p:cNvSpPr/>
          <p:nvPr/>
        </p:nvSpPr>
        <p:spPr>
          <a:xfrm>
            <a:off x="2286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4"/>
          <p:cNvSpPr/>
          <p:nvPr/>
        </p:nvSpPr>
        <p:spPr>
          <a:xfrm>
            <a:off x="3048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5"/>
          <p:cNvSpPr/>
          <p:nvPr/>
        </p:nvSpPr>
        <p:spPr>
          <a:xfrm>
            <a:off x="3809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6"/>
          <p:cNvSpPr/>
          <p:nvPr/>
        </p:nvSpPr>
        <p:spPr>
          <a:xfrm>
            <a:off x="4572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7"/>
          <p:cNvSpPr/>
          <p:nvPr/>
        </p:nvSpPr>
        <p:spPr>
          <a:xfrm>
            <a:off x="5334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8"/>
          <p:cNvSpPr/>
          <p:nvPr/>
        </p:nvSpPr>
        <p:spPr>
          <a:xfrm>
            <a:off x="6095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9"/>
          <p:cNvSpPr/>
          <p:nvPr/>
        </p:nvSpPr>
        <p:spPr>
          <a:xfrm>
            <a:off x="6858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10"/>
          <p:cNvSpPr/>
          <p:nvPr/>
        </p:nvSpPr>
        <p:spPr>
          <a:xfrm>
            <a:off x="7620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1"/>
          <p:cNvSpPr/>
          <p:nvPr/>
        </p:nvSpPr>
        <p:spPr>
          <a:xfrm>
            <a:off x="8381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12"/>
          <p:cNvSpPr/>
          <p:nvPr/>
        </p:nvSpPr>
        <p:spPr>
          <a:xfrm>
            <a:off x="380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13"/>
          <p:cNvSpPr/>
          <p:nvPr/>
        </p:nvSpPr>
        <p:spPr>
          <a:xfrm>
            <a:off x="1143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14"/>
          <p:cNvSpPr/>
          <p:nvPr/>
        </p:nvSpPr>
        <p:spPr>
          <a:xfrm>
            <a:off x="1905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15"/>
          <p:cNvSpPr/>
          <p:nvPr/>
        </p:nvSpPr>
        <p:spPr>
          <a:xfrm>
            <a:off x="2666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16"/>
          <p:cNvSpPr/>
          <p:nvPr/>
        </p:nvSpPr>
        <p:spPr>
          <a:xfrm>
            <a:off x="3429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7"/>
          <p:cNvSpPr/>
          <p:nvPr/>
        </p:nvSpPr>
        <p:spPr>
          <a:xfrm>
            <a:off x="4191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8"/>
          <p:cNvSpPr/>
          <p:nvPr/>
        </p:nvSpPr>
        <p:spPr>
          <a:xfrm>
            <a:off x="4952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19"/>
          <p:cNvSpPr/>
          <p:nvPr/>
        </p:nvSpPr>
        <p:spPr>
          <a:xfrm>
            <a:off x="5715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0"/>
          <p:cNvSpPr/>
          <p:nvPr/>
        </p:nvSpPr>
        <p:spPr>
          <a:xfrm>
            <a:off x="6477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21"/>
          <p:cNvSpPr/>
          <p:nvPr/>
        </p:nvSpPr>
        <p:spPr>
          <a:xfrm>
            <a:off x="7238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2"/>
          <p:cNvSpPr/>
          <p:nvPr/>
        </p:nvSpPr>
        <p:spPr>
          <a:xfrm>
            <a:off x="8001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3"/>
          <p:cNvSpPr/>
          <p:nvPr/>
        </p:nvSpPr>
        <p:spPr>
          <a:xfrm>
            <a:off x="8763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24"/>
          <p:cNvSpPr/>
          <p:nvPr/>
        </p:nvSpPr>
        <p:spPr>
          <a:xfrm>
            <a:off x="-20160" y="636840"/>
            <a:ext cx="9203400" cy="4550040"/>
          </a:xfrm>
          <a:custGeom>
            <a:avLst/>
            <a:gdLst/>
            <a:ahLst/>
            <a:rect l="l" t="t" r="r" b="b"/>
            <a:pathLst>
              <a:path w="368158" h="182036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25"/>
          <p:cNvSpPr/>
          <p:nvPr/>
        </p:nvSpPr>
        <p:spPr>
          <a:xfrm>
            <a:off x="-33480" y="768240"/>
            <a:ext cx="9209880" cy="4405320"/>
          </a:xfrm>
          <a:custGeom>
            <a:avLst/>
            <a:gdLst/>
            <a:ahLst/>
            <a:rect l="l" t="t" r="r" b="b"/>
            <a:pathLst>
              <a:path w="368426" h="176248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26"/>
          <p:cNvSpPr/>
          <p:nvPr/>
        </p:nvSpPr>
        <p:spPr>
          <a:xfrm rot="8100000">
            <a:off x="1847880" y="44316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7"/>
          <p:cNvSpPr/>
          <p:nvPr/>
        </p:nvSpPr>
        <p:spPr>
          <a:xfrm rot="8100000">
            <a:off x="6039000" y="72684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28"/>
          <p:cNvSpPr/>
          <p:nvPr/>
        </p:nvSpPr>
        <p:spPr>
          <a:xfrm rot="8100000">
            <a:off x="7182000" y="76032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29"/>
          <p:cNvSpPr/>
          <p:nvPr/>
        </p:nvSpPr>
        <p:spPr>
          <a:xfrm>
            <a:off x="-9360" y="771480"/>
            <a:ext cx="4204440" cy="475560"/>
          </a:xfrm>
          <a:custGeom>
            <a:avLst/>
            <a:gdLst/>
            <a:ahLst/>
            <a:rect l="l" t="t" r="r" b="b"/>
            <a:pathLst>
              <a:path w="168212" h="19050">
                <a:moveTo>
                  <a:pt x="0" y="1715"/>
                </a:moveTo>
                <a:lnTo>
                  <a:pt x="15812" y="16574"/>
                </a:lnTo>
                <a:lnTo>
                  <a:pt x="31052" y="16574"/>
                </a:lnTo>
                <a:lnTo>
                  <a:pt x="46292" y="14097"/>
                </a:lnTo>
                <a:lnTo>
                  <a:pt x="61532" y="19050"/>
                </a:lnTo>
                <a:lnTo>
                  <a:pt x="76581" y="11240"/>
                </a:lnTo>
                <a:lnTo>
                  <a:pt x="92012" y="11240"/>
                </a:lnTo>
                <a:lnTo>
                  <a:pt x="106871" y="0"/>
                </a:lnTo>
                <a:lnTo>
                  <a:pt x="122111" y="2667"/>
                </a:lnTo>
                <a:lnTo>
                  <a:pt x="137541" y="2667"/>
                </a:lnTo>
                <a:lnTo>
                  <a:pt x="152972" y="16002"/>
                </a:lnTo>
                <a:lnTo>
                  <a:pt x="168212" y="16002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0"/>
          <p:cNvSpPr/>
          <p:nvPr/>
        </p:nvSpPr>
        <p:spPr>
          <a:xfrm>
            <a:off x="4195800" y="652320"/>
            <a:ext cx="3423600" cy="589680"/>
          </a:xfrm>
          <a:custGeom>
            <a:avLst/>
            <a:gdLst/>
            <a:ahLst/>
            <a:rect l="l" t="t" r="r" b="b"/>
            <a:pathLst>
              <a:path w="136969" h="23622">
                <a:moveTo>
                  <a:pt x="0" y="20955"/>
                </a:moveTo>
                <a:lnTo>
                  <a:pt x="15049" y="9144"/>
                </a:lnTo>
                <a:lnTo>
                  <a:pt x="30480" y="4381"/>
                </a:lnTo>
                <a:lnTo>
                  <a:pt x="45720" y="13716"/>
                </a:lnTo>
                <a:lnTo>
                  <a:pt x="60769" y="13716"/>
                </a:lnTo>
                <a:lnTo>
                  <a:pt x="76009" y="16573"/>
                </a:lnTo>
                <a:lnTo>
                  <a:pt x="91249" y="11811"/>
                </a:lnTo>
                <a:lnTo>
                  <a:pt x="106680" y="23622"/>
                </a:lnTo>
                <a:lnTo>
                  <a:pt x="122110" y="23622"/>
                </a:lnTo>
                <a:lnTo>
                  <a:pt x="136969" y="0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31"/>
          <p:cNvSpPr/>
          <p:nvPr/>
        </p:nvSpPr>
        <p:spPr>
          <a:xfrm>
            <a:off x="7624800" y="662040"/>
            <a:ext cx="1532880" cy="413640"/>
          </a:xfrm>
          <a:custGeom>
            <a:avLst/>
            <a:gdLst/>
            <a:ahLst/>
            <a:rect l="l" t="t" r="r" b="b"/>
            <a:pathLst>
              <a:path w="61341" h="16573">
                <a:moveTo>
                  <a:pt x="0" y="0"/>
                </a:moveTo>
                <a:lnTo>
                  <a:pt x="15049" y="4762"/>
                </a:lnTo>
                <a:lnTo>
                  <a:pt x="30670" y="4762"/>
                </a:lnTo>
                <a:lnTo>
                  <a:pt x="45910" y="4762"/>
                </a:lnTo>
                <a:lnTo>
                  <a:pt x="61341" y="16573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32"/>
          <p:cNvSpPr/>
          <p:nvPr/>
        </p:nvSpPr>
        <p:spPr>
          <a:xfrm>
            <a:off x="1114560" y="10908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33"/>
          <p:cNvSpPr/>
          <p:nvPr/>
        </p:nvSpPr>
        <p:spPr>
          <a:xfrm>
            <a:off x="1495440" y="121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34"/>
          <p:cNvSpPr/>
          <p:nvPr/>
        </p:nvSpPr>
        <p:spPr>
          <a:xfrm>
            <a:off x="733320" y="11620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35"/>
          <p:cNvSpPr/>
          <p:nvPr/>
        </p:nvSpPr>
        <p:spPr>
          <a:xfrm>
            <a:off x="352440" y="11527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36"/>
          <p:cNvSpPr/>
          <p:nvPr/>
        </p:nvSpPr>
        <p:spPr>
          <a:xfrm>
            <a:off x="-42840" y="7952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37"/>
          <p:cNvSpPr/>
          <p:nvPr/>
        </p:nvSpPr>
        <p:spPr>
          <a:xfrm>
            <a:off x="1876320" y="1023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38"/>
          <p:cNvSpPr/>
          <p:nvPr/>
        </p:nvSpPr>
        <p:spPr>
          <a:xfrm>
            <a:off x="2257560" y="1019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39"/>
          <p:cNvSpPr/>
          <p:nvPr/>
        </p:nvSpPr>
        <p:spPr>
          <a:xfrm>
            <a:off x="2638440" y="7383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40"/>
          <p:cNvSpPr/>
          <p:nvPr/>
        </p:nvSpPr>
        <p:spPr>
          <a:xfrm>
            <a:off x="3019320" y="804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41"/>
          <p:cNvSpPr/>
          <p:nvPr/>
        </p:nvSpPr>
        <p:spPr>
          <a:xfrm>
            <a:off x="3400560" y="804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42"/>
          <p:cNvSpPr/>
          <p:nvPr/>
        </p:nvSpPr>
        <p:spPr>
          <a:xfrm>
            <a:off x="3781440" y="1138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43"/>
          <p:cNvSpPr/>
          <p:nvPr/>
        </p:nvSpPr>
        <p:spPr>
          <a:xfrm>
            <a:off x="4162320" y="1138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44"/>
          <p:cNvSpPr/>
          <p:nvPr/>
        </p:nvSpPr>
        <p:spPr>
          <a:xfrm>
            <a:off x="4543560" y="857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45"/>
          <p:cNvSpPr/>
          <p:nvPr/>
        </p:nvSpPr>
        <p:spPr>
          <a:xfrm>
            <a:off x="4924440" y="7336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46"/>
          <p:cNvSpPr/>
          <p:nvPr/>
        </p:nvSpPr>
        <p:spPr>
          <a:xfrm>
            <a:off x="5305320" y="9622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47"/>
          <p:cNvSpPr/>
          <p:nvPr/>
        </p:nvSpPr>
        <p:spPr>
          <a:xfrm>
            <a:off x="5686560" y="9622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48"/>
          <p:cNvSpPr/>
          <p:nvPr/>
        </p:nvSpPr>
        <p:spPr>
          <a:xfrm>
            <a:off x="6067440" y="10382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49"/>
          <p:cNvSpPr/>
          <p:nvPr/>
        </p:nvSpPr>
        <p:spPr>
          <a:xfrm>
            <a:off x="6448320" y="9190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50"/>
          <p:cNvSpPr/>
          <p:nvPr/>
        </p:nvSpPr>
        <p:spPr>
          <a:xfrm>
            <a:off x="6829560" y="12146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51"/>
          <p:cNvSpPr/>
          <p:nvPr/>
        </p:nvSpPr>
        <p:spPr>
          <a:xfrm>
            <a:off x="7210440" y="12146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52"/>
          <p:cNvSpPr/>
          <p:nvPr/>
        </p:nvSpPr>
        <p:spPr>
          <a:xfrm>
            <a:off x="7591320" y="6336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53"/>
          <p:cNvSpPr/>
          <p:nvPr/>
        </p:nvSpPr>
        <p:spPr>
          <a:xfrm>
            <a:off x="7972560" y="7477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54"/>
          <p:cNvSpPr/>
          <p:nvPr/>
        </p:nvSpPr>
        <p:spPr>
          <a:xfrm>
            <a:off x="8353440" y="7477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55"/>
          <p:cNvSpPr/>
          <p:nvPr/>
        </p:nvSpPr>
        <p:spPr>
          <a:xfrm>
            <a:off x="8734320" y="7477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56"/>
          <p:cNvSpPr/>
          <p:nvPr/>
        </p:nvSpPr>
        <p:spPr>
          <a:xfrm>
            <a:off x="9129600" y="1057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57"/>
          <p:cNvSpPr/>
          <p:nvPr/>
        </p:nvSpPr>
        <p:spPr>
          <a:xfrm>
            <a:off x="2990880" y="77616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58"/>
          <p:cNvSpPr/>
          <p:nvPr/>
        </p:nvSpPr>
        <p:spPr>
          <a:xfrm>
            <a:off x="1085760" y="106200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59"/>
          <p:cNvSpPr/>
          <p:nvPr/>
        </p:nvSpPr>
        <p:spPr>
          <a:xfrm>
            <a:off x="4895640" y="70596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60"/>
          <p:cNvSpPr/>
          <p:nvPr/>
        </p:nvSpPr>
        <p:spPr>
          <a:xfrm rot="8100000">
            <a:off x="8700120" y="51912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762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"/>
          <p:cNvSpPr/>
          <p:nvPr/>
        </p:nvSpPr>
        <p:spPr>
          <a:xfrm>
            <a:off x="1523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3"/>
          <p:cNvSpPr/>
          <p:nvPr/>
        </p:nvSpPr>
        <p:spPr>
          <a:xfrm>
            <a:off x="2286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4"/>
          <p:cNvSpPr/>
          <p:nvPr/>
        </p:nvSpPr>
        <p:spPr>
          <a:xfrm>
            <a:off x="3048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5"/>
          <p:cNvSpPr/>
          <p:nvPr/>
        </p:nvSpPr>
        <p:spPr>
          <a:xfrm>
            <a:off x="3809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6"/>
          <p:cNvSpPr/>
          <p:nvPr/>
        </p:nvSpPr>
        <p:spPr>
          <a:xfrm>
            <a:off x="4572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7"/>
          <p:cNvSpPr/>
          <p:nvPr/>
        </p:nvSpPr>
        <p:spPr>
          <a:xfrm>
            <a:off x="5334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8"/>
          <p:cNvSpPr/>
          <p:nvPr/>
        </p:nvSpPr>
        <p:spPr>
          <a:xfrm>
            <a:off x="6095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9"/>
          <p:cNvSpPr/>
          <p:nvPr/>
        </p:nvSpPr>
        <p:spPr>
          <a:xfrm>
            <a:off x="6858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0"/>
          <p:cNvSpPr/>
          <p:nvPr/>
        </p:nvSpPr>
        <p:spPr>
          <a:xfrm>
            <a:off x="7620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1"/>
          <p:cNvSpPr/>
          <p:nvPr/>
        </p:nvSpPr>
        <p:spPr>
          <a:xfrm>
            <a:off x="8381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2"/>
          <p:cNvSpPr/>
          <p:nvPr/>
        </p:nvSpPr>
        <p:spPr>
          <a:xfrm>
            <a:off x="380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3"/>
          <p:cNvSpPr/>
          <p:nvPr/>
        </p:nvSpPr>
        <p:spPr>
          <a:xfrm>
            <a:off x="1143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4"/>
          <p:cNvSpPr/>
          <p:nvPr/>
        </p:nvSpPr>
        <p:spPr>
          <a:xfrm>
            <a:off x="1905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5"/>
          <p:cNvSpPr/>
          <p:nvPr/>
        </p:nvSpPr>
        <p:spPr>
          <a:xfrm>
            <a:off x="2666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6"/>
          <p:cNvSpPr/>
          <p:nvPr/>
        </p:nvSpPr>
        <p:spPr>
          <a:xfrm>
            <a:off x="3429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7"/>
          <p:cNvSpPr/>
          <p:nvPr/>
        </p:nvSpPr>
        <p:spPr>
          <a:xfrm>
            <a:off x="4191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18"/>
          <p:cNvSpPr/>
          <p:nvPr/>
        </p:nvSpPr>
        <p:spPr>
          <a:xfrm>
            <a:off x="4952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9"/>
          <p:cNvSpPr/>
          <p:nvPr/>
        </p:nvSpPr>
        <p:spPr>
          <a:xfrm>
            <a:off x="5715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0"/>
          <p:cNvSpPr/>
          <p:nvPr/>
        </p:nvSpPr>
        <p:spPr>
          <a:xfrm>
            <a:off x="6477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21"/>
          <p:cNvSpPr/>
          <p:nvPr/>
        </p:nvSpPr>
        <p:spPr>
          <a:xfrm>
            <a:off x="723888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22"/>
          <p:cNvSpPr/>
          <p:nvPr/>
        </p:nvSpPr>
        <p:spPr>
          <a:xfrm>
            <a:off x="800100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3"/>
          <p:cNvSpPr/>
          <p:nvPr/>
        </p:nvSpPr>
        <p:spPr>
          <a:xfrm>
            <a:off x="8763120" y="0"/>
            <a:ext cx="360" cy="51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f3f3f3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24"/>
          <p:cNvSpPr/>
          <p:nvPr/>
        </p:nvSpPr>
        <p:spPr>
          <a:xfrm>
            <a:off x="-28440" y="4446720"/>
            <a:ext cx="9190800" cy="711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4" y="1105"/>
                </a:moveTo>
                <a:lnTo>
                  <a:pt x="5409" y="47557"/>
                </a:lnTo>
                <a:lnTo>
                  <a:pt x="10321" y="21568"/>
                </a:lnTo>
                <a:lnTo>
                  <a:pt x="20393" y="21013"/>
                </a:lnTo>
                <a:lnTo>
                  <a:pt x="25367" y="0"/>
                </a:lnTo>
                <a:lnTo>
                  <a:pt x="30341" y="56959"/>
                </a:lnTo>
                <a:lnTo>
                  <a:pt x="35254" y="89584"/>
                </a:lnTo>
                <a:lnTo>
                  <a:pt x="40165" y="89032"/>
                </a:lnTo>
                <a:lnTo>
                  <a:pt x="45388" y="43687"/>
                </a:lnTo>
                <a:lnTo>
                  <a:pt x="50300" y="33179"/>
                </a:lnTo>
                <a:lnTo>
                  <a:pt x="55088" y="9892"/>
                </a:lnTo>
                <a:lnTo>
                  <a:pt x="60186" y="62489"/>
                </a:lnTo>
                <a:lnTo>
                  <a:pt x="65160" y="64312"/>
                </a:lnTo>
                <a:lnTo>
                  <a:pt x="70072" y="105622"/>
                </a:lnTo>
                <a:lnTo>
                  <a:pt x="75108" y="105622"/>
                </a:lnTo>
                <a:lnTo>
                  <a:pt x="80331" y="84608"/>
                </a:lnTo>
                <a:lnTo>
                  <a:pt x="85243" y="84608"/>
                </a:lnTo>
                <a:lnTo>
                  <a:pt x="89906" y="48111"/>
                </a:lnTo>
                <a:lnTo>
                  <a:pt x="95191" y="70782"/>
                </a:lnTo>
                <a:lnTo>
                  <a:pt x="99854" y="34285"/>
                </a:lnTo>
                <a:lnTo>
                  <a:pt x="109927" y="33733"/>
                </a:lnTo>
                <a:lnTo>
                  <a:pt x="114839" y="47557"/>
                </a:lnTo>
                <a:lnTo>
                  <a:pt x="120000" y="11614"/>
                </a:lnTo>
                <a:lnTo>
                  <a:pt x="119875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25"/>
          <p:cNvSpPr/>
          <p:nvPr/>
        </p:nvSpPr>
        <p:spPr>
          <a:xfrm>
            <a:off x="-28440" y="4578120"/>
            <a:ext cx="9190800" cy="583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4" y="28313"/>
                </a:moveTo>
                <a:lnTo>
                  <a:pt x="5471" y="57561"/>
                </a:lnTo>
                <a:lnTo>
                  <a:pt x="15419" y="57561"/>
                </a:lnTo>
                <a:lnTo>
                  <a:pt x="20393" y="35122"/>
                </a:lnTo>
                <a:lnTo>
                  <a:pt x="25367" y="82927"/>
                </a:lnTo>
                <a:lnTo>
                  <a:pt x="30341" y="82927"/>
                </a:lnTo>
                <a:lnTo>
                  <a:pt x="35067" y="57561"/>
                </a:lnTo>
                <a:lnTo>
                  <a:pt x="40041" y="41952"/>
                </a:lnTo>
                <a:lnTo>
                  <a:pt x="45264" y="41952"/>
                </a:lnTo>
                <a:lnTo>
                  <a:pt x="50238" y="55608"/>
                </a:lnTo>
                <a:lnTo>
                  <a:pt x="55088" y="39025"/>
                </a:lnTo>
                <a:lnTo>
                  <a:pt x="60062" y="65364"/>
                </a:lnTo>
                <a:lnTo>
                  <a:pt x="65160" y="105367"/>
                </a:lnTo>
                <a:lnTo>
                  <a:pt x="69886" y="78047"/>
                </a:lnTo>
                <a:lnTo>
                  <a:pt x="74984" y="78047"/>
                </a:lnTo>
                <a:lnTo>
                  <a:pt x="80082" y="30242"/>
                </a:lnTo>
                <a:lnTo>
                  <a:pt x="85056" y="57561"/>
                </a:lnTo>
                <a:lnTo>
                  <a:pt x="90031" y="57561"/>
                </a:lnTo>
                <a:lnTo>
                  <a:pt x="95005" y="35122"/>
                </a:lnTo>
                <a:lnTo>
                  <a:pt x="104953" y="35122"/>
                </a:lnTo>
                <a:lnTo>
                  <a:pt x="109927" y="81951"/>
                </a:lnTo>
                <a:lnTo>
                  <a:pt x="114652" y="65364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6"/>
          <p:cNvSpPr/>
          <p:nvPr/>
        </p:nvSpPr>
        <p:spPr>
          <a:xfrm rot="8100000">
            <a:off x="1847880" y="425304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27"/>
          <p:cNvSpPr/>
          <p:nvPr/>
        </p:nvSpPr>
        <p:spPr>
          <a:xfrm rot="8100000">
            <a:off x="6039000" y="453708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28"/>
          <p:cNvSpPr/>
          <p:nvPr/>
        </p:nvSpPr>
        <p:spPr>
          <a:xfrm rot="8100000">
            <a:off x="7182000" y="4570200"/>
            <a:ext cx="122040" cy="12204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29"/>
          <p:cNvSpPr/>
          <p:nvPr/>
        </p:nvSpPr>
        <p:spPr>
          <a:xfrm>
            <a:off x="-9360" y="4581360"/>
            <a:ext cx="4204440" cy="475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0803"/>
                </a:moveTo>
                <a:lnTo>
                  <a:pt x="11280" y="104403"/>
                </a:lnTo>
                <a:lnTo>
                  <a:pt x="22152" y="104403"/>
                </a:lnTo>
                <a:lnTo>
                  <a:pt x="33024" y="88800"/>
                </a:lnTo>
                <a:lnTo>
                  <a:pt x="43896" y="120000"/>
                </a:lnTo>
                <a:lnTo>
                  <a:pt x="54631" y="70803"/>
                </a:lnTo>
                <a:lnTo>
                  <a:pt x="65640" y="70803"/>
                </a:lnTo>
                <a:lnTo>
                  <a:pt x="76240" y="0"/>
                </a:lnTo>
                <a:lnTo>
                  <a:pt x="87112" y="16800"/>
                </a:lnTo>
                <a:lnTo>
                  <a:pt x="98119" y="16800"/>
                </a:lnTo>
                <a:lnTo>
                  <a:pt x="109128" y="100800"/>
                </a:lnTo>
                <a:lnTo>
                  <a:pt x="120000" y="100800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30"/>
          <p:cNvSpPr/>
          <p:nvPr/>
        </p:nvSpPr>
        <p:spPr>
          <a:xfrm>
            <a:off x="4195800" y="4462560"/>
            <a:ext cx="3423600" cy="5896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06451"/>
                </a:moveTo>
                <a:lnTo>
                  <a:pt x="13184" y="46451"/>
                </a:lnTo>
                <a:lnTo>
                  <a:pt x="26703" y="22255"/>
                </a:lnTo>
                <a:lnTo>
                  <a:pt x="40055" y="69677"/>
                </a:lnTo>
                <a:lnTo>
                  <a:pt x="53240" y="69677"/>
                </a:lnTo>
                <a:lnTo>
                  <a:pt x="66592" y="84191"/>
                </a:lnTo>
                <a:lnTo>
                  <a:pt x="79944" y="60000"/>
                </a:lnTo>
                <a:lnTo>
                  <a:pt x="93463" y="120000"/>
                </a:lnTo>
                <a:lnTo>
                  <a:pt x="106981" y="120000"/>
                </a:lnTo>
                <a:lnTo>
                  <a:pt x="120000" y="0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1"/>
          <p:cNvSpPr/>
          <p:nvPr/>
        </p:nvSpPr>
        <p:spPr>
          <a:xfrm>
            <a:off x="7624800" y="4471920"/>
            <a:ext cx="1532880" cy="413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29440" y="34480"/>
                </a:lnTo>
                <a:lnTo>
                  <a:pt x="59999" y="34480"/>
                </a:lnTo>
                <a:lnTo>
                  <a:pt x="89812" y="34480"/>
                </a:lnTo>
                <a:lnTo>
                  <a:pt x="120000" y="120000"/>
                </a:lnTo>
              </a:path>
            </a:pathLst>
          </a:cu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2"/>
          <p:cNvSpPr/>
          <p:nvPr/>
        </p:nvSpPr>
        <p:spPr>
          <a:xfrm>
            <a:off x="1114560" y="49006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33"/>
          <p:cNvSpPr/>
          <p:nvPr/>
        </p:nvSpPr>
        <p:spPr>
          <a:xfrm>
            <a:off x="1495440" y="5029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34"/>
          <p:cNvSpPr/>
          <p:nvPr/>
        </p:nvSpPr>
        <p:spPr>
          <a:xfrm>
            <a:off x="733320" y="4971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35"/>
          <p:cNvSpPr/>
          <p:nvPr/>
        </p:nvSpPr>
        <p:spPr>
          <a:xfrm>
            <a:off x="352440" y="49626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36"/>
          <p:cNvSpPr/>
          <p:nvPr/>
        </p:nvSpPr>
        <p:spPr>
          <a:xfrm>
            <a:off x="-42840" y="4605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37"/>
          <p:cNvSpPr/>
          <p:nvPr/>
        </p:nvSpPr>
        <p:spPr>
          <a:xfrm>
            <a:off x="1876320" y="48340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38"/>
          <p:cNvSpPr/>
          <p:nvPr/>
        </p:nvSpPr>
        <p:spPr>
          <a:xfrm>
            <a:off x="2257560" y="4829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39"/>
          <p:cNvSpPr/>
          <p:nvPr/>
        </p:nvSpPr>
        <p:spPr>
          <a:xfrm>
            <a:off x="2638440" y="45482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40"/>
          <p:cNvSpPr/>
          <p:nvPr/>
        </p:nvSpPr>
        <p:spPr>
          <a:xfrm>
            <a:off x="3019320" y="4614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41"/>
          <p:cNvSpPr/>
          <p:nvPr/>
        </p:nvSpPr>
        <p:spPr>
          <a:xfrm>
            <a:off x="3400560" y="461484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42"/>
          <p:cNvSpPr/>
          <p:nvPr/>
        </p:nvSpPr>
        <p:spPr>
          <a:xfrm>
            <a:off x="3781440" y="4948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43"/>
          <p:cNvSpPr/>
          <p:nvPr/>
        </p:nvSpPr>
        <p:spPr>
          <a:xfrm>
            <a:off x="4162320" y="4948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44"/>
          <p:cNvSpPr/>
          <p:nvPr/>
        </p:nvSpPr>
        <p:spPr>
          <a:xfrm>
            <a:off x="4543560" y="46674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45"/>
          <p:cNvSpPr/>
          <p:nvPr/>
        </p:nvSpPr>
        <p:spPr>
          <a:xfrm>
            <a:off x="4924440" y="45435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46"/>
          <p:cNvSpPr/>
          <p:nvPr/>
        </p:nvSpPr>
        <p:spPr>
          <a:xfrm>
            <a:off x="5305320" y="4772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47"/>
          <p:cNvSpPr/>
          <p:nvPr/>
        </p:nvSpPr>
        <p:spPr>
          <a:xfrm>
            <a:off x="5686560" y="47721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48"/>
          <p:cNvSpPr/>
          <p:nvPr/>
        </p:nvSpPr>
        <p:spPr>
          <a:xfrm>
            <a:off x="6067440" y="4848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49"/>
          <p:cNvSpPr/>
          <p:nvPr/>
        </p:nvSpPr>
        <p:spPr>
          <a:xfrm>
            <a:off x="6448320" y="47293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50"/>
          <p:cNvSpPr/>
          <p:nvPr/>
        </p:nvSpPr>
        <p:spPr>
          <a:xfrm>
            <a:off x="6829560" y="50245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51"/>
          <p:cNvSpPr/>
          <p:nvPr/>
        </p:nvSpPr>
        <p:spPr>
          <a:xfrm>
            <a:off x="7210440" y="502452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52"/>
          <p:cNvSpPr/>
          <p:nvPr/>
        </p:nvSpPr>
        <p:spPr>
          <a:xfrm>
            <a:off x="7591320" y="444348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53"/>
          <p:cNvSpPr/>
          <p:nvPr/>
        </p:nvSpPr>
        <p:spPr>
          <a:xfrm>
            <a:off x="797256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54"/>
          <p:cNvSpPr/>
          <p:nvPr/>
        </p:nvSpPr>
        <p:spPr>
          <a:xfrm>
            <a:off x="835344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55"/>
          <p:cNvSpPr/>
          <p:nvPr/>
        </p:nvSpPr>
        <p:spPr>
          <a:xfrm>
            <a:off x="8734320" y="455796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56"/>
          <p:cNvSpPr/>
          <p:nvPr/>
        </p:nvSpPr>
        <p:spPr>
          <a:xfrm>
            <a:off x="9129600" y="4867200"/>
            <a:ext cx="56160" cy="5616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57"/>
          <p:cNvSpPr/>
          <p:nvPr/>
        </p:nvSpPr>
        <p:spPr>
          <a:xfrm>
            <a:off x="2990880" y="458604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58"/>
          <p:cNvSpPr/>
          <p:nvPr/>
        </p:nvSpPr>
        <p:spPr>
          <a:xfrm>
            <a:off x="1085760" y="487188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59"/>
          <p:cNvSpPr/>
          <p:nvPr/>
        </p:nvSpPr>
        <p:spPr>
          <a:xfrm>
            <a:off x="4895640" y="4516200"/>
            <a:ext cx="113760" cy="11376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60"/>
          <p:cNvSpPr/>
          <p:nvPr/>
        </p:nvSpPr>
        <p:spPr>
          <a:xfrm rot="8100000">
            <a:off x="8700120" y="4329360"/>
            <a:ext cx="122040" cy="12204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PlaceHolder 6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5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5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5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5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5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5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mailto:530162@unizar.es" TargetMode="External"/><Relationship Id="rId2" Type="http://schemas.openxmlformats.org/officeDocument/2006/relationships/hyperlink" Target="mailto:602774@unizar.es" TargetMode="External"/><Relationship Id="rId3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CustomShape 1"/>
          <p:cNvSpPr/>
          <p:nvPr/>
        </p:nvSpPr>
        <p:spPr>
          <a:xfrm>
            <a:off x="2847960" y="3363480"/>
            <a:ext cx="560952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r>
              <a:rPr b="1" lang="es-E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REDES NEURONALES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s-E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SOBRE FPGA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CustomShape 1"/>
          <p:cNvSpPr/>
          <p:nvPr/>
        </p:nvSpPr>
        <p:spPr>
          <a:xfrm>
            <a:off x="1131480" y="1553040"/>
            <a:ext cx="3339360" cy="26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Tras realizar la operacion desplazar hacia la derecha tantas veces como bits tenga la parte decimal y truncar al tamaño original.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9" name="CustomShape 2"/>
          <p:cNvSpPr/>
          <p:nvPr/>
        </p:nvSpPr>
        <p:spPr>
          <a:xfrm>
            <a:off x="1047600" y="6339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MULTIPLICACIÓN EN COMA </a:t>
            </a:r>
            <a:r>
              <a:rPr b="1" lang="es-ES" sz="20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FIJA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CustomShape 3"/>
          <p:cNvSpPr/>
          <p:nvPr/>
        </p:nvSpPr>
        <p:spPr>
          <a:xfrm>
            <a:off x="5199480" y="1553040"/>
            <a:ext cx="3339360" cy="34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10.00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2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x   01.10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1.5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------------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.0000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1.000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10.00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000.0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-----------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011.0000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3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 2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011.00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Truncar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lang="es-ES" sz="12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11.00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>
            <a:off x="2309400" y="3031200"/>
            <a:ext cx="52138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Aproximación sigmoidal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2" name="CustomShape 2"/>
          <p:cNvSpPr/>
          <p:nvPr/>
        </p:nvSpPr>
        <p:spPr>
          <a:xfrm>
            <a:off x="2309400" y="4059360"/>
            <a:ext cx="52138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Discretización de la función sobre ROM.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7416720" y="3661920"/>
            <a:ext cx="175968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120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3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Shape 1010" descr=""/>
          <p:cNvPicPr/>
          <p:nvPr/>
        </p:nvPicPr>
        <p:blipFill>
          <a:blip r:embed="rId1"/>
          <a:stretch/>
        </p:blipFill>
        <p:spPr>
          <a:xfrm>
            <a:off x="3085920" y="597240"/>
            <a:ext cx="5269320" cy="3948120"/>
          </a:xfrm>
          <a:prstGeom prst="rect">
            <a:avLst/>
          </a:prstGeom>
          <a:ln>
            <a:noFill/>
          </a:ln>
        </p:spPr>
      </p:pic>
      <p:sp>
        <p:nvSpPr>
          <p:cNvPr id="835" name="CustomShape 1"/>
          <p:cNvSpPr/>
          <p:nvPr/>
        </p:nvSpPr>
        <p:spPr>
          <a:xfrm>
            <a:off x="858240" y="1135800"/>
            <a:ext cx="222696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Error concentrado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1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La mayoría del error se concentra en torno al cero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CustomShape 2"/>
          <p:cNvSpPr/>
          <p:nvPr/>
        </p:nvSpPr>
        <p:spPr>
          <a:xfrm>
            <a:off x="104760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PRIMERA APROXIMACIÓN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7" name="CustomShape 3"/>
          <p:cNvSpPr/>
          <p:nvPr/>
        </p:nvSpPr>
        <p:spPr>
          <a:xfrm>
            <a:off x="858240" y="2633040"/>
            <a:ext cx="222696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Variación brusca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1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La función casi no varía en los extremos mientras que el mayor cambio se encuentra en la zona cercana al cero.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104760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MAYOR FRECUENCIA DE MUESTREO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9" name="Shape 1019" descr=""/>
          <p:cNvPicPr/>
          <p:nvPr/>
        </p:nvPicPr>
        <p:blipFill>
          <a:blip r:embed="rId1"/>
          <a:stretch/>
        </p:blipFill>
        <p:spPr>
          <a:xfrm>
            <a:off x="1967040" y="574200"/>
            <a:ext cx="5209200" cy="390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CustomShape 1"/>
          <p:cNvSpPr/>
          <p:nvPr/>
        </p:nvSpPr>
        <p:spPr>
          <a:xfrm>
            <a:off x="1073880" y="4341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FRECUENCIAS DE MUESTREO &amp; RECURSOS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41" name="Table 2"/>
          <p:cNvGraphicFramePr/>
          <p:nvPr/>
        </p:nvGraphicFramePr>
        <p:xfrm>
          <a:off x="1224720" y="1230840"/>
          <a:ext cx="6693840" cy="2830680"/>
        </p:xfrm>
        <a:graphic>
          <a:graphicData uri="http://schemas.openxmlformats.org/drawingml/2006/table">
            <a:tbl>
              <a:tblPr/>
              <a:tblGrid>
                <a:gridCol w="2231280"/>
                <a:gridCol w="2231280"/>
                <a:gridCol w="2231640"/>
              </a:tblGrid>
              <a:tr h="565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Frecuencia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Entradas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BRAM’s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00cef6"/>
                    </a:solidFill>
                  </a:tcPr>
                </a:tc>
              </a:tr>
              <a:tr h="565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0,228880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115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1 (0,71%)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65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0,091553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283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1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65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0,0076294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3408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2 (1,43%)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a4c2f4"/>
                    </a:solidFill>
                  </a:tcPr>
                </a:tc>
              </a:tr>
              <a:tr h="567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0,0061035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4260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4 (2,86%)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CustomShape 1"/>
          <p:cNvSpPr/>
          <p:nvPr/>
        </p:nvSpPr>
        <p:spPr>
          <a:xfrm>
            <a:off x="685800" y="1465200"/>
            <a:ext cx="77716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72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OPTIMIZACIÓN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CustomShape 2"/>
          <p:cNvSpPr/>
          <p:nvPr/>
        </p:nvSpPr>
        <p:spPr>
          <a:xfrm>
            <a:off x="2169720" y="2550240"/>
            <a:ext cx="480420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El error no uniforme nos hace pensar que cambiar la distribución puede dar lugar a un error menor.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CustomShape 1"/>
          <p:cNvSpPr/>
          <p:nvPr/>
        </p:nvSpPr>
        <p:spPr>
          <a:xfrm>
            <a:off x="104760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VALORES REDUNDANTES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5" name="Shape 1037" descr=""/>
          <p:cNvPicPr/>
          <p:nvPr/>
        </p:nvPicPr>
        <p:blipFill>
          <a:blip r:embed="rId1"/>
          <a:stretch/>
        </p:blipFill>
        <p:spPr>
          <a:xfrm>
            <a:off x="3384720" y="596160"/>
            <a:ext cx="5272560" cy="3950280"/>
          </a:xfrm>
          <a:prstGeom prst="rect">
            <a:avLst/>
          </a:prstGeom>
          <a:ln>
            <a:noFill/>
          </a:ln>
        </p:spPr>
      </p:pic>
      <p:sp>
        <p:nvSpPr>
          <p:cNvPr id="846" name="CustomShape 2"/>
          <p:cNvSpPr/>
          <p:nvPr/>
        </p:nvSpPr>
        <p:spPr>
          <a:xfrm>
            <a:off x="1047600" y="1839600"/>
            <a:ext cx="2226960" cy="12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Falta de precisión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1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La falta de precisión debida a la codificación y la poca variación de la función en los extremos hacen que tengamos valores repetidos.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1047600" y="6339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PASOS A SEGUIR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8" name="CustomShape 2"/>
          <p:cNvSpPr/>
          <p:nvPr/>
        </p:nvSpPr>
        <p:spPr>
          <a:xfrm>
            <a:off x="578520" y="2061720"/>
            <a:ext cx="2807280" cy="132444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SEGMENTAR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9" name="CustomShape 3"/>
          <p:cNvSpPr/>
          <p:nvPr/>
        </p:nvSpPr>
        <p:spPr>
          <a:xfrm>
            <a:off x="3242160" y="2061720"/>
            <a:ext cx="2861280" cy="132444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FIJAR LA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FRECUENCIA DE 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MUESTREO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0" name="CustomShape 4"/>
          <p:cNvSpPr/>
          <p:nvPr/>
        </p:nvSpPr>
        <p:spPr>
          <a:xfrm>
            <a:off x="5960160" y="2061720"/>
            <a:ext cx="2861280" cy="132444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COMPROBAR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Shape 1051" descr=""/>
          <p:cNvPicPr/>
          <p:nvPr/>
        </p:nvPicPr>
        <p:blipFill>
          <a:blip r:embed="rId1"/>
          <a:stretch/>
        </p:blipFill>
        <p:spPr>
          <a:xfrm>
            <a:off x="1923480" y="453600"/>
            <a:ext cx="5328000" cy="3993120"/>
          </a:xfrm>
          <a:prstGeom prst="rect">
            <a:avLst/>
          </a:prstGeom>
          <a:ln>
            <a:noFill/>
          </a:ln>
        </p:spPr>
      </p:pic>
      <p:sp>
        <p:nvSpPr>
          <p:cNvPr id="852" name="CustomShape 1"/>
          <p:cNvSpPr/>
          <p:nvPr/>
        </p:nvSpPr>
        <p:spPr>
          <a:xfrm>
            <a:off x="104760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VALORES REDUNDANTES (OPTIMIZADO)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Shape 1057" descr=""/>
          <p:cNvPicPr/>
          <p:nvPr/>
        </p:nvPicPr>
        <p:blipFill>
          <a:blip r:embed="rId1"/>
          <a:stretch/>
        </p:blipFill>
        <p:spPr>
          <a:xfrm>
            <a:off x="1768320" y="439920"/>
            <a:ext cx="5347800" cy="4006800"/>
          </a:xfrm>
          <a:prstGeom prst="rect">
            <a:avLst/>
          </a:prstGeom>
          <a:ln>
            <a:noFill/>
          </a:ln>
        </p:spPr>
      </p:pic>
      <p:sp>
        <p:nvSpPr>
          <p:cNvPr id="854" name="CustomShape 1"/>
          <p:cNvSpPr/>
          <p:nvPr/>
        </p:nvSpPr>
        <p:spPr>
          <a:xfrm>
            <a:off x="104760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DISCRETIZACIÓN FINAL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1047600" y="6339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TRABAJO A REALIZAR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1047600" y="1494360"/>
            <a:ext cx="6995880" cy="19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Seleccionar algoritmo CortexSuite.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Implementar acelerador sobre FPGA.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Obtener costes y beneficios.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Shape 1063" descr=""/>
          <p:cNvPicPr/>
          <p:nvPr/>
        </p:nvPicPr>
        <p:blipFill>
          <a:blip r:embed="rId1"/>
          <a:stretch/>
        </p:blipFill>
        <p:spPr>
          <a:xfrm>
            <a:off x="1796040" y="407880"/>
            <a:ext cx="5370840" cy="4024080"/>
          </a:xfrm>
          <a:prstGeom prst="rect">
            <a:avLst/>
          </a:prstGeom>
          <a:ln>
            <a:noFill/>
          </a:ln>
        </p:spPr>
      </p:pic>
      <p:sp>
        <p:nvSpPr>
          <p:cNvPr id="856" name="CustomShape 1"/>
          <p:cNvSpPr/>
          <p:nvPr/>
        </p:nvSpPr>
        <p:spPr>
          <a:xfrm>
            <a:off x="104760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DISCRETIZACIÓN AMPLIADA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Shape 1069" descr=""/>
          <p:cNvPicPr/>
          <p:nvPr/>
        </p:nvPicPr>
        <p:blipFill>
          <a:blip r:embed="rId1"/>
          <a:stretch/>
        </p:blipFill>
        <p:spPr>
          <a:xfrm>
            <a:off x="1835280" y="476640"/>
            <a:ext cx="5420880" cy="4061520"/>
          </a:xfrm>
          <a:prstGeom prst="rect">
            <a:avLst/>
          </a:prstGeom>
          <a:ln>
            <a:noFill/>
          </a:ln>
        </p:spPr>
      </p:pic>
      <p:sp>
        <p:nvSpPr>
          <p:cNvPr id="858" name="CustomShape 1"/>
          <p:cNvSpPr/>
          <p:nvPr/>
        </p:nvSpPr>
        <p:spPr>
          <a:xfrm>
            <a:off x="104760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ERROR DE CODIFICACIÓN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Shape 1075" descr=""/>
          <p:cNvPicPr/>
          <p:nvPr/>
        </p:nvPicPr>
        <p:blipFill>
          <a:blip r:embed="rId1"/>
          <a:stretch/>
        </p:blipFill>
        <p:spPr>
          <a:xfrm>
            <a:off x="1877040" y="488520"/>
            <a:ext cx="5388840" cy="4037760"/>
          </a:xfrm>
          <a:prstGeom prst="rect">
            <a:avLst/>
          </a:prstGeom>
          <a:ln>
            <a:noFill/>
          </a:ln>
        </p:spPr>
      </p:pic>
      <p:sp>
        <p:nvSpPr>
          <p:cNvPr id="860" name="CustomShape 1"/>
          <p:cNvSpPr/>
          <p:nvPr/>
        </p:nvSpPr>
        <p:spPr>
          <a:xfrm>
            <a:off x="104760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ERROR EN TORNO AL CERO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/>
          <p:nvPr/>
        </p:nvSpPr>
        <p:spPr>
          <a:xfrm>
            <a:off x="685800" y="2726280"/>
            <a:ext cx="77716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10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0,00013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2" name="CustomShape 2"/>
          <p:cNvSpPr/>
          <p:nvPr/>
        </p:nvSpPr>
        <p:spPr>
          <a:xfrm>
            <a:off x="685800" y="3655080"/>
            <a:ext cx="77716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Media de error teniendo en cuenta todos los factores.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CustomShape 1"/>
          <p:cNvSpPr/>
          <p:nvPr/>
        </p:nvSpPr>
        <p:spPr>
          <a:xfrm>
            <a:off x="1047600" y="6339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¿CÓMO DIRECCIONAS LA ROM?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4" name="CustomShape 2"/>
          <p:cNvSpPr/>
          <p:nvPr/>
        </p:nvSpPr>
        <p:spPr>
          <a:xfrm>
            <a:off x="1075680" y="1540080"/>
            <a:ext cx="6995880" cy="19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División entre frecuencia de muestreo.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Sumar desplazamiento base.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Controlar extremos.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De esta manera consigues implementar la función sigmoidal mediante una aproximación discreta usando ROMs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CustomShape 1"/>
          <p:cNvSpPr/>
          <p:nvPr/>
        </p:nvSpPr>
        <p:spPr>
          <a:xfrm>
            <a:off x="2040840" y="3031200"/>
            <a:ext cx="548280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Comparación de rendimiento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6" name="CustomShape 2"/>
          <p:cNvSpPr/>
          <p:nvPr/>
        </p:nvSpPr>
        <p:spPr>
          <a:xfrm>
            <a:off x="2309400" y="4059360"/>
            <a:ext cx="52138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Metodología y resultados.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7" name="CustomShape 3"/>
          <p:cNvSpPr/>
          <p:nvPr/>
        </p:nvSpPr>
        <p:spPr>
          <a:xfrm>
            <a:off x="7416720" y="3661920"/>
            <a:ext cx="175968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120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4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1047600" y="6339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METODOLOGÍA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9" name="CustomShape 2"/>
          <p:cNvSpPr/>
          <p:nvPr/>
        </p:nvSpPr>
        <p:spPr>
          <a:xfrm>
            <a:off x="1073880" y="1994040"/>
            <a:ext cx="6995880" cy="13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Software en un ARM Cortex-A9 y hardware en un ZYNQ7.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10.000 ejecuciones de una sola neurona con 6 entradas.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Se usa el reloj del ZYNQ7 como cronómetro.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1073880" y="19620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NEURONA SOFTWARE VS HARDWARE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71" name="Table 2"/>
          <p:cNvGraphicFramePr/>
          <p:nvPr/>
        </p:nvGraphicFramePr>
        <p:xfrm>
          <a:off x="2284920" y="1041480"/>
          <a:ext cx="4573800" cy="2667240"/>
        </p:xfrm>
        <a:graphic>
          <a:graphicData uri="http://schemas.openxmlformats.org/drawingml/2006/table">
            <a:tbl>
              <a:tblPr/>
              <a:tblGrid>
                <a:gridCol w="1524600"/>
                <a:gridCol w="1524600"/>
                <a:gridCol w="1524960"/>
              </a:tblGrid>
              <a:tr h="5335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Ejecución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Software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Hardware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00cef6"/>
                    </a:solidFill>
                  </a:tcPr>
                </a:tc>
              </a:tr>
              <a:tr h="5335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ES" sz="1100" spc="-1" strike="noStrike">
                          <a:solidFill>
                            <a:srgbClr val="3c78d8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Chip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ARM Cortex-A9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Zynq7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335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ES" sz="1100" spc="-1" strike="noStrike">
                          <a:solidFill>
                            <a:srgbClr val="3c78d8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Frecuencia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666 MHz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100 MHz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335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ES" sz="1100" spc="-1" strike="noStrike">
                          <a:solidFill>
                            <a:srgbClr val="3c78d8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Ciclos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479.370 (-o3)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70.038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335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ES" sz="1100" spc="-1" strike="noStrike">
                          <a:solidFill>
                            <a:srgbClr val="3c78d8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Tiempo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719 </a:t>
                      </a:r>
                      <a:r>
                        <a:rPr lang="es-E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μS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700 </a:t>
                      </a:r>
                      <a:r>
                        <a:rPr lang="es-E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μS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CustomShape 1"/>
          <p:cNvSpPr/>
          <p:nvPr/>
        </p:nvSpPr>
        <p:spPr>
          <a:xfrm>
            <a:off x="2040840" y="3031200"/>
            <a:ext cx="548280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Red neuronal XOR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3" name="CustomShape 2"/>
          <p:cNvSpPr/>
          <p:nvPr/>
        </p:nvSpPr>
        <p:spPr>
          <a:xfrm>
            <a:off x="2309400" y="4059360"/>
            <a:ext cx="52138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Implementación y resultados.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4" name="CustomShape 3"/>
          <p:cNvSpPr/>
          <p:nvPr/>
        </p:nvSpPr>
        <p:spPr>
          <a:xfrm>
            <a:off x="7416720" y="3661920"/>
            <a:ext cx="175968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120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5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CustomShape 1"/>
          <p:cNvSpPr/>
          <p:nvPr/>
        </p:nvSpPr>
        <p:spPr>
          <a:xfrm>
            <a:off x="1131480" y="1553040"/>
            <a:ext cx="3339360" cy="26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Es un estándar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Es la red neuronal recomendada para comprobar el correcto funcionamiento de la implementación. Simple pero completa.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6" name="CustomShape 2"/>
          <p:cNvSpPr/>
          <p:nvPr/>
        </p:nvSpPr>
        <p:spPr>
          <a:xfrm>
            <a:off x="1047600" y="6339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CARACTERÍSTICAS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7" name="Shape 1121" descr=""/>
          <p:cNvPicPr/>
          <p:nvPr/>
        </p:nvPicPr>
        <p:blipFill>
          <a:blip r:embed="rId1"/>
          <a:stretch/>
        </p:blipFill>
        <p:spPr>
          <a:xfrm>
            <a:off x="5617800" y="1384560"/>
            <a:ext cx="2310120" cy="237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3021840" y="1214280"/>
            <a:ext cx="2902320" cy="2902320"/>
          </a:xfrm>
          <a:prstGeom prst="ellipse">
            <a:avLst/>
          </a:prstGeom>
          <a:noFill/>
          <a:ln cap="rnd" w="9360">
            <a:solidFill>
              <a:srgbClr val="7f7f7f"/>
            </a:solidFill>
            <a:custDash>
              <a:ds d="13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2"/>
          <p:cNvSpPr/>
          <p:nvPr/>
        </p:nvSpPr>
        <p:spPr>
          <a:xfrm>
            <a:off x="107388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PLATAFORMA DE TRABAJO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3"/>
          <p:cNvSpPr/>
          <p:nvPr/>
        </p:nvSpPr>
        <p:spPr>
          <a:xfrm rot="2700000">
            <a:off x="2657880" y="1636560"/>
            <a:ext cx="2481120" cy="906840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4"/>
          <p:cNvSpPr/>
          <p:nvPr/>
        </p:nvSpPr>
        <p:spPr>
          <a:xfrm rot="2700000">
            <a:off x="3807720" y="2786040"/>
            <a:ext cx="2481120" cy="906840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5"/>
          <p:cNvSpPr/>
          <p:nvPr/>
        </p:nvSpPr>
        <p:spPr>
          <a:xfrm rot="18900000">
            <a:off x="2657520" y="2786760"/>
            <a:ext cx="2481120" cy="906840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6"/>
          <p:cNvSpPr/>
          <p:nvPr/>
        </p:nvSpPr>
        <p:spPr>
          <a:xfrm rot="18900000">
            <a:off x="3807360" y="1636920"/>
            <a:ext cx="2481120" cy="906840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7"/>
          <p:cNvSpPr/>
          <p:nvPr/>
        </p:nvSpPr>
        <p:spPr>
          <a:xfrm>
            <a:off x="3633840" y="1815120"/>
            <a:ext cx="1693800" cy="1693800"/>
          </a:xfrm>
          <a:prstGeom prst="ellipse">
            <a:avLst/>
          </a:prstGeom>
          <a:noFill/>
          <a:ln w="7632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8"/>
          <p:cNvSpPr/>
          <p:nvPr/>
        </p:nvSpPr>
        <p:spPr>
          <a:xfrm>
            <a:off x="3632400" y="1824840"/>
            <a:ext cx="839520" cy="840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9"/>
          <p:cNvSpPr/>
          <p:nvPr/>
        </p:nvSpPr>
        <p:spPr>
          <a:xfrm>
            <a:off x="3632400" y="2666160"/>
            <a:ext cx="839520" cy="839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0"/>
          <p:cNvSpPr/>
          <p:nvPr/>
        </p:nvSpPr>
        <p:spPr>
          <a:xfrm>
            <a:off x="4473000" y="1824840"/>
            <a:ext cx="840600" cy="840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1"/>
          <p:cNvSpPr/>
          <p:nvPr/>
        </p:nvSpPr>
        <p:spPr>
          <a:xfrm>
            <a:off x="4473000" y="2666160"/>
            <a:ext cx="840600" cy="839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12"/>
          <p:cNvSpPr/>
          <p:nvPr/>
        </p:nvSpPr>
        <p:spPr>
          <a:xfrm>
            <a:off x="3852720" y="2045880"/>
            <a:ext cx="1240200" cy="12402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13"/>
          <p:cNvSpPr/>
          <p:nvPr/>
        </p:nvSpPr>
        <p:spPr>
          <a:xfrm>
            <a:off x="3751560" y="1311840"/>
            <a:ext cx="123120" cy="123120"/>
          </a:xfrm>
          <a:prstGeom prst="ellipse">
            <a:avLst/>
          </a:prstGeom>
          <a:solidFill>
            <a:srgbClr val="aff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14"/>
          <p:cNvSpPr/>
          <p:nvPr/>
        </p:nvSpPr>
        <p:spPr>
          <a:xfrm>
            <a:off x="5066640" y="1311840"/>
            <a:ext cx="123120" cy="123120"/>
          </a:xfrm>
          <a:prstGeom prst="ellipse">
            <a:avLst/>
          </a:prstGeom>
          <a:solidFill>
            <a:srgbClr val="00cef6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5"/>
          <p:cNvSpPr/>
          <p:nvPr/>
        </p:nvSpPr>
        <p:spPr>
          <a:xfrm>
            <a:off x="5708160" y="1944000"/>
            <a:ext cx="123120" cy="123120"/>
          </a:xfrm>
          <a:prstGeom prst="ellipse">
            <a:avLst/>
          </a:prstGeom>
          <a:solidFill>
            <a:srgbClr val="00cef6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16"/>
          <p:cNvSpPr/>
          <p:nvPr/>
        </p:nvSpPr>
        <p:spPr>
          <a:xfrm>
            <a:off x="5708160" y="3251520"/>
            <a:ext cx="123120" cy="123120"/>
          </a:xfrm>
          <a:prstGeom prst="ellipse">
            <a:avLst/>
          </a:prstGeom>
          <a:solidFill>
            <a:srgbClr val="28324a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7"/>
          <p:cNvSpPr/>
          <p:nvPr/>
        </p:nvSpPr>
        <p:spPr>
          <a:xfrm>
            <a:off x="3751560" y="3890160"/>
            <a:ext cx="123120" cy="123120"/>
          </a:xfrm>
          <a:prstGeom prst="ellipse">
            <a:avLst/>
          </a:prstGeom>
          <a:solidFill>
            <a:srgbClr val="3c78d8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18"/>
          <p:cNvSpPr/>
          <p:nvPr/>
        </p:nvSpPr>
        <p:spPr>
          <a:xfrm>
            <a:off x="5066640" y="3890160"/>
            <a:ext cx="123120" cy="123120"/>
          </a:xfrm>
          <a:prstGeom prst="ellipse">
            <a:avLst/>
          </a:prstGeom>
          <a:solidFill>
            <a:srgbClr val="28324a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9"/>
          <p:cNvSpPr/>
          <p:nvPr/>
        </p:nvSpPr>
        <p:spPr>
          <a:xfrm>
            <a:off x="3108600" y="1944000"/>
            <a:ext cx="123120" cy="123120"/>
          </a:xfrm>
          <a:prstGeom prst="ellipse">
            <a:avLst/>
          </a:prstGeom>
          <a:solidFill>
            <a:srgbClr val="aff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0"/>
          <p:cNvSpPr/>
          <p:nvPr/>
        </p:nvSpPr>
        <p:spPr>
          <a:xfrm>
            <a:off x="3108600" y="3251520"/>
            <a:ext cx="123120" cy="123120"/>
          </a:xfrm>
          <a:prstGeom prst="ellipse">
            <a:avLst/>
          </a:prstGeom>
          <a:solidFill>
            <a:srgbClr val="3c78d8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1"/>
          <p:cNvSpPr/>
          <p:nvPr/>
        </p:nvSpPr>
        <p:spPr>
          <a:xfrm>
            <a:off x="5645880" y="2403360"/>
            <a:ext cx="524520" cy="52452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BIT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CustomShape 22"/>
          <p:cNvSpPr/>
          <p:nvPr/>
        </p:nvSpPr>
        <p:spPr>
          <a:xfrm>
            <a:off x="2776320" y="2403360"/>
            <a:ext cx="633960" cy="59832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USB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CustomShape 23"/>
          <p:cNvSpPr/>
          <p:nvPr/>
        </p:nvSpPr>
        <p:spPr>
          <a:xfrm>
            <a:off x="4210920" y="968400"/>
            <a:ext cx="550800" cy="52452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AXI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6" name="CustomShape 24"/>
          <p:cNvSpPr/>
          <p:nvPr/>
        </p:nvSpPr>
        <p:spPr>
          <a:xfrm>
            <a:off x="6242760" y="1351440"/>
            <a:ext cx="19252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Hardware programable que contendrá los aceleradores.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7" name="CustomShape 25"/>
          <p:cNvSpPr/>
          <p:nvPr/>
        </p:nvSpPr>
        <p:spPr>
          <a:xfrm>
            <a:off x="6242760" y="1106640"/>
            <a:ext cx="19317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FPGA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CustomShape 26"/>
          <p:cNvSpPr/>
          <p:nvPr/>
        </p:nvSpPr>
        <p:spPr>
          <a:xfrm>
            <a:off x="770400" y="1351440"/>
            <a:ext cx="19252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E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La placa tiene dos cores ARM que corren software.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9" name="CustomShape 27"/>
          <p:cNvSpPr/>
          <p:nvPr/>
        </p:nvSpPr>
        <p:spPr>
          <a:xfrm>
            <a:off x="770400" y="1106640"/>
            <a:ext cx="19317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1800" spc="-1" strike="noStrike">
                <a:solidFill>
                  <a:srgbClr val="8ec4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Cores ARM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28"/>
          <p:cNvSpPr/>
          <p:nvPr/>
        </p:nvSpPr>
        <p:spPr>
          <a:xfrm>
            <a:off x="770760" y="3506400"/>
            <a:ext cx="19256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E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Entorno de desarrollo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1" name="CustomShape 29"/>
          <p:cNvSpPr/>
          <p:nvPr/>
        </p:nvSpPr>
        <p:spPr>
          <a:xfrm>
            <a:off x="770760" y="3261600"/>
            <a:ext cx="19317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1800" spc="-1" strike="noStrike">
                <a:solidFill>
                  <a:srgbClr val="3468bc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Xilinx SDK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CustomShape 30"/>
          <p:cNvSpPr/>
          <p:nvPr/>
        </p:nvSpPr>
        <p:spPr>
          <a:xfrm>
            <a:off x="6243120" y="3506400"/>
            <a:ext cx="19256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Lenguaje de definición de hardware.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CustomShape 31"/>
          <p:cNvSpPr/>
          <p:nvPr/>
        </p:nvSpPr>
        <p:spPr>
          <a:xfrm>
            <a:off x="6243120" y="3261600"/>
            <a:ext cx="19317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VHDL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CustomShape 32"/>
          <p:cNvSpPr/>
          <p:nvPr/>
        </p:nvSpPr>
        <p:spPr>
          <a:xfrm>
            <a:off x="4400640" y="2859840"/>
            <a:ext cx="145440" cy="31680"/>
          </a:xfrm>
          <a:custGeom>
            <a:avLst/>
            <a:gdLst/>
            <a:ahLst/>
            <a:rect l="l" t="t" r="r" b="b"/>
            <a:pathLst>
              <a:path w="4104" h="905">
                <a:moveTo>
                  <a:pt x="1" y="1"/>
                </a:moveTo>
                <a:lnTo>
                  <a:pt x="1" y="905"/>
                </a:lnTo>
                <a:lnTo>
                  <a:pt x="4104" y="905"/>
                </a:lnTo>
                <a:lnTo>
                  <a:pt x="410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33"/>
          <p:cNvSpPr/>
          <p:nvPr/>
        </p:nvSpPr>
        <p:spPr>
          <a:xfrm>
            <a:off x="4400640" y="2810520"/>
            <a:ext cx="145440" cy="31680"/>
          </a:xfrm>
          <a:custGeom>
            <a:avLst/>
            <a:gdLst/>
            <a:ahLst/>
            <a:rect l="l" t="t" r="r" b="b"/>
            <a:pathLst>
              <a:path w="4104" h="905">
                <a:moveTo>
                  <a:pt x="1" y="1"/>
                </a:moveTo>
                <a:lnTo>
                  <a:pt x="1" y="905"/>
                </a:lnTo>
                <a:lnTo>
                  <a:pt x="4104" y="905"/>
                </a:lnTo>
                <a:lnTo>
                  <a:pt x="410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34"/>
          <p:cNvSpPr/>
          <p:nvPr/>
        </p:nvSpPr>
        <p:spPr>
          <a:xfrm>
            <a:off x="4400640" y="2909520"/>
            <a:ext cx="145440" cy="42120"/>
          </a:xfrm>
          <a:custGeom>
            <a:avLst/>
            <a:gdLst/>
            <a:ahLst/>
            <a:rect l="l" t="t" r="r" b="b"/>
            <a:pathLst>
              <a:path w="4104" h="1197">
                <a:moveTo>
                  <a:pt x="1" y="0"/>
                </a:moveTo>
                <a:lnTo>
                  <a:pt x="1" y="171"/>
                </a:lnTo>
                <a:lnTo>
                  <a:pt x="25" y="318"/>
                </a:lnTo>
                <a:lnTo>
                  <a:pt x="98" y="464"/>
                </a:lnTo>
                <a:lnTo>
                  <a:pt x="196" y="586"/>
                </a:lnTo>
                <a:lnTo>
                  <a:pt x="343" y="660"/>
                </a:lnTo>
                <a:lnTo>
                  <a:pt x="1881" y="1172"/>
                </a:lnTo>
                <a:lnTo>
                  <a:pt x="2052" y="1197"/>
                </a:lnTo>
                <a:lnTo>
                  <a:pt x="2223" y="1172"/>
                </a:lnTo>
                <a:lnTo>
                  <a:pt x="3762" y="660"/>
                </a:lnTo>
                <a:lnTo>
                  <a:pt x="3908" y="586"/>
                </a:lnTo>
                <a:lnTo>
                  <a:pt x="4006" y="464"/>
                </a:lnTo>
                <a:lnTo>
                  <a:pt x="4079" y="318"/>
                </a:lnTo>
                <a:lnTo>
                  <a:pt x="4104" y="171"/>
                </a:lnTo>
                <a:lnTo>
                  <a:pt x="410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35"/>
          <p:cNvSpPr/>
          <p:nvPr/>
        </p:nvSpPr>
        <p:spPr>
          <a:xfrm>
            <a:off x="4406040" y="2563920"/>
            <a:ext cx="135000" cy="228240"/>
          </a:xfrm>
          <a:custGeom>
            <a:avLst/>
            <a:gdLst/>
            <a:ahLst/>
            <a:rect l="l" t="t" r="r" b="b"/>
            <a:pathLst>
              <a:path w="3811" h="6424">
                <a:moveTo>
                  <a:pt x="1905" y="0"/>
                </a:moveTo>
                <a:lnTo>
                  <a:pt x="928" y="831"/>
                </a:lnTo>
                <a:lnTo>
                  <a:pt x="855" y="879"/>
                </a:lnTo>
                <a:lnTo>
                  <a:pt x="782" y="904"/>
                </a:lnTo>
                <a:lnTo>
                  <a:pt x="684" y="879"/>
                </a:lnTo>
                <a:lnTo>
                  <a:pt x="611" y="831"/>
                </a:lnTo>
                <a:lnTo>
                  <a:pt x="0" y="318"/>
                </a:lnTo>
                <a:lnTo>
                  <a:pt x="1319" y="6423"/>
                </a:lnTo>
                <a:lnTo>
                  <a:pt x="2491" y="6423"/>
                </a:lnTo>
                <a:lnTo>
                  <a:pt x="3810" y="318"/>
                </a:lnTo>
                <a:lnTo>
                  <a:pt x="3200" y="831"/>
                </a:lnTo>
                <a:lnTo>
                  <a:pt x="3126" y="879"/>
                </a:lnTo>
                <a:lnTo>
                  <a:pt x="3029" y="904"/>
                </a:lnTo>
                <a:lnTo>
                  <a:pt x="2955" y="879"/>
                </a:lnTo>
                <a:lnTo>
                  <a:pt x="2882" y="831"/>
                </a:lnTo>
                <a:lnTo>
                  <a:pt x="190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36"/>
          <p:cNvSpPr/>
          <p:nvPr/>
        </p:nvSpPr>
        <p:spPr>
          <a:xfrm>
            <a:off x="4290120" y="2353320"/>
            <a:ext cx="366480" cy="438840"/>
          </a:xfrm>
          <a:custGeom>
            <a:avLst/>
            <a:gdLst/>
            <a:ahLst/>
            <a:rect l="l" t="t" r="r" b="b"/>
            <a:pathLst>
              <a:path w="10308" h="12335">
                <a:moveTo>
                  <a:pt x="5154" y="1"/>
                </a:moveTo>
                <a:lnTo>
                  <a:pt x="4617" y="25"/>
                </a:lnTo>
                <a:lnTo>
                  <a:pt x="4128" y="98"/>
                </a:lnTo>
                <a:lnTo>
                  <a:pt x="3615" y="245"/>
                </a:lnTo>
                <a:lnTo>
                  <a:pt x="3151" y="416"/>
                </a:lnTo>
                <a:lnTo>
                  <a:pt x="2712" y="636"/>
                </a:lnTo>
                <a:lnTo>
                  <a:pt x="2272" y="880"/>
                </a:lnTo>
                <a:lnTo>
                  <a:pt x="1881" y="1173"/>
                </a:lnTo>
                <a:lnTo>
                  <a:pt x="1515" y="1515"/>
                </a:lnTo>
                <a:lnTo>
                  <a:pt x="1198" y="1881"/>
                </a:lnTo>
                <a:lnTo>
                  <a:pt x="880" y="2272"/>
                </a:lnTo>
                <a:lnTo>
                  <a:pt x="636" y="2687"/>
                </a:lnTo>
                <a:lnTo>
                  <a:pt x="416" y="3151"/>
                </a:lnTo>
                <a:lnTo>
                  <a:pt x="245" y="3615"/>
                </a:lnTo>
                <a:lnTo>
                  <a:pt x="123" y="4104"/>
                </a:lnTo>
                <a:lnTo>
                  <a:pt x="50" y="4617"/>
                </a:lnTo>
                <a:lnTo>
                  <a:pt x="1" y="5154"/>
                </a:lnTo>
                <a:lnTo>
                  <a:pt x="25" y="5423"/>
                </a:lnTo>
                <a:lnTo>
                  <a:pt x="50" y="5691"/>
                </a:lnTo>
                <a:lnTo>
                  <a:pt x="123" y="6204"/>
                </a:lnTo>
                <a:lnTo>
                  <a:pt x="245" y="6693"/>
                </a:lnTo>
                <a:lnTo>
                  <a:pt x="416" y="7132"/>
                </a:lnTo>
                <a:lnTo>
                  <a:pt x="636" y="7572"/>
                </a:lnTo>
                <a:lnTo>
                  <a:pt x="856" y="7963"/>
                </a:lnTo>
                <a:lnTo>
                  <a:pt x="1100" y="8353"/>
                </a:lnTo>
                <a:lnTo>
                  <a:pt x="1369" y="8744"/>
                </a:lnTo>
                <a:lnTo>
                  <a:pt x="1906" y="9526"/>
                </a:lnTo>
                <a:lnTo>
                  <a:pt x="2150" y="9941"/>
                </a:lnTo>
                <a:lnTo>
                  <a:pt x="2394" y="10356"/>
                </a:lnTo>
                <a:lnTo>
                  <a:pt x="2614" y="10796"/>
                </a:lnTo>
                <a:lnTo>
                  <a:pt x="2810" y="11284"/>
                </a:lnTo>
                <a:lnTo>
                  <a:pt x="2980" y="11797"/>
                </a:lnTo>
                <a:lnTo>
                  <a:pt x="3103" y="12334"/>
                </a:lnTo>
                <a:lnTo>
                  <a:pt x="4079" y="12334"/>
                </a:lnTo>
                <a:lnTo>
                  <a:pt x="3249" y="8500"/>
                </a:lnTo>
                <a:lnTo>
                  <a:pt x="2663" y="5642"/>
                </a:lnTo>
                <a:lnTo>
                  <a:pt x="2663" y="5520"/>
                </a:lnTo>
                <a:lnTo>
                  <a:pt x="2712" y="5423"/>
                </a:lnTo>
                <a:lnTo>
                  <a:pt x="2785" y="5374"/>
                </a:lnTo>
                <a:lnTo>
                  <a:pt x="2883" y="5349"/>
                </a:lnTo>
                <a:lnTo>
                  <a:pt x="2956" y="5349"/>
                </a:lnTo>
                <a:lnTo>
                  <a:pt x="3054" y="5398"/>
                </a:lnTo>
                <a:lnTo>
                  <a:pt x="4031" y="6253"/>
                </a:lnTo>
                <a:lnTo>
                  <a:pt x="4983" y="5398"/>
                </a:lnTo>
                <a:lnTo>
                  <a:pt x="5081" y="5349"/>
                </a:lnTo>
                <a:lnTo>
                  <a:pt x="5227" y="5349"/>
                </a:lnTo>
                <a:lnTo>
                  <a:pt x="5325" y="5398"/>
                </a:lnTo>
                <a:lnTo>
                  <a:pt x="6278" y="6253"/>
                </a:lnTo>
                <a:lnTo>
                  <a:pt x="7254" y="5398"/>
                </a:lnTo>
                <a:lnTo>
                  <a:pt x="7352" y="5349"/>
                </a:lnTo>
                <a:lnTo>
                  <a:pt x="7425" y="5349"/>
                </a:lnTo>
                <a:lnTo>
                  <a:pt x="7523" y="5374"/>
                </a:lnTo>
                <a:lnTo>
                  <a:pt x="7596" y="5423"/>
                </a:lnTo>
                <a:lnTo>
                  <a:pt x="7645" y="5520"/>
                </a:lnTo>
                <a:lnTo>
                  <a:pt x="7645" y="5642"/>
                </a:lnTo>
                <a:lnTo>
                  <a:pt x="7059" y="8500"/>
                </a:lnTo>
                <a:lnTo>
                  <a:pt x="6229" y="12334"/>
                </a:lnTo>
                <a:lnTo>
                  <a:pt x="7206" y="12334"/>
                </a:lnTo>
                <a:lnTo>
                  <a:pt x="7328" y="11797"/>
                </a:lnTo>
                <a:lnTo>
                  <a:pt x="7499" y="11284"/>
                </a:lnTo>
                <a:lnTo>
                  <a:pt x="7694" y="10796"/>
                </a:lnTo>
                <a:lnTo>
                  <a:pt x="7914" y="10356"/>
                </a:lnTo>
                <a:lnTo>
                  <a:pt x="8158" y="9941"/>
                </a:lnTo>
                <a:lnTo>
                  <a:pt x="8402" y="9526"/>
                </a:lnTo>
                <a:lnTo>
                  <a:pt x="8940" y="8744"/>
                </a:lnTo>
                <a:lnTo>
                  <a:pt x="9208" y="8353"/>
                </a:lnTo>
                <a:lnTo>
                  <a:pt x="9453" y="7963"/>
                </a:lnTo>
                <a:lnTo>
                  <a:pt x="9672" y="7572"/>
                </a:lnTo>
                <a:lnTo>
                  <a:pt x="9892" y="7132"/>
                </a:lnTo>
                <a:lnTo>
                  <a:pt x="10063" y="6693"/>
                </a:lnTo>
                <a:lnTo>
                  <a:pt x="10185" y="6204"/>
                </a:lnTo>
                <a:lnTo>
                  <a:pt x="10259" y="5691"/>
                </a:lnTo>
                <a:lnTo>
                  <a:pt x="10283" y="5423"/>
                </a:lnTo>
                <a:lnTo>
                  <a:pt x="10307" y="5154"/>
                </a:lnTo>
                <a:lnTo>
                  <a:pt x="10259" y="4617"/>
                </a:lnTo>
                <a:lnTo>
                  <a:pt x="10185" y="4104"/>
                </a:lnTo>
                <a:lnTo>
                  <a:pt x="10063" y="3615"/>
                </a:lnTo>
                <a:lnTo>
                  <a:pt x="9892" y="3151"/>
                </a:lnTo>
                <a:lnTo>
                  <a:pt x="9672" y="2687"/>
                </a:lnTo>
                <a:lnTo>
                  <a:pt x="9428" y="2272"/>
                </a:lnTo>
                <a:lnTo>
                  <a:pt x="9111" y="1881"/>
                </a:lnTo>
                <a:lnTo>
                  <a:pt x="8793" y="1515"/>
                </a:lnTo>
                <a:lnTo>
                  <a:pt x="8427" y="1173"/>
                </a:lnTo>
                <a:lnTo>
                  <a:pt x="8036" y="880"/>
                </a:lnTo>
                <a:lnTo>
                  <a:pt x="7596" y="636"/>
                </a:lnTo>
                <a:lnTo>
                  <a:pt x="7157" y="416"/>
                </a:lnTo>
                <a:lnTo>
                  <a:pt x="6693" y="245"/>
                </a:lnTo>
                <a:lnTo>
                  <a:pt x="6180" y="98"/>
                </a:lnTo>
                <a:lnTo>
                  <a:pt x="5691" y="25"/>
                </a:lnTo>
                <a:lnTo>
                  <a:pt x="515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9" name="Shape 949" descr=""/>
          <p:cNvPicPr/>
          <p:nvPr/>
        </p:nvPicPr>
        <p:blipFill>
          <a:blip r:embed="rId1"/>
          <a:stretch/>
        </p:blipFill>
        <p:spPr>
          <a:xfrm>
            <a:off x="4023360" y="2245680"/>
            <a:ext cx="894600" cy="8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CustomShape 1"/>
          <p:cNvSpPr/>
          <p:nvPr/>
        </p:nvSpPr>
        <p:spPr>
          <a:xfrm>
            <a:off x="1975680" y="2887920"/>
            <a:ext cx="5125320" cy="18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Se ha usado para el entrenamiento por retropropagación de la red y la obtención de pesos.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9" name="CustomShape 2"/>
          <p:cNvSpPr/>
          <p:nvPr/>
        </p:nvSpPr>
        <p:spPr>
          <a:xfrm>
            <a:off x="1047600" y="6339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ENTRENAMIENTO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0" name="Shape 1128" descr=""/>
          <p:cNvPicPr/>
          <p:nvPr/>
        </p:nvPicPr>
        <p:blipFill>
          <a:blip r:embed="rId1"/>
          <a:stretch/>
        </p:blipFill>
        <p:spPr>
          <a:xfrm>
            <a:off x="2739600" y="1590120"/>
            <a:ext cx="3612600" cy="11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CustomShape 1"/>
          <p:cNvSpPr/>
          <p:nvPr/>
        </p:nvSpPr>
        <p:spPr>
          <a:xfrm>
            <a:off x="1053360" y="27252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RED XOR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2" name="CustomShape 2"/>
          <p:cNvSpPr/>
          <p:nvPr/>
        </p:nvSpPr>
        <p:spPr>
          <a:xfrm>
            <a:off x="2570400" y="1944720"/>
            <a:ext cx="600840" cy="582840"/>
          </a:xfrm>
          <a:prstGeom prst="flowChartConnector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3" name="CustomShape 3"/>
          <p:cNvSpPr/>
          <p:nvPr/>
        </p:nvSpPr>
        <p:spPr>
          <a:xfrm>
            <a:off x="2570400" y="2921040"/>
            <a:ext cx="600840" cy="582840"/>
          </a:xfrm>
          <a:prstGeom prst="flowChartConnector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i1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4" name="CustomShape 4"/>
          <p:cNvSpPr/>
          <p:nvPr/>
        </p:nvSpPr>
        <p:spPr>
          <a:xfrm>
            <a:off x="4250880" y="1350000"/>
            <a:ext cx="600840" cy="582840"/>
          </a:xfrm>
          <a:prstGeom prst="flowChartConnector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5" name="CustomShape 5"/>
          <p:cNvSpPr/>
          <p:nvPr/>
        </p:nvSpPr>
        <p:spPr>
          <a:xfrm>
            <a:off x="4250880" y="2427120"/>
            <a:ext cx="600840" cy="582840"/>
          </a:xfrm>
          <a:prstGeom prst="flowChartConnector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h1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6" name="CustomShape 6"/>
          <p:cNvSpPr/>
          <p:nvPr/>
        </p:nvSpPr>
        <p:spPr>
          <a:xfrm>
            <a:off x="4250880" y="3504600"/>
            <a:ext cx="600840" cy="582840"/>
          </a:xfrm>
          <a:prstGeom prst="flowChartConnector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h2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7" name="CustomShape 7"/>
          <p:cNvSpPr/>
          <p:nvPr/>
        </p:nvSpPr>
        <p:spPr>
          <a:xfrm>
            <a:off x="5931360" y="2427120"/>
            <a:ext cx="600840" cy="582840"/>
          </a:xfrm>
          <a:prstGeom prst="flowChartConnector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CustomShape 8"/>
          <p:cNvSpPr/>
          <p:nvPr/>
        </p:nvSpPr>
        <p:spPr>
          <a:xfrm flipH="1" rot="10800000">
            <a:off x="4245840" y="2250000"/>
            <a:ext cx="1078200" cy="59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lt1"/>
          </a:solidFill>
          <a:ln w="255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9"/>
          <p:cNvSpPr/>
          <p:nvPr/>
        </p:nvSpPr>
        <p:spPr>
          <a:xfrm>
            <a:off x="3172320" y="2236320"/>
            <a:ext cx="1078200" cy="48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lt1"/>
          </a:solidFill>
          <a:ln w="255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0"/>
          <p:cNvSpPr/>
          <p:nvPr/>
        </p:nvSpPr>
        <p:spPr>
          <a:xfrm>
            <a:off x="3172320" y="2236320"/>
            <a:ext cx="1078200" cy="155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lt1"/>
          </a:solidFill>
          <a:ln w="255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1"/>
          <p:cNvSpPr/>
          <p:nvPr/>
        </p:nvSpPr>
        <p:spPr>
          <a:xfrm flipH="1" rot="10800000">
            <a:off x="4250520" y="3213360"/>
            <a:ext cx="1078200" cy="157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lt1"/>
          </a:solidFill>
          <a:ln w="255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2"/>
          <p:cNvSpPr/>
          <p:nvPr/>
        </p:nvSpPr>
        <p:spPr>
          <a:xfrm flipH="1" rot="10800000">
            <a:off x="4250520" y="3211560"/>
            <a:ext cx="1078200" cy="49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lt1"/>
          </a:solidFill>
          <a:ln w="255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3"/>
          <p:cNvSpPr/>
          <p:nvPr/>
        </p:nvSpPr>
        <p:spPr>
          <a:xfrm>
            <a:off x="3172320" y="3213000"/>
            <a:ext cx="1078200" cy="5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lt1"/>
          </a:solidFill>
          <a:ln w="255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4"/>
          <p:cNvSpPr/>
          <p:nvPr/>
        </p:nvSpPr>
        <p:spPr>
          <a:xfrm>
            <a:off x="4852440" y="1641600"/>
            <a:ext cx="1078200" cy="10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lt1"/>
          </a:solidFill>
          <a:ln w="255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15"/>
          <p:cNvSpPr/>
          <p:nvPr/>
        </p:nvSpPr>
        <p:spPr>
          <a:xfrm>
            <a:off x="4852440" y="2719080"/>
            <a:ext cx="107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lt1"/>
          </a:solidFill>
          <a:ln w="255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6"/>
          <p:cNvSpPr/>
          <p:nvPr/>
        </p:nvSpPr>
        <p:spPr>
          <a:xfrm flipH="1" rot="10800000">
            <a:off x="5931000" y="3795120"/>
            <a:ext cx="1078200" cy="10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lt1"/>
          </a:solidFill>
          <a:ln w="255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7"/>
          <p:cNvSpPr/>
          <p:nvPr/>
        </p:nvSpPr>
        <p:spPr>
          <a:xfrm>
            <a:off x="2149560" y="4144680"/>
            <a:ext cx="148032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Input layer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8" name="CustomShape 18"/>
          <p:cNvSpPr/>
          <p:nvPr/>
        </p:nvSpPr>
        <p:spPr>
          <a:xfrm>
            <a:off x="3690720" y="4144680"/>
            <a:ext cx="171252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Hidden layer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9" name="CustomShape 19"/>
          <p:cNvSpPr/>
          <p:nvPr/>
        </p:nvSpPr>
        <p:spPr>
          <a:xfrm>
            <a:off x="5463720" y="4144680"/>
            <a:ext cx="171252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Output layer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CustomShape 1"/>
          <p:cNvSpPr/>
          <p:nvPr/>
        </p:nvSpPr>
        <p:spPr>
          <a:xfrm>
            <a:off x="3636000" y="2236680"/>
            <a:ext cx="187128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s-ES" sz="1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Neurona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1" name="CustomShape 2"/>
          <p:cNvSpPr/>
          <p:nvPr/>
        </p:nvSpPr>
        <p:spPr>
          <a:xfrm>
            <a:off x="1073880" y="3531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UTILIZACIÓN DE RECURSOS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2" name="CustomShape 3"/>
          <p:cNvSpPr/>
          <p:nvPr/>
        </p:nvSpPr>
        <p:spPr>
          <a:xfrm>
            <a:off x="3636000" y="3826440"/>
            <a:ext cx="187128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s-ES" sz="1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Red XOR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3" name="Shape 1159" descr=""/>
          <p:cNvPicPr/>
          <p:nvPr/>
        </p:nvPicPr>
        <p:blipFill>
          <a:blip r:embed="rId1"/>
          <a:stretch/>
        </p:blipFill>
        <p:spPr>
          <a:xfrm>
            <a:off x="2983680" y="2629440"/>
            <a:ext cx="3018600" cy="1196280"/>
          </a:xfrm>
          <a:prstGeom prst="rect">
            <a:avLst/>
          </a:prstGeom>
          <a:ln>
            <a:noFill/>
          </a:ln>
        </p:spPr>
      </p:pic>
      <p:pic>
        <p:nvPicPr>
          <p:cNvPr id="904" name="Shape 1160" descr=""/>
          <p:cNvPicPr/>
          <p:nvPr/>
        </p:nvPicPr>
        <p:blipFill>
          <a:blip r:embed="rId2"/>
          <a:stretch/>
        </p:blipFill>
        <p:spPr>
          <a:xfrm>
            <a:off x="2972160" y="1168200"/>
            <a:ext cx="3041640" cy="119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CustomShape 1"/>
          <p:cNvSpPr/>
          <p:nvPr/>
        </p:nvSpPr>
        <p:spPr>
          <a:xfrm>
            <a:off x="1073880" y="19620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RED XOR SOFTWARE VS HARDWARE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06" name="Table 2"/>
          <p:cNvGraphicFramePr/>
          <p:nvPr/>
        </p:nvGraphicFramePr>
        <p:xfrm>
          <a:off x="2284920" y="1041480"/>
          <a:ext cx="4573800" cy="2667240"/>
        </p:xfrm>
        <a:graphic>
          <a:graphicData uri="http://schemas.openxmlformats.org/drawingml/2006/table">
            <a:tbl>
              <a:tblPr/>
              <a:tblGrid>
                <a:gridCol w="1524600"/>
                <a:gridCol w="1524600"/>
                <a:gridCol w="1524960"/>
              </a:tblGrid>
              <a:tr h="5335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Ejecución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Software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Hardware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00cef6"/>
                    </a:solidFill>
                  </a:tcPr>
                </a:tc>
              </a:tr>
              <a:tr h="5335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ES" sz="1100" spc="-1" strike="noStrike">
                          <a:solidFill>
                            <a:srgbClr val="3c78d8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Chip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ARM Cortex-A9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Zynq7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381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335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ES" sz="1100" spc="-1" strike="noStrike">
                          <a:solidFill>
                            <a:srgbClr val="3c78d8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Frecuencia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666 MHz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100 MHz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335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ES" sz="1100" spc="-1" strike="noStrike">
                          <a:solidFill>
                            <a:srgbClr val="3c78d8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Ciclos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756.222 (-o2)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38.722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93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335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ES" sz="1100" spc="-1" strike="noStrike">
                          <a:solidFill>
                            <a:srgbClr val="3c78d8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Tiempo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1.135 </a:t>
                      </a:r>
                      <a:r>
                        <a:rPr lang="es-E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μS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spc="-1" strike="noStrike">
                          <a:solidFill>
                            <a:srgbClr val="28324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387 </a:t>
                      </a:r>
                      <a:r>
                        <a:rPr lang="es-E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  <a:ea typeface="Source Sans Pro"/>
                        </a:rPr>
                        <a:t>μS</a:t>
                      </a:r>
                      <a:endParaRPr lang="es-E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3c78d8"/>
                      </a:solidFill>
                    </a:lnL>
                    <a:lnR w="38160">
                      <a:solidFill>
                        <a:srgbClr val="3c78d8"/>
                      </a:solidFill>
                    </a:lnR>
                    <a:lnT w="9360">
                      <a:solidFill>
                        <a:srgbClr val="3c78d8"/>
                      </a:solidFill>
                    </a:lnT>
                    <a:lnB w="38160">
                      <a:solidFill>
                        <a:srgbClr val="3c78d8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907" name="CustomShape 3"/>
          <p:cNvSpPr/>
          <p:nvPr/>
        </p:nvSpPr>
        <p:spPr>
          <a:xfrm>
            <a:off x="2469600" y="3709080"/>
            <a:ext cx="4204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¡3 veces más rápido!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/>
          <p:nvPr/>
        </p:nvSpPr>
        <p:spPr>
          <a:xfrm>
            <a:off x="2040840" y="3031200"/>
            <a:ext cx="548280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Red neuronal de 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reconocimiento de dígitos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9" name="CustomShape 2"/>
          <p:cNvSpPr/>
          <p:nvPr/>
        </p:nvSpPr>
        <p:spPr>
          <a:xfrm>
            <a:off x="2309400" y="4059360"/>
            <a:ext cx="52138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Implementación y resultados.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0" name="CustomShape 3"/>
          <p:cNvSpPr/>
          <p:nvPr/>
        </p:nvSpPr>
        <p:spPr>
          <a:xfrm>
            <a:off x="7416720" y="3661920"/>
            <a:ext cx="175968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120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6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CustomShape 1"/>
          <p:cNvSpPr/>
          <p:nvPr/>
        </p:nvSpPr>
        <p:spPr>
          <a:xfrm>
            <a:off x="619560" y="1384560"/>
            <a:ext cx="3339360" cy="26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MNIST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Base de datos con decenas de miles de dígitos escritos a mano.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Los dígitos de 20x20 píxeles están codificado por 400 floats.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2" name="CustomShape 2"/>
          <p:cNvSpPr/>
          <p:nvPr/>
        </p:nvSpPr>
        <p:spPr>
          <a:xfrm>
            <a:off x="1073880" y="43848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MNIST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3" name="Shape 1181" descr=""/>
          <p:cNvPicPr/>
          <p:nvPr/>
        </p:nvPicPr>
        <p:blipFill>
          <a:blip r:embed="rId1"/>
          <a:stretch/>
        </p:blipFill>
        <p:spPr>
          <a:xfrm>
            <a:off x="4843080" y="1412640"/>
            <a:ext cx="3498120" cy="231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CustomShape 1"/>
          <p:cNvSpPr/>
          <p:nvPr/>
        </p:nvSpPr>
        <p:spPr>
          <a:xfrm>
            <a:off x="1975680" y="2887920"/>
            <a:ext cx="5125320" cy="18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Se ha usado para el entrenamiento por retropropagación de la red y la obtención de pesos.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5" name="CustomShape 2"/>
          <p:cNvSpPr/>
          <p:nvPr/>
        </p:nvSpPr>
        <p:spPr>
          <a:xfrm>
            <a:off x="1047600" y="6339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ENTRENAMIENTO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6" name="Shape 1188" descr=""/>
          <p:cNvPicPr/>
          <p:nvPr/>
        </p:nvPicPr>
        <p:blipFill>
          <a:blip r:embed="rId1"/>
          <a:stretch/>
        </p:blipFill>
        <p:spPr>
          <a:xfrm>
            <a:off x="2739600" y="1590120"/>
            <a:ext cx="3612600" cy="11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CustomShape 1"/>
          <p:cNvSpPr/>
          <p:nvPr/>
        </p:nvSpPr>
        <p:spPr>
          <a:xfrm>
            <a:off x="1940040" y="-38880"/>
            <a:ext cx="474480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RED DE RECONOCIMIENTO DE DÍGITOS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8" name="CustomShape 2"/>
          <p:cNvSpPr/>
          <p:nvPr/>
        </p:nvSpPr>
        <p:spPr>
          <a:xfrm>
            <a:off x="2181600" y="4108320"/>
            <a:ext cx="148032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Input layer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9" name="CustomShape 3"/>
          <p:cNvSpPr/>
          <p:nvPr/>
        </p:nvSpPr>
        <p:spPr>
          <a:xfrm>
            <a:off x="3722400" y="4108320"/>
            <a:ext cx="171252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Hidden layer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0" name="CustomShape 4"/>
          <p:cNvSpPr/>
          <p:nvPr/>
        </p:nvSpPr>
        <p:spPr>
          <a:xfrm>
            <a:off x="5495400" y="4108320"/>
            <a:ext cx="171252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Output layer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1" name="CustomShape 5"/>
          <p:cNvSpPr/>
          <p:nvPr/>
        </p:nvSpPr>
        <p:spPr>
          <a:xfrm>
            <a:off x="4194360" y="84060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6"/>
          <p:cNvSpPr/>
          <p:nvPr/>
        </p:nvSpPr>
        <p:spPr>
          <a:xfrm>
            <a:off x="4194360" y="114228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7"/>
          <p:cNvSpPr/>
          <p:nvPr/>
        </p:nvSpPr>
        <p:spPr>
          <a:xfrm>
            <a:off x="4194360" y="144036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8"/>
          <p:cNvSpPr/>
          <p:nvPr/>
        </p:nvSpPr>
        <p:spPr>
          <a:xfrm>
            <a:off x="4194360" y="174204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9"/>
          <p:cNvSpPr/>
          <p:nvPr/>
        </p:nvSpPr>
        <p:spPr>
          <a:xfrm>
            <a:off x="4194360" y="203904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0"/>
          <p:cNvSpPr/>
          <p:nvPr/>
        </p:nvSpPr>
        <p:spPr>
          <a:xfrm>
            <a:off x="4194360" y="234072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1"/>
          <p:cNvSpPr/>
          <p:nvPr/>
        </p:nvSpPr>
        <p:spPr>
          <a:xfrm>
            <a:off x="4194360" y="264240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12"/>
          <p:cNvSpPr/>
          <p:nvPr/>
        </p:nvSpPr>
        <p:spPr>
          <a:xfrm>
            <a:off x="4194360" y="294048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13"/>
          <p:cNvSpPr/>
          <p:nvPr/>
        </p:nvSpPr>
        <p:spPr>
          <a:xfrm>
            <a:off x="4194360" y="324216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14"/>
          <p:cNvSpPr/>
          <p:nvPr/>
        </p:nvSpPr>
        <p:spPr>
          <a:xfrm>
            <a:off x="4194360" y="353916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15"/>
          <p:cNvSpPr/>
          <p:nvPr/>
        </p:nvSpPr>
        <p:spPr>
          <a:xfrm>
            <a:off x="5979960" y="84060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16"/>
          <p:cNvSpPr/>
          <p:nvPr/>
        </p:nvSpPr>
        <p:spPr>
          <a:xfrm>
            <a:off x="5979960" y="114228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17"/>
          <p:cNvSpPr/>
          <p:nvPr/>
        </p:nvSpPr>
        <p:spPr>
          <a:xfrm>
            <a:off x="5979960" y="144036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18"/>
          <p:cNvSpPr/>
          <p:nvPr/>
        </p:nvSpPr>
        <p:spPr>
          <a:xfrm>
            <a:off x="5979960" y="174204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19"/>
          <p:cNvSpPr/>
          <p:nvPr/>
        </p:nvSpPr>
        <p:spPr>
          <a:xfrm>
            <a:off x="5979960" y="203904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20"/>
          <p:cNvSpPr/>
          <p:nvPr/>
        </p:nvSpPr>
        <p:spPr>
          <a:xfrm>
            <a:off x="5979960" y="234072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21"/>
          <p:cNvSpPr/>
          <p:nvPr/>
        </p:nvSpPr>
        <p:spPr>
          <a:xfrm>
            <a:off x="5979960" y="264240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22"/>
          <p:cNvSpPr/>
          <p:nvPr/>
        </p:nvSpPr>
        <p:spPr>
          <a:xfrm>
            <a:off x="5979960" y="294048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23"/>
          <p:cNvSpPr/>
          <p:nvPr/>
        </p:nvSpPr>
        <p:spPr>
          <a:xfrm>
            <a:off x="5979960" y="324216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24"/>
          <p:cNvSpPr/>
          <p:nvPr/>
        </p:nvSpPr>
        <p:spPr>
          <a:xfrm>
            <a:off x="5979960" y="353916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25"/>
          <p:cNvSpPr/>
          <p:nvPr/>
        </p:nvSpPr>
        <p:spPr>
          <a:xfrm>
            <a:off x="4944960" y="2340720"/>
            <a:ext cx="39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26"/>
          <p:cNvSpPr/>
          <p:nvPr/>
        </p:nvSpPr>
        <p:spPr>
          <a:xfrm>
            <a:off x="4944960" y="956520"/>
            <a:ext cx="360" cy="269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27"/>
          <p:cNvSpPr/>
          <p:nvPr/>
        </p:nvSpPr>
        <p:spPr>
          <a:xfrm>
            <a:off x="2527200" y="84060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28"/>
          <p:cNvSpPr/>
          <p:nvPr/>
        </p:nvSpPr>
        <p:spPr>
          <a:xfrm>
            <a:off x="2527200" y="114228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29"/>
          <p:cNvSpPr/>
          <p:nvPr/>
        </p:nvSpPr>
        <p:spPr>
          <a:xfrm>
            <a:off x="2527200" y="144036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30"/>
          <p:cNvSpPr/>
          <p:nvPr/>
        </p:nvSpPr>
        <p:spPr>
          <a:xfrm>
            <a:off x="2527200" y="174204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31"/>
          <p:cNvSpPr/>
          <p:nvPr/>
        </p:nvSpPr>
        <p:spPr>
          <a:xfrm>
            <a:off x="2527200" y="203904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32"/>
          <p:cNvSpPr/>
          <p:nvPr/>
        </p:nvSpPr>
        <p:spPr>
          <a:xfrm>
            <a:off x="2527200" y="234072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33"/>
          <p:cNvSpPr/>
          <p:nvPr/>
        </p:nvSpPr>
        <p:spPr>
          <a:xfrm>
            <a:off x="2527200" y="264240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34"/>
          <p:cNvSpPr/>
          <p:nvPr/>
        </p:nvSpPr>
        <p:spPr>
          <a:xfrm>
            <a:off x="2527200" y="3539160"/>
            <a:ext cx="23580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35"/>
          <p:cNvSpPr/>
          <p:nvPr/>
        </p:nvSpPr>
        <p:spPr>
          <a:xfrm>
            <a:off x="2634120" y="3008160"/>
            <a:ext cx="360" cy="11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36"/>
          <p:cNvSpPr/>
          <p:nvPr/>
        </p:nvSpPr>
        <p:spPr>
          <a:xfrm>
            <a:off x="2634120" y="3169080"/>
            <a:ext cx="360" cy="11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37"/>
          <p:cNvSpPr/>
          <p:nvPr/>
        </p:nvSpPr>
        <p:spPr>
          <a:xfrm>
            <a:off x="2634120" y="3321360"/>
            <a:ext cx="360" cy="11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38"/>
          <p:cNvSpPr/>
          <p:nvPr/>
        </p:nvSpPr>
        <p:spPr>
          <a:xfrm>
            <a:off x="3326760" y="2340720"/>
            <a:ext cx="39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39"/>
          <p:cNvSpPr/>
          <p:nvPr/>
        </p:nvSpPr>
        <p:spPr>
          <a:xfrm>
            <a:off x="3326760" y="956520"/>
            <a:ext cx="360" cy="269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40"/>
          <p:cNvSpPr/>
          <p:nvPr/>
        </p:nvSpPr>
        <p:spPr>
          <a:xfrm>
            <a:off x="2450520" y="3717720"/>
            <a:ext cx="3891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400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7" name="CustomShape 41"/>
          <p:cNvSpPr/>
          <p:nvPr/>
        </p:nvSpPr>
        <p:spPr>
          <a:xfrm>
            <a:off x="4154760" y="3746160"/>
            <a:ext cx="3891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10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8" name="CustomShape 42"/>
          <p:cNvSpPr/>
          <p:nvPr/>
        </p:nvSpPr>
        <p:spPr>
          <a:xfrm>
            <a:off x="5962320" y="3756600"/>
            <a:ext cx="3891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10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CustomShape 1"/>
          <p:cNvSpPr/>
          <p:nvPr/>
        </p:nvSpPr>
        <p:spPr>
          <a:xfrm>
            <a:off x="1073880" y="457560"/>
            <a:ext cx="699588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UTILIZACIÓN DE RECURSOS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0" name="CustomShape 2"/>
          <p:cNvSpPr/>
          <p:nvPr/>
        </p:nvSpPr>
        <p:spPr>
          <a:xfrm>
            <a:off x="3542040" y="3204000"/>
            <a:ext cx="2059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s-ES" sz="1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Red de reconocimiento de dígitos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1" name="Shape 1241" descr=""/>
          <p:cNvPicPr/>
          <p:nvPr/>
        </p:nvPicPr>
        <p:blipFill>
          <a:blip r:embed="rId1"/>
          <a:stretch/>
        </p:blipFill>
        <p:spPr>
          <a:xfrm>
            <a:off x="624600" y="1625040"/>
            <a:ext cx="8228880" cy="149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CustomShape 1"/>
          <p:cNvSpPr/>
          <p:nvPr/>
        </p:nvSpPr>
        <p:spPr>
          <a:xfrm>
            <a:off x="1940040" y="-38880"/>
            <a:ext cx="4745160" cy="6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RED DE RECONOCIMIENTO DE DÍGITOS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3" name="CustomShape 2"/>
          <p:cNvSpPr/>
          <p:nvPr/>
        </p:nvSpPr>
        <p:spPr>
          <a:xfrm>
            <a:off x="3184200" y="4083120"/>
            <a:ext cx="148032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Input layer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4" name="CustomShape 3"/>
          <p:cNvSpPr/>
          <p:nvPr/>
        </p:nvSpPr>
        <p:spPr>
          <a:xfrm>
            <a:off x="4725000" y="4083120"/>
            <a:ext cx="17121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Hidden layer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5" name="CustomShape 4"/>
          <p:cNvSpPr/>
          <p:nvPr/>
        </p:nvSpPr>
        <p:spPr>
          <a:xfrm>
            <a:off x="6498000" y="4083120"/>
            <a:ext cx="17121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Output layer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6" name="CustomShape 5"/>
          <p:cNvSpPr/>
          <p:nvPr/>
        </p:nvSpPr>
        <p:spPr>
          <a:xfrm>
            <a:off x="5126760" y="2203920"/>
            <a:ext cx="23616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6"/>
          <p:cNvSpPr/>
          <p:nvPr/>
        </p:nvSpPr>
        <p:spPr>
          <a:xfrm>
            <a:off x="6964920" y="2203920"/>
            <a:ext cx="23616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7"/>
          <p:cNvSpPr/>
          <p:nvPr/>
        </p:nvSpPr>
        <p:spPr>
          <a:xfrm>
            <a:off x="3529800" y="815400"/>
            <a:ext cx="23616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8"/>
          <p:cNvSpPr/>
          <p:nvPr/>
        </p:nvSpPr>
        <p:spPr>
          <a:xfrm>
            <a:off x="3529800" y="1117440"/>
            <a:ext cx="23616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9"/>
          <p:cNvSpPr/>
          <p:nvPr/>
        </p:nvSpPr>
        <p:spPr>
          <a:xfrm>
            <a:off x="3529800" y="1415160"/>
            <a:ext cx="23616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10"/>
          <p:cNvSpPr/>
          <p:nvPr/>
        </p:nvSpPr>
        <p:spPr>
          <a:xfrm>
            <a:off x="3529800" y="1716840"/>
            <a:ext cx="23616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11"/>
          <p:cNvSpPr/>
          <p:nvPr/>
        </p:nvSpPr>
        <p:spPr>
          <a:xfrm>
            <a:off x="3529800" y="2013840"/>
            <a:ext cx="23616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12"/>
          <p:cNvSpPr/>
          <p:nvPr/>
        </p:nvSpPr>
        <p:spPr>
          <a:xfrm>
            <a:off x="3529800" y="2315520"/>
            <a:ext cx="23616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13"/>
          <p:cNvSpPr/>
          <p:nvPr/>
        </p:nvSpPr>
        <p:spPr>
          <a:xfrm>
            <a:off x="3529800" y="2617560"/>
            <a:ext cx="23616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14"/>
          <p:cNvSpPr/>
          <p:nvPr/>
        </p:nvSpPr>
        <p:spPr>
          <a:xfrm>
            <a:off x="3529800" y="3513960"/>
            <a:ext cx="236160" cy="231120"/>
          </a:xfrm>
          <a:prstGeom prst="flowChartConnector">
            <a:avLst/>
          </a:prstGeom>
          <a:solidFill>
            <a:schemeClr val="lt1"/>
          </a:solidFill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15"/>
          <p:cNvSpPr/>
          <p:nvPr/>
        </p:nvSpPr>
        <p:spPr>
          <a:xfrm>
            <a:off x="3636720" y="2982960"/>
            <a:ext cx="360" cy="11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16"/>
          <p:cNvSpPr/>
          <p:nvPr/>
        </p:nvSpPr>
        <p:spPr>
          <a:xfrm>
            <a:off x="3636720" y="3143880"/>
            <a:ext cx="360" cy="11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17"/>
          <p:cNvSpPr/>
          <p:nvPr/>
        </p:nvSpPr>
        <p:spPr>
          <a:xfrm>
            <a:off x="3636720" y="3296520"/>
            <a:ext cx="360" cy="11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18"/>
          <p:cNvSpPr/>
          <p:nvPr/>
        </p:nvSpPr>
        <p:spPr>
          <a:xfrm>
            <a:off x="4329360" y="2315520"/>
            <a:ext cx="79668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19"/>
          <p:cNvSpPr/>
          <p:nvPr/>
        </p:nvSpPr>
        <p:spPr>
          <a:xfrm>
            <a:off x="4329360" y="931680"/>
            <a:ext cx="360" cy="269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20"/>
          <p:cNvSpPr/>
          <p:nvPr/>
        </p:nvSpPr>
        <p:spPr>
          <a:xfrm>
            <a:off x="3453120" y="3692520"/>
            <a:ext cx="3891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400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2" name="CustomShape 21"/>
          <p:cNvSpPr/>
          <p:nvPr/>
        </p:nvSpPr>
        <p:spPr>
          <a:xfrm>
            <a:off x="5147280" y="3731400"/>
            <a:ext cx="3891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1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3" name="CustomShape 22"/>
          <p:cNvSpPr/>
          <p:nvPr/>
        </p:nvSpPr>
        <p:spPr>
          <a:xfrm>
            <a:off x="7009920" y="3731400"/>
            <a:ext cx="3135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1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4" name="CustomShape 23"/>
          <p:cNvSpPr/>
          <p:nvPr/>
        </p:nvSpPr>
        <p:spPr>
          <a:xfrm>
            <a:off x="5363280" y="231984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24"/>
          <p:cNvSpPr/>
          <p:nvPr/>
        </p:nvSpPr>
        <p:spPr>
          <a:xfrm>
            <a:off x="185400" y="1238760"/>
            <a:ext cx="3339360" cy="26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POSIBLE SOLUCIÓN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Reducir el número de neuronas.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Cada neurona se comporta como varias neuronas, multiplexando las entradas y salidas.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CustomShape 1"/>
          <p:cNvSpPr/>
          <p:nvPr/>
        </p:nvSpPr>
        <p:spPr>
          <a:xfrm>
            <a:off x="2309400" y="3031200"/>
            <a:ext cx="52138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Redes neuronales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1" name="CustomShape 2"/>
          <p:cNvSpPr/>
          <p:nvPr/>
        </p:nvSpPr>
        <p:spPr>
          <a:xfrm>
            <a:off x="2309400" y="4059360"/>
            <a:ext cx="52138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¿Qué son? ¿Cómo funcionan? 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¿Qué problemas tienen?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2" name="CustomShape 3"/>
          <p:cNvSpPr/>
          <p:nvPr/>
        </p:nvSpPr>
        <p:spPr>
          <a:xfrm>
            <a:off x="7416720" y="3661920"/>
            <a:ext cx="175968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120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1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CustomShape 1"/>
          <p:cNvSpPr/>
          <p:nvPr/>
        </p:nvSpPr>
        <p:spPr>
          <a:xfrm>
            <a:off x="1047600" y="6339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CONCLUSIONES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7" name="CustomShape 2"/>
          <p:cNvSpPr/>
          <p:nvPr/>
        </p:nvSpPr>
        <p:spPr>
          <a:xfrm>
            <a:off x="1047600" y="1494360"/>
            <a:ext cx="6995880" cy="19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El diseño de hardware es muy costoso.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Gran rendimiento, gran consumo de recursos.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Mejor en hardware.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CustomShape 1"/>
          <p:cNvSpPr/>
          <p:nvPr/>
        </p:nvSpPr>
        <p:spPr>
          <a:xfrm>
            <a:off x="1275120" y="1278720"/>
            <a:ext cx="6593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10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GRACIAS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9" name="CustomShape 2"/>
          <p:cNvSpPr/>
          <p:nvPr/>
        </p:nvSpPr>
        <p:spPr>
          <a:xfrm>
            <a:off x="1296000" y="2639520"/>
            <a:ext cx="6593040" cy="11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Oscar Clemente Pedrico / </a:t>
            </a:r>
            <a:r>
              <a:rPr lang="es-E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  <a:hlinkClick r:id="rId1"/>
              </a:rPr>
              <a:t>530162@unizar.es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Diego Ceresuela Arrazola / </a:t>
            </a:r>
            <a:r>
              <a:rPr lang="es-E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  <a:hlinkClick r:id="rId2"/>
              </a:rPr>
              <a:t>602774@unizar.es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104760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¿QUÉ ES UNA RED NEURONAL?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4" name="Shape 962" descr=""/>
          <p:cNvPicPr/>
          <p:nvPr/>
        </p:nvPicPr>
        <p:blipFill>
          <a:blip r:embed="rId1"/>
          <a:stretch/>
        </p:blipFill>
        <p:spPr>
          <a:xfrm>
            <a:off x="1929600" y="921600"/>
            <a:ext cx="5284080" cy="32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104760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¿QUÉ ES UNA NEURONA?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6" name="Shape 968" descr=""/>
          <p:cNvPicPr/>
          <p:nvPr/>
        </p:nvPicPr>
        <p:blipFill>
          <a:blip r:embed="rId1"/>
          <a:stretch/>
        </p:blipFill>
        <p:spPr>
          <a:xfrm>
            <a:off x="3047040" y="1117440"/>
            <a:ext cx="5152320" cy="2504520"/>
          </a:xfrm>
          <a:prstGeom prst="rect">
            <a:avLst/>
          </a:prstGeom>
          <a:ln>
            <a:noFill/>
          </a:ln>
        </p:spPr>
      </p:pic>
      <p:sp>
        <p:nvSpPr>
          <p:cNvPr id="817" name="CustomShape 2"/>
          <p:cNvSpPr/>
          <p:nvPr/>
        </p:nvSpPr>
        <p:spPr>
          <a:xfrm>
            <a:off x="5445360" y="2886480"/>
            <a:ext cx="222696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Función sigmoidal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1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Es una función compleja que no puede ser implementada con una librería, de alguna manera hay que implementarlo en hardware.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CustomShape 3"/>
          <p:cNvSpPr/>
          <p:nvPr/>
        </p:nvSpPr>
        <p:spPr>
          <a:xfrm>
            <a:off x="582840" y="1645560"/>
            <a:ext cx="2226960" cy="13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Representación numérica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1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Utilizar operaciones en punto flotante no es una opción hay que implementar en hardware las operaciones por lo que hay que elegir otro método de representación.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2309400" y="3031200"/>
            <a:ext cx="52138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Representación numérica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0" name="CustomShape 2"/>
          <p:cNvSpPr/>
          <p:nvPr/>
        </p:nvSpPr>
        <p:spPr>
          <a:xfrm>
            <a:off x="2309400" y="4059360"/>
            <a:ext cx="52138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Se ha de elegir un formato para las entradas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1" name="CustomShape 3"/>
          <p:cNvSpPr/>
          <p:nvPr/>
        </p:nvSpPr>
        <p:spPr>
          <a:xfrm>
            <a:off x="7416720" y="3661920"/>
            <a:ext cx="175968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120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2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CustomShape 1"/>
          <p:cNvSpPr/>
          <p:nvPr/>
        </p:nvSpPr>
        <p:spPr>
          <a:xfrm>
            <a:off x="1131480" y="1553040"/>
            <a:ext cx="3339360" cy="26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Mejoras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Aumento de la precisión al realizar operaciones en coma fija y menor uso de los recursos disponibles en el sistema.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CustomShape 2"/>
          <p:cNvSpPr/>
          <p:nvPr/>
        </p:nvSpPr>
        <p:spPr>
          <a:xfrm>
            <a:off x="1047600" y="633960"/>
            <a:ext cx="69958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REPRESENTACIÓN EN COMA </a:t>
            </a:r>
            <a:r>
              <a:rPr b="1" lang="es-ES" sz="20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FIJA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4" name="CustomShape 3"/>
          <p:cNvSpPr/>
          <p:nvPr/>
        </p:nvSpPr>
        <p:spPr>
          <a:xfrm>
            <a:off x="4672440" y="1553040"/>
            <a:ext cx="3339360" cy="26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Problemas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Es necesario traducir los valores durante la implementación y se complican las operaciones que se realizan.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CustomShape 1"/>
          <p:cNvSpPr/>
          <p:nvPr/>
        </p:nvSpPr>
        <p:spPr>
          <a:xfrm>
            <a:off x="1047600" y="0"/>
            <a:ext cx="69958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cef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IMPLEMENTACIÓN DE COMA FIJA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1797120" y="2084760"/>
            <a:ext cx="161604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Q15.16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CustomShape 3"/>
          <p:cNvSpPr/>
          <p:nvPr/>
        </p:nvSpPr>
        <p:spPr>
          <a:xfrm>
            <a:off x="4709880" y="1080720"/>
            <a:ext cx="3003120" cy="28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Con signo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Hasta 32767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lang="es-ES" sz="2000" spc="-1" strike="noStrike">
                <a:solidFill>
                  <a:srgbClr val="28324a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Source Sans Pro"/>
              </a:rPr>
              <a:t>Precisión de 0.000015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LibreOffice/5.0.6.3$Linux_X86_64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es-ES</dc:language>
  <dcterms:modified xsi:type="dcterms:W3CDTF">2016-07-12T11:47:10Z</dcterms:modified>
  <cp:revision>4</cp:revision>
</cp:coreProperties>
</file>