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unclefed.com/IRS-Forms/1995-1991/1994TaxRateSchedules.pdf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Big Data Xpress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14781">
              <a:defRPr sz="1800"/>
            </a:pPr>
            <a:r>
              <a:rPr sz="2272"/>
              <a:t>Ajinkya Rode       	Harshit Shah	            Ninad Ingale	         Shikha Soni</a:t>
            </a:r>
            <a:endParaRPr sz="2272"/>
          </a:p>
          <a:p>
            <a:pPr lvl="0" defTabSz="414781">
              <a:defRPr sz="1800"/>
            </a:pPr>
            <a:r>
              <a:rPr sz="2272"/>
              <a:t>Computer Science</a:t>
            </a:r>
            <a:endParaRPr sz="2272"/>
          </a:p>
          <a:p>
            <a:pPr lvl="0" defTabSz="414781">
              <a:defRPr sz="1800"/>
            </a:pPr>
            <a:r>
              <a:rPr sz="2272"/>
              <a:t>Rochester Institute of Technology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ndustry_West.png"/>
          <p:cNvPicPr/>
          <p:nvPr/>
        </p:nvPicPr>
        <p:blipFill>
          <a:blip r:embed="rId2">
            <a:extLst/>
          </a:blip>
          <a:srcRect l="5586" t="0" r="5586" b="0"/>
          <a:stretch>
            <a:fillRect/>
          </a:stretch>
        </p:blipFill>
        <p:spPr>
          <a:xfrm>
            <a:off x="6718300" y="5727700"/>
            <a:ext cx="5334000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59" name="Industry_South.png"/>
          <p:cNvPicPr/>
          <p:nvPr/>
        </p:nvPicPr>
        <p:blipFill>
          <a:blip r:embed="rId3">
            <a:extLst/>
          </a:blip>
          <a:srcRect l="5586" t="0" r="5586" b="0"/>
          <a:stretch>
            <a:fillRect/>
          </a:stretch>
        </p:blipFill>
        <p:spPr>
          <a:xfrm>
            <a:off x="6724518" y="1524000"/>
            <a:ext cx="5334001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60" name="Industry_East.png"/>
          <p:cNvPicPr/>
          <p:nvPr/>
        </p:nvPicPr>
        <p:blipFill>
          <a:blip r:embed="rId4">
            <a:extLst/>
          </a:blip>
          <a:srcRect l="5586" t="0" r="5586" b="0"/>
          <a:stretch>
            <a:fillRect/>
          </a:stretch>
        </p:blipFill>
        <p:spPr>
          <a:xfrm>
            <a:off x="876300" y="5727700"/>
            <a:ext cx="5334000" cy="37719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61" name="North_Industr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7085" y="1524000"/>
            <a:ext cx="6004866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62" name="Shape 62"/>
          <p:cNvSpPr/>
          <p:nvPr/>
        </p:nvSpPr>
        <p:spPr>
          <a:xfrm>
            <a:off x="3189376" y="533399"/>
            <a:ext cx="6848085" cy="4699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Region wise Industries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ndustry_West.png"/>
          <p:cNvPicPr/>
          <p:nvPr/>
        </p:nvPicPr>
        <p:blipFill>
          <a:blip r:embed="rId2">
            <a:extLst/>
          </a:blip>
          <a:srcRect l="5586" t="0" r="5586" b="0"/>
          <a:stretch>
            <a:fillRect/>
          </a:stretch>
        </p:blipFill>
        <p:spPr>
          <a:xfrm>
            <a:off x="6718300" y="5727700"/>
            <a:ext cx="5334001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65" name="Industry_South.png"/>
          <p:cNvPicPr/>
          <p:nvPr/>
        </p:nvPicPr>
        <p:blipFill>
          <a:blip r:embed="rId3">
            <a:extLst/>
          </a:blip>
          <a:srcRect l="5586" t="0" r="5586" b="0"/>
          <a:stretch>
            <a:fillRect/>
          </a:stretch>
        </p:blipFill>
        <p:spPr>
          <a:xfrm>
            <a:off x="6724518" y="1524000"/>
            <a:ext cx="5334001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66" name="Industry_East.png"/>
          <p:cNvPicPr/>
          <p:nvPr/>
        </p:nvPicPr>
        <p:blipFill>
          <a:blip r:embed="rId4">
            <a:extLst/>
          </a:blip>
          <a:srcRect l="5586" t="0" r="5586" b="0"/>
          <a:stretch>
            <a:fillRect/>
          </a:stretch>
        </p:blipFill>
        <p:spPr>
          <a:xfrm>
            <a:off x="876300" y="5727700"/>
            <a:ext cx="5334000" cy="37719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67" name="Shape 67"/>
          <p:cNvSpPr/>
          <p:nvPr/>
        </p:nvSpPr>
        <p:spPr>
          <a:xfrm>
            <a:off x="-133009" y="-132825"/>
            <a:ext cx="13270818" cy="10019250"/>
          </a:xfrm>
          <a:prstGeom prst="rect">
            <a:avLst/>
          </a:prstGeom>
          <a:solidFill>
            <a:srgbClr val="000000">
              <a:alpha val="75221"/>
            </a:srgbClr>
          </a:solidFill>
          <a:ln w="25400">
            <a:solidFill>
              <a:srgbClr val="85888D">
                <a:alpha val="7522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68" name="North_Industry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4265" y="1572523"/>
            <a:ext cx="11896150" cy="747245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69" name="Shape 69"/>
          <p:cNvSpPr/>
          <p:nvPr/>
        </p:nvSpPr>
        <p:spPr>
          <a:xfrm>
            <a:off x="3189376" y="533399"/>
            <a:ext cx="6848085" cy="4699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Region wise Industries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ndustry_West.png"/>
          <p:cNvPicPr/>
          <p:nvPr/>
        </p:nvPicPr>
        <p:blipFill>
          <a:blip r:embed="rId2">
            <a:extLst/>
          </a:blip>
          <a:srcRect l="5586" t="0" r="5586" b="0"/>
          <a:stretch>
            <a:fillRect/>
          </a:stretch>
        </p:blipFill>
        <p:spPr>
          <a:xfrm>
            <a:off x="6718300" y="5092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72" name="Industry_South.png"/>
          <p:cNvPicPr/>
          <p:nvPr/>
        </p:nvPicPr>
        <p:blipFill>
          <a:blip r:embed="rId3">
            <a:extLst/>
          </a:blip>
          <a:srcRect l="5586" t="0" r="5586" b="0"/>
          <a:stretch>
            <a:fillRect/>
          </a:stretch>
        </p:blipFill>
        <p:spPr>
          <a:xfrm>
            <a:off x="6724518" y="889000"/>
            <a:ext cx="5334001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73" name="Industry_East.png"/>
          <p:cNvPicPr/>
          <p:nvPr/>
        </p:nvPicPr>
        <p:blipFill>
          <a:blip r:embed="rId4">
            <a:extLst/>
          </a:blip>
          <a:srcRect l="5586" t="0" r="5586" b="0"/>
          <a:stretch>
            <a:fillRect/>
          </a:stretch>
        </p:blipFill>
        <p:spPr>
          <a:xfrm>
            <a:off x="965200" y="5092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74" name="North_Industry.png"/>
          <p:cNvPicPr/>
          <p:nvPr/>
        </p:nvPicPr>
        <p:blipFill>
          <a:blip r:embed="rId5">
            <a:extLst/>
          </a:blip>
          <a:srcRect l="5586" t="0" r="5586" b="0"/>
          <a:stretch>
            <a:fillRect/>
          </a:stretch>
        </p:blipFill>
        <p:spPr>
          <a:xfrm>
            <a:off x="971418" y="889000"/>
            <a:ext cx="5334001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ndustry_West.png"/>
          <p:cNvPicPr/>
          <p:nvPr/>
        </p:nvPicPr>
        <p:blipFill>
          <a:blip r:embed="rId2">
            <a:extLst/>
          </a:blip>
          <a:srcRect l="12523" t="21337" r="57985" b="42817"/>
          <a:stretch>
            <a:fillRect/>
          </a:stretch>
        </p:blipFill>
        <p:spPr>
          <a:xfrm>
            <a:off x="5412226" y="4582341"/>
            <a:ext cx="3479801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Industry_South.png"/>
          <p:cNvPicPr/>
          <p:nvPr/>
        </p:nvPicPr>
        <p:blipFill>
          <a:blip r:embed="rId3">
            <a:extLst/>
          </a:blip>
          <a:srcRect l="12649" t="21284" r="57186" b="43894"/>
          <a:stretch>
            <a:fillRect/>
          </a:stretch>
        </p:blipFill>
        <p:spPr>
          <a:xfrm>
            <a:off x="5357997" y="1747586"/>
            <a:ext cx="3479801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ndustry_East.png"/>
          <p:cNvPicPr/>
          <p:nvPr/>
        </p:nvPicPr>
        <p:blipFill>
          <a:blip r:embed="rId4">
            <a:extLst/>
          </a:blip>
          <a:srcRect l="12649" t="20460" r="57885" b="44679"/>
          <a:stretch>
            <a:fillRect/>
          </a:stretch>
        </p:blipFill>
        <p:spPr>
          <a:xfrm>
            <a:off x="1389336" y="4588958"/>
            <a:ext cx="3485597" cy="2590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North_Industry.png"/>
          <p:cNvPicPr/>
          <p:nvPr/>
        </p:nvPicPr>
        <p:blipFill>
          <a:blip r:embed="rId5">
            <a:extLst/>
          </a:blip>
          <a:srcRect l="12702" t="22305" r="58535" b="42748"/>
          <a:stretch>
            <a:fillRect/>
          </a:stretch>
        </p:blipFill>
        <p:spPr>
          <a:xfrm>
            <a:off x="1398773" y="1730348"/>
            <a:ext cx="3479801" cy="2590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9150321" y="3891174"/>
            <a:ext cx="344271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Most populated</a:t>
            </a:r>
            <a:endParaRPr sz="3600"/>
          </a:p>
          <a:p>
            <a:pPr lvl="0">
              <a:defRPr sz="1800"/>
            </a:pPr>
            <a:r>
              <a:rPr sz="3600"/>
              <a:t>Industry</a:t>
            </a:r>
          </a:p>
        </p:txBody>
      </p:sp>
      <p:sp>
        <p:nvSpPr>
          <p:cNvPr id="81" name="Shape 81"/>
          <p:cNvSpPr/>
          <p:nvPr/>
        </p:nvSpPr>
        <p:spPr>
          <a:xfrm>
            <a:off x="9179344" y="3853074"/>
            <a:ext cx="3454401" cy="1270001"/>
          </a:xfrm>
          <a:prstGeom prst="rect">
            <a:avLst/>
          </a:prstGeom>
          <a:ln w="508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2" name="Shape 82"/>
          <p:cNvSpPr/>
          <p:nvPr/>
        </p:nvSpPr>
        <p:spPr>
          <a:xfrm>
            <a:off x="2478967" y="683847"/>
            <a:ext cx="12403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North</a:t>
            </a:r>
          </a:p>
        </p:txBody>
      </p:sp>
      <p:sp>
        <p:nvSpPr>
          <p:cNvPr id="83" name="Shape 83"/>
          <p:cNvSpPr/>
          <p:nvPr/>
        </p:nvSpPr>
        <p:spPr>
          <a:xfrm>
            <a:off x="1406824" y="372697"/>
            <a:ext cx="3454401" cy="1270001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4" name="Shape 84"/>
          <p:cNvSpPr/>
          <p:nvPr/>
        </p:nvSpPr>
        <p:spPr>
          <a:xfrm>
            <a:off x="6423163" y="683847"/>
            <a:ext cx="128336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South</a:t>
            </a:r>
          </a:p>
        </p:txBody>
      </p:sp>
      <p:sp>
        <p:nvSpPr>
          <p:cNvPr id="85" name="Shape 85"/>
          <p:cNvSpPr/>
          <p:nvPr/>
        </p:nvSpPr>
        <p:spPr>
          <a:xfrm>
            <a:off x="5372508" y="372697"/>
            <a:ext cx="3454402" cy="1270001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2564328" y="7603168"/>
            <a:ext cx="10035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East</a:t>
            </a:r>
          </a:p>
        </p:txBody>
      </p:sp>
      <p:sp>
        <p:nvSpPr>
          <p:cNvPr id="87" name="Shape 87"/>
          <p:cNvSpPr/>
          <p:nvPr/>
        </p:nvSpPr>
        <p:spPr>
          <a:xfrm>
            <a:off x="1373770" y="7292018"/>
            <a:ext cx="3454402" cy="1270001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8" name="Shape 88"/>
          <p:cNvSpPr/>
          <p:nvPr/>
        </p:nvSpPr>
        <p:spPr>
          <a:xfrm>
            <a:off x="6557860" y="7603168"/>
            <a:ext cx="11224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West</a:t>
            </a:r>
          </a:p>
        </p:txBody>
      </p:sp>
      <p:sp>
        <p:nvSpPr>
          <p:cNvPr id="89" name="Shape 89"/>
          <p:cNvSpPr/>
          <p:nvPr/>
        </p:nvSpPr>
        <p:spPr>
          <a:xfrm>
            <a:off x="5426738" y="7292018"/>
            <a:ext cx="3454401" cy="1270001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Statistics :</a:t>
            </a:r>
            <a:br>
              <a:rPr sz="3600"/>
            </a:br>
            <a:br>
              <a:rPr sz="3600"/>
            </a:br>
            <a:r>
              <a:rPr sz="3600"/>
              <a:t>- Most populated industry : Retail Sales</a:t>
            </a:r>
            <a:br>
              <a:rPr sz="3600"/>
            </a:br>
            <a:br>
              <a:rPr sz="3600"/>
            </a:br>
            <a:r>
              <a:rPr sz="3600"/>
              <a:t>- We further drill down in this industry for occupations in all regions.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Western_Occupation.png"/>
          <p:cNvPicPr/>
          <p:nvPr/>
        </p:nvPicPr>
        <p:blipFill>
          <a:blip r:embed="rId2">
            <a:extLst/>
          </a:blip>
          <a:srcRect l="5958" t="0" r="5958" b="0"/>
          <a:stretch>
            <a:fillRect/>
          </a:stretch>
        </p:blipFill>
        <p:spPr>
          <a:xfrm>
            <a:off x="6718300" y="5727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94" name="Screen Shot 2015-05-03 at 4.59.45 PM.png"/>
          <p:cNvPicPr/>
          <p:nvPr/>
        </p:nvPicPr>
        <p:blipFill>
          <a:blip r:embed="rId3">
            <a:extLst/>
          </a:blip>
          <a:srcRect l="5866" t="0" r="5866" b="0"/>
          <a:stretch>
            <a:fillRect/>
          </a:stretch>
        </p:blipFill>
        <p:spPr>
          <a:xfrm>
            <a:off x="6724518" y="1524000"/>
            <a:ext cx="5334001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95" name="Screen Shot 2015-05-03 at 5.00.17 PM.png"/>
          <p:cNvPicPr/>
          <p:nvPr/>
        </p:nvPicPr>
        <p:blipFill>
          <a:blip r:embed="rId4">
            <a:extLst/>
          </a:blip>
          <a:srcRect l="6016" t="0" r="6016" b="0"/>
          <a:stretch>
            <a:fillRect/>
          </a:stretch>
        </p:blipFill>
        <p:spPr>
          <a:xfrm>
            <a:off x="876300" y="5727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96" name="Screen Shot 2015-05-03 at 4.56.19 PM.png"/>
          <p:cNvPicPr/>
          <p:nvPr/>
        </p:nvPicPr>
        <p:blipFill>
          <a:blip r:embed="rId5">
            <a:extLst/>
          </a:blip>
          <a:srcRect l="6181" t="0" r="6181" b="0"/>
          <a:stretch>
            <a:fillRect/>
          </a:stretch>
        </p:blipFill>
        <p:spPr>
          <a:xfrm>
            <a:off x="882518" y="1524000"/>
            <a:ext cx="5334001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97" name="Shape 97"/>
          <p:cNvSpPr/>
          <p:nvPr/>
        </p:nvSpPr>
        <p:spPr>
          <a:xfrm>
            <a:off x="3113176" y="533399"/>
            <a:ext cx="6848085" cy="4699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Region wise Occupation : “Retail Sales”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Western_Occupation.png"/>
          <p:cNvPicPr/>
          <p:nvPr/>
        </p:nvPicPr>
        <p:blipFill>
          <a:blip r:embed="rId2">
            <a:extLst/>
          </a:blip>
          <a:srcRect l="5958" t="0" r="5958" b="0"/>
          <a:stretch>
            <a:fillRect/>
          </a:stretch>
        </p:blipFill>
        <p:spPr>
          <a:xfrm>
            <a:off x="6718300" y="5727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00" name="Screen Shot 2015-05-03 at 4.59.45 PM.png"/>
          <p:cNvPicPr/>
          <p:nvPr/>
        </p:nvPicPr>
        <p:blipFill>
          <a:blip r:embed="rId3">
            <a:extLst/>
          </a:blip>
          <a:srcRect l="5866" t="0" r="5866" b="0"/>
          <a:stretch>
            <a:fillRect/>
          </a:stretch>
        </p:blipFill>
        <p:spPr>
          <a:xfrm>
            <a:off x="6724518" y="1524000"/>
            <a:ext cx="5334001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01" name="Screen Shot 2015-05-03 at 5.00.17 PM.png"/>
          <p:cNvPicPr/>
          <p:nvPr/>
        </p:nvPicPr>
        <p:blipFill>
          <a:blip r:embed="rId4">
            <a:extLst/>
          </a:blip>
          <a:srcRect l="6016" t="0" r="6016" b="0"/>
          <a:stretch>
            <a:fillRect/>
          </a:stretch>
        </p:blipFill>
        <p:spPr>
          <a:xfrm>
            <a:off x="876300" y="5727700"/>
            <a:ext cx="5334000" cy="3771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02" name="Shape 102"/>
          <p:cNvSpPr/>
          <p:nvPr/>
        </p:nvSpPr>
        <p:spPr>
          <a:xfrm>
            <a:off x="-10136" y="-3087"/>
            <a:ext cx="13094710" cy="9759774"/>
          </a:xfrm>
          <a:prstGeom prst="rect">
            <a:avLst/>
          </a:prstGeom>
          <a:solidFill>
            <a:srgbClr val="000000">
              <a:alpha val="66204"/>
            </a:srgbClr>
          </a:solidFill>
          <a:ln w="25400">
            <a:solidFill>
              <a:srgbClr val="85888D">
                <a:alpha val="66204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pic>
        <p:nvPicPr>
          <p:cNvPr id="103" name="Screen Shot 2015-05-03 at 4.56.19 PM.png"/>
          <p:cNvPicPr/>
          <p:nvPr/>
        </p:nvPicPr>
        <p:blipFill>
          <a:blip r:embed="rId5">
            <a:extLst/>
          </a:blip>
          <a:srcRect l="70689" t="0" r="14913" b="3437"/>
          <a:stretch>
            <a:fillRect/>
          </a:stretch>
        </p:blipFill>
        <p:spPr>
          <a:xfrm>
            <a:off x="4808771" y="1524000"/>
            <a:ext cx="1952726" cy="81163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04" name="Shape 104"/>
          <p:cNvSpPr/>
          <p:nvPr/>
        </p:nvSpPr>
        <p:spPr>
          <a:xfrm>
            <a:off x="3113176" y="533399"/>
            <a:ext cx="6848085" cy="4699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Region wise Occupation : “Retail Sales”</a:t>
            </a:r>
          </a:p>
        </p:txBody>
      </p:sp>
      <p:sp>
        <p:nvSpPr>
          <p:cNvPr id="105" name="Shape 105"/>
          <p:cNvSpPr/>
          <p:nvPr/>
        </p:nvSpPr>
        <p:spPr>
          <a:xfrm>
            <a:off x="5379259" y="7926921"/>
            <a:ext cx="811487" cy="61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568" y="3323"/>
                  <a:pt x="21551" y="6646"/>
                  <a:pt x="21548" y="9969"/>
                </a:cubicBezTo>
                <a:cubicBezTo>
                  <a:pt x="21545" y="13846"/>
                  <a:pt x="21563" y="17723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85888D"/>
            </a:solidFill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Result :</a:t>
            </a:r>
            <a:br>
              <a:rPr sz="3600"/>
            </a:br>
            <a:br>
              <a:rPr sz="3600"/>
            </a:br>
            <a:r>
              <a:rPr sz="3600"/>
              <a:t>- The most influential industry in terms of development in the entire country is “Retail Sales”.</a:t>
            </a:r>
            <a:br>
              <a:rPr sz="3600"/>
            </a:br>
            <a:r>
              <a:rPr sz="3600"/>
              <a:t>- It was analyzed on the basis of the population, i.e maximum population in any industry.</a:t>
            </a:r>
            <a:br>
              <a:rPr sz="3600"/>
            </a:b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Industry wise Average Income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Average annual income is analyzed on the basis of :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Wages per hour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sex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industry codes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4294967295"/>
          </p:nvPr>
        </p:nvSpPr>
        <p:spPr>
          <a:xfrm>
            <a:off x="952500" y="1397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b="1" sz="3168"/>
              <a:t>wage_phour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wage per hour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2"/>
              <a:defRPr sz="1800"/>
            </a:pPr>
            <a:r>
              <a:rPr b="1" sz="3168"/>
              <a:t>weeks_year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weeks worked in a year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3"/>
              <a:defRPr sz="1800"/>
            </a:pPr>
            <a:r>
              <a:rPr b="1" sz="3168"/>
              <a:t>industry_code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22 distinct industry codes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4"/>
              <a:defRPr sz="1800"/>
            </a:pPr>
            <a:r>
              <a:rPr b="1" sz="3168"/>
              <a:t>Formula used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 Annual income = wage_hour * weeks_year * 40</a:t>
            </a:r>
          </a:p>
        </p:txBody>
      </p:sp>
      <p:sp>
        <p:nvSpPr>
          <p:cNvPr id="113" name="Shape 113"/>
          <p:cNvSpPr/>
          <p:nvPr/>
        </p:nvSpPr>
        <p:spPr>
          <a:xfrm>
            <a:off x="3709019" y="420803"/>
            <a:ext cx="6034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Employment Status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Employment status is predicted on the basis of :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age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sex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citizenship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marital status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ncome_Industr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888" y="512403"/>
            <a:ext cx="11254324" cy="709324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Industry wise Average Annual Income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Result</a:t>
            </a:r>
            <a:br>
              <a:rPr sz="3600"/>
            </a:br>
            <a:br>
              <a:rPr sz="3600"/>
            </a:br>
            <a:r>
              <a:rPr sz="3600"/>
              <a:t>-  The general pattern that can be observed here is :</a:t>
            </a:r>
            <a:br>
              <a:rPr sz="3600"/>
            </a:br>
            <a:r>
              <a:rPr sz="3600"/>
              <a:t>except for industries like Agriculture, Forestry, and Private household services, all the industries have males with higher annual income</a:t>
            </a:r>
            <a:br>
              <a:rPr sz="3600"/>
            </a:br>
            <a:r>
              <a:rPr sz="3600"/>
              <a:t>- It is unpredictable and needs an improvement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Income Tax Analysis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 :</a:t>
            </a:r>
            <a:br>
              <a:rPr sz="3600"/>
            </a:br>
            <a:br>
              <a:rPr sz="3600"/>
            </a:br>
            <a:r>
              <a:rPr sz="3600"/>
              <a:t>Income tax is calculated on the basis of :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Wage per hour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Weeks worked in a year</a:t>
            </a:r>
            <a:endParaRPr sz="3600"/>
          </a:p>
          <a:p>
            <a:pPr lvl="2">
              <a:buSzPct val="45000"/>
              <a:buBlip>
                <a:blip r:embed="rId2"/>
              </a:buBlip>
              <a:defRPr sz="1800"/>
            </a:pPr>
            <a:r>
              <a:rPr sz="3600"/>
              <a:t>Tax filer status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xfrm>
            <a:off x="952500" y="1397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1"/>
              <a:defRPr sz="1800"/>
            </a:pPr>
            <a:r>
              <a:rPr b="1" sz="2376"/>
              <a:t>wage_phour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wage per hour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2"/>
              <a:defRPr sz="1800"/>
            </a:pPr>
            <a:r>
              <a:rPr b="1" sz="2376"/>
              <a:t>weeks_year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weeks worked in a year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3"/>
              <a:defRPr sz="1800"/>
            </a:pPr>
            <a:r>
              <a:rPr b="1" sz="2376"/>
              <a:t>tax_filer_status: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based on age and marital status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4"/>
              <a:defRPr sz="1800"/>
            </a:pPr>
            <a:r>
              <a:rPr b="1" sz="2376"/>
              <a:t>Formula used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 Annual income = wage_hour * weeks_year * 40</a:t>
            </a:r>
            <a:endParaRPr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Tax calculation rules :</a:t>
            </a:r>
            <a:br>
              <a:rPr sz="2376"/>
            </a:br>
            <a:br>
              <a:rPr sz="2376"/>
            </a:br>
            <a:r>
              <a:rPr sz="2376" u="sng">
                <a:hlinkClick r:id="rId2" invalidUrl="" action="" tgtFrame="" tooltip="" history="1" highlightClick="0" endSnd="0"/>
              </a:rPr>
              <a:t>http://www.unclefed.com/IRS-Forms/1995-1991/1994TaxRateSchedules.pdf</a:t>
            </a:r>
          </a:p>
        </p:txBody>
      </p:sp>
      <p:sp>
        <p:nvSpPr>
          <p:cNvPr id="124" name="Shape 124"/>
          <p:cNvSpPr/>
          <p:nvPr/>
        </p:nvSpPr>
        <p:spPr>
          <a:xfrm>
            <a:off x="3709019" y="420803"/>
            <a:ext cx="6034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Tax_Statu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865" y="664736"/>
            <a:ext cx="12750464" cy="622811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body" idx="1"/>
          </p:nvPr>
        </p:nvSpPr>
        <p:spPr>
          <a:xfrm>
            <a:off x="1270000" y="7759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Income Tax Collection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Result :</a:t>
            </a:r>
            <a:br>
              <a:rPr sz="3600"/>
            </a:br>
            <a:br>
              <a:rPr sz="3600"/>
            </a:br>
            <a:r>
              <a:rPr sz="3600"/>
              <a:t>-  The most tax paying tax ler group is ‘Joint both under 65'. This is because there is a majority of people from group Joint both under 65 in the dataset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Age wise education for gender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  Analyze age wise educated people and comparison between males and females based on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age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education 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sex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4294967295"/>
          </p:nvPr>
        </p:nvSpPr>
        <p:spPr>
          <a:xfrm>
            <a:off x="952500" y="1397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635000" indent="-635000">
              <a:buSzPct val="100000"/>
              <a:buAutoNum type="arabicPeriod" startAt="1"/>
              <a:defRPr sz="1800"/>
            </a:pPr>
            <a:r>
              <a:rPr b="1" sz="3600"/>
              <a:t>sex :</a:t>
            </a:r>
            <a:endParaRPr b="1" sz="3600"/>
          </a:p>
          <a:p>
            <a:pPr lvl="2">
              <a:defRPr sz="1800"/>
            </a:pPr>
            <a:r>
              <a:rPr sz="3600"/>
              <a:t>wage per hour</a:t>
            </a:r>
            <a:endParaRPr sz="3600"/>
          </a:p>
          <a:p>
            <a:pPr lvl="0" marL="635000" indent="-635000">
              <a:buSzPct val="100000"/>
              <a:buAutoNum type="arabicPeriod" startAt="2"/>
              <a:defRPr sz="1800"/>
            </a:pPr>
            <a:r>
              <a:rPr b="1" sz="3600"/>
              <a:t>education :</a:t>
            </a:r>
            <a:endParaRPr b="1" sz="3600"/>
          </a:p>
          <a:p>
            <a:pPr lvl="2">
              <a:defRPr sz="1800"/>
            </a:pPr>
            <a:r>
              <a:rPr sz="3600"/>
              <a:t>weeks worked in a year</a:t>
            </a:r>
            <a:endParaRPr sz="3600"/>
          </a:p>
          <a:p>
            <a:pPr lvl="0" marL="635000" indent="-635000">
              <a:buSzPct val="100000"/>
              <a:buAutoNum type="arabicPeriod" startAt="3"/>
              <a:defRPr sz="1800"/>
            </a:pPr>
            <a:r>
              <a:rPr b="1" sz="3600"/>
              <a:t>age :</a:t>
            </a:r>
            <a:endParaRPr b="1" sz="3600"/>
          </a:p>
          <a:p>
            <a:pPr lvl="2">
              <a:defRPr sz="1800"/>
            </a:pPr>
            <a:r>
              <a:rPr sz="3600"/>
              <a:t>22 distinct industry codes</a:t>
            </a:r>
          </a:p>
        </p:txBody>
      </p:sp>
      <p:sp>
        <p:nvSpPr>
          <p:cNvPr id="135" name="Shape 135"/>
          <p:cNvSpPr/>
          <p:nvPr/>
        </p:nvSpPr>
        <p:spPr>
          <a:xfrm>
            <a:off x="3709019" y="420803"/>
            <a:ext cx="6034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Age wise education for partucular gend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499" y="635000"/>
            <a:ext cx="11647102" cy="676853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body" idx="1"/>
          </p:nvPr>
        </p:nvSpPr>
        <p:spPr>
          <a:xfrm>
            <a:off x="1270000" y="77216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Age wise education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Result :</a:t>
            </a:r>
            <a:br>
              <a:rPr sz="3600"/>
            </a:br>
            <a:br>
              <a:rPr sz="3600"/>
            </a:br>
            <a:r>
              <a:rPr sz="3600"/>
              <a:t>-  population of ages less than 18 are limited till high school and college university</a:t>
            </a:r>
            <a:br>
              <a:rPr sz="3600"/>
            </a:br>
            <a:br>
              <a:rPr sz="3600"/>
            </a:br>
            <a:r>
              <a:rPr sz="3600"/>
              <a:t>-  Majority of the population studied till either high school or completed their bachelor's at the most</a:t>
            </a:r>
            <a:br>
              <a:rPr sz="3600"/>
            </a:br>
            <a:br>
              <a:rPr sz="3600"/>
            </a:br>
            <a:r>
              <a:rPr sz="3600"/>
              <a:t>-  People of the age group 58 have studied till their high school or have attained bachelors degree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xfrm>
            <a:off x="952500" y="1397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1"/>
              <a:defRPr sz="1800"/>
            </a:pPr>
            <a:r>
              <a:rPr b="1" sz="2376"/>
              <a:t>age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grouped into four categories : 18, 27, 58, 65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2"/>
              <a:defRPr sz="1800"/>
            </a:pPr>
            <a:r>
              <a:rPr b="1" sz="2376"/>
              <a:t>sex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male or female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3"/>
              <a:defRPr sz="1800"/>
            </a:pPr>
            <a:r>
              <a:rPr b="1" sz="2376"/>
              <a:t>education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grouped into three categories : School Level, Bachelor’s Degree, Master’s Doctorate Degree. 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4"/>
              <a:defRPr sz="1800"/>
            </a:pPr>
            <a:r>
              <a:rPr b="1" sz="2376"/>
              <a:t>citizenship : 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grouped into two categories : US Citizen, Not a US Citizen</a:t>
            </a:r>
            <a:endParaRPr sz="2376"/>
          </a:p>
          <a:p>
            <a:pPr lvl="0" marL="419100" indent="-419100" defTabSz="385572">
              <a:spcBef>
                <a:spcPts val="2700"/>
              </a:spcBef>
              <a:buSzPct val="100000"/>
              <a:buAutoNum type="arabicPeriod" startAt="5"/>
              <a:defRPr sz="1800"/>
            </a:pPr>
            <a:r>
              <a:rPr b="1" sz="2376"/>
              <a:t>marital_status :</a:t>
            </a:r>
            <a:endParaRPr b="1"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grouped into two categories : Married, Unmarried</a:t>
            </a:r>
          </a:p>
        </p:txBody>
      </p:sp>
      <p:sp>
        <p:nvSpPr>
          <p:cNvPr id="39" name="Shape 39"/>
          <p:cNvSpPr/>
          <p:nvPr/>
        </p:nvSpPr>
        <p:spPr>
          <a:xfrm>
            <a:off x="3709019" y="420803"/>
            <a:ext cx="60341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Employment_Status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1940" y="1313655"/>
            <a:ext cx="11968220" cy="545399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body" idx="1"/>
          </p:nvPr>
        </p:nvSpPr>
        <p:spPr>
          <a:xfrm>
            <a:off x="1270000" y="75565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Results :</a:t>
            </a:r>
            <a:br>
              <a:rPr sz="3600"/>
            </a:br>
            <a:br>
              <a:rPr sz="3600"/>
            </a:br>
            <a:r>
              <a:rPr sz="3600"/>
              <a:t>- Manufacturing non Durable/ Durable goods: Prefers only Males in industry</a:t>
            </a:r>
            <a:br>
              <a:rPr sz="3600"/>
            </a:br>
            <a:r>
              <a:rPr sz="3600"/>
              <a:t>- Retail trade: Females with school level education and Bachelor level are preferred, provided their ages</a:t>
            </a:r>
            <a:br>
              <a:rPr sz="3600"/>
            </a:br>
            <a:r>
              <a:rPr sz="3600"/>
              <a:t>- Education: This industry only prefers the female population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Preferred Gender in Industry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</a:t>
            </a:r>
            <a:endParaRPr sz="3600"/>
          </a:p>
          <a:p>
            <a:pPr lvl="0">
              <a:defRPr sz="1800"/>
            </a:pPr>
            <a:r>
              <a:rPr sz="3600"/>
              <a:t>Preferred Gender in a given industry based on their ages and education</a:t>
            </a:r>
            <a:endParaRPr sz="3600"/>
          </a:p>
          <a:p>
            <a:pPr lvl="0">
              <a:defRPr sz="1800"/>
            </a:pPr>
            <a:r>
              <a:rPr sz="3600"/>
              <a:t>In the virtue to find out the industries preferences of the population in the country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952500" y="1524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514350" indent="-514350" defTabSz="473201">
              <a:spcBef>
                <a:spcPts val="3400"/>
              </a:spcBef>
              <a:buSzPct val="100000"/>
              <a:buAutoNum type="arabicPeriod" startAt="1"/>
              <a:defRPr sz="1800"/>
            </a:pPr>
            <a:r>
              <a:rPr b="1" sz="2916"/>
              <a:t>age : </a:t>
            </a:r>
            <a:endParaRPr b="1"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grouped into four categories : 18, 27, 58, 65</a:t>
            </a:r>
            <a:endParaRPr sz="2916"/>
          </a:p>
          <a:p>
            <a:pPr lvl="0" marL="514350" indent="-514350" defTabSz="473201">
              <a:spcBef>
                <a:spcPts val="3400"/>
              </a:spcBef>
              <a:buSzPct val="100000"/>
              <a:buAutoNum type="arabicPeriod" startAt="2"/>
              <a:defRPr sz="1800"/>
            </a:pPr>
            <a:r>
              <a:rPr b="1" sz="2916"/>
              <a:t>education :</a:t>
            </a:r>
            <a:endParaRPr b="1"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grouped into three categories : School Level, Bachelor’s Degree, Master’s Doctorate Degree</a:t>
            </a:r>
            <a:endParaRPr sz="2916"/>
          </a:p>
          <a:p>
            <a:pPr lvl="0" marL="514350" indent="-514350" defTabSz="473201">
              <a:spcBef>
                <a:spcPts val="3400"/>
              </a:spcBef>
              <a:buSzPct val="100000"/>
              <a:buAutoNum type="arabicPeriod" startAt="3"/>
              <a:defRPr sz="1800"/>
            </a:pPr>
            <a:r>
              <a:rPr b="1" sz="2916"/>
              <a:t>sex :</a:t>
            </a:r>
            <a:endParaRPr b="1"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male or female</a:t>
            </a:r>
            <a:endParaRPr sz="2916"/>
          </a:p>
          <a:p>
            <a:pPr lvl="0" marL="514350" indent="-514350" defTabSz="473201">
              <a:spcBef>
                <a:spcPts val="3400"/>
              </a:spcBef>
              <a:buSzPct val="100000"/>
              <a:buAutoNum type="arabicPeriod" startAt="4"/>
              <a:defRPr sz="1800"/>
            </a:pPr>
            <a:r>
              <a:rPr b="1" sz="2916"/>
              <a:t>industry_code :</a:t>
            </a:r>
            <a:endParaRPr b="1" sz="2916"/>
          </a:p>
          <a:p>
            <a:pPr lvl="2" marL="1080135" indent="-360045" defTabSz="473201">
              <a:spcBef>
                <a:spcPts val="3400"/>
              </a:spcBef>
              <a:defRPr sz="1800"/>
            </a:pPr>
            <a:r>
              <a:rPr sz="2916"/>
              <a:t>grouped into 5 categories based on population count</a:t>
            </a:r>
          </a:p>
        </p:txBody>
      </p:sp>
      <p:sp>
        <p:nvSpPr>
          <p:cNvPr id="50" name="Shape 50"/>
          <p:cNvSpPr/>
          <p:nvPr/>
        </p:nvSpPr>
        <p:spPr>
          <a:xfrm>
            <a:off x="3709019" y="420803"/>
            <a:ext cx="6034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 :</a:t>
            </a:r>
            <a:endParaRPr sz="3600"/>
          </a:p>
          <a:p>
            <a:pPr lvl="2" marL="0" indent="457200">
              <a:buSzTx/>
              <a:buNone/>
              <a:defRPr sz="1800"/>
            </a:pPr>
            <a:r>
              <a:rPr sz="3600"/>
              <a:t>We analyze the development of the country based on the population in: </a:t>
            </a:r>
            <a:endParaRPr sz="3600"/>
          </a:p>
          <a:p>
            <a:pPr lvl="2">
              <a:defRPr sz="1800"/>
            </a:pPr>
            <a:r>
              <a:rPr sz="3600"/>
              <a:t>industries </a:t>
            </a:r>
            <a:endParaRPr sz="3600"/>
          </a:p>
          <a:p>
            <a:pPr lvl="2">
              <a:defRPr sz="1800"/>
            </a:pPr>
            <a:r>
              <a:rPr sz="3600"/>
              <a:t>occupations</a:t>
            </a:r>
            <a:br>
              <a:rPr sz="3600"/>
            </a:b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 lvl="0">
              <a:defRPr sz="1800"/>
            </a:pPr>
            <a:r>
              <a:rPr sz="7360"/>
              <a:t>Region wise Development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xfrm>
            <a:off x="698500" y="1524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1"/>
              <a:defRPr sz="1800"/>
            </a:pPr>
            <a:r>
              <a:rPr b="1" sz="3168"/>
              <a:t>industry_code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22 distinct industry codes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2"/>
              <a:defRPr sz="1800"/>
            </a:pPr>
            <a:r>
              <a:rPr b="1" sz="3168"/>
              <a:t>occupation_code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11 distinct occupation codes for each industry code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3"/>
              <a:defRPr sz="1800"/>
            </a:pPr>
            <a:r>
              <a:rPr b="1" sz="3168"/>
              <a:t>curr_region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4 regions - North South East West</a:t>
            </a:r>
            <a:endParaRPr sz="3168"/>
          </a:p>
          <a:p>
            <a:pPr lvl="0" marL="558800" indent="-558800" defTabSz="514095">
              <a:spcBef>
                <a:spcPts val="3600"/>
              </a:spcBef>
              <a:buSzPct val="100000"/>
              <a:buAutoNum type="arabicPeriod" startAt="4"/>
              <a:defRPr sz="1800"/>
            </a:pPr>
            <a:r>
              <a:rPr b="1" sz="3168"/>
              <a:t>state_curr_residence :</a:t>
            </a:r>
            <a:endParaRPr b="1" sz="3168"/>
          </a:p>
          <a:p>
            <a:pPr lvl="2" marL="1173480" indent="-391159" defTabSz="514095">
              <a:spcBef>
                <a:spcPts val="3600"/>
              </a:spcBef>
              <a:defRPr sz="1800"/>
            </a:pPr>
            <a:r>
              <a:rPr sz="3168"/>
              <a:t>48 distinct states</a:t>
            </a:r>
          </a:p>
        </p:txBody>
      </p:sp>
      <p:sp>
        <p:nvSpPr>
          <p:cNvPr id="56" name="Shape 56"/>
          <p:cNvSpPr/>
          <p:nvPr/>
        </p:nvSpPr>
        <p:spPr>
          <a:xfrm>
            <a:off x="3709019" y="420803"/>
            <a:ext cx="60341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 lvl="0">
              <a:defRPr sz="1800"/>
            </a:pPr>
            <a:r>
              <a:rPr sz="3600"/>
              <a:t>Description / Columns used :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