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28-Feb-20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66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28-Feb-20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66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28-Feb-20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66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28-Feb-20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28-Feb-20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969240"/>
            <a:ext cx="876300" cy="2557780"/>
          </a:xfrm>
          <a:custGeom>
            <a:avLst/>
            <a:gdLst/>
            <a:ahLst/>
            <a:cxnLst/>
            <a:rect l="l" t="t" r="r" b="b"/>
            <a:pathLst>
              <a:path w="876300" h="2557779">
                <a:moveTo>
                  <a:pt x="0" y="0"/>
                </a:moveTo>
                <a:lnTo>
                  <a:pt x="0" y="2557318"/>
                </a:lnTo>
                <a:lnTo>
                  <a:pt x="78740" y="2514369"/>
                </a:lnTo>
                <a:lnTo>
                  <a:pt x="118110" y="2490239"/>
                </a:lnTo>
                <a:lnTo>
                  <a:pt x="157480" y="2464839"/>
                </a:lnTo>
                <a:lnTo>
                  <a:pt x="195580" y="2439439"/>
                </a:lnTo>
                <a:lnTo>
                  <a:pt x="233679" y="2412769"/>
                </a:lnTo>
                <a:lnTo>
                  <a:pt x="307340" y="2356889"/>
                </a:lnTo>
                <a:lnTo>
                  <a:pt x="341630" y="2328949"/>
                </a:lnTo>
                <a:lnTo>
                  <a:pt x="375920" y="2299739"/>
                </a:lnTo>
                <a:lnTo>
                  <a:pt x="441959" y="2238779"/>
                </a:lnTo>
                <a:lnTo>
                  <a:pt x="472440" y="2208299"/>
                </a:lnTo>
                <a:lnTo>
                  <a:pt x="502920" y="2176549"/>
                </a:lnTo>
                <a:lnTo>
                  <a:pt x="530860" y="2143529"/>
                </a:lnTo>
                <a:lnTo>
                  <a:pt x="560070" y="2111779"/>
                </a:lnTo>
                <a:lnTo>
                  <a:pt x="586740" y="2078759"/>
                </a:lnTo>
                <a:lnTo>
                  <a:pt x="612140" y="2044469"/>
                </a:lnTo>
                <a:lnTo>
                  <a:pt x="636270" y="2010179"/>
                </a:lnTo>
                <a:lnTo>
                  <a:pt x="660400" y="1974619"/>
                </a:lnTo>
                <a:lnTo>
                  <a:pt x="681990" y="1940329"/>
                </a:lnTo>
                <a:lnTo>
                  <a:pt x="703580" y="1904769"/>
                </a:lnTo>
                <a:lnTo>
                  <a:pt x="723900" y="1869209"/>
                </a:lnTo>
                <a:lnTo>
                  <a:pt x="742950" y="1832379"/>
                </a:lnTo>
                <a:lnTo>
                  <a:pt x="760730" y="1795549"/>
                </a:lnTo>
                <a:lnTo>
                  <a:pt x="775970" y="1758719"/>
                </a:lnTo>
                <a:lnTo>
                  <a:pt x="792480" y="1721889"/>
                </a:lnTo>
                <a:lnTo>
                  <a:pt x="805180" y="1683789"/>
                </a:lnTo>
                <a:lnTo>
                  <a:pt x="819150" y="1645689"/>
                </a:lnTo>
                <a:lnTo>
                  <a:pt x="830580" y="1607589"/>
                </a:lnTo>
                <a:lnTo>
                  <a:pt x="840740" y="1569489"/>
                </a:lnTo>
                <a:lnTo>
                  <a:pt x="849630" y="1531389"/>
                </a:lnTo>
                <a:lnTo>
                  <a:pt x="857250" y="1493289"/>
                </a:lnTo>
                <a:lnTo>
                  <a:pt x="863600" y="1453919"/>
                </a:lnTo>
                <a:lnTo>
                  <a:pt x="868680" y="1414549"/>
                </a:lnTo>
                <a:lnTo>
                  <a:pt x="872490" y="1376449"/>
                </a:lnTo>
                <a:lnTo>
                  <a:pt x="875030" y="1337079"/>
                </a:lnTo>
                <a:lnTo>
                  <a:pt x="876300" y="1297709"/>
                </a:lnTo>
                <a:lnTo>
                  <a:pt x="876300" y="1259609"/>
                </a:lnTo>
                <a:lnTo>
                  <a:pt x="875030" y="1220239"/>
                </a:lnTo>
                <a:lnTo>
                  <a:pt x="872490" y="1180869"/>
                </a:lnTo>
                <a:lnTo>
                  <a:pt x="868680" y="1142769"/>
                </a:lnTo>
                <a:lnTo>
                  <a:pt x="863600" y="1103399"/>
                </a:lnTo>
                <a:lnTo>
                  <a:pt x="857250" y="1064029"/>
                </a:lnTo>
                <a:lnTo>
                  <a:pt x="849630" y="1025929"/>
                </a:lnTo>
                <a:lnTo>
                  <a:pt x="840740" y="987829"/>
                </a:lnTo>
                <a:lnTo>
                  <a:pt x="830580" y="949729"/>
                </a:lnTo>
                <a:lnTo>
                  <a:pt x="819150" y="911629"/>
                </a:lnTo>
                <a:lnTo>
                  <a:pt x="805180" y="873529"/>
                </a:lnTo>
                <a:lnTo>
                  <a:pt x="792480" y="835429"/>
                </a:lnTo>
                <a:lnTo>
                  <a:pt x="775970" y="798599"/>
                </a:lnTo>
                <a:lnTo>
                  <a:pt x="760730" y="761769"/>
                </a:lnTo>
                <a:lnTo>
                  <a:pt x="742950" y="724939"/>
                </a:lnTo>
                <a:lnTo>
                  <a:pt x="723900" y="688109"/>
                </a:lnTo>
                <a:lnTo>
                  <a:pt x="703580" y="652549"/>
                </a:lnTo>
                <a:lnTo>
                  <a:pt x="660400" y="581429"/>
                </a:lnTo>
                <a:lnTo>
                  <a:pt x="612140" y="512849"/>
                </a:lnTo>
                <a:lnTo>
                  <a:pt x="586740" y="478559"/>
                </a:lnTo>
                <a:lnTo>
                  <a:pt x="560070" y="445539"/>
                </a:lnTo>
                <a:lnTo>
                  <a:pt x="530860" y="413789"/>
                </a:lnTo>
                <a:lnTo>
                  <a:pt x="502920" y="380769"/>
                </a:lnTo>
                <a:lnTo>
                  <a:pt x="472440" y="349019"/>
                </a:lnTo>
                <a:lnTo>
                  <a:pt x="441959" y="318539"/>
                </a:lnTo>
                <a:lnTo>
                  <a:pt x="375920" y="257579"/>
                </a:lnTo>
                <a:lnTo>
                  <a:pt x="341630" y="228369"/>
                </a:lnTo>
                <a:lnTo>
                  <a:pt x="307340" y="200429"/>
                </a:lnTo>
                <a:lnTo>
                  <a:pt x="233679" y="144549"/>
                </a:lnTo>
                <a:lnTo>
                  <a:pt x="195580" y="117879"/>
                </a:lnTo>
                <a:lnTo>
                  <a:pt x="157480" y="92479"/>
                </a:lnTo>
                <a:lnTo>
                  <a:pt x="118110" y="67079"/>
                </a:lnTo>
                <a:lnTo>
                  <a:pt x="78740" y="42949"/>
                </a:lnTo>
                <a:lnTo>
                  <a:pt x="0" y="0"/>
                </a:lnTo>
                <a:close/>
              </a:path>
            </a:pathLst>
          </a:custGeom>
          <a:solidFill>
            <a:srgbClr val="98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279247"/>
            <a:ext cx="668020" cy="2596515"/>
          </a:xfrm>
          <a:custGeom>
            <a:avLst/>
            <a:gdLst/>
            <a:ahLst/>
            <a:cxnLst/>
            <a:rect l="l" t="t" r="r" b="b"/>
            <a:pathLst>
              <a:path w="668020" h="2596515">
                <a:moveTo>
                  <a:pt x="0" y="0"/>
                </a:moveTo>
                <a:lnTo>
                  <a:pt x="0" y="2596184"/>
                </a:lnTo>
                <a:lnTo>
                  <a:pt x="26670" y="2576982"/>
                </a:lnTo>
                <a:lnTo>
                  <a:pt x="118110" y="2504592"/>
                </a:lnTo>
                <a:lnTo>
                  <a:pt x="147320" y="2479192"/>
                </a:lnTo>
                <a:lnTo>
                  <a:pt x="175260" y="2452522"/>
                </a:lnTo>
                <a:lnTo>
                  <a:pt x="229870" y="2397912"/>
                </a:lnTo>
                <a:lnTo>
                  <a:pt x="283210" y="2339492"/>
                </a:lnTo>
                <a:lnTo>
                  <a:pt x="331470" y="2279802"/>
                </a:lnTo>
                <a:lnTo>
                  <a:pt x="355600" y="2248052"/>
                </a:lnTo>
                <a:lnTo>
                  <a:pt x="400050" y="2184552"/>
                </a:lnTo>
                <a:lnTo>
                  <a:pt x="421640" y="2152802"/>
                </a:lnTo>
                <a:lnTo>
                  <a:pt x="441959" y="2118512"/>
                </a:lnTo>
                <a:lnTo>
                  <a:pt x="462280" y="2085492"/>
                </a:lnTo>
                <a:lnTo>
                  <a:pt x="480059" y="2051202"/>
                </a:lnTo>
                <a:lnTo>
                  <a:pt x="499109" y="2015642"/>
                </a:lnTo>
                <a:lnTo>
                  <a:pt x="532130" y="1945792"/>
                </a:lnTo>
                <a:lnTo>
                  <a:pt x="547370" y="1908962"/>
                </a:lnTo>
                <a:lnTo>
                  <a:pt x="561340" y="1873402"/>
                </a:lnTo>
                <a:lnTo>
                  <a:pt x="575310" y="1836572"/>
                </a:lnTo>
                <a:lnTo>
                  <a:pt x="588010" y="1799742"/>
                </a:lnTo>
                <a:lnTo>
                  <a:pt x="610870" y="1723542"/>
                </a:lnTo>
                <a:lnTo>
                  <a:pt x="621030" y="1686712"/>
                </a:lnTo>
                <a:lnTo>
                  <a:pt x="629920" y="1648612"/>
                </a:lnTo>
                <a:lnTo>
                  <a:pt x="637540" y="1609242"/>
                </a:lnTo>
                <a:lnTo>
                  <a:pt x="645160" y="1571142"/>
                </a:lnTo>
                <a:lnTo>
                  <a:pt x="651510" y="1533042"/>
                </a:lnTo>
                <a:lnTo>
                  <a:pt x="656590" y="1493672"/>
                </a:lnTo>
                <a:lnTo>
                  <a:pt x="660400" y="1454302"/>
                </a:lnTo>
                <a:lnTo>
                  <a:pt x="664210" y="1416202"/>
                </a:lnTo>
                <a:lnTo>
                  <a:pt x="666750" y="1376832"/>
                </a:lnTo>
                <a:lnTo>
                  <a:pt x="668020" y="1337462"/>
                </a:lnTo>
                <a:lnTo>
                  <a:pt x="668020" y="1258722"/>
                </a:lnTo>
                <a:lnTo>
                  <a:pt x="666750" y="1219352"/>
                </a:lnTo>
                <a:lnTo>
                  <a:pt x="664210" y="1179982"/>
                </a:lnTo>
                <a:lnTo>
                  <a:pt x="660400" y="1141882"/>
                </a:lnTo>
                <a:lnTo>
                  <a:pt x="656590" y="1102512"/>
                </a:lnTo>
                <a:lnTo>
                  <a:pt x="651510" y="1063142"/>
                </a:lnTo>
                <a:lnTo>
                  <a:pt x="645160" y="1025042"/>
                </a:lnTo>
                <a:lnTo>
                  <a:pt x="637540" y="985672"/>
                </a:lnTo>
                <a:lnTo>
                  <a:pt x="629920" y="947572"/>
                </a:lnTo>
                <a:lnTo>
                  <a:pt x="621030" y="909472"/>
                </a:lnTo>
                <a:lnTo>
                  <a:pt x="610870" y="871372"/>
                </a:lnTo>
                <a:lnTo>
                  <a:pt x="599440" y="833272"/>
                </a:lnTo>
                <a:lnTo>
                  <a:pt x="588010" y="796442"/>
                </a:lnTo>
                <a:lnTo>
                  <a:pt x="575310" y="759612"/>
                </a:lnTo>
                <a:lnTo>
                  <a:pt x="547370" y="685952"/>
                </a:lnTo>
                <a:lnTo>
                  <a:pt x="532130" y="650392"/>
                </a:lnTo>
                <a:lnTo>
                  <a:pt x="499109" y="579272"/>
                </a:lnTo>
                <a:lnTo>
                  <a:pt x="480059" y="544982"/>
                </a:lnTo>
                <a:lnTo>
                  <a:pt x="462280" y="510692"/>
                </a:lnTo>
                <a:lnTo>
                  <a:pt x="441959" y="477672"/>
                </a:lnTo>
                <a:lnTo>
                  <a:pt x="421640" y="443382"/>
                </a:lnTo>
                <a:lnTo>
                  <a:pt x="400050" y="410362"/>
                </a:lnTo>
                <a:lnTo>
                  <a:pt x="378460" y="378612"/>
                </a:lnTo>
                <a:lnTo>
                  <a:pt x="355600" y="346862"/>
                </a:lnTo>
                <a:lnTo>
                  <a:pt x="307340" y="285902"/>
                </a:lnTo>
                <a:lnTo>
                  <a:pt x="229870" y="198272"/>
                </a:lnTo>
                <a:lnTo>
                  <a:pt x="203200" y="170332"/>
                </a:lnTo>
                <a:lnTo>
                  <a:pt x="147320" y="116992"/>
                </a:lnTo>
                <a:lnTo>
                  <a:pt x="118110" y="91592"/>
                </a:lnTo>
                <a:lnTo>
                  <a:pt x="87630" y="66192"/>
                </a:lnTo>
                <a:lnTo>
                  <a:pt x="57150" y="42062"/>
                </a:lnTo>
                <a:lnTo>
                  <a:pt x="26670" y="19202"/>
                </a:lnTo>
                <a:lnTo>
                  <a:pt x="0" y="0"/>
                </a:lnTo>
                <a:close/>
              </a:path>
            </a:pathLst>
          </a:custGeom>
          <a:solidFill>
            <a:srgbClr val="00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371600" y="1524000"/>
            <a:ext cx="7315200" cy="0"/>
          </a:xfrm>
          <a:custGeom>
            <a:avLst/>
            <a:gdLst/>
            <a:ahLst/>
            <a:cxnLst/>
            <a:rect l="l" t="t" r="r" b="b"/>
            <a:pathLst>
              <a:path w="7315200">
                <a:moveTo>
                  <a:pt x="0" y="0"/>
                </a:moveTo>
                <a:lnTo>
                  <a:pt x="73152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1814" y="288290"/>
            <a:ext cx="8040370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0066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58165" y="1795780"/>
            <a:ext cx="8027669" cy="38138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28-Feb-20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java.sun.com/docs/books/tutorial/essential/io/datastreams.html" TargetMode="External"/><Relationship Id="rId3" Type="http://schemas.openxmlformats.org/officeDocument/2006/relationships/hyperlink" Target="http://java.sun.com/docs/books/tutorial/essential/io/bytestreams.html" TargetMode="External"/><Relationship Id="rId7" Type="http://schemas.openxmlformats.org/officeDocument/2006/relationships/hyperlink" Target="http://java.sun.com/docs/books/tutorial/essential/io/cl.html" TargetMode="External"/><Relationship Id="rId2" Type="http://schemas.openxmlformats.org/officeDocument/2006/relationships/hyperlink" Target="http://java.sun.com/docs/books/tutorial/essential/io/stream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ava.sun.com/docs/books/tutorial/essential/io/scanfor.html" TargetMode="External"/><Relationship Id="rId11" Type="http://schemas.openxmlformats.org/officeDocument/2006/relationships/hyperlink" Target="http://java.sun.com/docs/books/tutorial/essential/io/rafs.html" TargetMode="External"/><Relationship Id="rId5" Type="http://schemas.openxmlformats.org/officeDocument/2006/relationships/hyperlink" Target="http://java.sun.com/docs/books/tutorial/essential/io/buffers.html" TargetMode="External"/><Relationship Id="rId10" Type="http://schemas.openxmlformats.org/officeDocument/2006/relationships/hyperlink" Target="http://java.sun.com/docs/books/tutorial/essential/io/file.html" TargetMode="External"/><Relationship Id="rId4" Type="http://schemas.openxmlformats.org/officeDocument/2006/relationships/hyperlink" Target="http://java.sun.com/docs/books/tutorial/essential/io/charstreams.html" TargetMode="External"/><Relationship Id="rId9" Type="http://schemas.openxmlformats.org/officeDocument/2006/relationships/hyperlink" Target="http://java.sun.com/docs/books/tutorial/essential/io/objectstreams.html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javase/6/docs/api/java/io/Writer.html" TargetMode="External"/><Relationship Id="rId2" Type="http://schemas.openxmlformats.org/officeDocument/2006/relationships/hyperlink" Target="http://java.sun.com/javase/6/docs/api/java/io/Reader.html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2514600"/>
            <a:ext cx="7239000" cy="0"/>
          </a:xfrm>
          <a:custGeom>
            <a:avLst/>
            <a:gdLst/>
            <a:ahLst/>
            <a:cxnLst/>
            <a:rect l="l" t="t" r="r" b="b"/>
            <a:pathLst>
              <a:path w="7239000">
                <a:moveTo>
                  <a:pt x="0" y="0"/>
                </a:moveTo>
                <a:lnTo>
                  <a:pt x="72390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20189" y="1761490"/>
            <a:ext cx="27368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Java</a:t>
            </a:r>
            <a:r>
              <a:rPr sz="4000" spc="-70" dirty="0"/>
              <a:t> </a:t>
            </a:r>
            <a:r>
              <a:rPr sz="4000" spc="-5" dirty="0"/>
              <a:t>Basics</a:t>
            </a:r>
            <a:endParaRPr sz="4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6530" y="836929"/>
            <a:ext cx="26187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Constructors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421130" y="1770380"/>
            <a:ext cx="7031990" cy="215900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820"/>
              </a:spcBef>
              <a:buClr>
                <a:srgbClr val="006666"/>
              </a:buClr>
              <a:buSzPct val="68965"/>
              <a:buFont typeface="Wingdings"/>
              <a:buChar char=""/>
              <a:tabLst>
                <a:tab pos="381000" algn="l"/>
              </a:tabLst>
            </a:pPr>
            <a:r>
              <a:rPr sz="2900" dirty="0">
                <a:latin typeface="Verdana"/>
                <a:cs typeface="Verdana"/>
              </a:rPr>
              <a:t>Need?</a:t>
            </a:r>
            <a:endParaRPr sz="2900">
              <a:latin typeface="Verdana"/>
              <a:cs typeface="Verdana"/>
            </a:endParaRPr>
          </a:p>
          <a:p>
            <a:pPr marL="381000" indent="-342900">
              <a:lnSpc>
                <a:spcPct val="100000"/>
              </a:lnSpc>
              <a:spcBef>
                <a:spcPts val="720"/>
              </a:spcBef>
              <a:buClr>
                <a:srgbClr val="006666"/>
              </a:buClr>
              <a:buSzPct val="68965"/>
              <a:buFont typeface="Wingdings"/>
              <a:buChar char=""/>
              <a:tabLst>
                <a:tab pos="381000" algn="l"/>
              </a:tabLst>
            </a:pPr>
            <a:r>
              <a:rPr sz="2900" spc="-5" dirty="0">
                <a:latin typeface="Verdana"/>
                <a:cs typeface="Verdana"/>
              </a:rPr>
              <a:t>Default</a:t>
            </a:r>
            <a:r>
              <a:rPr sz="2900" spc="-10" dirty="0">
                <a:latin typeface="Verdana"/>
                <a:cs typeface="Verdana"/>
              </a:rPr>
              <a:t> </a:t>
            </a:r>
            <a:r>
              <a:rPr sz="2900" spc="-5" dirty="0">
                <a:latin typeface="Verdana"/>
                <a:cs typeface="Verdana"/>
              </a:rPr>
              <a:t>constructor</a:t>
            </a:r>
            <a:endParaRPr sz="2900">
              <a:latin typeface="Verdana"/>
              <a:cs typeface="Verdana"/>
            </a:endParaRPr>
          </a:p>
          <a:p>
            <a:pPr marL="381000" indent="-342900">
              <a:lnSpc>
                <a:spcPct val="100000"/>
              </a:lnSpc>
              <a:spcBef>
                <a:spcPts val="720"/>
              </a:spcBef>
              <a:buClr>
                <a:srgbClr val="006666"/>
              </a:buClr>
              <a:buSzPct val="68965"/>
              <a:buFont typeface="Wingdings"/>
              <a:buChar char=""/>
              <a:tabLst>
                <a:tab pos="381000" algn="l"/>
              </a:tabLst>
            </a:pPr>
            <a:r>
              <a:rPr sz="2900" spc="-5" dirty="0">
                <a:latin typeface="Verdana"/>
                <a:cs typeface="Verdana"/>
              </a:rPr>
              <a:t>Constructor</a:t>
            </a:r>
            <a:r>
              <a:rPr sz="2900" spc="-15" dirty="0">
                <a:latin typeface="Verdana"/>
                <a:cs typeface="Verdana"/>
              </a:rPr>
              <a:t> </a:t>
            </a:r>
            <a:r>
              <a:rPr sz="2900" spc="-5" dirty="0">
                <a:latin typeface="Verdana"/>
                <a:cs typeface="Verdana"/>
              </a:rPr>
              <a:t>overloading</a:t>
            </a:r>
            <a:endParaRPr sz="2900">
              <a:latin typeface="Verdana"/>
              <a:cs typeface="Verdana"/>
            </a:endParaRPr>
          </a:p>
          <a:p>
            <a:pPr marL="381000" indent="-342900">
              <a:lnSpc>
                <a:spcPct val="100000"/>
              </a:lnSpc>
              <a:spcBef>
                <a:spcPts val="720"/>
              </a:spcBef>
              <a:buClr>
                <a:srgbClr val="006666"/>
              </a:buClr>
              <a:buSzPct val="68965"/>
              <a:buFont typeface="Wingdings"/>
              <a:buChar char=""/>
              <a:tabLst>
                <a:tab pos="381000" algn="l"/>
              </a:tabLst>
            </a:pPr>
            <a:r>
              <a:rPr sz="2900" spc="-5" dirty="0">
                <a:latin typeface="Verdana"/>
                <a:cs typeface="Verdana"/>
              </a:rPr>
              <a:t>Constructor calls in inheritance</a:t>
            </a:r>
            <a:r>
              <a:rPr sz="2900" spc="-30" dirty="0">
                <a:latin typeface="Verdana"/>
                <a:cs typeface="Verdana"/>
              </a:rPr>
              <a:t> </a:t>
            </a:r>
            <a:r>
              <a:rPr sz="2900" spc="-5" dirty="0">
                <a:latin typeface="Verdana"/>
                <a:cs typeface="Verdana"/>
              </a:rPr>
              <a:t>tree</a:t>
            </a:r>
            <a:endParaRPr sz="2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6530" y="836929"/>
            <a:ext cx="1168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S</a:t>
            </a:r>
            <a:r>
              <a:rPr sz="3600" spc="-15" dirty="0"/>
              <a:t>t</a:t>
            </a:r>
            <a:r>
              <a:rPr sz="3600" spc="5" dirty="0"/>
              <a:t>a</a:t>
            </a:r>
            <a:r>
              <a:rPr sz="3600" spc="-15" dirty="0"/>
              <a:t>t</a:t>
            </a:r>
            <a:r>
              <a:rPr sz="3600" spc="10" dirty="0"/>
              <a:t>i</a:t>
            </a:r>
            <a:r>
              <a:rPr sz="3600" dirty="0"/>
              <a:t>c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421130" y="1770380"/>
            <a:ext cx="2183130" cy="109220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820"/>
              </a:spcBef>
              <a:buClr>
                <a:srgbClr val="006666"/>
              </a:buClr>
              <a:buSzPct val="68965"/>
              <a:buFont typeface="Wingdings"/>
              <a:buChar char=""/>
              <a:tabLst>
                <a:tab pos="381000" algn="l"/>
              </a:tabLst>
            </a:pPr>
            <a:r>
              <a:rPr sz="2900" spc="-5" dirty="0">
                <a:latin typeface="Verdana"/>
                <a:cs typeface="Verdana"/>
              </a:rPr>
              <a:t>Functions</a:t>
            </a:r>
            <a:endParaRPr sz="2900">
              <a:latin typeface="Verdana"/>
              <a:cs typeface="Verdana"/>
            </a:endParaRPr>
          </a:p>
          <a:p>
            <a:pPr marL="381000" indent="-342900">
              <a:lnSpc>
                <a:spcPct val="100000"/>
              </a:lnSpc>
              <a:spcBef>
                <a:spcPts val="720"/>
              </a:spcBef>
              <a:buClr>
                <a:srgbClr val="006666"/>
              </a:buClr>
              <a:buSzPct val="68965"/>
              <a:buFont typeface="Wingdings"/>
              <a:buChar char=""/>
              <a:tabLst>
                <a:tab pos="381000" algn="l"/>
              </a:tabLst>
            </a:pPr>
            <a:r>
              <a:rPr sz="2900" spc="-5" dirty="0">
                <a:latin typeface="Verdana"/>
                <a:cs typeface="Verdana"/>
              </a:rPr>
              <a:t>Variables</a:t>
            </a:r>
            <a:endParaRPr sz="2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6530" y="836929"/>
            <a:ext cx="44742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Memory</a:t>
            </a:r>
            <a:r>
              <a:rPr sz="3600" spc="-75" dirty="0"/>
              <a:t> </a:t>
            </a:r>
            <a:r>
              <a:rPr sz="3600" spc="-5" dirty="0"/>
              <a:t>Management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421130" y="1770380"/>
            <a:ext cx="3667760" cy="162560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820"/>
              </a:spcBef>
              <a:buClr>
                <a:srgbClr val="006666"/>
              </a:buClr>
              <a:buSzPct val="68965"/>
              <a:buFont typeface="Wingdings"/>
              <a:buChar char=""/>
              <a:tabLst>
                <a:tab pos="381000" algn="l"/>
              </a:tabLst>
            </a:pPr>
            <a:r>
              <a:rPr sz="2900" spc="-5" dirty="0">
                <a:latin typeface="Verdana"/>
                <a:cs typeface="Verdana"/>
              </a:rPr>
              <a:t>Stack</a:t>
            </a:r>
            <a:endParaRPr sz="2900">
              <a:latin typeface="Verdana"/>
              <a:cs typeface="Verdana"/>
            </a:endParaRPr>
          </a:p>
          <a:p>
            <a:pPr marL="381000" indent="-342900">
              <a:lnSpc>
                <a:spcPct val="100000"/>
              </a:lnSpc>
              <a:spcBef>
                <a:spcPts val="720"/>
              </a:spcBef>
              <a:buClr>
                <a:srgbClr val="006666"/>
              </a:buClr>
              <a:buSzPct val="68965"/>
              <a:buFont typeface="Wingdings"/>
              <a:buChar char=""/>
              <a:tabLst>
                <a:tab pos="381000" algn="l"/>
              </a:tabLst>
            </a:pPr>
            <a:r>
              <a:rPr sz="2900" spc="-5" dirty="0">
                <a:latin typeface="Verdana"/>
                <a:cs typeface="Verdana"/>
              </a:rPr>
              <a:t>Heap</a:t>
            </a:r>
            <a:endParaRPr sz="2900">
              <a:latin typeface="Verdana"/>
              <a:cs typeface="Verdana"/>
            </a:endParaRPr>
          </a:p>
          <a:p>
            <a:pPr marL="381000" indent="-342900">
              <a:lnSpc>
                <a:spcPct val="100000"/>
              </a:lnSpc>
              <a:spcBef>
                <a:spcPts val="720"/>
              </a:spcBef>
              <a:buClr>
                <a:srgbClr val="006666"/>
              </a:buClr>
              <a:buSzPct val="68965"/>
              <a:buFont typeface="Wingdings"/>
              <a:buChar char=""/>
              <a:tabLst>
                <a:tab pos="381000" algn="l"/>
              </a:tabLst>
            </a:pPr>
            <a:r>
              <a:rPr sz="2900" spc="-5" dirty="0">
                <a:latin typeface="Verdana"/>
                <a:cs typeface="Verdana"/>
              </a:rPr>
              <a:t>Garbage</a:t>
            </a:r>
            <a:r>
              <a:rPr sz="2900" spc="-35" dirty="0">
                <a:latin typeface="Verdana"/>
                <a:cs typeface="Verdana"/>
              </a:rPr>
              <a:t> </a:t>
            </a:r>
            <a:r>
              <a:rPr sz="2900" spc="-5" dirty="0">
                <a:latin typeface="Verdana"/>
                <a:cs typeface="Verdana"/>
              </a:rPr>
              <a:t>collector</a:t>
            </a:r>
            <a:endParaRPr sz="2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6530" y="836929"/>
            <a:ext cx="203453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Exception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421130" y="1770380"/>
            <a:ext cx="5986780" cy="162560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820"/>
              </a:spcBef>
              <a:buClr>
                <a:srgbClr val="006666"/>
              </a:buClr>
              <a:buSzPct val="68965"/>
              <a:buFont typeface="Wingdings"/>
              <a:buChar char=""/>
              <a:tabLst>
                <a:tab pos="381000" algn="l"/>
              </a:tabLst>
            </a:pPr>
            <a:r>
              <a:rPr sz="2900" spc="-5" dirty="0">
                <a:latin typeface="Verdana"/>
                <a:cs typeface="Verdana"/>
              </a:rPr>
              <a:t>What are exceptions?</a:t>
            </a:r>
            <a:endParaRPr sz="2900">
              <a:latin typeface="Verdana"/>
              <a:cs typeface="Verdana"/>
            </a:endParaRPr>
          </a:p>
          <a:p>
            <a:pPr marL="381000" indent="-342900">
              <a:lnSpc>
                <a:spcPct val="100000"/>
              </a:lnSpc>
              <a:spcBef>
                <a:spcPts val="720"/>
              </a:spcBef>
              <a:buClr>
                <a:srgbClr val="006666"/>
              </a:buClr>
              <a:buSzPct val="68965"/>
              <a:buFont typeface="Wingdings"/>
              <a:buChar char=""/>
              <a:tabLst>
                <a:tab pos="381000" algn="l"/>
              </a:tabLst>
            </a:pPr>
            <a:r>
              <a:rPr sz="2900" spc="-5" dirty="0">
                <a:latin typeface="Verdana"/>
                <a:cs typeface="Verdana"/>
              </a:rPr>
              <a:t>Exceptions VS Program</a:t>
            </a:r>
            <a:r>
              <a:rPr sz="2900" spc="-25" dirty="0">
                <a:latin typeface="Verdana"/>
                <a:cs typeface="Verdana"/>
              </a:rPr>
              <a:t> </a:t>
            </a:r>
            <a:r>
              <a:rPr sz="2900" spc="-5" dirty="0">
                <a:latin typeface="Verdana"/>
                <a:cs typeface="Verdana"/>
              </a:rPr>
              <a:t>Errors</a:t>
            </a:r>
            <a:endParaRPr sz="2900">
              <a:latin typeface="Verdana"/>
              <a:cs typeface="Verdana"/>
            </a:endParaRPr>
          </a:p>
          <a:p>
            <a:pPr marL="381000" indent="-342900">
              <a:lnSpc>
                <a:spcPct val="100000"/>
              </a:lnSpc>
              <a:spcBef>
                <a:spcPts val="720"/>
              </a:spcBef>
              <a:buClr>
                <a:srgbClr val="006666"/>
              </a:buClr>
              <a:buSzPct val="68965"/>
              <a:buFont typeface="Wingdings"/>
              <a:buChar char=""/>
              <a:tabLst>
                <a:tab pos="381000" algn="l"/>
              </a:tabLst>
            </a:pPr>
            <a:r>
              <a:rPr sz="2900" spc="-5" dirty="0">
                <a:latin typeface="Verdana"/>
                <a:cs typeface="Verdana"/>
              </a:rPr>
              <a:t>Exceptions VS</a:t>
            </a:r>
            <a:r>
              <a:rPr sz="2900" dirty="0">
                <a:latin typeface="Verdana"/>
                <a:cs typeface="Verdana"/>
              </a:rPr>
              <a:t> </a:t>
            </a:r>
            <a:r>
              <a:rPr sz="2900" spc="-5" dirty="0">
                <a:latin typeface="Verdana"/>
                <a:cs typeface="Verdana"/>
              </a:rPr>
              <a:t>Errors</a:t>
            </a:r>
            <a:endParaRPr sz="2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6530" y="836929"/>
            <a:ext cx="3891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Exception</a:t>
            </a:r>
            <a:r>
              <a:rPr sz="3600" spc="-30" dirty="0"/>
              <a:t> </a:t>
            </a:r>
            <a:r>
              <a:rPr sz="3600" spc="-5" dirty="0"/>
              <a:t>handling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421130" y="1770380"/>
            <a:ext cx="6525895" cy="269240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820"/>
              </a:spcBef>
              <a:buClr>
                <a:srgbClr val="006666"/>
              </a:buClr>
              <a:buSzPct val="68965"/>
              <a:buFont typeface="Wingdings"/>
              <a:buChar char=""/>
              <a:tabLst>
                <a:tab pos="381000" algn="l"/>
              </a:tabLst>
            </a:pPr>
            <a:r>
              <a:rPr sz="2900" spc="-5" dirty="0">
                <a:latin typeface="Verdana"/>
                <a:cs typeface="Verdana"/>
              </a:rPr>
              <a:t>Try catch finally block</a:t>
            </a:r>
            <a:endParaRPr sz="2900">
              <a:latin typeface="Verdana"/>
              <a:cs typeface="Verdana"/>
            </a:endParaRPr>
          </a:p>
          <a:p>
            <a:pPr marL="381000" indent="-342900">
              <a:lnSpc>
                <a:spcPct val="100000"/>
              </a:lnSpc>
              <a:spcBef>
                <a:spcPts val="720"/>
              </a:spcBef>
              <a:buClr>
                <a:srgbClr val="006666"/>
              </a:buClr>
              <a:buSzPct val="68965"/>
              <a:buFont typeface="Wingdings"/>
              <a:buChar char=""/>
              <a:tabLst>
                <a:tab pos="381000" algn="l"/>
              </a:tabLst>
            </a:pPr>
            <a:r>
              <a:rPr sz="2900" spc="-5" dirty="0">
                <a:latin typeface="Verdana"/>
                <a:cs typeface="Verdana"/>
              </a:rPr>
              <a:t>Catching exception</a:t>
            </a:r>
            <a:endParaRPr sz="2900">
              <a:latin typeface="Verdana"/>
              <a:cs typeface="Verdana"/>
            </a:endParaRPr>
          </a:p>
          <a:p>
            <a:pPr marL="381000" indent="-342900">
              <a:lnSpc>
                <a:spcPct val="100000"/>
              </a:lnSpc>
              <a:spcBef>
                <a:spcPts val="720"/>
              </a:spcBef>
              <a:buClr>
                <a:srgbClr val="006666"/>
              </a:buClr>
              <a:buSzPct val="68965"/>
              <a:buFont typeface="Wingdings"/>
              <a:buChar char=""/>
              <a:tabLst>
                <a:tab pos="381000" algn="l"/>
              </a:tabLst>
            </a:pPr>
            <a:r>
              <a:rPr sz="2900" spc="-5" dirty="0">
                <a:latin typeface="Verdana"/>
                <a:cs typeface="Verdana"/>
              </a:rPr>
              <a:t>Ducking exception</a:t>
            </a:r>
            <a:endParaRPr sz="2900">
              <a:latin typeface="Verdana"/>
              <a:cs typeface="Verdana"/>
            </a:endParaRPr>
          </a:p>
          <a:p>
            <a:pPr marL="381000" indent="-342900">
              <a:lnSpc>
                <a:spcPct val="100000"/>
              </a:lnSpc>
              <a:spcBef>
                <a:spcPts val="720"/>
              </a:spcBef>
              <a:buClr>
                <a:srgbClr val="006666"/>
              </a:buClr>
              <a:buSzPct val="68965"/>
              <a:buFont typeface="Wingdings"/>
              <a:buChar char=""/>
              <a:tabLst>
                <a:tab pos="381000" algn="l"/>
              </a:tabLst>
            </a:pPr>
            <a:r>
              <a:rPr sz="2900" spc="-5" dirty="0">
                <a:latin typeface="Verdana"/>
                <a:cs typeface="Verdana"/>
              </a:rPr>
              <a:t>Creating new</a:t>
            </a:r>
            <a:r>
              <a:rPr sz="2900" dirty="0">
                <a:latin typeface="Verdana"/>
                <a:cs typeface="Verdana"/>
              </a:rPr>
              <a:t> </a:t>
            </a:r>
            <a:r>
              <a:rPr sz="2900" spc="-5" dirty="0">
                <a:latin typeface="Verdana"/>
                <a:cs typeface="Verdana"/>
              </a:rPr>
              <a:t>exceptions</a:t>
            </a:r>
            <a:endParaRPr sz="2900">
              <a:latin typeface="Verdana"/>
              <a:cs typeface="Verdana"/>
            </a:endParaRPr>
          </a:p>
          <a:p>
            <a:pPr marL="381000" indent="-342900">
              <a:lnSpc>
                <a:spcPct val="100000"/>
              </a:lnSpc>
              <a:spcBef>
                <a:spcPts val="720"/>
              </a:spcBef>
              <a:buClr>
                <a:srgbClr val="006666"/>
              </a:buClr>
              <a:buSzPct val="68965"/>
              <a:buFont typeface="Wingdings"/>
              <a:buChar char=""/>
              <a:tabLst>
                <a:tab pos="381000" algn="l"/>
              </a:tabLst>
            </a:pPr>
            <a:r>
              <a:rPr sz="2900" spc="-5" dirty="0">
                <a:latin typeface="Verdana"/>
                <a:cs typeface="Verdana"/>
              </a:rPr>
              <a:t>Checked </a:t>
            </a:r>
            <a:r>
              <a:rPr sz="2900" dirty="0">
                <a:latin typeface="Verdana"/>
                <a:cs typeface="Verdana"/>
              </a:rPr>
              <a:t>/ </a:t>
            </a:r>
            <a:r>
              <a:rPr sz="2900" spc="-5" dirty="0">
                <a:latin typeface="Verdana"/>
                <a:cs typeface="Verdana"/>
              </a:rPr>
              <a:t>Unchecked exceptions</a:t>
            </a:r>
            <a:endParaRPr sz="2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6530" y="836929"/>
            <a:ext cx="66344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Time for </a:t>
            </a:r>
            <a:r>
              <a:rPr sz="3600" dirty="0"/>
              <a:t>some </a:t>
            </a:r>
            <a:r>
              <a:rPr sz="3600" spc="-5" dirty="0"/>
              <a:t>practical</a:t>
            </a:r>
            <a:r>
              <a:rPr sz="3600" spc="-40" dirty="0"/>
              <a:t> </a:t>
            </a:r>
            <a:r>
              <a:rPr sz="3600" dirty="0"/>
              <a:t>example</a:t>
            </a:r>
            <a:endParaRPr sz="36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0430" marR="481330">
              <a:lnSpc>
                <a:spcPct val="120700"/>
              </a:lnSpc>
              <a:spcBef>
                <a:spcPts val="100"/>
              </a:spcBef>
            </a:pPr>
            <a:r>
              <a:rPr sz="2900" dirty="0"/>
              <a:t>A </a:t>
            </a:r>
            <a:r>
              <a:rPr sz="2900" spc="-5" dirty="0"/>
              <a:t>rudimentary banking application  Objective: Create </a:t>
            </a:r>
            <a:r>
              <a:rPr sz="2900" dirty="0"/>
              <a:t>some</a:t>
            </a:r>
            <a:r>
              <a:rPr sz="2900" spc="-10" dirty="0"/>
              <a:t> </a:t>
            </a:r>
            <a:r>
              <a:rPr sz="2900" spc="-5" dirty="0"/>
              <a:t>customers</a:t>
            </a:r>
            <a:endParaRPr sz="2900"/>
          </a:p>
          <a:p>
            <a:pPr marL="1243330" marR="5080">
              <a:lnSpc>
                <a:spcPct val="100000"/>
              </a:lnSpc>
            </a:pPr>
            <a:r>
              <a:rPr sz="2900" spc="-5" dirty="0"/>
              <a:t>and create their saving and current  accounts. Display them </a:t>
            </a:r>
            <a:r>
              <a:rPr sz="2900" dirty="0"/>
              <a:t>on </a:t>
            </a:r>
            <a:r>
              <a:rPr sz="2900" spc="-5" dirty="0"/>
              <a:t>the  screen. That’s</a:t>
            </a:r>
            <a:r>
              <a:rPr sz="2900" dirty="0"/>
              <a:t> </a:t>
            </a:r>
            <a:r>
              <a:rPr sz="2900" spc="-5" dirty="0"/>
              <a:t>it!</a:t>
            </a:r>
            <a:endParaRPr sz="29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6530" y="836929"/>
            <a:ext cx="40678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Practical </a:t>
            </a:r>
            <a:r>
              <a:rPr sz="3600" dirty="0"/>
              <a:t>Example</a:t>
            </a:r>
            <a:r>
              <a:rPr sz="3600" spc="-65" dirty="0"/>
              <a:t> </a:t>
            </a:r>
            <a:r>
              <a:rPr sz="3600" dirty="0"/>
              <a:t>2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446530" y="1783080"/>
            <a:ext cx="7047230" cy="323088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500" spc="-5" dirty="0">
                <a:latin typeface="Verdana"/>
                <a:cs typeface="Verdana"/>
              </a:rPr>
              <a:t>Duck </a:t>
            </a:r>
            <a:r>
              <a:rPr sz="2500" spc="-10" dirty="0">
                <a:latin typeface="Verdana"/>
                <a:cs typeface="Verdana"/>
              </a:rPr>
              <a:t>simulation </a:t>
            </a:r>
            <a:r>
              <a:rPr sz="2500" spc="-5" dirty="0">
                <a:latin typeface="Verdana"/>
                <a:cs typeface="Verdana"/>
              </a:rPr>
              <a:t>game once</a:t>
            </a:r>
            <a:r>
              <a:rPr sz="2500" spc="-20" dirty="0">
                <a:latin typeface="Verdana"/>
                <a:cs typeface="Verdana"/>
              </a:rPr>
              <a:t> </a:t>
            </a:r>
            <a:r>
              <a:rPr sz="2500" spc="-5" dirty="0">
                <a:latin typeface="Verdana"/>
                <a:cs typeface="Verdana"/>
              </a:rPr>
              <a:t>again?</a:t>
            </a:r>
            <a:endParaRPr sz="2500">
              <a:latin typeface="Verdana"/>
              <a:cs typeface="Verdana"/>
            </a:endParaRPr>
          </a:p>
          <a:p>
            <a:pPr marL="355600" marR="5080" indent="-342900">
              <a:lnSpc>
                <a:spcPct val="100000"/>
              </a:lnSpc>
              <a:spcBef>
                <a:spcPts val="620"/>
              </a:spcBef>
            </a:pPr>
            <a:r>
              <a:rPr sz="2500" spc="-5" dirty="0">
                <a:latin typeface="Verdana"/>
                <a:cs typeface="Verdana"/>
              </a:rPr>
              <a:t>Objective: To show different type of ducks  on the screen </a:t>
            </a:r>
            <a:r>
              <a:rPr sz="2500" spc="-10" dirty="0">
                <a:latin typeface="Verdana"/>
                <a:cs typeface="Verdana"/>
              </a:rPr>
              <a:t>(Time </a:t>
            </a:r>
            <a:r>
              <a:rPr sz="2500" spc="-5" dirty="0">
                <a:latin typeface="Verdana"/>
                <a:cs typeface="Verdana"/>
              </a:rPr>
              <a:t>being each duck can  </a:t>
            </a:r>
            <a:r>
              <a:rPr sz="2500" dirty="0">
                <a:latin typeface="Verdana"/>
                <a:cs typeface="Verdana"/>
              </a:rPr>
              <a:t>be </a:t>
            </a:r>
            <a:r>
              <a:rPr sz="2500" spc="-5" dirty="0">
                <a:latin typeface="Verdana"/>
                <a:cs typeface="Verdana"/>
              </a:rPr>
              <a:t>represented </a:t>
            </a:r>
            <a:r>
              <a:rPr sz="2500" dirty="0">
                <a:latin typeface="Verdana"/>
                <a:cs typeface="Verdana"/>
              </a:rPr>
              <a:t>by </a:t>
            </a:r>
            <a:r>
              <a:rPr sz="2500" spc="-5" dirty="0">
                <a:latin typeface="Verdana"/>
                <a:cs typeface="Verdana"/>
              </a:rPr>
              <a:t>different text). </a:t>
            </a:r>
            <a:r>
              <a:rPr sz="2500" spc="-10" dirty="0">
                <a:latin typeface="Verdana"/>
                <a:cs typeface="Verdana"/>
              </a:rPr>
              <a:t>Some  </a:t>
            </a:r>
            <a:r>
              <a:rPr sz="2500" spc="-5" dirty="0">
                <a:latin typeface="Verdana"/>
                <a:cs typeface="Verdana"/>
              </a:rPr>
              <a:t>of the ducks can fly </a:t>
            </a:r>
            <a:r>
              <a:rPr sz="2500" dirty="0">
                <a:latin typeface="Verdana"/>
                <a:cs typeface="Verdana"/>
              </a:rPr>
              <a:t>/ </a:t>
            </a:r>
            <a:r>
              <a:rPr sz="2500" spc="-5" dirty="0">
                <a:latin typeface="Verdana"/>
                <a:cs typeface="Verdana"/>
              </a:rPr>
              <a:t>quack while </a:t>
            </a:r>
            <a:r>
              <a:rPr sz="2500" spc="-10" dirty="0">
                <a:latin typeface="Verdana"/>
                <a:cs typeface="Verdana"/>
              </a:rPr>
              <a:t>some  </a:t>
            </a:r>
            <a:r>
              <a:rPr sz="2500" spc="-5" dirty="0">
                <a:latin typeface="Verdana"/>
                <a:cs typeface="Verdana"/>
              </a:rPr>
              <a:t>cannot. Code should first </a:t>
            </a:r>
            <a:r>
              <a:rPr sz="2500" dirty="0">
                <a:latin typeface="Verdana"/>
                <a:cs typeface="Verdana"/>
              </a:rPr>
              <a:t>be </a:t>
            </a:r>
            <a:r>
              <a:rPr sz="2500" spc="-5" dirty="0">
                <a:latin typeface="Verdana"/>
                <a:cs typeface="Verdana"/>
              </a:rPr>
              <a:t>implemented  </a:t>
            </a:r>
            <a:r>
              <a:rPr sz="2500" spc="-10" dirty="0">
                <a:latin typeface="Verdana"/>
                <a:cs typeface="Verdana"/>
              </a:rPr>
              <a:t>for </a:t>
            </a:r>
            <a:r>
              <a:rPr sz="2500" spc="-5" dirty="0">
                <a:latin typeface="Verdana"/>
                <a:cs typeface="Verdana"/>
              </a:rPr>
              <a:t>Mallard </a:t>
            </a:r>
            <a:r>
              <a:rPr sz="2500" dirty="0">
                <a:latin typeface="Verdana"/>
                <a:cs typeface="Verdana"/>
              </a:rPr>
              <a:t>and </a:t>
            </a:r>
            <a:r>
              <a:rPr sz="2500" spc="-5" dirty="0">
                <a:latin typeface="Verdana"/>
                <a:cs typeface="Verdana"/>
              </a:rPr>
              <a:t>rubber duck. </a:t>
            </a:r>
            <a:r>
              <a:rPr sz="2500" dirty="0">
                <a:latin typeface="Verdana"/>
                <a:cs typeface="Verdana"/>
              </a:rPr>
              <a:t>It </a:t>
            </a:r>
            <a:r>
              <a:rPr sz="2500" spc="-10" dirty="0">
                <a:latin typeface="Verdana"/>
                <a:cs typeface="Verdana"/>
              </a:rPr>
              <a:t>should </a:t>
            </a:r>
            <a:r>
              <a:rPr sz="2500" dirty="0">
                <a:latin typeface="Verdana"/>
                <a:cs typeface="Verdana"/>
              </a:rPr>
              <a:t>be  </a:t>
            </a:r>
            <a:r>
              <a:rPr sz="2500" spc="-5" dirty="0">
                <a:latin typeface="Verdana"/>
                <a:cs typeface="Verdana"/>
              </a:rPr>
              <a:t>expandable for other duck</a:t>
            </a:r>
            <a:r>
              <a:rPr sz="2500" spc="-25" dirty="0">
                <a:latin typeface="Verdana"/>
                <a:cs typeface="Verdana"/>
              </a:rPr>
              <a:t> </a:t>
            </a:r>
            <a:r>
              <a:rPr sz="2500" spc="-5" dirty="0">
                <a:latin typeface="Verdana"/>
                <a:cs typeface="Verdana"/>
              </a:rPr>
              <a:t>type.</a:t>
            </a:r>
            <a:endParaRPr sz="2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6530" y="836929"/>
            <a:ext cx="64077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Collections </a:t>
            </a:r>
            <a:r>
              <a:rPr sz="3600" dirty="0"/>
              <a:t>– some</a:t>
            </a:r>
            <a:r>
              <a:rPr sz="3600" spc="-35" dirty="0"/>
              <a:t> </a:t>
            </a:r>
            <a:r>
              <a:rPr sz="3600" spc="-5" dirty="0"/>
              <a:t>groundwork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43330" marR="323215">
              <a:lnSpc>
                <a:spcPct val="120700"/>
              </a:lnSpc>
              <a:spcBef>
                <a:spcPts val="95"/>
              </a:spcBef>
            </a:pPr>
            <a:r>
              <a:rPr sz="2500" spc="-5" dirty="0"/>
              <a:t>toString() method </a:t>
            </a:r>
            <a:r>
              <a:rPr sz="2500" spc="-10" dirty="0"/>
              <a:t>(To </a:t>
            </a:r>
            <a:r>
              <a:rPr sz="2500" dirty="0"/>
              <a:t>be </a:t>
            </a:r>
            <a:r>
              <a:rPr sz="2500" spc="-5" dirty="0"/>
              <a:t>covered later)  </a:t>
            </a:r>
            <a:r>
              <a:rPr sz="2500" spc="-10" dirty="0"/>
              <a:t>“==“ </a:t>
            </a:r>
            <a:r>
              <a:rPr sz="2500" dirty="0"/>
              <a:t>VS</a:t>
            </a:r>
            <a:r>
              <a:rPr sz="2500" spc="-25" dirty="0"/>
              <a:t> </a:t>
            </a:r>
            <a:r>
              <a:rPr sz="2500" spc="-10" dirty="0"/>
              <a:t>“equals()”</a:t>
            </a:r>
            <a:endParaRPr sz="2500"/>
          </a:p>
          <a:p>
            <a:pPr marL="1243330" marR="243840">
              <a:lnSpc>
                <a:spcPts val="2990"/>
              </a:lnSpc>
              <a:spcBef>
                <a:spcPts val="740"/>
              </a:spcBef>
            </a:pPr>
            <a:r>
              <a:rPr sz="2500" spc="-5" dirty="0"/>
              <a:t>== compares references. It’s </a:t>
            </a:r>
            <a:r>
              <a:rPr sz="2500" dirty="0"/>
              <a:t>a bit </a:t>
            </a:r>
            <a:r>
              <a:rPr sz="2500" spc="-5" dirty="0"/>
              <a:t>to</a:t>
            </a:r>
            <a:r>
              <a:rPr sz="2500" spc="-105" dirty="0"/>
              <a:t> </a:t>
            </a:r>
            <a:r>
              <a:rPr sz="2500" spc="-5" dirty="0"/>
              <a:t>bit  </a:t>
            </a:r>
            <a:r>
              <a:rPr sz="2500" spc="-10" dirty="0"/>
              <a:t>comparison.</a:t>
            </a:r>
            <a:endParaRPr sz="2500"/>
          </a:p>
          <a:p>
            <a:pPr marL="1243330" marR="5080">
              <a:lnSpc>
                <a:spcPct val="99900"/>
              </a:lnSpc>
              <a:spcBef>
                <a:spcPts val="535"/>
              </a:spcBef>
            </a:pPr>
            <a:r>
              <a:rPr sz="2500" spc="-5" dirty="0"/>
              <a:t>However, equals method is overridden by  </a:t>
            </a:r>
            <a:r>
              <a:rPr sz="2500" spc="-10" dirty="0"/>
              <a:t>some classes </a:t>
            </a:r>
            <a:r>
              <a:rPr sz="2500" spc="-5" dirty="0"/>
              <a:t>to </a:t>
            </a:r>
            <a:r>
              <a:rPr sz="2500" spc="-10" dirty="0"/>
              <a:t>compares </a:t>
            </a:r>
            <a:r>
              <a:rPr sz="2500" spc="-5" dirty="0"/>
              <a:t>the values </a:t>
            </a:r>
            <a:r>
              <a:rPr sz="2500" dirty="0"/>
              <a:t>of  </a:t>
            </a:r>
            <a:r>
              <a:rPr sz="2500" spc="-5" dirty="0"/>
              <a:t>reference variables for </a:t>
            </a:r>
            <a:r>
              <a:rPr sz="2500" dirty="0"/>
              <a:t>ex: </a:t>
            </a:r>
            <a:r>
              <a:rPr sz="2500" spc="-5" dirty="0"/>
              <a:t>String, Integer  </a:t>
            </a:r>
            <a:r>
              <a:rPr sz="2500" spc="-10" dirty="0"/>
              <a:t>etc.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1446530" y="1906270"/>
            <a:ext cx="223520" cy="29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dirty="0">
                <a:solidFill>
                  <a:srgbClr val="006666"/>
                </a:solidFill>
                <a:latin typeface="Wingdings"/>
                <a:cs typeface="Wingdings"/>
              </a:rPr>
              <a:t></a:t>
            </a:r>
            <a:endParaRPr sz="175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46530" y="2366009"/>
            <a:ext cx="223520" cy="29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dirty="0">
                <a:solidFill>
                  <a:srgbClr val="006666"/>
                </a:solidFill>
                <a:latin typeface="Wingdings"/>
                <a:cs typeface="Wingdings"/>
              </a:rPr>
              <a:t></a:t>
            </a:r>
            <a:endParaRPr sz="175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46530" y="5226050"/>
            <a:ext cx="301752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5" dirty="0">
                <a:latin typeface="Verdana"/>
                <a:cs typeface="Verdana"/>
              </a:rPr>
              <a:t>Example </a:t>
            </a:r>
            <a:r>
              <a:rPr sz="2500" dirty="0">
                <a:latin typeface="Verdana"/>
                <a:cs typeface="Verdana"/>
              </a:rPr>
              <a:t>@</a:t>
            </a:r>
            <a:r>
              <a:rPr sz="2500" spc="-95" dirty="0">
                <a:latin typeface="Verdana"/>
                <a:cs typeface="Verdana"/>
              </a:rPr>
              <a:t> </a:t>
            </a:r>
            <a:r>
              <a:rPr sz="2500" spc="-5" dirty="0">
                <a:latin typeface="Verdana"/>
                <a:cs typeface="Verdana"/>
              </a:rPr>
              <a:t>Eclipse</a:t>
            </a:r>
            <a:endParaRPr sz="2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6530" y="836929"/>
            <a:ext cx="67887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Collections </a:t>
            </a:r>
            <a:r>
              <a:rPr sz="3600" dirty="0"/>
              <a:t>– some </a:t>
            </a:r>
            <a:r>
              <a:rPr sz="3600" spc="-5" dirty="0"/>
              <a:t>groundwork</a:t>
            </a:r>
            <a:r>
              <a:rPr sz="3600" spc="-35" dirty="0"/>
              <a:t> </a:t>
            </a:r>
            <a:r>
              <a:rPr sz="3600" dirty="0"/>
              <a:t>2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446530" y="1817370"/>
            <a:ext cx="4756150" cy="3892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5" dirty="0">
                <a:latin typeface="Verdana"/>
                <a:cs typeface="Verdana"/>
              </a:rPr>
              <a:t>When to override</a:t>
            </a:r>
            <a:r>
              <a:rPr sz="2900" spc="-35" dirty="0">
                <a:latin typeface="Verdana"/>
                <a:cs typeface="Verdana"/>
              </a:rPr>
              <a:t> </a:t>
            </a:r>
            <a:r>
              <a:rPr sz="2900" spc="-5" dirty="0">
                <a:latin typeface="Verdana"/>
                <a:cs typeface="Verdana"/>
              </a:rPr>
              <a:t>equals?</a:t>
            </a:r>
            <a:endParaRPr sz="2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Verdana"/>
              <a:cs typeface="Verdana"/>
            </a:endParaRPr>
          </a:p>
          <a:p>
            <a:pPr marL="12700" marR="2148205">
              <a:lnSpc>
                <a:spcPct val="110600"/>
              </a:lnSpc>
            </a:pPr>
            <a:r>
              <a:rPr sz="2900" dirty="0">
                <a:latin typeface="Verdana"/>
                <a:cs typeface="Verdana"/>
              </a:rPr>
              <a:t>For </a:t>
            </a:r>
            <a:r>
              <a:rPr sz="2900" spc="-5" dirty="0">
                <a:latin typeface="Verdana"/>
                <a:cs typeface="Verdana"/>
              </a:rPr>
              <a:t>class</a:t>
            </a:r>
            <a:r>
              <a:rPr sz="2900" spc="-70" dirty="0">
                <a:latin typeface="Verdana"/>
                <a:cs typeface="Verdana"/>
              </a:rPr>
              <a:t> </a:t>
            </a:r>
            <a:r>
              <a:rPr sz="2900" spc="-5" dirty="0">
                <a:latin typeface="Verdana"/>
                <a:cs typeface="Verdana"/>
              </a:rPr>
              <a:t>Car?  </a:t>
            </a:r>
            <a:r>
              <a:rPr sz="2900" dirty="0">
                <a:latin typeface="Verdana"/>
                <a:cs typeface="Verdana"/>
              </a:rPr>
              <a:t>Color</a:t>
            </a:r>
            <a:endParaRPr sz="2900">
              <a:latin typeface="Verdana"/>
              <a:cs typeface="Verdana"/>
            </a:endParaRPr>
          </a:p>
          <a:p>
            <a:pPr marL="12700" marR="3486150">
              <a:lnSpc>
                <a:spcPct val="110600"/>
              </a:lnSpc>
            </a:pPr>
            <a:r>
              <a:rPr sz="2900" dirty="0">
                <a:latin typeface="Verdana"/>
                <a:cs typeface="Verdana"/>
              </a:rPr>
              <a:t>E</a:t>
            </a:r>
            <a:r>
              <a:rPr sz="2900" spc="-10" dirty="0">
                <a:latin typeface="Verdana"/>
                <a:cs typeface="Verdana"/>
              </a:rPr>
              <a:t>n</a:t>
            </a:r>
            <a:r>
              <a:rPr sz="2900" dirty="0">
                <a:latin typeface="Verdana"/>
                <a:cs typeface="Verdana"/>
              </a:rPr>
              <a:t>g</a:t>
            </a:r>
            <a:r>
              <a:rPr sz="2900" spc="-10" dirty="0">
                <a:latin typeface="Verdana"/>
                <a:cs typeface="Verdana"/>
              </a:rPr>
              <a:t>i</a:t>
            </a:r>
            <a:r>
              <a:rPr sz="2900" dirty="0">
                <a:latin typeface="Verdana"/>
                <a:cs typeface="Verdana"/>
              </a:rPr>
              <a:t>ne  </a:t>
            </a:r>
            <a:r>
              <a:rPr sz="2900" spc="-5" dirty="0">
                <a:latin typeface="Verdana"/>
                <a:cs typeface="Verdana"/>
              </a:rPr>
              <a:t>Make</a:t>
            </a:r>
            <a:endParaRPr sz="2900">
              <a:latin typeface="Verdana"/>
              <a:cs typeface="Verdana"/>
            </a:endParaRPr>
          </a:p>
          <a:p>
            <a:pPr marL="12700" marR="2543175">
              <a:lnSpc>
                <a:spcPts val="3860"/>
              </a:lnSpc>
              <a:spcBef>
                <a:spcPts val="185"/>
              </a:spcBef>
            </a:pPr>
            <a:r>
              <a:rPr sz="2900" dirty="0">
                <a:latin typeface="Verdana"/>
                <a:cs typeface="Verdana"/>
              </a:rPr>
              <a:t>2WD /</a:t>
            </a:r>
            <a:r>
              <a:rPr sz="2900" spc="-95" dirty="0">
                <a:latin typeface="Verdana"/>
                <a:cs typeface="Verdana"/>
              </a:rPr>
              <a:t> </a:t>
            </a:r>
            <a:r>
              <a:rPr sz="2900" spc="-5" dirty="0">
                <a:latin typeface="Verdana"/>
                <a:cs typeface="Verdana"/>
              </a:rPr>
              <a:t>4WD  VIN</a:t>
            </a:r>
            <a:endParaRPr sz="2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6530" y="836929"/>
            <a:ext cx="67887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Collections </a:t>
            </a:r>
            <a:r>
              <a:rPr sz="3600" dirty="0"/>
              <a:t>– some </a:t>
            </a:r>
            <a:r>
              <a:rPr sz="3600" spc="-5" dirty="0"/>
              <a:t>groundwork</a:t>
            </a:r>
            <a:r>
              <a:rPr sz="3600" spc="-35" dirty="0"/>
              <a:t> </a:t>
            </a:r>
            <a:r>
              <a:rPr sz="3600" dirty="0"/>
              <a:t>3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446530" y="1770380"/>
            <a:ext cx="6913880" cy="285877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2900" dirty="0">
                <a:latin typeface="Verdana"/>
                <a:cs typeface="Verdana"/>
              </a:rPr>
              <a:t>hashCode()</a:t>
            </a:r>
            <a:endParaRPr sz="2900">
              <a:latin typeface="Verdana"/>
              <a:cs typeface="Verdana"/>
            </a:endParaRPr>
          </a:p>
          <a:p>
            <a:pPr marL="355600" marR="5080" indent="-342900">
              <a:lnSpc>
                <a:spcPct val="99900"/>
              </a:lnSpc>
              <a:spcBef>
                <a:spcPts val="720"/>
              </a:spcBef>
            </a:pPr>
            <a:r>
              <a:rPr sz="2900" spc="-5" dirty="0">
                <a:latin typeface="Verdana"/>
                <a:cs typeface="Verdana"/>
              </a:rPr>
              <a:t>Object ID, not necessarily unique,  used my HashMap </a:t>
            </a:r>
            <a:r>
              <a:rPr sz="2900" dirty="0">
                <a:latin typeface="Verdana"/>
                <a:cs typeface="Verdana"/>
              </a:rPr>
              <a:t>/ </a:t>
            </a:r>
            <a:r>
              <a:rPr sz="2900" spc="-5" dirty="0">
                <a:latin typeface="Verdana"/>
                <a:cs typeface="Verdana"/>
              </a:rPr>
              <a:t>HashSet etc to  store reference to the object.  hashCode is used </a:t>
            </a:r>
            <a:r>
              <a:rPr sz="2900" dirty="0">
                <a:latin typeface="Verdana"/>
                <a:cs typeface="Verdana"/>
              </a:rPr>
              <a:t>to </a:t>
            </a:r>
            <a:r>
              <a:rPr sz="2900" spc="-5" dirty="0">
                <a:latin typeface="Verdana"/>
                <a:cs typeface="Verdana"/>
              </a:rPr>
              <a:t>locate the  </a:t>
            </a:r>
            <a:r>
              <a:rPr sz="2900" dirty="0">
                <a:latin typeface="Verdana"/>
                <a:cs typeface="Verdana"/>
              </a:rPr>
              <a:t>object </a:t>
            </a:r>
            <a:r>
              <a:rPr sz="2900" spc="-5" dirty="0">
                <a:latin typeface="Verdana"/>
                <a:cs typeface="Verdana"/>
              </a:rPr>
              <a:t>in the</a:t>
            </a:r>
            <a:r>
              <a:rPr sz="2900" spc="-10" dirty="0">
                <a:latin typeface="Verdana"/>
                <a:cs typeface="Verdana"/>
              </a:rPr>
              <a:t> </a:t>
            </a:r>
            <a:r>
              <a:rPr sz="2900" spc="-5" dirty="0">
                <a:latin typeface="Verdana"/>
                <a:cs typeface="Verdana"/>
              </a:rPr>
              <a:t>memory.</a:t>
            </a:r>
            <a:endParaRPr sz="2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6530" y="836929"/>
            <a:ext cx="2160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Objectives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421130" y="1770380"/>
            <a:ext cx="5429250" cy="3846829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470"/>
              </a:spcBef>
              <a:buClr>
                <a:srgbClr val="006666"/>
              </a:buClr>
              <a:buSzPct val="68965"/>
              <a:buFont typeface="Wingdings"/>
              <a:buChar char=""/>
              <a:tabLst>
                <a:tab pos="381000" algn="l"/>
              </a:tabLst>
            </a:pPr>
            <a:r>
              <a:rPr sz="2900" spc="-5" dirty="0">
                <a:latin typeface="Verdana"/>
                <a:cs typeface="Verdana"/>
              </a:rPr>
              <a:t>Class</a:t>
            </a:r>
            <a:endParaRPr sz="2900" dirty="0">
              <a:latin typeface="Verdana"/>
              <a:cs typeface="Verdana"/>
            </a:endParaRPr>
          </a:p>
          <a:p>
            <a:pPr marL="381000" indent="-342900">
              <a:lnSpc>
                <a:spcPct val="100000"/>
              </a:lnSpc>
              <a:spcBef>
                <a:spcPts val="370"/>
              </a:spcBef>
              <a:buClr>
                <a:srgbClr val="006666"/>
              </a:buClr>
              <a:buSzPct val="68965"/>
              <a:buFont typeface="Wingdings"/>
              <a:buChar char=""/>
              <a:tabLst>
                <a:tab pos="381000" algn="l"/>
              </a:tabLst>
            </a:pPr>
            <a:r>
              <a:rPr sz="2900" spc="-5" dirty="0">
                <a:latin typeface="Verdana"/>
                <a:cs typeface="Verdana"/>
              </a:rPr>
              <a:t>Objects</a:t>
            </a:r>
            <a:endParaRPr sz="2900" dirty="0">
              <a:latin typeface="Verdana"/>
              <a:cs typeface="Verdana"/>
            </a:endParaRPr>
          </a:p>
          <a:p>
            <a:pPr marL="381000" indent="-342900">
              <a:lnSpc>
                <a:spcPct val="100000"/>
              </a:lnSpc>
              <a:spcBef>
                <a:spcPts val="380"/>
              </a:spcBef>
              <a:buClr>
                <a:srgbClr val="006666"/>
              </a:buClr>
              <a:buSzPct val="68965"/>
              <a:buFont typeface="Wingdings"/>
              <a:buChar char=""/>
              <a:tabLst>
                <a:tab pos="381000" algn="l"/>
              </a:tabLst>
            </a:pPr>
            <a:r>
              <a:rPr sz="2900" spc="-5" dirty="0">
                <a:latin typeface="Verdana"/>
                <a:cs typeface="Verdana"/>
              </a:rPr>
              <a:t>Identifiers</a:t>
            </a:r>
            <a:endParaRPr sz="2900" dirty="0">
              <a:latin typeface="Verdana"/>
              <a:cs typeface="Verdana"/>
            </a:endParaRPr>
          </a:p>
          <a:p>
            <a:pPr marL="381000" indent="-342900">
              <a:lnSpc>
                <a:spcPct val="100000"/>
              </a:lnSpc>
              <a:spcBef>
                <a:spcPts val="370"/>
              </a:spcBef>
              <a:buClr>
                <a:srgbClr val="006666"/>
              </a:buClr>
              <a:buSzPct val="68965"/>
              <a:buFont typeface="Wingdings"/>
              <a:buChar char=""/>
              <a:tabLst>
                <a:tab pos="381000" algn="l"/>
              </a:tabLst>
            </a:pPr>
            <a:r>
              <a:rPr sz="2900" dirty="0">
                <a:latin typeface="Verdana"/>
                <a:cs typeface="Verdana"/>
              </a:rPr>
              <a:t>Methods</a:t>
            </a:r>
          </a:p>
          <a:p>
            <a:pPr marL="381000" marR="30480" indent="-342900">
              <a:lnSpc>
                <a:spcPts val="3130"/>
              </a:lnSpc>
              <a:spcBef>
                <a:spcPts val="765"/>
              </a:spcBef>
              <a:buClr>
                <a:srgbClr val="006666"/>
              </a:buClr>
              <a:buSzPct val="68965"/>
              <a:buFont typeface="Wingdings"/>
              <a:buChar char=""/>
              <a:tabLst>
                <a:tab pos="381000" algn="l"/>
              </a:tabLst>
            </a:pPr>
            <a:r>
              <a:rPr sz="2900" spc="-5" dirty="0">
                <a:latin typeface="Verdana"/>
                <a:cs typeface="Verdana"/>
              </a:rPr>
              <a:t>Encapsulation, inheritance,  polymorphism</a:t>
            </a:r>
            <a:endParaRPr sz="2900" dirty="0">
              <a:latin typeface="Verdana"/>
              <a:cs typeface="Verdana"/>
            </a:endParaRPr>
          </a:p>
          <a:p>
            <a:pPr marL="381000" indent="-342900">
              <a:lnSpc>
                <a:spcPct val="100000"/>
              </a:lnSpc>
              <a:spcBef>
                <a:spcPts val="325"/>
              </a:spcBef>
              <a:buClr>
                <a:srgbClr val="006666"/>
              </a:buClr>
              <a:buSzPct val="68965"/>
              <a:buFont typeface="Wingdings"/>
              <a:buChar char=""/>
              <a:tabLst>
                <a:tab pos="381000" algn="l"/>
              </a:tabLst>
            </a:pPr>
            <a:r>
              <a:rPr sz="2900" spc="-5" dirty="0">
                <a:latin typeface="Verdana"/>
                <a:cs typeface="Verdana"/>
              </a:rPr>
              <a:t>Constructors</a:t>
            </a:r>
            <a:endParaRPr sz="2900" dirty="0">
              <a:latin typeface="Verdana"/>
              <a:cs typeface="Verdana"/>
            </a:endParaRPr>
          </a:p>
          <a:p>
            <a:pPr marL="381000" indent="-342900">
              <a:lnSpc>
                <a:spcPct val="100000"/>
              </a:lnSpc>
              <a:spcBef>
                <a:spcPts val="370"/>
              </a:spcBef>
              <a:buClr>
                <a:srgbClr val="006666"/>
              </a:buClr>
              <a:buSzPct val="68965"/>
              <a:buFont typeface="Wingdings"/>
              <a:buChar char=""/>
              <a:tabLst>
                <a:tab pos="381000" algn="l"/>
              </a:tabLst>
            </a:pPr>
            <a:r>
              <a:rPr sz="2900" dirty="0">
                <a:latin typeface="Verdana"/>
                <a:cs typeface="Verdana"/>
              </a:rPr>
              <a:t>GC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6530" y="836929"/>
            <a:ext cx="58477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Collections </a:t>
            </a:r>
            <a:r>
              <a:rPr sz="3600" dirty="0"/>
              <a:t>– An</a:t>
            </a:r>
            <a:r>
              <a:rPr sz="3600" spc="-35" dirty="0"/>
              <a:t> </a:t>
            </a:r>
            <a:r>
              <a:rPr sz="3600" spc="-5" dirty="0"/>
              <a:t>Introduction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446530" y="1861820"/>
            <a:ext cx="5970905" cy="1534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5" dirty="0">
                <a:latin typeface="Verdana"/>
                <a:cs typeface="Verdana"/>
              </a:rPr>
              <a:t>What are collections?</a:t>
            </a:r>
            <a:endParaRPr sz="2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900" spc="-5" dirty="0">
                <a:latin typeface="Verdana"/>
                <a:cs typeface="Verdana"/>
              </a:rPr>
              <a:t>What </a:t>
            </a:r>
            <a:r>
              <a:rPr sz="2900" spc="5" dirty="0">
                <a:latin typeface="Verdana"/>
                <a:cs typeface="Verdana"/>
              </a:rPr>
              <a:t>do </a:t>
            </a:r>
            <a:r>
              <a:rPr sz="2900" dirty="0">
                <a:latin typeface="Verdana"/>
                <a:cs typeface="Verdana"/>
              </a:rPr>
              <a:t>we </a:t>
            </a:r>
            <a:r>
              <a:rPr sz="2900" spc="5" dirty="0">
                <a:latin typeface="Verdana"/>
                <a:cs typeface="Verdana"/>
              </a:rPr>
              <a:t>do </a:t>
            </a:r>
            <a:r>
              <a:rPr sz="2900" spc="-5" dirty="0">
                <a:latin typeface="Verdana"/>
                <a:cs typeface="Verdana"/>
              </a:rPr>
              <a:t>with</a:t>
            </a:r>
            <a:r>
              <a:rPr sz="2900" spc="-75" dirty="0">
                <a:latin typeface="Verdana"/>
                <a:cs typeface="Verdana"/>
              </a:rPr>
              <a:t> </a:t>
            </a:r>
            <a:r>
              <a:rPr sz="2900" spc="-5" dirty="0">
                <a:latin typeface="Verdana"/>
                <a:cs typeface="Verdana"/>
              </a:rPr>
              <a:t>collections?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6530" y="3526790"/>
            <a:ext cx="142875" cy="1935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10" dirty="0">
                <a:solidFill>
                  <a:srgbClr val="006666"/>
                </a:solidFill>
                <a:latin typeface="Verdana"/>
                <a:cs typeface="Verdana"/>
              </a:rPr>
              <a:t>-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10" dirty="0">
                <a:solidFill>
                  <a:srgbClr val="006666"/>
                </a:solidFill>
                <a:latin typeface="Verdana"/>
                <a:cs typeface="Verdana"/>
              </a:rPr>
              <a:t>-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10" dirty="0">
                <a:solidFill>
                  <a:srgbClr val="006666"/>
                </a:solidFill>
                <a:latin typeface="Verdana"/>
                <a:cs typeface="Verdana"/>
              </a:rPr>
              <a:t>-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10" dirty="0">
                <a:solidFill>
                  <a:srgbClr val="006666"/>
                </a:solidFill>
                <a:latin typeface="Verdana"/>
                <a:cs typeface="Verdana"/>
              </a:rPr>
              <a:t>-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89429" y="3370579"/>
            <a:ext cx="4733925" cy="2160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758950">
              <a:lnSpc>
                <a:spcPct val="120700"/>
              </a:lnSpc>
              <a:spcBef>
                <a:spcPts val="100"/>
              </a:spcBef>
            </a:pPr>
            <a:r>
              <a:rPr sz="2900" spc="-5" dirty="0">
                <a:latin typeface="Verdana"/>
                <a:cs typeface="Verdana"/>
              </a:rPr>
              <a:t>Add objects  Remove</a:t>
            </a:r>
            <a:r>
              <a:rPr sz="2900" spc="-55" dirty="0">
                <a:latin typeface="Verdana"/>
                <a:cs typeface="Verdana"/>
              </a:rPr>
              <a:t> </a:t>
            </a:r>
            <a:r>
              <a:rPr sz="2900" spc="-5" dirty="0">
                <a:latin typeface="Verdana"/>
                <a:cs typeface="Verdana"/>
              </a:rPr>
              <a:t>objects  Find </a:t>
            </a:r>
            <a:r>
              <a:rPr sz="2900" spc="-10" dirty="0">
                <a:latin typeface="Verdana"/>
                <a:cs typeface="Verdana"/>
              </a:rPr>
              <a:t>an</a:t>
            </a:r>
            <a:r>
              <a:rPr sz="2900" spc="-15" dirty="0">
                <a:latin typeface="Verdana"/>
                <a:cs typeface="Verdana"/>
              </a:rPr>
              <a:t> </a:t>
            </a:r>
            <a:r>
              <a:rPr sz="2900" spc="-5" dirty="0">
                <a:latin typeface="Verdana"/>
                <a:cs typeface="Verdana"/>
              </a:rPr>
              <a:t>Object</a:t>
            </a:r>
            <a:endParaRPr sz="2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2900" spc="-5" dirty="0">
                <a:latin typeface="Verdana"/>
                <a:cs typeface="Verdana"/>
              </a:rPr>
              <a:t>Iterate through</a:t>
            </a:r>
            <a:r>
              <a:rPr sz="2900" spc="-30" dirty="0">
                <a:latin typeface="Verdana"/>
                <a:cs typeface="Verdana"/>
              </a:rPr>
              <a:t> </a:t>
            </a:r>
            <a:r>
              <a:rPr sz="2900" spc="-5" dirty="0">
                <a:latin typeface="Verdana"/>
                <a:cs typeface="Verdana"/>
              </a:rPr>
              <a:t>collection</a:t>
            </a:r>
            <a:endParaRPr sz="2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6530" y="836929"/>
            <a:ext cx="4654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Collections </a:t>
            </a:r>
            <a:r>
              <a:rPr sz="3600" dirty="0"/>
              <a:t>-</a:t>
            </a:r>
            <a:r>
              <a:rPr sz="3600" spc="-25" dirty="0"/>
              <a:t> </a:t>
            </a:r>
            <a:r>
              <a:rPr sz="3600" spc="-5" dirty="0"/>
              <a:t>continued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446530" y="1770380"/>
            <a:ext cx="6757670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54530">
              <a:lnSpc>
                <a:spcPct val="120700"/>
              </a:lnSpc>
              <a:spcBef>
                <a:spcPts val="100"/>
              </a:spcBef>
            </a:pPr>
            <a:r>
              <a:rPr sz="2900" dirty="0">
                <a:latin typeface="Verdana"/>
                <a:cs typeface="Verdana"/>
              </a:rPr>
              <a:t>Key 9 </a:t>
            </a:r>
            <a:r>
              <a:rPr sz="2900" spc="-5" dirty="0">
                <a:latin typeface="Verdana"/>
                <a:cs typeface="Verdana"/>
              </a:rPr>
              <a:t>interfaces:  Collection, Set, SortedSet  List, </a:t>
            </a:r>
            <a:r>
              <a:rPr sz="2900" dirty="0">
                <a:latin typeface="Verdana"/>
                <a:cs typeface="Verdana"/>
              </a:rPr>
              <a:t>Map,</a:t>
            </a:r>
            <a:r>
              <a:rPr sz="2900" spc="-10" dirty="0">
                <a:latin typeface="Verdana"/>
                <a:cs typeface="Verdana"/>
              </a:rPr>
              <a:t> </a:t>
            </a:r>
            <a:r>
              <a:rPr sz="2900" spc="-5" dirty="0">
                <a:latin typeface="Verdana"/>
                <a:cs typeface="Verdana"/>
              </a:rPr>
              <a:t>SortedMap</a:t>
            </a:r>
            <a:endParaRPr sz="2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900" spc="-5" dirty="0">
                <a:latin typeface="Verdana"/>
                <a:cs typeface="Verdana"/>
              </a:rPr>
              <a:t>Queue, NavigableSet,</a:t>
            </a:r>
            <a:r>
              <a:rPr sz="2900" spc="-30" dirty="0">
                <a:latin typeface="Verdana"/>
                <a:cs typeface="Verdana"/>
              </a:rPr>
              <a:t> </a:t>
            </a:r>
            <a:r>
              <a:rPr sz="2900" spc="-5" dirty="0">
                <a:latin typeface="Verdana"/>
                <a:cs typeface="Verdana"/>
              </a:rPr>
              <a:t>NavigableMap</a:t>
            </a:r>
            <a:endParaRPr sz="2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6530" y="836929"/>
            <a:ext cx="4654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Collections </a:t>
            </a:r>
            <a:r>
              <a:rPr sz="3600" dirty="0"/>
              <a:t>-</a:t>
            </a:r>
            <a:r>
              <a:rPr sz="3600" spc="-25" dirty="0"/>
              <a:t> </a:t>
            </a:r>
            <a:r>
              <a:rPr sz="3600" spc="-5" dirty="0"/>
              <a:t>continued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446530" y="1861820"/>
            <a:ext cx="6525259" cy="4008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5" dirty="0">
                <a:latin typeface="Verdana"/>
                <a:cs typeface="Verdana"/>
              </a:rPr>
              <a:t>Ordered </a:t>
            </a:r>
            <a:r>
              <a:rPr sz="2500" dirty="0">
                <a:latin typeface="Verdana"/>
                <a:cs typeface="Verdana"/>
              </a:rPr>
              <a:t>VS</a:t>
            </a:r>
            <a:r>
              <a:rPr sz="2500" spc="-20" dirty="0">
                <a:latin typeface="Verdana"/>
                <a:cs typeface="Verdana"/>
              </a:rPr>
              <a:t> </a:t>
            </a:r>
            <a:r>
              <a:rPr sz="2500" spc="-5" dirty="0">
                <a:latin typeface="Verdana"/>
                <a:cs typeface="Verdana"/>
              </a:rPr>
              <a:t>Sorted</a:t>
            </a:r>
            <a:endParaRPr sz="2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500" spc="-5" dirty="0">
                <a:latin typeface="Verdana"/>
                <a:cs typeface="Verdana"/>
              </a:rPr>
              <a:t>Mainly used concrete</a:t>
            </a:r>
            <a:r>
              <a:rPr sz="2500" spc="-20" dirty="0">
                <a:latin typeface="Verdana"/>
                <a:cs typeface="Verdana"/>
              </a:rPr>
              <a:t> </a:t>
            </a:r>
            <a:r>
              <a:rPr sz="2500" spc="-10" dirty="0">
                <a:latin typeface="Verdana"/>
                <a:cs typeface="Verdana"/>
              </a:rPr>
              <a:t>classes:</a:t>
            </a:r>
            <a:endParaRPr sz="2500">
              <a:latin typeface="Verdana"/>
              <a:cs typeface="Verdana"/>
            </a:endParaRPr>
          </a:p>
          <a:p>
            <a:pPr marL="355600" marR="294640" indent="-342900">
              <a:lnSpc>
                <a:spcPct val="100000"/>
              </a:lnSpc>
              <a:spcBef>
                <a:spcPts val="620"/>
              </a:spcBef>
            </a:pPr>
            <a:r>
              <a:rPr sz="2500" spc="-5" dirty="0">
                <a:latin typeface="Verdana"/>
                <a:cs typeface="Verdana"/>
              </a:rPr>
              <a:t>Maps </a:t>
            </a:r>
            <a:r>
              <a:rPr sz="2500" dirty="0">
                <a:latin typeface="Verdana"/>
                <a:cs typeface="Verdana"/>
              </a:rPr>
              <a:t>– </a:t>
            </a:r>
            <a:r>
              <a:rPr sz="2500" spc="-5" dirty="0">
                <a:latin typeface="Verdana"/>
                <a:cs typeface="Verdana"/>
              </a:rPr>
              <a:t>HashMap, Hashtable,</a:t>
            </a:r>
            <a:r>
              <a:rPr sz="2500" spc="-90" dirty="0">
                <a:latin typeface="Verdana"/>
                <a:cs typeface="Verdana"/>
              </a:rPr>
              <a:t> </a:t>
            </a:r>
            <a:r>
              <a:rPr sz="2500" spc="-5" dirty="0">
                <a:latin typeface="Verdana"/>
                <a:cs typeface="Verdana"/>
              </a:rPr>
              <a:t>TreeMap,  LinkedHashMap</a:t>
            </a:r>
            <a:endParaRPr sz="2500">
              <a:latin typeface="Verdana"/>
              <a:cs typeface="Verdana"/>
            </a:endParaRPr>
          </a:p>
          <a:p>
            <a:pPr marL="12700" marR="5080">
              <a:lnSpc>
                <a:spcPct val="120700"/>
              </a:lnSpc>
            </a:pPr>
            <a:r>
              <a:rPr sz="2500" spc="-5" dirty="0">
                <a:latin typeface="Verdana"/>
                <a:cs typeface="Verdana"/>
              </a:rPr>
              <a:t>Sets </a:t>
            </a:r>
            <a:r>
              <a:rPr sz="2500" dirty="0">
                <a:latin typeface="Verdana"/>
                <a:cs typeface="Verdana"/>
              </a:rPr>
              <a:t>– </a:t>
            </a:r>
            <a:r>
              <a:rPr sz="2500" spc="-10" dirty="0">
                <a:latin typeface="Verdana"/>
                <a:cs typeface="Verdana"/>
              </a:rPr>
              <a:t>HashSet, </a:t>
            </a:r>
            <a:r>
              <a:rPr sz="2500" spc="-5" dirty="0">
                <a:latin typeface="Verdana"/>
                <a:cs typeface="Verdana"/>
              </a:rPr>
              <a:t>LinkedHashSet, TreeSet  Lists </a:t>
            </a:r>
            <a:r>
              <a:rPr sz="2500" dirty="0">
                <a:latin typeface="Verdana"/>
                <a:cs typeface="Verdana"/>
              </a:rPr>
              <a:t>– </a:t>
            </a:r>
            <a:r>
              <a:rPr sz="2500" spc="-5" dirty="0">
                <a:latin typeface="Verdana"/>
                <a:cs typeface="Verdana"/>
              </a:rPr>
              <a:t>ArrayList, Vector,</a:t>
            </a:r>
            <a:r>
              <a:rPr sz="2500" spc="-45" dirty="0">
                <a:latin typeface="Verdana"/>
                <a:cs typeface="Verdana"/>
              </a:rPr>
              <a:t> </a:t>
            </a:r>
            <a:r>
              <a:rPr sz="2500" spc="-5" dirty="0">
                <a:latin typeface="Verdana"/>
                <a:cs typeface="Verdana"/>
              </a:rPr>
              <a:t>LinkedList</a:t>
            </a:r>
            <a:endParaRPr sz="2500">
              <a:latin typeface="Verdana"/>
              <a:cs typeface="Verdana"/>
            </a:endParaRPr>
          </a:p>
          <a:p>
            <a:pPr marL="12700" marR="1930400">
              <a:lnSpc>
                <a:spcPct val="120700"/>
              </a:lnSpc>
              <a:spcBef>
                <a:spcPts val="10"/>
              </a:spcBef>
            </a:pPr>
            <a:r>
              <a:rPr sz="2500" spc="-5" dirty="0">
                <a:latin typeface="Verdana"/>
                <a:cs typeface="Verdana"/>
              </a:rPr>
              <a:t>Queues </a:t>
            </a:r>
            <a:r>
              <a:rPr sz="2500" dirty="0">
                <a:latin typeface="Verdana"/>
                <a:cs typeface="Verdana"/>
              </a:rPr>
              <a:t>– </a:t>
            </a:r>
            <a:r>
              <a:rPr sz="2500" spc="-5" dirty="0">
                <a:latin typeface="Verdana"/>
                <a:cs typeface="Verdana"/>
              </a:rPr>
              <a:t>PriorityQueue  Utilities </a:t>
            </a:r>
            <a:r>
              <a:rPr sz="2500" dirty="0">
                <a:latin typeface="Verdana"/>
                <a:cs typeface="Verdana"/>
              </a:rPr>
              <a:t>– </a:t>
            </a:r>
            <a:r>
              <a:rPr sz="2500" spc="-10" dirty="0">
                <a:latin typeface="Verdana"/>
                <a:cs typeface="Verdana"/>
              </a:rPr>
              <a:t>Collections,</a:t>
            </a:r>
            <a:r>
              <a:rPr sz="2500" spc="-65" dirty="0">
                <a:latin typeface="Verdana"/>
                <a:cs typeface="Verdana"/>
              </a:rPr>
              <a:t> </a:t>
            </a:r>
            <a:r>
              <a:rPr sz="2500" spc="-5" dirty="0">
                <a:latin typeface="Verdana"/>
                <a:cs typeface="Verdana"/>
              </a:rPr>
              <a:t>Arrays</a:t>
            </a:r>
            <a:endParaRPr sz="2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6530" y="836929"/>
            <a:ext cx="41192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Collections </a:t>
            </a:r>
            <a:r>
              <a:rPr sz="3600" dirty="0"/>
              <a:t>-</a:t>
            </a:r>
            <a:r>
              <a:rPr sz="3600" spc="-35" dirty="0"/>
              <a:t> </a:t>
            </a:r>
            <a:r>
              <a:rPr sz="3600" spc="-5" dirty="0"/>
              <a:t>Sorting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421130" y="1770380"/>
            <a:ext cx="7037705" cy="4018279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820"/>
              </a:spcBef>
              <a:buClr>
                <a:srgbClr val="006666"/>
              </a:buClr>
              <a:buSzPct val="68965"/>
              <a:buFont typeface="Wingdings"/>
              <a:buChar char=""/>
              <a:tabLst>
                <a:tab pos="381000" algn="l"/>
              </a:tabLst>
            </a:pPr>
            <a:r>
              <a:rPr sz="2900" spc="-5" dirty="0">
                <a:latin typeface="Verdana"/>
                <a:cs typeface="Verdana"/>
              </a:rPr>
              <a:t>Collections.sort</a:t>
            </a:r>
            <a:endParaRPr sz="2900">
              <a:latin typeface="Verdana"/>
              <a:cs typeface="Verdana"/>
            </a:endParaRPr>
          </a:p>
          <a:p>
            <a:pPr marL="381000" marR="30480" indent="-342900">
              <a:lnSpc>
                <a:spcPct val="100000"/>
              </a:lnSpc>
              <a:spcBef>
                <a:spcPts val="720"/>
              </a:spcBef>
              <a:buClr>
                <a:srgbClr val="006666"/>
              </a:buClr>
              <a:buSzPct val="68965"/>
              <a:buFont typeface="Wingdings"/>
              <a:buChar char=""/>
              <a:tabLst>
                <a:tab pos="381000" algn="l"/>
              </a:tabLst>
            </a:pPr>
            <a:r>
              <a:rPr sz="2900" spc="-5" dirty="0">
                <a:latin typeface="Verdana"/>
                <a:cs typeface="Verdana"/>
              </a:rPr>
              <a:t>OK </a:t>
            </a:r>
            <a:r>
              <a:rPr sz="2900" dirty="0">
                <a:latin typeface="Verdana"/>
                <a:cs typeface="Verdana"/>
              </a:rPr>
              <a:t>– But </a:t>
            </a:r>
            <a:r>
              <a:rPr sz="2900" spc="-5" dirty="0">
                <a:latin typeface="Verdana"/>
                <a:cs typeface="Verdana"/>
              </a:rPr>
              <a:t>what about classes </a:t>
            </a:r>
            <a:r>
              <a:rPr sz="2900" dirty="0">
                <a:latin typeface="Verdana"/>
                <a:cs typeface="Verdana"/>
              </a:rPr>
              <a:t>– How  </a:t>
            </a:r>
            <a:r>
              <a:rPr sz="2900" spc="-5" dirty="0">
                <a:latin typeface="Verdana"/>
                <a:cs typeface="Verdana"/>
              </a:rPr>
              <a:t>can we compare</a:t>
            </a:r>
            <a:r>
              <a:rPr sz="2900" spc="15" dirty="0">
                <a:latin typeface="Verdana"/>
                <a:cs typeface="Verdana"/>
              </a:rPr>
              <a:t> </a:t>
            </a:r>
            <a:r>
              <a:rPr sz="2900" spc="-5" dirty="0">
                <a:latin typeface="Verdana"/>
                <a:cs typeface="Verdana"/>
              </a:rPr>
              <a:t>them?</a:t>
            </a:r>
            <a:endParaRPr sz="2900">
              <a:latin typeface="Verdana"/>
              <a:cs typeface="Verdana"/>
            </a:endParaRPr>
          </a:p>
          <a:p>
            <a:pPr marL="381000" marR="83185" indent="-342900">
              <a:lnSpc>
                <a:spcPct val="100000"/>
              </a:lnSpc>
              <a:spcBef>
                <a:spcPts val="720"/>
              </a:spcBef>
              <a:buClr>
                <a:srgbClr val="006666"/>
              </a:buClr>
              <a:buSzPct val="68965"/>
              <a:buFont typeface="Wingdings"/>
              <a:buChar char=""/>
              <a:tabLst>
                <a:tab pos="381000" algn="l"/>
              </a:tabLst>
            </a:pPr>
            <a:r>
              <a:rPr sz="2900" spc="-5" dirty="0">
                <a:latin typeface="Verdana"/>
                <a:cs typeface="Verdana"/>
              </a:rPr>
              <a:t>Comparable Interface </a:t>
            </a:r>
            <a:r>
              <a:rPr sz="2900" dirty="0">
                <a:latin typeface="Verdana"/>
                <a:cs typeface="Verdana"/>
              </a:rPr>
              <a:t>– </a:t>
            </a:r>
            <a:r>
              <a:rPr sz="2900" spc="-5" dirty="0">
                <a:latin typeface="Verdana"/>
                <a:cs typeface="Verdana"/>
              </a:rPr>
              <a:t>compareTo  method</a:t>
            </a:r>
            <a:endParaRPr sz="2900">
              <a:latin typeface="Verdana"/>
              <a:cs typeface="Verdana"/>
            </a:endParaRPr>
          </a:p>
          <a:p>
            <a:pPr marL="381000" marR="558165" indent="-342900">
              <a:lnSpc>
                <a:spcPct val="100000"/>
              </a:lnSpc>
              <a:spcBef>
                <a:spcPts val="720"/>
              </a:spcBef>
              <a:buClr>
                <a:srgbClr val="006666"/>
              </a:buClr>
              <a:buSzPct val="68965"/>
              <a:buFont typeface="Wingdings"/>
              <a:buChar char=""/>
              <a:tabLst>
                <a:tab pos="381000" algn="l"/>
              </a:tabLst>
            </a:pPr>
            <a:r>
              <a:rPr sz="2900" spc="-5" dirty="0">
                <a:latin typeface="Verdana"/>
                <a:cs typeface="Verdana"/>
              </a:rPr>
              <a:t>Comparator Interface </a:t>
            </a:r>
            <a:r>
              <a:rPr sz="2900" dirty="0">
                <a:latin typeface="Verdana"/>
                <a:cs typeface="Verdana"/>
              </a:rPr>
              <a:t>– </a:t>
            </a:r>
            <a:r>
              <a:rPr sz="2900" spc="-5" dirty="0">
                <a:latin typeface="Verdana"/>
                <a:cs typeface="Verdana"/>
              </a:rPr>
              <a:t>compare  method</a:t>
            </a:r>
            <a:endParaRPr sz="2900">
              <a:latin typeface="Verdana"/>
              <a:cs typeface="Verdana"/>
            </a:endParaRPr>
          </a:p>
          <a:p>
            <a:pPr marL="38100">
              <a:lnSpc>
                <a:spcPct val="100000"/>
              </a:lnSpc>
              <a:spcBef>
                <a:spcPts val="720"/>
              </a:spcBef>
            </a:pPr>
            <a:r>
              <a:rPr sz="2900" spc="-5" dirty="0">
                <a:latin typeface="Verdana"/>
                <a:cs typeface="Verdana"/>
              </a:rPr>
              <a:t>Examples at Eclipse</a:t>
            </a:r>
            <a:endParaRPr sz="2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6530" y="836929"/>
            <a:ext cx="41192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Collections </a:t>
            </a:r>
            <a:r>
              <a:rPr sz="3600" dirty="0"/>
              <a:t>-</a:t>
            </a:r>
            <a:r>
              <a:rPr sz="3600" spc="-60" dirty="0"/>
              <a:t> </a:t>
            </a:r>
            <a:r>
              <a:rPr sz="3600" dirty="0"/>
              <a:t>Search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43330">
              <a:lnSpc>
                <a:spcPct val="100000"/>
              </a:lnSpc>
              <a:spcBef>
                <a:spcPts val="370"/>
              </a:spcBef>
            </a:pPr>
            <a:r>
              <a:rPr spc="-5" dirty="0"/>
              <a:t>Searches </a:t>
            </a:r>
            <a:r>
              <a:rPr dirty="0"/>
              <a:t>are </a:t>
            </a:r>
            <a:r>
              <a:rPr spc="-5" dirty="0"/>
              <a:t>performed using</a:t>
            </a:r>
            <a:r>
              <a:rPr spc="20" dirty="0"/>
              <a:t> </a:t>
            </a:r>
            <a:r>
              <a:rPr spc="-5" dirty="0"/>
              <a:t>binarySearch()</a:t>
            </a:r>
          </a:p>
          <a:p>
            <a:pPr marL="1243330" marR="5080">
              <a:lnSpc>
                <a:spcPts val="2270"/>
              </a:lnSpc>
              <a:spcBef>
                <a:spcPts val="550"/>
              </a:spcBef>
            </a:pPr>
            <a:r>
              <a:rPr spc="-5" dirty="0"/>
              <a:t>Successful searches return index of element being  searched</a:t>
            </a:r>
          </a:p>
          <a:p>
            <a:pPr marL="1243330" marR="510540">
              <a:lnSpc>
                <a:spcPts val="2270"/>
              </a:lnSpc>
              <a:spcBef>
                <a:spcPts val="520"/>
              </a:spcBef>
            </a:pPr>
            <a:r>
              <a:rPr spc="-5" dirty="0"/>
              <a:t>Collection </a:t>
            </a:r>
            <a:r>
              <a:rPr dirty="0"/>
              <a:t>/ Array should be </a:t>
            </a:r>
            <a:r>
              <a:rPr spc="-5" dirty="0"/>
              <a:t>sorted </a:t>
            </a:r>
            <a:r>
              <a:rPr dirty="0"/>
              <a:t>to </a:t>
            </a:r>
            <a:r>
              <a:rPr spc="-5" dirty="0"/>
              <a:t>facilitate  search</a:t>
            </a:r>
          </a:p>
          <a:p>
            <a:pPr marL="1243330" marR="213360">
              <a:lnSpc>
                <a:spcPct val="90000"/>
              </a:lnSpc>
              <a:spcBef>
                <a:spcPts val="490"/>
              </a:spcBef>
            </a:pPr>
            <a:r>
              <a:rPr spc="-5" dirty="0"/>
              <a:t>If searched element </a:t>
            </a:r>
            <a:r>
              <a:rPr dirty="0"/>
              <a:t>is not </a:t>
            </a:r>
            <a:r>
              <a:rPr spc="-5" dirty="0"/>
              <a:t>there, then </a:t>
            </a:r>
            <a:r>
              <a:rPr dirty="0"/>
              <a:t>the </a:t>
            </a:r>
            <a:r>
              <a:rPr spc="-5" dirty="0"/>
              <a:t>return  value of search </a:t>
            </a:r>
            <a:r>
              <a:rPr dirty="0"/>
              <a:t>is = </a:t>
            </a:r>
            <a:r>
              <a:rPr spc="-5" dirty="0"/>
              <a:t>-(index at which </a:t>
            </a:r>
            <a:r>
              <a:rPr dirty="0"/>
              <a:t>if </a:t>
            </a:r>
            <a:r>
              <a:rPr spc="-5" dirty="0"/>
              <a:t>searched  element </a:t>
            </a:r>
            <a:r>
              <a:rPr dirty="0"/>
              <a:t>is </a:t>
            </a:r>
            <a:r>
              <a:rPr spc="-5" dirty="0"/>
              <a:t>inserted, sorted order will </a:t>
            </a:r>
            <a:r>
              <a:rPr dirty="0"/>
              <a:t>be  </a:t>
            </a:r>
            <a:r>
              <a:rPr spc="-5" dirty="0"/>
              <a:t>maintained) -1. Like a, c, </a:t>
            </a:r>
            <a:r>
              <a:rPr dirty="0"/>
              <a:t>d, </a:t>
            </a:r>
            <a:r>
              <a:rPr spc="-5" dirty="0"/>
              <a:t>e, </a:t>
            </a:r>
            <a:r>
              <a:rPr dirty="0"/>
              <a:t>f </a:t>
            </a:r>
            <a:r>
              <a:rPr spc="-5" dirty="0"/>
              <a:t>if </a:t>
            </a:r>
            <a:r>
              <a:rPr dirty="0"/>
              <a:t>we </a:t>
            </a:r>
            <a:r>
              <a:rPr spc="-5" dirty="0"/>
              <a:t>search </a:t>
            </a:r>
            <a:r>
              <a:rPr dirty="0"/>
              <a:t>for  </a:t>
            </a:r>
            <a:r>
              <a:rPr spc="-5" dirty="0"/>
              <a:t>b, return </a:t>
            </a:r>
            <a:r>
              <a:rPr dirty="0"/>
              <a:t>value </a:t>
            </a:r>
            <a:r>
              <a:rPr spc="-5" dirty="0"/>
              <a:t>will </a:t>
            </a:r>
            <a:r>
              <a:rPr dirty="0"/>
              <a:t>be</a:t>
            </a:r>
            <a:r>
              <a:rPr spc="10" dirty="0"/>
              <a:t> </a:t>
            </a:r>
            <a:r>
              <a:rPr spc="-5" dirty="0"/>
              <a:t>-2</a:t>
            </a:r>
          </a:p>
          <a:p>
            <a:pPr marL="1243330" marR="648970">
              <a:lnSpc>
                <a:spcPts val="2270"/>
              </a:lnSpc>
              <a:spcBef>
                <a:spcPts val="555"/>
              </a:spcBef>
            </a:pPr>
            <a:r>
              <a:rPr dirty="0"/>
              <a:t>Array / </a:t>
            </a:r>
            <a:r>
              <a:rPr spc="-5" dirty="0"/>
              <a:t>Collection </a:t>
            </a:r>
            <a:r>
              <a:rPr dirty="0"/>
              <a:t>is </a:t>
            </a:r>
            <a:r>
              <a:rPr spc="-5" dirty="0"/>
              <a:t>sorted </a:t>
            </a:r>
            <a:r>
              <a:rPr dirty="0"/>
              <a:t>using </a:t>
            </a:r>
            <a:r>
              <a:rPr spc="-5" dirty="0"/>
              <a:t>comparator,  same comparator should </a:t>
            </a:r>
            <a:r>
              <a:rPr dirty="0"/>
              <a:t>be used </a:t>
            </a:r>
            <a:r>
              <a:rPr spc="-5" dirty="0"/>
              <a:t>in</a:t>
            </a:r>
            <a:r>
              <a:rPr spc="5" dirty="0"/>
              <a:t> </a:t>
            </a:r>
            <a:r>
              <a:rPr spc="-5" dirty="0"/>
              <a:t>search.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46530" y="1736598"/>
            <a:ext cx="191770" cy="734060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1450" spc="15" dirty="0">
                <a:solidFill>
                  <a:srgbClr val="006666"/>
                </a:solidFill>
                <a:latin typeface="Wingdings"/>
                <a:cs typeface="Wingdings"/>
              </a:rPr>
              <a:t></a:t>
            </a:r>
            <a:endParaRPr sz="14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1450" spc="15" dirty="0">
                <a:solidFill>
                  <a:srgbClr val="006666"/>
                </a:solidFill>
                <a:latin typeface="Wingdings"/>
                <a:cs typeface="Wingdings"/>
              </a:rPr>
              <a:t></a:t>
            </a:r>
            <a:endParaRPr sz="145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46530" y="2863850"/>
            <a:ext cx="191770" cy="2495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15" dirty="0">
                <a:solidFill>
                  <a:srgbClr val="006666"/>
                </a:solidFill>
                <a:latin typeface="Wingdings"/>
                <a:cs typeface="Wingdings"/>
              </a:rPr>
              <a:t></a:t>
            </a:r>
            <a:endParaRPr sz="145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46530" y="3506470"/>
            <a:ext cx="191770" cy="2495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15" dirty="0">
                <a:solidFill>
                  <a:srgbClr val="006666"/>
                </a:solidFill>
                <a:latin typeface="Wingdings"/>
                <a:cs typeface="Wingdings"/>
              </a:rPr>
              <a:t></a:t>
            </a:r>
            <a:endParaRPr sz="145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46530" y="5012689"/>
            <a:ext cx="191770" cy="2495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15" dirty="0">
                <a:solidFill>
                  <a:srgbClr val="006666"/>
                </a:solidFill>
                <a:latin typeface="Wingdings"/>
                <a:cs typeface="Wingdings"/>
              </a:rPr>
              <a:t></a:t>
            </a:r>
            <a:endParaRPr sz="145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7630" y="588009"/>
            <a:ext cx="28219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Inner</a:t>
            </a:r>
            <a:r>
              <a:rPr sz="3600" spc="-65" dirty="0"/>
              <a:t> </a:t>
            </a:r>
            <a:r>
              <a:rPr sz="3600" spc="-5" dirty="0"/>
              <a:t>Classes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332230" y="1723389"/>
            <a:ext cx="5080635" cy="269240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77190" indent="-339090">
              <a:lnSpc>
                <a:spcPct val="100000"/>
              </a:lnSpc>
              <a:spcBef>
                <a:spcPts val="820"/>
              </a:spcBef>
              <a:buClr>
                <a:srgbClr val="006666"/>
              </a:buClr>
              <a:buSzPct val="68965"/>
              <a:buFont typeface="Wingdings"/>
              <a:buChar char=""/>
              <a:tabLst>
                <a:tab pos="377190" algn="l"/>
              </a:tabLst>
            </a:pPr>
            <a:r>
              <a:rPr sz="2900" dirty="0">
                <a:latin typeface="Verdana"/>
                <a:cs typeface="Verdana"/>
              </a:rPr>
              <a:t>A </a:t>
            </a:r>
            <a:r>
              <a:rPr sz="2900" spc="-5" dirty="0">
                <a:latin typeface="Verdana"/>
                <a:cs typeface="Verdana"/>
              </a:rPr>
              <a:t>Class can</a:t>
            </a:r>
            <a:r>
              <a:rPr sz="2900" spc="-10" dirty="0">
                <a:latin typeface="Verdana"/>
                <a:cs typeface="Verdana"/>
              </a:rPr>
              <a:t> </a:t>
            </a:r>
            <a:r>
              <a:rPr sz="2900" spc="-5" dirty="0">
                <a:latin typeface="Verdana"/>
                <a:cs typeface="Verdana"/>
              </a:rPr>
              <a:t>have:</a:t>
            </a:r>
            <a:endParaRPr sz="2900">
              <a:latin typeface="Verdana"/>
              <a:cs typeface="Verdana"/>
            </a:endParaRPr>
          </a:p>
          <a:p>
            <a:pPr marL="377190" indent="-339090">
              <a:lnSpc>
                <a:spcPct val="100000"/>
              </a:lnSpc>
              <a:spcBef>
                <a:spcPts val="720"/>
              </a:spcBef>
              <a:buClr>
                <a:srgbClr val="006666"/>
              </a:buClr>
              <a:buSzPct val="68965"/>
              <a:buFont typeface="Wingdings"/>
              <a:buChar char=""/>
              <a:tabLst>
                <a:tab pos="377190" algn="l"/>
              </a:tabLst>
            </a:pPr>
            <a:r>
              <a:rPr sz="2900" spc="-5" dirty="0">
                <a:latin typeface="Verdana"/>
                <a:cs typeface="Verdana"/>
              </a:rPr>
              <a:t>Instance variable</a:t>
            </a:r>
            <a:endParaRPr sz="2900">
              <a:latin typeface="Verdana"/>
              <a:cs typeface="Verdana"/>
            </a:endParaRPr>
          </a:p>
          <a:p>
            <a:pPr marL="377190" indent="-339090">
              <a:lnSpc>
                <a:spcPct val="100000"/>
              </a:lnSpc>
              <a:spcBef>
                <a:spcPts val="720"/>
              </a:spcBef>
              <a:buClr>
                <a:srgbClr val="006666"/>
              </a:buClr>
              <a:buSzPct val="68965"/>
              <a:buFont typeface="Wingdings"/>
              <a:buChar char=""/>
              <a:tabLst>
                <a:tab pos="377190" algn="l"/>
              </a:tabLst>
            </a:pPr>
            <a:r>
              <a:rPr sz="2900" spc="-5" dirty="0">
                <a:latin typeface="Verdana"/>
                <a:cs typeface="Verdana"/>
              </a:rPr>
              <a:t>Methods</a:t>
            </a:r>
            <a:endParaRPr sz="2900">
              <a:latin typeface="Verdana"/>
              <a:cs typeface="Verdana"/>
            </a:endParaRPr>
          </a:p>
          <a:p>
            <a:pPr marL="377190" indent="-339090">
              <a:lnSpc>
                <a:spcPct val="100000"/>
              </a:lnSpc>
              <a:spcBef>
                <a:spcPts val="720"/>
              </a:spcBef>
              <a:buClr>
                <a:srgbClr val="006666"/>
              </a:buClr>
              <a:buSzPct val="68965"/>
              <a:buFont typeface="Wingdings"/>
              <a:buChar char=""/>
              <a:tabLst>
                <a:tab pos="377190" algn="l"/>
              </a:tabLst>
            </a:pPr>
            <a:r>
              <a:rPr sz="2900" spc="-5" dirty="0">
                <a:latin typeface="Verdana"/>
                <a:cs typeface="Verdana"/>
              </a:rPr>
              <a:t>Classes????</a:t>
            </a:r>
            <a:endParaRPr sz="2900">
              <a:latin typeface="Verdana"/>
              <a:cs typeface="Verdana"/>
            </a:endParaRPr>
          </a:p>
          <a:p>
            <a:pPr marL="377190" indent="-339090">
              <a:lnSpc>
                <a:spcPct val="100000"/>
              </a:lnSpc>
              <a:spcBef>
                <a:spcPts val="720"/>
              </a:spcBef>
              <a:buClr>
                <a:srgbClr val="006666"/>
              </a:buClr>
              <a:buSzPct val="68965"/>
              <a:buFont typeface="Wingdings"/>
              <a:buChar char=""/>
              <a:tabLst>
                <a:tab pos="377190" algn="l"/>
              </a:tabLst>
            </a:pPr>
            <a:r>
              <a:rPr sz="2900" dirty="0">
                <a:latin typeface="Verdana"/>
                <a:cs typeface="Verdana"/>
              </a:rPr>
              <a:t>Yes, </a:t>
            </a:r>
            <a:r>
              <a:rPr sz="2900" spc="-5" dirty="0">
                <a:latin typeface="Verdana"/>
                <a:cs typeface="Verdana"/>
              </a:rPr>
              <a:t>but </a:t>
            </a:r>
            <a:r>
              <a:rPr sz="2900" dirty="0">
                <a:latin typeface="Verdana"/>
                <a:cs typeface="Verdana"/>
              </a:rPr>
              <a:t>what </a:t>
            </a:r>
            <a:r>
              <a:rPr sz="2900" spc="-5" dirty="0">
                <a:latin typeface="Verdana"/>
                <a:cs typeface="Verdana"/>
              </a:rPr>
              <a:t>is the</a:t>
            </a:r>
            <a:r>
              <a:rPr sz="2900" spc="-80" dirty="0">
                <a:latin typeface="Verdana"/>
                <a:cs typeface="Verdana"/>
              </a:rPr>
              <a:t> </a:t>
            </a:r>
            <a:r>
              <a:rPr sz="2900" dirty="0">
                <a:latin typeface="Verdana"/>
                <a:cs typeface="Verdana"/>
              </a:rPr>
              <a:t>use?</a:t>
            </a:r>
            <a:endParaRPr sz="2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7630" y="588009"/>
            <a:ext cx="68643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Inner Classes </a:t>
            </a:r>
            <a:r>
              <a:rPr sz="3600" dirty="0"/>
              <a:t>– </a:t>
            </a:r>
            <a:r>
              <a:rPr sz="3600" spc="-5" dirty="0"/>
              <a:t>Purpose and</a:t>
            </a:r>
            <a:r>
              <a:rPr sz="3600" spc="-25" dirty="0"/>
              <a:t> </a:t>
            </a:r>
            <a:r>
              <a:rPr sz="3600" dirty="0"/>
              <a:t>Use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332230" y="1723389"/>
            <a:ext cx="6832600" cy="468122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77190" indent="-339090">
              <a:lnSpc>
                <a:spcPct val="100000"/>
              </a:lnSpc>
              <a:spcBef>
                <a:spcPts val="820"/>
              </a:spcBef>
              <a:buClr>
                <a:srgbClr val="006666"/>
              </a:buClr>
              <a:buSzPct val="68965"/>
              <a:buFont typeface="Wingdings"/>
              <a:buChar char=""/>
              <a:tabLst>
                <a:tab pos="377190" algn="l"/>
              </a:tabLst>
            </a:pPr>
            <a:r>
              <a:rPr sz="2900" dirty="0">
                <a:latin typeface="Verdana"/>
                <a:cs typeface="Verdana"/>
              </a:rPr>
              <a:t>Chat </a:t>
            </a:r>
            <a:r>
              <a:rPr sz="2900" spc="-5" dirty="0">
                <a:latin typeface="Verdana"/>
                <a:cs typeface="Verdana"/>
              </a:rPr>
              <a:t>client</a:t>
            </a:r>
            <a:r>
              <a:rPr sz="2900" spc="-20" dirty="0">
                <a:latin typeface="Verdana"/>
                <a:cs typeface="Verdana"/>
              </a:rPr>
              <a:t> </a:t>
            </a:r>
            <a:r>
              <a:rPr sz="2900" spc="-5" dirty="0">
                <a:latin typeface="Verdana"/>
                <a:cs typeface="Verdana"/>
              </a:rPr>
              <a:t>example:</a:t>
            </a:r>
            <a:endParaRPr sz="2900">
              <a:latin typeface="Verdana"/>
              <a:cs typeface="Verdana"/>
            </a:endParaRPr>
          </a:p>
          <a:p>
            <a:pPr marL="376555" marR="30480" indent="-339090">
              <a:lnSpc>
                <a:spcPct val="99900"/>
              </a:lnSpc>
              <a:spcBef>
                <a:spcPts val="720"/>
              </a:spcBef>
              <a:buClr>
                <a:srgbClr val="006666"/>
              </a:buClr>
              <a:buSzPct val="68965"/>
              <a:buFont typeface="Wingdings"/>
              <a:buChar char=""/>
              <a:tabLst>
                <a:tab pos="377190" algn="l"/>
              </a:tabLst>
            </a:pPr>
            <a:r>
              <a:rPr sz="2900" spc="-5" dirty="0">
                <a:latin typeface="Verdana"/>
                <a:cs typeface="Verdana"/>
              </a:rPr>
              <a:t>Normal operation like typing,  sending, getting messages </a:t>
            </a:r>
            <a:r>
              <a:rPr sz="2900" dirty="0">
                <a:latin typeface="Verdana"/>
                <a:cs typeface="Verdana"/>
              </a:rPr>
              <a:t>from  </a:t>
            </a:r>
            <a:r>
              <a:rPr sz="2900" spc="-5" dirty="0">
                <a:latin typeface="Verdana"/>
                <a:cs typeface="Verdana"/>
              </a:rPr>
              <a:t>server can </a:t>
            </a:r>
            <a:r>
              <a:rPr sz="2900" dirty="0">
                <a:latin typeface="Verdana"/>
                <a:cs typeface="Verdana"/>
              </a:rPr>
              <a:t>be done </a:t>
            </a:r>
            <a:r>
              <a:rPr sz="2900" spc="-5" dirty="0">
                <a:latin typeface="Verdana"/>
                <a:cs typeface="Verdana"/>
              </a:rPr>
              <a:t>in ChatClass.  But, what about even handling  messages? Where should they </a:t>
            </a:r>
            <a:r>
              <a:rPr sz="2900" dirty="0">
                <a:latin typeface="Verdana"/>
                <a:cs typeface="Verdana"/>
              </a:rPr>
              <a:t>be?  </a:t>
            </a:r>
            <a:r>
              <a:rPr sz="2900" spc="-5" dirty="0">
                <a:latin typeface="Verdana"/>
                <a:cs typeface="Verdana"/>
              </a:rPr>
              <a:t>Options are:</a:t>
            </a:r>
            <a:endParaRPr sz="2900">
              <a:latin typeface="Verdana"/>
              <a:cs typeface="Verdana"/>
            </a:endParaRPr>
          </a:p>
          <a:p>
            <a:pPr marL="781050" lvl="1" indent="-285750">
              <a:lnSpc>
                <a:spcPct val="100000"/>
              </a:lnSpc>
              <a:spcBef>
                <a:spcPts val="620"/>
              </a:spcBef>
              <a:buClr>
                <a:srgbClr val="006666"/>
              </a:buClr>
              <a:buSzPct val="70000"/>
              <a:buFont typeface="Wingdings"/>
              <a:buChar char=""/>
              <a:tabLst>
                <a:tab pos="781050" algn="l"/>
              </a:tabLst>
            </a:pPr>
            <a:r>
              <a:rPr sz="2500" spc="-10" dirty="0">
                <a:latin typeface="Verdana"/>
                <a:cs typeface="Verdana"/>
              </a:rPr>
              <a:t>Same</a:t>
            </a:r>
            <a:r>
              <a:rPr sz="2500" spc="-75" dirty="0">
                <a:latin typeface="Verdana"/>
                <a:cs typeface="Verdana"/>
              </a:rPr>
              <a:t> </a:t>
            </a:r>
            <a:r>
              <a:rPr sz="2500" spc="-10" dirty="0">
                <a:latin typeface="Verdana"/>
                <a:cs typeface="Verdana"/>
              </a:rPr>
              <a:t>class</a:t>
            </a:r>
            <a:endParaRPr sz="2500">
              <a:latin typeface="Verdana"/>
              <a:cs typeface="Verdana"/>
            </a:endParaRPr>
          </a:p>
          <a:p>
            <a:pPr marL="781050" lvl="1" indent="-285750">
              <a:lnSpc>
                <a:spcPct val="100000"/>
              </a:lnSpc>
              <a:spcBef>
                <a:spcPts val="620"/>
              </a:spcBef>
              <a:buClr>
                <a:srgbClr val="006666"/>
              </a:buClr>
              <a:buSzPct val="70000"/>
              <a:buFont typeface="Wingdings"/>
              <a:buChar char=""/>
              <a:tabLst>
                <a:tab pos="781050" algn="l"/>
              </a:tabLst>
            </a:pPr>
            <a:r>
              <a:rPr sz="2500" spc="-5" dirty="0">
                <a:latin typeface="Verdana"/>
                <a:cs typeface="Verdana"/>
              </a:rPr>
              <a:t>Other</a:t>
            </a:r>
            <a:r>
              <a:rPr sz="2500" spc="-100" dirty="0">
                <a:latin typeface="Verdana"/>
                <a:cs typeface="Verdana"/>
              </a:rPr>
              <a:t> </a:t>
            </a:r>
            <a:r>
              <a:rPr sz="2500" spc="-5" dirty="0">
                <a:latin typeface="Verdana"/>
                <a:cs typeface="Verdana"/>
              </a:rPr>
              <a:t>class</a:t>
            </a:r>
            <a:endParaRPr sz="2500">
              <a:latin typeface="Verdana"/>
              <a:cs typeface="Verdana"/>
            </a:endParaRPr>
          </a:p>
          <a:p>
            <a:pPr marL="781050" lvl="1" indent="-285750">
              <a:lnSpc>
                <a:spcPct val="100000"/>
              </a:lnSpc>
              <a:spcBef>
                <a:spcPts val="630"/>
              </a:spcBef>
              <a:buClr>
                <a:srgbClr val="006666"/>
              </a:buClr>
              <a:buSzPct val="70000"/>
              <a:buFont typeface="Wingdings"/>
              <a:buChar char=""/>
              <a:tabLst>
                <a:tab pos="781050" algn="l"/>
              </a:tabLst>
            </a:pPr>
            <a:r>
              <a:rPr sz="2500" spc="-5" dirty="0">
                <a:latin typeface="Verdana"/>
                <a:cs typeface="Verdana"/>
              </a:rPr>
              <a:t>Inner</a:t>
            </a:r>
            <a:r>
              <a:rPr sz="2500" spc="-15" dirty="0">
                <a:latin typeface="Verdana"/>
                <a:cs typeface="Verdana"/>
              </a:rPr>
              <a:t> </a:t>
            </a:r>
            <a:r>
              <a:rPr sz="2500" spc="-10" dirty="0">
                <a:latin typeface="Verdana"/>
                <a:cs typeface="Verdana"/>
              </a:rPr>
              <a:t>class</a:t>
            </a:r>
            <a:endParaRPr sz="2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7630" y="588009"/>
            <a:ext cx="4217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Inner </a:t>
            </a:r>
            <a:r>
              <a:rPr sz="3600" dirty="0"/>
              <a:t>classes -</a:t>
            </a:r>
            <a:r>
              <a:rPr sz="3600" spc="-105" dirty="0"/>
              <a:t> </a:t>
            </a:r>
            <a:r>
              <a:rPr sz="3600" spc="-5" dirty="0"/>
              <a:t>types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332230" y="1723389"/>
            <a:ext cx="5311775" cy="215900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77190" indent="-339090">
              <a:lnSpc>
                <a:spcPct val="100000"/>
              </a:lnSpc>
              <a:spcBef>
                <a:spcPts val="820"/>
              </a:spcBef>
              <a:buClr>
                <a:srgbClr val="006666"/>
              </a:buClr>
              <a:buSzPct val="68965"/>
              <a:buFont typeface="Wingdings"/>
              <a:buChar char=""/>
              <a:tabLst>
                <a:tab pos="377190" algn="l"/>
              </a:tabLst>
            </a:pPr>
            <a:r>
              <a:rPr sz="2900" spc="-5" dirty="0">
                <a:latin typeface="Verdana"/>
                <a:cs typeface="Verdana"/>
              </a:rPr>
              <a:t>(Regular) Inner</a:t>
            </a:r>
            <a:r>
              <a:rPr sz="2900" spc="-20" dirty="0">
                <a:latin typeface="Verdana"/>
                <a:cs typeface="Verdana"/>
              </a:rPr>
              <a:t> </a:t>
            </a:r>
            <a:r>
              <a:rPr sz="2900" spc="-5" dirty="0">
                <a:latin typeface="Verdana"/>
                <a:cs typeface="Verdana"/>
              </a:rPr>
              <a:t>classes</a:t>
            </a:r>
            <a:endParaRPr sz="2900">
              <a:latin typeface="Verdana"/>
              <a:cs typeface="Verdana"/>
            </a:endParaRPr>
          </a:p>
          <a:p>
            <a:pPr marL="377190" indent="-339090">
              <a:lnSpc>
                <a:spcPct val="100000"/>
              </a:lnSpc>
              <a:spcBef>
                <a:spcPts val="720"/>
              </a:spcBef>
              <a:buClr>
                <a:srgbClr val="006666"/>
              </a:buClr>
              <a:buSzPct val="68965"/>
              <a:buFont typeface="Wingdings"/>
              <a:buChar char=""/>
              <a:tabLst>
                <a:tab pos="377190" algn="l"/>
              </a:tabLst>
            </a:pPr>
            <a:r>
              <a:rPr sz="2900" spc="-5" dirty="0">
                <a:latin typeface="Verdana"/>
                <a:cs typeface="Verdana"/>
              </a:rPr>
              <a:t>Method local Inner</a:t>
            </a:r>
            <a:r>
              <a:rPr sz="2900" spc="-30" dirty="0">
                <a:latin typeface="Verdana"/>
                <a:cs typeface="Verdana"/>
              </a:rPr>
              <a:t> </a:t>
            </a:r>
            <a:r>
              <a:rPr sz="2900" spc="-5" dirty="0">
                <a:latin typeface="Verdana"/>
                <a:cs typeface="Verdana"/>
              </a:rPr>
              <a:t>classes</a:t>
            </a:r>
            <a:endParaRPr sz="2900">
              <a:latin typeface="Verdana"/>
              <a:cs typeface="Verdana"/>
            </a:endParaRPr>
          </a:p>
          <a:p>
            <a:pPr marL="377190" indent="-339090">
              <a:lnSpc>
                <a:spcPct val="100000"/>
              </a:lnSpc>
              <a:spcBef>
                <a:spcPts val="720"/>
              </a:spcBef>
              <a:buClr>
                <a:srgbClr val="006666"/>
              </a:buClr>
              <a:buSzPct val="68965"/>
              <a:buFont typeface="Wingdings"/>
              <a:buChar char=""/>
              <a:tabLst>
                <a:tab pos="377190" algn="l"/>
              </a:tabLst>
            </a:pPr>
            <a:r>
              <a:rPr sz="2900" spc="-5" dirty="0">
                <a:latin typeface="Verdana"/>
                <a:cs typeface="Verdana"/>
              </a:rPr>
              <a:t>Anonymous inner</a:t>
            </a:r>
            <a:r>
              <a:rPr sz="2900" spc="-40" dirty="0">
                <a:latin typeface="Verdana"/>
                <a:cs typeface="Verdana"/>
              </a:rPr>
              <a:t> </a:t>
            </a:r>
            <a:r>
              <a:rPr sz="2900" spc="-5" dirty="0">
                <a:latin typeface="Verdana"/>
                <a:cs typeface="Verdana"/>
              </a:rPr>
              <a:t>classes</a:t>
            </a:r>
            <a:endParaRPr sz="2900">
              <a:latin typeface="Verdana"/>
              <a:cs typeface="Verdana"/>
            </a:endParaRPr>
          </a:p>
          <a:p>
            <a:pPr marL="377190" indent="-339090">
              <a:lnSpc>
                <a:spcPct val="100000"/>
              </a:lnSpc>
              <a:spcBef>
                <a:spcPts val="720"/>
              </a:spcBef>
              <a:buClr>
                <a:srgbClr val="006666"/>
              </a:buClr>
              <a:buSzPct val="68965"/>
              <a:buFont typeface="Wingdings"/>
              <a:buChar char=""/>
              <a:tabLst>
                <a:tab pos="377190" algn="l"/>
              </a:tabLst>
            </a:pPr>
            <a:r>
              <a:rPr sz="2900" spc="-5" dirty="0">
                <a:latin typeface="Verdana"/>
                <a:cs typeface="Verdana"/>
              </a:rPr>
              <a:t>Static inner</a:t>
            </a:r>
            <a:r>
              <a:rPr sz="2900" spc="-15" dirty="0">
                <a:latin typeface="Verdana"/>
                <a:cs typeface="Verdana"/>
              </a:rPr>
              <a:t> </a:t>
            </a:r>
            <a:r>
              <a:rPr sz="2900" spc="-5" dirty="0">
                <a:latin typeface="Verdana"/>
                <a:cs typeface="Verdana"/>
              </a:rPr>
              <a:t>classes</a:t>
            </a:r>
            <a:endParaRPr sz="2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7630" y="588009"/>
            <a:ext cx="28219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Inner</a:t>
            </a:r>
            <a:r>
              <a:rPr sz="3600" spc="-65" dirty="0"/>
              <a:t> </a:t>
            </a:r>
            <a:r>
              <a:rPr sz="3600" spc="-5" dirty="0"/>
              <a:t>Classes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332230" y="1723389"/>
            <a:ext cx="7033895" cy="415417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77190" indent="-339090">
              <a:lnSpc>
                <a:spcPct val="100000"/>
              </a:lnSpc>
              <a:spcBef>
                <a:spcPts val="820"/>
              </a:spcBef>
              <a:buClr>
                <a:srgbClr val="006666"/>
              </a:buClr>
              <a:buSzPct val="68965"/>
              <a:buFont typeface="Wingdings"/>
              <a:buChar char=""/>
              <a:tabLst>
                <a:tab pos="377190" algn="l"/>
              </a:tabLst>
            </a:pPr>
            <a:r>
              <a:rPr sz="2900" spc="-5" dirty="0">
                <a:latin typeface="Verdana"/>
                <a:cs typeface="Verdana"/>
              </a:rPr>
              <a:t>Regular Inner Class (Eclipse)</a:t>
            </a:r>
            <a:endParaRPr sz="2900">
              <a:latin typeface="Verdana"/>
              <a:cs typeface="Verdana"/>
            </a:endParaRPr>
          </a:p>
          <a:p>
            <a:pPr marL="377190" indent="-339090">
              <a:lnSpc>
                <a:spcPct val="100000"/>
              </a:lnSpc>
              <a:spcBef>
                <a:spcPts val="720"/>
              </a:spcBef>
              <a:buClr>
                <a:srgbClr val="006666"/>
              </a:buClr>
              <a:buSzPct val="68965"/>
              <a:buFont typeface="Wingdings"/>
              <a:buChar char=""/>
              <a:tabLst>
                <a:tab pos="377190" algn="l"/>
              </a:tabLst>
            </a:pPr>
            <a:r>
              <a:rPr sz="2900" spc="-5" dirty="0">
                <a:latin typeface="Verdana"/>
                <a:cs typeface="Verdana"/>
              </a:rPr>
              <a:t>Method Inner</a:t>
            </a:r>
            <a:r>
              <a:rPr sz="2900" dirty="0">
                <a:latin typeface="Verdana"/>
                <a:cs typeface="Verdana"/>
              </a:rPr>
              <a:t> </a:t>
            </a:r>
            <a:r>
              <a:rPr sz="2900" spc="-5" dirty="0">
                <a:latin typeface="Verdana"/>
                <a:cs typeface="Verdana"/>
              </a:rPr>
              <a:t>Class</a:t>
            </a:r>
            <a:endParaRPr sz="2900">
              <a:latin typeface="Verdana"/>
              <a:cs typeface="Verdana"/>
            </a:endParaRPr>
          </a:p>
          <a:p>
            <a:pPr marL="781050" marR="1036955" lvl="1" indent="-285750">
              <a:lnSpc>
                <a:spcPct val="100000"/>
              </a:lnSpc>
              <a:spcBef>
                <a:spcPts val="620"/>
              </a:spcBef>
              <a:buClr>
                <a:srgbClr val="006666"/>
              </a:buClr>
              <a:buSzPct val="70000"/>
              <a:buFont typeface="Wingdings"/>
              <a:buChar char=""/>
              <a:tabLst>
                <a:tab pos="781050" algn="l"/>
              </a:tabLst>
            </a:pPr>
            <a:r>
              <a:rPr sz="2500" spc="-10" dirty="0">
                <a:latin typeface="Verdana"/>
                <a:cs typeface="Verdana"/>
              </a:rPr>
              <a:t>Same </a:t>
            </a:r>
            <a:r>
              <a:rPr sz="2500" spc="-5" dirty="0">
                <a:latin typeface="Verdana"/>
                <a:cs typeface="Verdana"/>
              </a:rPr>
              <a:t>as regular inner class with  </a:t>
            </a:r>
            <a:r>
              <a:rPr sz="2500" spc="-10" dirty="0">
                <a:latin typeface="Verdana"/>
                <a:cs typeface="Verdana"/>
              </a:rPr>
              <a:t>following</a:t>
            </a:r>
            <a:r>
              <a:rPr sz="2500" spc="-5" dirty="0">
                <a:latin typeface="Verdana"/>
                <a:cs typeface="Verdana"/>
              </a:rPr>
              <a:t> differences:</a:t>
            </a:r>
            <a:endParaRPr sz="2500">
              <a:latin typeface="Verdana"/>
              <a:cs typeface="Verdana"/>
            </a:endParaRPr>
          </a:p>
          <a:p>
            <a:pPr marL="781050" lvl="1" indent="-285750">
              <a:lnSpc>
                <a:spcPct val="100000"/>
              </a:lnSpc>
              <a:spcBef>
                <a:spcPts val="620"/>
              </a:spcBef>
              <a:buClr>
                <a:srgbClr val="006666"/>
              </a:buClr>
              <a:buSzPct val="70000"/>
              <a:buFont typeface="Wingdings"/>
              <a:buChar char=""/>
              <a:tabLst>
                <a:tab pos="781050" algn="l"/>
              </a:tabLst>
            </a:pPr>
            <a:r>
              <a:rPr sz="2500" spc="-5" dirty="0">
                <a:latin typeface="Verdana"/>
                <a:cs typeface="Verdana"/>
              </a:rPr>
              <a:t>declared inside method</a:t>
            </a:r>
            <a:endParaRPr sz="2500">
              <a:latin typeface="Verdana"/>
              <a:cs typeface="Verdana"/>
            </a:endParaRPr>
          </a:p>
          <a:p>
            <a:pPr marL="781050" lvl="1" indent="-285750">
              <a:lnSpc>
                <a:spcPct val="100000"/>
              </a:lnSpc>
              <a:spcBef>
                <a:spcPts val="630"/>
              </a:spcBef>
              <a:buClr>
                <a:srgbClr val="006666"/>
              </a:buClr>
              <a:buSzPct val="70000"/>
              <a:buFont typeface="Wingdings"/>
              <a:buChar char=""/>
              <a:tabLst>
                <a:tab pos="781050" algn="l"/>
              </a:tabLst>
            </a:pPr>
            <a:r>
              <a:rPr sz="2500" spc="-5" dirty="0">
                <a:latin typeface="Verdana"/>
                <a:cs typeface="Verdana"/>
              </a:rPr>
              <a:t>Cannot </a:t>
            </a:r>
            <a:r>
              <a:rPr sz="2500" dirty="0">
                <a:latin typeface="Verdana"/>
                <a:cs typeface="Verdana"/>
              </a:rPr>
              <a:t>be </a:t>
            </a:r>
            <a:r>
              <a:rPr sz="2500" spc="-5" dirty="0">
                <a:latin typeface="Verdana"/>
                <a:cs typeface="Verdana"/>
              </a:rPr>
              <a:t>instantiated outside</a:t>
            </a:r>
            <a:r>
              <a:rPr sz="2500" spc="-95" dirty="0">
                <a:latin typeface="Verdana"/>
                <a:cs typeface="Verdana"/>
              </a:rPr>
              <a:t> </a:t>
            </a:r>
            <a:r>
              <a:rPr sz="2500" spc="-5" dirty="0">
                <a:latin typeface="Verdana"/>
                <a:cs typeface="Verdana"/>
              </a:rPr>
              <a:t>method</a:t>
            </a:r>
            <a:endParaRPr sz="2500">
              <a:latin typeface="Verdana"/>
              <a:cs typeface="Verdana"/>
            </a:endParaRPr>
          </a:p>
          <a:p>
            <a:pPr marL="781050" lvl="1" indent="-285750">
              <a:lnSpc>
                <a:spcPct val="100000"/>
              </a:lnSpc>
              <a:spcBef>
                <a:spcPts val="620"/>
              </a:spcBef>
              <a:buClr>
                <a:srgbClr val="006666"/>
              </a:buClr>
              <a:buSzPct val="70000"/>
              <a:buFont typeface="Wingdings"/>
              <a:buChar char=""/>
              <a:tabLst>
                <a:tab pos="781050" algn="l"/>
              </a:tabLst>
            </a:pPr>
            <a:r>
              <a:rPr sz="2500" spc="-5" dirty="0">
                <a:latin typeface="Verdana"/>
                <a:cs typeface="Verdana"/>
              </a:rPr>
              <a:t>Cannot use method </a:t>
            </a:r>
            <a:r>
              <a:rPr sz="2500" spc="-10" dirty="0">
                <a:latin typeface="Verdana"/>
                <a:cs typeface="Verdana"/>
              </a:rPr>
              <a:t>local</a:t>
            </a:r>
            <a:r>
              <a:rPr sz="2500" spc="-35" dirty="0">
                <a:latin typeface="Verdana"/>
                <a:cs typeface="Verdana"/>
              </a:rPr>
              <a:t> </a:t>
            </a:r>
            <a:r>
              <a:rPr sz="2500" spc="-5" dirty="0">
                <a:latin typeface="Verdana"/>
                <a:cs typeface="Verdana"/>
              </a:rPr>
              <a:t>variables</a:t>
            </a:r>
            <a:endParaRPr sz="2500">
              <a:latin typeface="Verdana"/>
              <a:cs typeface="Verdana"/>
            </a:endParaRPr>
          </a:p>
          <a:p>
            <a:pPr marL="781050" marR="930910" lvl="1" indent="-285750">
              <a:lnSpc>
                <a:spcPct val="100000"/>
              </a:lnSpc>
              <a:spcBef>
                <a:spcPts val="620"/>
              </a:spcBef>
              <a:buClr>
                <a:srgbClr val="006666"/>
              </a:buClr>
              <a:buSzPct val="70000"/>
              <a:buFont typeface="Wingdings"/>
              <a:buChar char=""/>
              <a:tabLst>
                <a:tab pos="781050" algn="l"/>
              </a:tabLst>
            </a:pPr>
            <a:r>
              <a:rPr sz="2500" spc="-5" dirty="0">
                <a:latin typeface="Verdana"/>
                <a:cs typeface="Verdana"/>
              </a:rPr>
              <a:t>Can not use modifiers like</a:t>
            </a:r>
            <a:r>
              <a:rPr sz="2500" spc="-90" dirty="0">
                <a:latin typeface="Verdana"/>
                <a:cs typeface="Verdana"/>
              </a:rPr>
              <a:t> </a:t>
            </a:r>
            <a:r>
              <a:rPr sz="2500" spc="-5" dirty="0">
                <a:latin typeface="Verdana"/>
                <a:cs typeface="Verdana"/>
              </a:rPr>
              <a:t>public,  private, protected,</a:t>
            </a:r>
            <a:r>
              <a:rPr sz="2500" spc="-15" dirty="0">
                <a:latin typeface="Verdana"/>
                <a:cs typeface="Verdana"/>
              </a:rPr>
              <a:t> </a:t>
            </a:r>
            <a:r>
              <a:rPr sz="2500" spc="-5" dirty="0">
                <a:latin typeface="Verdana"/>
                <a:cs typeface="Verdana"/>
              </a:rPr>
              <a:t>static</a:t>
            </a:r>
            <a:endParaRPr sz="2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7630" y="588009"/>
            <a:ext cx="28219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Inner</a:t>
            </a:r>
            <a:r>
              <a:rPr sz="3600" spc="-65" dirty="0"/>
              <a:t> </a:t>
            </a:r>
            <a:r>
              <a:rPr sz="3600" spc="-5" dirty="0"/>
              <a:t>Classes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332230" y="1814829"/>
            <a:ext cx="7156450" cy="188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6555" marR="30480" indent="-339090">
              <a:lnSpc>
                <a:spcPct val="100000"/>
              </a:lnSpc>
              <a:spcBef>
                <a:spcPts val="100"/>
              </a:spcBef>
              <a:buClr>
                <a:srgbClr val="006666"/>
              </a:buClr>
              <a:buSzPct val="68965"/>
              <a:buFont typeface="Wingdings"/>
              <a:buChar char=""/>
              <a:tabLst>
                <a:tab pos="377190" algn="l"/>
              </a:tabLst>
            </a:pPr>
            <a:r>
              <a:rPr sz="2900" spc="-5" dirty="0">
                <a:latin typeface="Verdana"/>
                <a:cs typeface="Verdana"/>
              </a:rPr>
              <a:t>Anonymous Inner classes </a:t>
            </a:r>
            <a:r>
              <a:rPr sz="2900" dirty="0">
                <a:latin typeface="Verdana"/>
                <a:cs typeface="Verdana"/>
              </a:rPr>
              <a:t>- </a:t>
            </a:r>
            <a:r>
              <a:rPr sz="2900" spc="-5" dirty="0">
                <a:latin typeface="Verdana"/>
                <a:cs typeface="Verdana"/>
              </a:rPr>
              <a:t>Example  at</a:t>
            </a:r>
            <a:r>
              <a:rPr sz="2900" spc="-10" dirty="0">
                <a:latin typeface="Verdana"/>
                <a:cs typeface="Verdana"/>
              </a:rPr>
              <a:t> </a:t>
            </a:r>
            <a:r>
              <a:rPr sz="2900" spc="-5" dirty="0">
                <a:latin typeface="Verdana"/>
                <a:cs typeface="Verdana"/>
              </a:rPr>
              <a:t>Eclipse</a:t>
            </a:r>
            <a:endParaRPr sz="2900">
              <a:latin typeface="Verdana"/>
              <a:cs typeface="Verdana"/>
            </a:endParaRPr>
          </a:p>
          <a:p>
            <a:pPr marL="376555" marR="295910" indent="-339090">
              <a:lnSpc>
                <a:spcPct val="100000"/>
              </a:lnSpc>
              <a:spcBef>
                <a:spcPts val="720"/>
              </a:spcBef>
              <a:buClr>
                <a:srgbClr val="006666"/>
              </a:buClr>
              <a:buSzPct val="68965"/>
              <a:buFont typeface="Wingdings"/>
              <a:buChar char=""/>
              <a:tabLst>
                <a:tab pos="377190" algn="l"/>
              </a:tabLst>
            </a:pPr>
            <a:r>
              <a:rPr sz="2900" spc="-5" dirty="0">
                <a:latin typeface="Verdana"/>
                <a:cs typeface="Verdana"/>
              </a:rPr>
              <a:t>Static Nested classes </a:t>
            </a:r>
            <a:r>
              <a:rPr sz="2900" dirty="0">
                <a:latin typeface="Verdana"/>
                <a:cs typeface="Verdana"/>
              </a:rPr>
              <a:t>– </a:t>
            </a:r>
            <a:r>
              <a:rPr sz="2900" spc="-5" dirty="0">
                <a:latin typeface="Verdana"/>
                <a:cs typeface="Verdana"/>
              </a:rPr>
              <a:t>Example at  Eclipse</a:t>
            </a:r>
            <a:endParaRPr sz="2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6530" y="836929"/>
            <a:ext cx="1169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</a:t>
            </a:r>
            <a:r>
              <a:rPr sz="3600" spc="10" dirty="0"/>
              <a:t>l</a:t>
            </a:r>
            <a:r>
              <a:rPr sz="3600" spc="-5" dirty="0"/>
              <a:t>ass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421130" y="1770380"/>
            <a:ext cx="7177405" cy="260096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820"/>
              </a:spcBef>
              <a:buClr>
                <a:srgbClr val="006666"/>
              </a:buClr>
              <a:buSzPct val="68965"/>
              <a:buFont typeface="Wingdings"/>
              <a:buChar char=""/>
              <a:tabLst>
                <a:tab pos="381000" algn="l"/>
              </a:tabLst>
            </a:pPr>
            <a:r>
              <a:rPr sz="2900" spc="-5" dirty="0">
                <a:latin typeface="Verdana"/>
                <a:cs typeface="Verdana"/>
              </a:rPr>
              <a:t>Template</a:t>
            </a:r>
            <a:endParaRPr sz="2900">
              <a:latin typeface="Verdana"/>
              <a:cs typeface="Verdana"/>
            </a:endParaRPr>
          </a:p>
          <a:p>
            <a:pPr marL="381000" marR="30480" indent="-342900">
              <a:lnSpc>
                <a:spcPct val="100000"/>
              </a:lnSpc>
              <a:spcBef>
                <a:spcPts val="720"/>
              </a:spcBef>
              <a:buClr>
                <a:srgbClr val="006666"/>
              </a:buClr>
              <a:buSzPct val="68965"/>
              <a:buFont typeface="Wingdings"/>
              <a:buChar char=""/>
              <a:tabLst>
                <a:tab pos="381000" algn="l"/>
              </a:tabLst>
            </a:pPr>
            <a:r>
              <a:rPr sz="2900" spc="-5" dirty="0">
                <a:latin typeface="Verdana"/>
                <a:cs typeface="Verdana"/>
              </a:rPr>
              <a:t>State and behaviour </a:t>
            </a:r>
            <a:r>
              <a:rPr sz="2900" dirty="0">
                <a:latin typeface="Verdana"/>
                <a:cs typeface="Verdana"/>
              </a:rPr>
              <a:t>of object </a:t>
            </a:r>
            <a:r>
              <a:rPr sz="2900" spc="-5" dirty="0">
                <a:latin typeface="Verdana"/>
                <a:cs typeface="Verdana"/>
              </a:rPr>
              <a:t>at run  </a:t>
            </a:r>
            <a:r>
              <a:rPr sz="2900" spc="-10" dirty="0">
                <a:latin typeface="Verdana"/>
                <a:cs typeface="Verdana"/>
              </a:rPr>
              <a:t>time</a:t>
            </a:r>
            <a:endParaRPr sz="2900">
              <a:latin typeface="Verdana"/>
              <a:cs typeface="Verdana"/>
            </a:endParaRPr>
          </a:p>
          <a:p>
            <a:pPr marL="381000" indent="-342900">
              <a:lnSpc>
                <a:spcPct val="100000"/>
              </a:lnSpc>
              <a:spcBef>
                <a:spcPts val="720"/>
              </a:spcBef>
              <a:buClr>
                <a:srgbClr val="006666"/>
              </a:buClr>
              <a:buSzPct val="68965"/>
              <a:buFont typeface="Wingdings"/>
              <a:buChar char=""/>
              <a:tabLst>
                <a:tab pos="381000" algn="l"/>
              </a:tabLst>
            </a:pPr>
            <a:r>
              <a:rPr sz="2900" spc="-5" dirty="0">
                <a:latin typeface="Verdana"/>
                <a:cs typeface="Verdana"/>
              </a:rPr>
              <a:t>Abstract</a:t>
            </a:r>
            <a:r>
              <a:rPr sz="2900" spc="-10" dirty="0">
                <a:latin typeface="Verdana"/>
                <a:cs typeface="Verdana"/>
              </a:rPr>
              <a:t> </a:t>
            </a:r>
            <a:r>
              <a:rPr sz="2900" spc="-5" dirty="0">
                <a:latin typeface="Verdana"/>
                <a:cs typeface="Verdana"/>
              </a:rPr>
              <a:t>class</a:t>
            </a:r>
            <a:endParaRPr sz="2900">
              <a:latin typeface="Verdana"/>
              <a:cs typeface="Verdana"/>
            </a:endParaRPr>
          </a:p>
          <a:p>
            <a:pPr marL="381000" indent="-342900">
              <a:lnSpc>
                <a:spcPct val="100000"/>
              </a:lnSpc>
              <a:spcBef>
                <a:spcPts val="720"/>
              </a:spcBef>
              <a:buClr>
                <a:srgbClr val="006666"/>
              </a:buClr>
              <a:buSzPct val="68965"/>
              <a:buFont typeface="Wingdings"/>
              <a:buChar char=""/>
              <a:tabLst>
                <a:tab pos="381000" algn="l"/>
              </a:tabLst>
            </a:pPr>
            <a:r>
              <a:rPr sz="2900" spc="-5" dirty="0">
                <a:latin typeface="Verdana"/>
                <a:cs typeface="Verdana"/>
              </a:rPr>
              <a:t>Final</a:t>
            </a:r>
            <a:r>
              <a:rPr sz="2900" dirty="0">
                <a:latin typeface="Verdana"/>
                <a:cs typeface="Verdana"/>
              </a:rPr>
              <a:t> </a:t>
            </a:r>
            <a:r>
              <a:rPr sz="2900" spc="-5" dirty="0">
                <a:latin typeface="Verdana"/>
                <a:cs typeface="Verdana"/>
              </a:rPr>
              <a:t>class</a:t>
            </a:r>
            <a:endParaRPr sz="2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7630" y="588009"/>
            <a:ext cx="1703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Threads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332230" y="1814829"/>
            <a:ext cx="7372984" cy="289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6555" marR="30480" indent="-339090">
              <a:lnSpc>
                <a:spcPct val="100000"/>
              </a:lnSpc>
              <a:spcBef>
                <a:spcPts val="100"/>
              </a:spcBef>
              <a:buClr>
                <a:srgbClr val="006666"/>
              </a:buClr>
              <a:buSzPct val="68965"/>
              <a:buFont typeface="Wingdings"/>
              <a:buChar char=""/>
              <a:tabLst>
                <a:tab pos="377190" algn="l"/>
              </a:tabLst>
            </a:pPr>
            <a:r>
              <a:rPr sz="2900" dirty="0">
                <a:latin typeface="Verdana"/>
                <a:cs typeface="Verdana"/>
              </a:rPr>
              <a:t>A </a:t>
            </a:r>
            <a:r>
              <a:rPr sz="2900" spc="-5" dirty="0">
                <a:latin typeface="Verdana"/>
                <a:cs typeface="Verdana"/>
              </a:rPr>
              <a:t>thread </a:t>
            </a:r>
            <a:r>
              <a:rPr sz="2900" dirty="0">
                <a:latin typeface="Verdana"/>
                <a:cs typeface="Verdana"/>
              </a:rPr>
              <a:t>is a </a:t>
            </a:r>
            <a:r>
              <a:rPr sz="2900" spc="-5" dirty="0">
                <a:latin typeface="Verdana"/>
                <a:cs typeface="Verdana"/>
              </a:rPr>
              <a:t>single sequential </a:t>
            </a:r>
            <a:r>
              <a:rPr sz="2900" dirty="0">
                <a:latin typeface="Verdana"/>
                <a:cs typeface="Verdana"/>
              </a:rPr>
              <a:t>flow of  </a:t>
            </a:r>
            <a:r>
              <a:rPr sz="2900" spc="-5" dirty="0">
                <a:latin typeface="Verdana"/>
                <a:cs typeface="Verdana"/>
              </a:rPr>
              <a:t>control within </a:t>
            </a:r>
            <a:r>
              <a:rPr sz="2900" dirty="0">
                <a:latin typeface="Verdana"/>
                <a:cs typeface="Verdana"/>
              </a:rPr>
              <a:t>a</a:t>
            </a:r>
            <a:r>
              <a:rPr sz="2900" spc="-5" dirty="0">
                <a:latin typeface="Verdana"/>
                <a:cs typeface="Verdana"/>
              </a:rPr>
              <a:t> program.</a:t>
            </a:r>
            <a:endParaRPr sz="2900">
              <a:latin typeface="Verdana"/>
              <a:cs typeface="Verdana"/>
            </a:endParaRPr>
          </a:p>
          <a:p>
            <a:pPr marL="377190" indent="-339090">
              <a:lnSpc>
                <a:spcPct val="100000"/>
              </a:lnSpc>
              <a:spcBef>
                <a:spcPts val="720"/>
              </a:spcBef>
              <a:buClr>
                <a:srgbClr val="006666"/>
              </a:buClr>
              <a:buSzPct val="68965"/>
              <a:buFont typeface="Wingdings"/>
              <a:buChar char=""/>
              <a:tabLst>
                <a:tab pos="377190" algn="l"/>
              </a:tabLst>
            </a:pPr>
            <a:r>
              <a:rPr sz="2900" spc="-5" dirty="0">
                <a:latin typeface="Verdana"/>
                <a:cs typeface="Verdana"/>
              </a:rPr>
              <a:t>Multi-threading</a:t>
            </a:r>
            <a:endParaRPr sz="2900">
              <a:latin typeface="Verdana"/>
              <a:cs typeface="Verdana"/>
            </a:endParaRPr>
          </a:p>
          <a:p>
            <a:pPr marL="377190" indent="-339090">
              <a:lnSpc>
                <a:spcPct val="100000"/>
              </a:lnSpc>
              <a:spcBef>
                <a:spcPts val="720"/>
              </a:spcBef>
              <a:buClr>
                <a:srgbClr val="006666"/>
              </a:buClr>
              <a:buSzPct val="68965"/>
              <a:buFont typeface="Wingdings"/>
              <a:buChar char=""/>
              <a:tabLst>
                <a:tab pos="377190" algn="l"/>
              </a:tabLst>
            </a:pPr>
            <a:r>
              <a:rPr sz="2900" dirty="0">
                <a:latin typeface="Verdana"/>
                <a:cs typeface="Verdana"/>
              </a:rPr>
              <a:t>Types</a:t>
            </a:r>
            <a:endParaRPr sz="2900">
              <a:latin typeface="Verdana"/>
              <a:cs typeface="Verdana"/>
            </a:endParaRPr>
          </a:p>
          <a:p>
            <a:pPr marL="777240" lvl="1" indent="-281940">
              <a:lnSpc>
                <a:spcPct val="100000"/>
              </a:lnSpc>
              <a:spcBef>
                <a:spcPts val="620"/>
              </a:spcBef>
              <a:buClr>
                <a:srgbClr val="98CCCC"/>
              </a:buClr>
              <a:buSzPct val="70000"/>
              <a:buFont typeface="Wingdings"/>
              <a:buChar char=""/>
              <a:tabLst>
                <a:tab pos="777240" algn="l"/>
              </a:tabLst>
            </a:pPr>
            <a:r>
              <a:rPr sz="2500" spc="-5" dirty="0">
                <a:latin typeface="Verdana"/>
                <a:cs typeface="Verdana"/>
              </a:rPr>
              <a:t>Extending thread</a:t>
            </a:r>
            <a:r>
              <a:rPr sz="2500" spc="-20" dirty="0">
                <a:latin typeface="Verdana"/>
                <a:cs typeface="Verdana"/>
              </a:rPr>
              <a:t> </a:t>
            </a:r>
            <a:r>
              <a:rPr sz="2500" spc="-10" dirty="0">
                <a:latin typeface="Verdana"/>
                <a:cs typeface="Verdana"/>
              </a:rPr>
              <a:t>class</a:t>
            </a:r>
            <a:endParaRPr sz="2500">
              <a:latin typeface="Verdana"/>
              <a:cs typeface="Verdana"/>
            </a:endParaRPr>
          </a:p>
          <a:p>
            <a:pPr marL="777240" lvl="1" indent="-281940">
              <a:lnSpc>
                <a:spcPct val="100000"/>
              </a:lnSpc>
              <a:spcBef>
                <a:spcPts val="620"/>
              </a:spcBef>
              <a:buClr>
                <a:srgbClr val="98CCCC"/>
              </a:buClr>
              <a:buSzPct val="70000"/>
              <a:buFont typeface="Wingdings"/>
              <a:buChar char=""/>
              <a:tabLst>
                <a:tab pos="777240" algn="l"/>
              </a:tabLst>
            </a:pPr>
            <a:r>
              <a:rPr sz="2500" spc="-5" dirty="0">
                <a:latin typeface="Verdana"/>
                <a:cs typeface="Verdana"/>
              </a:rPr>
              <a:t>Implementing runnable interface</a:t>
            </a:r>
            <a:endParaRPr sz="2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7630" y="586740"/>
            <a:ext cx="3404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States of</a:t>
            </a:r>
            <a:r>
              <a:rPr sz="3600" spc="-70" dirty="0"/>
              <a:t> </a:t>
            </a:r>
            <a:r>
              <a:rPr sz="3600" spc="-5" dirty="0"/>
              <a:t>Thread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358900" y="1865630"/>
            <a:ext cx="25527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25" dirty="0">
                <a:solidFill>
                  <a:srgbClr val="006666"/>
                </a:solidFill>
                <a:latin typeface="Wingdings"/>
                <a:cs typeface="Wingdings"/>
              </a:rPr>
              <a:t>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40889" y="1723389"/>
            <a:ext cx="4777740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030855">
              <a:lnSpc>
                <a:spcPct val="120700"/>
              </a:lnSpc>
              <a:spcBef>
                <a:spcPts val="100"/>
              </a:spcBef>
            </a:pPr>
            <a:r>
              <a:rPr sz="2900" dirty="0">
                <a:latin typeface="Verdana"/>
                <a:cs typeface="Verdana"/>
              </a:rPr>
              <a:t>New  Ru</a:t>
            </a:r>
            <a:r>
              <a:rPr sz="2900" spc="-10" dirty="0">
                <a:latin typeface="Verdana"/>
                <a:cs typeface="Verdana"/>
              </a:rPr>
              <a:t>n</a:t>
            </a:r>
            <a:r>
              <a:rPr sz="2900" dirty="0">
                <a:latin typeface="Verdana"/>
                <a:cs typeface="Verdana"/>
              </a:rPr>
              <a:t>n</a:t>
            </a:r>
            <a:r>
              <a:rPr sz="2900" spc="-5" dirty="0">
                <a:latin typeface="Verdana"/>
                <a:cs typeface="Verdana"/>
              </a:rPr>
              <a:t>a</a:t>
            </a:r>
            <a:r>
              <a:rPr sz="2900" dirty="0">
                <a:latin typeface="Verdana"/>
                <a:cs typeface="Verdana"/>
              </a:rPr>
              <a:t>b</a:t>
            </a:r>
            <a:r>
              <a:rPr sz="2900" spc="-10" dirty="0">
                <a:latin typeface="Verdana"/>
                <a:cs typeface="Verdana"/>
              </a:rPr>
              <a:t>l</a:t>
            </a:r>
            <a:r>
              <a:rPr sz="2900" dirty="0">
                <a:latin typeface="Verdana"/>
                <a:cs typeface="Verdana"/>
              </a:rPr>
              <a:t>e  </a:t>
            </a:r>
            <a:r>
              <a:rPr sz="2900" spc="-5" dirty="0">
                <a:latin typeface="Verdana"/>
                <a:cs typeface="Verdana"/>
              </a:rPr>
              <a:t>Running</a:t>
            </a:r>
            <a:endParaRPr sz="2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900" spc="-5" dirty="0">
                <a:latin typeface="Verdana"/>
                <a:cs typeface="Verdana"/>
              </a:rPr>
              <a:t>Waiting/Blocked/Sleeping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8900" y="2399030"/>
            <a:ext cx="25527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25" dirty="0">
                <a:solidFill>
                  <a:srgbClr val="006666"/>
                </a:solidFill>
                <a:latin typeface="Wingdings"/>
                <a:cs typeface="Wingdings"/>
              </a:rPr>
              <a:t>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8900" y="2932430"/>
            <a:ext cx="25527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25" dirty="0">
                <a:solidFill>
                  <a:srgbClr val="006666"/>
                </a:solidFill>
                <a:latin typeface="Wingdings"/>
                <a:cs typeface="Wingdings"/>
              </a:rPr>
              <a:t>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8900" y="3465829"/>
            <a:ext cx="25527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25" dirty="0">
                <a:solidFill>
                  <a:srgbClr val="006666"/>
                </a:solidFill>
                <a:latin typeface="Wingdings"/>
                <a:cs typeface="Wingdings"/>
              </a:rPr>
              <a:t>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8900" y="4000500"/>
            <a:ext cx="25527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25" dirty="0">
                <a:solidFill>
                  <a:srgbClr val="006666"/>
                </a:solidFill>
                <a:latin typeface="Wingdings"/>
                <a:cs typeface="Wingdings"/>
              </a:rPr>
              <a:t>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40889" y="3948429"/>
            <a:ext cx="978535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dirty="0">
                <a:latin typeface="Verdana"/>
                <a:cs typeface="Verdana"/>
              </a:rPr>
              <a:t>D</a:t>
            </a:r>
            <a:r>
              <a:rPr sz="2900" spc="-10" dirty="0">
                <a:latin typeface="Verdana"/>
                <a:cs typeface="Verdana"/>
              </a:rPr>
              <a:t>e</a:t>
            </a:r>
            <a:r>
              <a:rPr sz="2900" spc="-5" dirty="0">
                <a:latin typeface="Verdana"/>
                <a:cs typeface="Verdana"/>
              </a:rPr>
              <a:t>ad</a:t>
            </a:r>
            <a:endParaRPr sz="290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703637" y="3856037"/>
            <a:ext cx="1483995" cy="1242695"/>
            <a:chOff x="3703637" y="3856037"/>
            <a:chExt cx="1483995" cy="1242695"/>
          </a:xfrm>
        </p:grpSpPr>
        <p:sp>
          <p:nvSpPr>
            <p:cNvPr id="11" name="object 11"/>
            <p:cNvSpPr/>
            <p:nvPr/>
          </p:nvSpPr>
          <p:spPr>
            <a:xfrm>
              <a:off x="3708400" y="3860800"/>
              <a:ext cx="1474470" cy="1233170"/>
            </a:xfrm>
            <a:custGeom>
              <a:avLst/>
              <a:gdLst/>
              <a:ahLst/>
              <a:cxnLst/>
              <a:rect l="l" t="t" r="r" b="b"/>
              <a:pathLst>
                <a:path w="1474470" h="1233170">
                  <a:moveTo>
                    <a:pt x="737870" y="0"/>
                  </a:moveTo>
                  <a:lnTo>
                    <a:pt x="685155" y="1545"/>
                  </a:lnTo>
                  <a:lnTo>
                    <a:pt x="633444" y="6112"/>
                  </a:lnTo>
                  <a:lnTo>
                    <a:pt x="582861" y="13598"/>
                  </a:lnTo>
                  <a:lnTo>
                    <a:pt x="533531" y="23897"/>
                  </a:lnTo>
                  <a:lnTo>
                    <a:pt x="485578" y="36906"/>
                  </a:lnTo>
                  <a:lnTo>
                    <a:pt x="439126" y="52521"/>
                  </a:lnTo>
                  <a:lnTo>
                    <a:pt x="394301" y="70638"/>
                  </a:lnTo>
                  <a:lnTo>
                    <a:pt x="351228" y="91153"/>
                  </a:lnTo>
                  <a:lnTo>
                    <a:pt x="310029" y="113962"/>
                  </a:lnTo>
                  <a:lnTo>
                    <a:pt x="270832" y="138962"/>
                  </a:lnTo>
                  <a:lnTo>
                    <a:pt x="233759" y="166047"/>
                  </a:lnTo>
                  <a:lnTo>
                    <a:pt x="198936" y="195115"/>
                  </a:lnTo>
                  <a:lnTo>
                    <a:pt x="166487" y="226060"/>
                  </a:lnTo>
                  <a:lnTo>
                    <a:pt x="136537" y="258781"/>
                  </a:lnTo>
                  <a:lnTo>
                    <a:pt x="109210" y="293171"/>
                  </a:lnTo>
                  <a:lnTo>
                    <a:pt x="84632" y="329128"/>
                  </a:lnTo>
                  <a:lnTo>
                    <a:pt x="62926" y="366547"/>
                  </a:lnTo>
                  <a:lnTo>
                    <a:pt x="44218" y="405324"/>
                  </a:lnTo>
                  <a:lnTo>
                    <a:pt x="28632" y="445356"/>
                  </a:lnTo>
                  <a:lnTo>
                    <a:pt x="16292" y="486539"/>
                  </a:lnTo>
                  <a:lnTo>
                    <a:pt x="7324" y="528768"/>
                  </a:lnTo>
                  <a:lnTo>
                    <a:pt x="1851" y="571939"/>
                  </a:lnTo>
                  <a:lnTo>
                    <a:pt x="0" y="615950"/>
                  </a:lnTo>
                  <a:lnTo>
                    <a:pt x="1851" y="660118"/>
                  </a:lnTo>
                  <a:lnTo>
                    <a:pt x="7324" y="703435"/>
                  </a:lnTo>
                  <a:lnTo>
                    <a:pt x="16292" y="745795"/>
                  </a:lnTo>
                  <a:lnTo>
                    <a:pt x="28632" y="787097"/>
                  </a:lnTo>
                  <a:lnTo>
                    <a:pt x="44218" y="827236"/>
                  </a:lnTo>
                  <a:lnTo>
                    <a:pt x="62926" y="866109"/>
                  </a:lnTo>
                  <a:lnTo>
                    <a:pt x="84632" y="903614"/>
                  </a:lnTo>
                  <a:lnTo>
                    <a:pt x="109210" y="939646"/>
                  </a:lnTo>
                  <a:lnTo>
                    <a:pt x="136537" y="974102"/>
                  </a:lnTo>
                  <a:lnTo>
                    <a:pt x="166487" y="1006879"/>
                  </a:lnTo>
                  <a:lnTo>
                    <a:pt x="198936" y="1037874"/>
                  </a:lnTo>
                  <a:lnTo>
                    <a:pt x="233759" y="1066983"/>
                  </a:lnTo>
                  <a:lnTo>
                    <a:pt x="270832" y="1094103"/>
                  </a:lnTo>
                  <a:lnTo>
                    <a:pt x="310029" y="1119131"/>
                  </a:lnTo>
                  <a:lnTo>
                    <a:pt x="351228" y="1141962"/>
                  </a:lnTo>
                  <a:lnTo>
                    <a:pt x="394301" y="1162495"/>
                  </a:lnTo>
                  <a:lnTo>
                    <a:pt x="439126" y="1180626"/>
                  </a:lnTo>
                  <a:lnTo>
                    <a:pt x="485578" y="1196250"/>
                  </a:lnTo>
                  <a:lnTo>
                    <a:pt x="533531" y="1209265"/>
                  </a:lnTo>
                  <a:lnTo>
                    <a:pt x="582861" y="1219568"/>
                  </a:lnTo>
                  <a:lnTo>
                    <a:pt x="633444" y="1227056"/>
                  </a:lnTo>
                  <a:lnTo>
                    <a:pt x="685155" y="1231624"/>
                  </a:lnTo>
                  <a:lnTo>
                    <a:pt x="737870" y="1233170"/>
                  </a:lnTo>
                  <a:lnTo>
                    <a:pt x="790425" y="1231624"/>
                  </a:lnTo>
                  <a:lnTo>
                    <a:pt x="841991" y="1227056"/>
                  </a:lnTo>
                  <a:lnTo>
                    <a:pt x="892443" y="1219568"/>
                  </a:lnTo>
                  <a:lnTo>
                    <a:pt x="941654" y="1209265"/>
                  </a:lnTo>
                  <a:lnTo>
                    <a:pt x="989500" y="1196250"/>
                  </a:lnTo>
                  <a:lnTo>
                    <a:pt x="1035856" y="1180626"/>
                  </a:lnTo>
                  <a:lnTo>
                    <a:pt x="1080595" y="1162495"/>
                  </a:lnTo>
                  <a:lnTo>
                    <a:pt x="1123594" y="1141962"/>
                  </a:lnTo>
                  <a:lnTo>
                    <a:pt x="1164726" y="1119131"/>
                  </a:lnTo>
                  <a:lnTo>
                    <a:pt x="1203867" y="1094103"/>
                  </a:lnTo>
                  <a:lnTo>
                    <a:pt x="1240891" y="1066983"/>
                  </a:lnTo>
                  <a:lnTo>
                    <a:pt x="1275672" y="1037874"/>
                  </a:lnTo>
                  <a:lnTo>
                    <a:pt x="1308087" y="1006879"/>
                  </a:lnTo>
                  <a:lnTo>
                    <a:pt x="1338008" y="974102"/>
                  </a:lnTo>
                  <a:lnTo>
                    <a:pt x="1365312" y="939646"/>
                  </a:lnTo>
                  <a:lnTo>
                    <a:pt x="1389873" y="903614"/>
                  </a:lnTo>
                  <a:lnTo>
                    <a:pt x="1411566" y="866109"/>
                  </a:lnTo>
                  <a:lnTo>
                    <a:pt x="1430264" y="827236"/>
                  </a:lnTo>
                  <a:lnTo>
                    <a:pt x="1445844" y="787097"/>
                  </a:lnTo>
                  <a:lnTo>
                    <a:pt x="1458180" y="745795"/>
                  </a:lnTo>
                  <a:lnTo>
                    <a:pt x="1467146" y="703435"/>
                  </a:lnTo>
                  <a:lnTo>
                    <a:pt x="1472618" y="660118"/>
                  </a:lnTo>
                  <a:lnTo>
                    <a:pt x="1474470" y="615950"/>
                  </a:lnTo>
                  <a:lnTo>
                    <a:pt x="1472618" y="571939"/>
                  </a:lnTo>
                  <a:lnTo>
                    <a:pt x="1467146" y="528768"/>
                  </a:lnTo>
                  <a:lnTo>
                    <a:pt x="1458180" y="486539"/>
                  </a:lnTo>
                  <a:lnTo>
                    <a:pt x="1445844" y="445356"/>
                  </a:lnTo>
                  <a:lnTo>
                    <a:pt x="1430264" y="405324"/>
                  </a:lnTo>
                  <a:lnTo>
                    <a:pt x="1411566" y="366547"/>
                  </a:lnTo>
                  <a:lnTo>
                    <a:pt x="1389873" y="329128"/>
                  </a:lnTo>
                  <a:lnTo>
                    <a:pt x="1365312" y="293171"/>
                  </a:lnTo>
                  <a:lnTo>
                    <a:pt x="1338008" y="258781"/>
                  </a:lnTo>
                  <a:lnTo>
                    <a:pt x="1308087" y="226060"/>
                  </a:lnTo>
                  <a:lnTo>
                    <a:pt x="1275672" y="195115"/>
                  </a:lnTo>
                  <a:lnTo>
                    <a:pt x="1240891" y="166047"/>
                  </a:lnTo>
                  <a:lnTo>
                    <a:pt x="1203867" y="138962"/>
                  </a:lnTo>
                  <a:lnTo>
                    <a:pt x="1164726" y="113962"/>
                  </a:lnTo>
                  <a:lnTo>
                    <a:pt x="1123594" y="91153"/>
                  </a:lnTo>
                  <a:lnTo>
                    <a:pt x="1080595" y="70638"/>
                  </a:lnTo>
                  <a:lnTo>
                    <a:pt x="1035856" y="52521"/>
                  </a:lnTo>
                  <a:lnTo>
                    <a:pt x="989500" y="36906"/>
                  </a:lnTo>
                  <a:lnTo>
                    <a:pt x="941654" y="23897"/>
                  </a:lnTo>
                  <a:lnTo>
                    <a:pt x="892443" y="13598"/>
                  </a:lnTo>
                  <a:lnTo>
                    <a:pt x="841991" y="6112"/>
                  </a:lnTo>
                  <a:lnTo>
                    <a:pt x="790425" y="1545"/>
                  </a:lnTo>
                  <a:lnTo>
                    <a:pt x="737870" y="0"/>
                  </a:lnTo>
                  <a:close/>
                </a:path>
              </a:pathLst>
            </a:custGeom>
            <a:solidFill>
              <a:srgbClr val="98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708400" y="3860800"/>
              <a:ext cx="1474470" cy="1233170"/>
            </a:xfrm>
            <a:custGeom>
              <a:avLst/>
              <a:gdLst/>
              <a:ahLst/>
              <a:cxnLst/>
              <a:rect l="l" t="t" r="r" b="b"/>
              <a:pathLst>
                <a:path w="1474470" h="1233170">
                  <a:moveTo>
                    <a:pt x="737870" y="1233170"/>
                  </a:moveTo>
                  <a:lnTo>
                    <a:pt x="685155" y="1231624"/>
                  </a:lnTo>
                  <a:lnTo>
                    <a:pt x="633444" y="1227056"/>
                  </a:lnTo>
                  <a:lnTo>
                    <a:pt x="582861" y="1219568"/>
                  </a:lnTo>
                  <a:lnTo>
                    <a:pt x="533531" y="1209265"/>
                  </a:lnTo>
                  <a:lnTo>
                    <a:pt x="485578" y="1196250"/>
                  </a:lnTo>
                  <a:lnTo>
                    <a:pt x="439126" y="1180626"/>
                  </a:lnTo>
                  <a:lnTo>
                    <a:pt x="394301" y="1162495"/>
                  </a:lnTo>
                  <a:lnTo>
                    <a:pt x="351228" y="1141962"/>
                  </a:lnTo>
                  <a:lnTo>
                    <a:pt x="310029" y="1119131"/>
                  </a:lnTo>
                  <a:lnTo>
                    <a:pt x="270832" y="1094103"/>
                  </a:lnTo>
                  <a:lnTo>
                    <a:pt x="233759" y="1066983"/>
                  </a:lnTo>
                  <a:lnTo>
                    <a:pt x="198936" y="1037874"/>
                  </a:lnTo>
                  <a:lnTo>
                    <a:pt x="166487" y="1006879"/>
                  </a:lnTo>
                  <a:lnTo>
                    <a:pt x="136537" y="974102"/>
                  </a:lnTo>
                  <a:lnTo>
                    <a:pt x="109210" y="939646"/>
                  </a:lnTo>
                  <a:lnTo>
                    <a:pt x="84632" y="903614"/>
                  </a:lnTo>
                  <a:lnTo>
                    <a:pt x="62926" y="866109"/>
                  </a:lnTo>
                  <a:lnTo>
                    <a:pt x="44218" y="827236"/>
                  </a:lnTo>
                  <a:lnTo>
                    <a:pt x="28632" y="787097"/>
                  </a:lnTo>
                  <a:lnTo>
                    <a:pt x="16292" y="745795"/>
                  </a:lnTo>
                  <a:lnTo>
                    <a:pt x="7324" y="703435"/>
                  </a:lnTo>
                  <a:lnTo>
                    <a:pt x="1851" y="660118"/>
                  </a:lnTo>
                  <a:lnTo>
                    <a:pt x="0" y="615950"/>
                  </a:lnTo>
                  <a:lnTo>
                    <a:pt x="1851" y="571939"/>
                  </a:lnTo>
                  <a:lnTo>
                    <a:pt x="7324" y="528768"/>
                  </a:lnTo>
                  <a:lnTo>
                    <a:pt x="16292" y="486539"/>
                  </a:lnTo>
                  <a:lnTo>
                    <a:pt x="28632" y="445356"/>
                  </a:lnTo>
                  <a:lnTo>
                    <a:pt x="44218" y="405324"/>
                  </a:lnTo>
                  <a:lnTo>
                    <a:pt x="62926" y="366547"/>
                  </a:lnTo>
                  <a:lnTo>
                    <a:pt x="84632" y="329128"/>
                  </a:lnTo>
                  <a:lnTo>
                    <a:pt x="109210" y="293171"/>
                  </a:lnTo>
                  <a:lnTo>
                    <a:pt x="136537" y="258781"/>
                  </a:lnTo>
                  <a:lnTo>
                    <a:pt x="166487" y="226060"/>
                  </a:lnTo>
                  <a:lnTo>
                    <a:pt x="198936" y="195115"/>
                  </a:lnTo>
                  <a:lnTo>
                    <a:pt x="233759" y="166047"/>
                  </a:lnTo>
                  <a:lnTo>
                    <a:pt x="270832" y="138962"/>
                  </a:lnTo>
                  <a:lnTo>
                    <a:pt x="310029" y="113962"/>
                  </a:lnTo>
                  <a:lnTo>
                    <a:pt x="351228" y="91153"/>
                  </a:lnTo>
                  <a:lnTo>
                    <a:pt x="394301" y="70638"/>
                  </a:lnTo>
                  <a:lnTo>
                    <a:pt x="439126" y="52521"/>
                  </a:lnTo>
                  <a:lnTo>
                    <a:pt x="485578" y="36906"/>
                  </a:lnTo>
                  <a:lnTo>
                    <a:pt x="533531" y="23897"/>
                  </a:lnTo>
                  <a:lnTo>
                    <a:pt x="582861" y="13598"/>
                  </a:lnTo>
                  <a:lnTo>
                    <a:pt x="633444" y="6112"/>
                  </a:lnTo>
                  <a:lnTo>
                    <a:pt x="685155" y="1545"/>
                  </a:lnTo>
                  <a:lnTo>
                    <a:pt x="737870" y="0"/>
                  </a:lnTo>
                  <a:lnTo>
                    <a:pt x="790425" y="1545"/>
                  </a:lnTo>
                  <a:lnTo>
                    <a:pt x="841991" y="6112"/>
                  </a:lnTo>
                  <a:lnTo>
                    <a:pt x="892443" y="13598"/>
                  </a:lnTo>
                  <a:lnTo>
                    <a:pt x="941654" y="23897"/>
                  </a:lnTo>
                  <a:lnTo>
                    <a:pt x="989500" y="36906"/>
                  </a:lnTo>
                  <a:lnTo>
                    <a:pt x="1035856" y="52521"/>
                  </a:lnTo>
                  <a:lnTo>
                    <a:pt x="1080595" y="70638"/>
                  </a:lnTo>
                  <a:lnTo>
                    <a:pt x="1123594" y="91153"/>
                  </a:lnTo>
                  <a:lnTo>
                    <a:pt x="1164726" y="113962"/>
                  </a:lnTo>
                  <a:lnTo>
                    <a:pt x="1203867" y="138962"/>
                  </a:lnTo>
                  <a:lnTo>
                    <a:pt x="1240891" y="166047"/>
                  </a:lnTo>
                  <a:lnTo>
                    <a:pt x="1275672" y="195115"/>
                  </a:lnTo>
                  <a:lnTo>
                    <a:pt x="1308087" y="226060"/>
                  </a:lnTo>
                  <a:lnTo>
                    <a:pt x="1338008" y="258781"/>
                  </a:lnTo>
                  <a:lnTo>
                    <a:pt x="1365312" y="293171"/>
                  </a:lnTo>
                  <a:lnTo>
                    <a:pt x="1389873" y="329128"/>
                  </a:lnTo>
                  <a:lnTo>
                    <a:pt x="1411566" y="366547"/>
                  </a:lnTo>
                  <a:lnTo>
                    <a:pt x="1430264" y="405324"/>
                  </a:lnTo>
                  <a:lnTo>
                    <a:pt x="1445844" y="445356"/>
                  </a:lnTo>
                  <a:lnTo>
                    <a:pt x="1458180" y="486539"/>
                  </a:lnTo>
                  <a:lnTo>
                    <a:pt x="1467146" y="528768"/>
                  </a:lnTo>
                  <a:lnTo>
                    <a:pt x="1472618" y="571939"/>
                  </a:lnTo>
                  <a:lnTo>
                    <a:pt x="1474470" y="615950"/>
                  </a:lnTo>
                  <a:lnTo>
                    <a:pt x="1472618" y="660118"/>
                  </a:lnTo>
                  <a:lnTo>
                    <a:pt x="1467146" y="703435"/>
                  </a:lnTo>
                  <a:lnTo>
                    <a:pt x="1458180" y="745795"/>
                  </a:lnTo>
                  <a:lnTo>
                    <a:pt x="1445844" y="787097"/>
                  </a:lnTo>
                  <a:lnTo>
                    <a:pt x="1430264" y="827236"/>
                  </a:lnTo>
                  <a:lnTo>
                    <a:pt x="1411566" y="866109"/>
                  </a:lnTo>
                  <a:lnTo>
                    <a:pt x="1389873" y="903614"/>
                  </a:lnTo>
                  <a:lnTo>
                    <a:pt x="1365312" y="939646"/>
                  </a:lnTo>
                  <a:lnTo>
                    <a:pt x="1338008" y="974102"/>
                  </a:lnTo>
                  <a:lnTo>
                    <a:pt x="1308087" y="1006879"/>
                  </a:lnTo>
                  <a:lnTo>
                    <a:pt x="1275672" y="1037874"/>
                  </a:lnTo>
                  <a:lnTo>
                    <a:pt x="1240891" y="1066983"/>
                  </a:lnTo>
                  <a:lnTo>
                    <a:pt x="1203867" y="1094103"/>
                  </a:lnTo>
                  <a:lnTo>
                    <a:pt x="1164726" y="1119131"/>
                  </a:lnTo>
                  <a:lnTo>
                    <a:pt x="1123594" y="1141962"/>
                  </a:lnTo>
                  <a:lnTo>
                    <a:pt x="1080595" y="1162495"/>
                  </a:lnTo>
                  <a:lnTo>
                    <a:pt x="1035856" y="1180626"/>
                  </a:lnTo>
                  <a:lnTo>
                    <a:pt x="989500" y="1196250"/>
                  </a:lnTo>
                  <a:lnTo>
                    <a:pt x="941654" y="1209265"/>
                  </a:lnTo>
                  <a:lnTo>
                    <a:pt x="892443" y="1219568"/>
                  </a:lnTo>
                  <a:lnTo>
                    <a:pt x="841991" y="1227056"/>
                  </a:lnTo>
                  <a:lnTo>
                    <a:pt x="790425" y="1231624"/>
                  </a:lnTo>
                  <a:lnTo>
                    <a:pt x="737870" y="123317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065270" y="4145279"/>
            <a:ext cx="76073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Waiting </a:t>
            </a:r>
            <a:r>
              <a:rPr sz="1400" dirty="0">
                <a:latin typeface="Arial"/>
                <a:cs typeface="Arial"/>
              </a:rPr>
              <a:t>/  Blocked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/  </a:t>
            </a:r>
            <a:r>
              <a:rPr sz="1400" spc="-5" dirty="0">
                <a:latin typeface="Arial"/>
                <a:cs typeface="Arial"/>
              </a:rPr>
              <a:t>Sleeping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585267" y="5225097"/>
            <a:ext cx="1160145" cy="1087755"/>
            <a:chOff x="6585267" y="5225097"/>
            <a:chExt cx="1160145" cy="1087755"/>
          </a:xfrm>
        </p:grpSpPr>
        <p:sp>
          <p:nvSpPr>
            <p:cNvPr id="15" name="object 15"/>
            <p:cNvSpPr/>
            <p:nvPr/>
          </p:nvSpPr>
          <p:spPr>
            <a:xfrm>
              <a:off x="6590030" y="5229859"/>
              <a:ext cx="1150620" cy="1078230"/>
            </a:xfrm>
            <a:custGeom>
              <a:avLst/>
              <a:gdLst/>
              <a:ahLst/>
              <a:cxnLst/>
              <a:rect l="l" t="t" r="r" b="b"/>
              <a:pathLst>
                <a:path w="1150620" h="1078229">
                  <a:moveTo>
                    <a:pt x="575310" y="0"/>
                  </a:moveTo>
                  <a:lnTo>
                    <a:pt x="525523" y="1978"/>
                  </a:lnTo>
                  <a:lnTo>
                    <a:pt x="476941" y="7806"/>
                  </a:lnTo>
                  <a:lnTo>
                    <a:pt x="429732" y="17322"/>
                  </a:lnTo>
                  <a:lnTo>
                    <a:pt x="384068" y="30365"/>
                  </a:lnTo>
                  <a:lnTo>
                    <a:pt x="340119" y="46775"/>
                  </a:lnTo>
                  <a:lnTo>
                    <a:pt x="298053" y="66390"/>
                  </a:lnTo>
                  <a:lnTo>
                    <a:pt x="258042" y="89049"/>
                  </a:lnTo>
                  <a:lnTo>
                    <a:pt x="220255" y="114590"/>
                  </a:lnTo>
                  <a:lnTo>
                    <a:pt x="184861" y="142854"/>
                  </a:lnTo>
                  <a:lnTo>
                    <a:pt x="152032" y="173678"/>
                  </a:lnTo>
                  <a:lnTo>
                    <a:pt x="121937" y="206902"/>
                  </a:lnTo>
                  <a:lnTo>
                    <a:pt x="94746" y="242364"/>
                  </a:lnTo>
                  <a:lnTo>
                    <a:pt x="70629" y="279904"/>
                  </a:lnTo>
                  <a:lnTo>
                    <a:pt x="49756" y="319360"/>
                  </a:lnTo>
                  <a:lnTo>
                    <a:pt x="32297" y="360572"/>
                  </a:lnTo>
                  <a:lnTo>
                    <a:pt x="18422" y="403378"/>
                  </a:lnTo>
                  <a:lnTo>
                    <a:pt x="8301" y="447617"/>
                  </a:lnTo>
                  <a:lnTo>
                    <a:pt x="2103" y="493128"/>
                  </a:lnTo>
                  <a:lnTo>
                    <a:pt x="0" y="539749"/>
                  </a:lnTo>
                  <a:lnTo>
                    <a:pt x="2103" y="586181"/>
                  </a:lnTo>
                  <a:lnTo>
                    <a:pt x="8301" y="631522"/>
                  </a:lnTo>
                  <a:lnTo>
                    <a:pt x="18422" y="675610"/>
                  </a:lnTo>
                  <a:lnTo>
                    <a:pt x="32297" y="718282"/>
                  </a:lnTo>
                  <a:lnTo>
                    <a:pt x="49756" y="759377"/>
                  </a:lnTo>
                  <a:lnTo>
                    <a:pt x="70629" y="798732"/>
                  </a:lnTo>
                  <a:lnTo>
                    <a:pt x="94746" y="836185"/>
                  </a:lnTo>
                  <a:lnTo>
                    <a:pt x="121937" y="871574"/>
                  </a:lnTo>
                  <a:lnTo>
                    <a:pt x="152032" y="904736"/>
                  </a:lnTo>
                  <a:lnTo>
                    <a:pt x="184861" y="935510"/>
                  </a:lnTo>
                  <a:lnTo>
                    <a:pt x="220255" y="963734"/>
                  </a:lnTo>
                  <a:lnTo>
                    <a:pt x="258042" y="989244"/>
                  </a:lnTo>
                  <a:lnTo>
                    <a:pt x="298053" y="1011879"/>
                  </a:lnTo>
                  <a:lnTo>
                    <a:pt x="340119" y="1031477"/>
                  </a:lnTo>
                  <a:lnTo>
                    <a:pt x="384068" y="1047875"/>
                  </a:lnTo>
                  <a:lnTo>
                    <a:pt x="429732" y="1060912"/>
                  </a:lnTo>
                  <a:lnTo>
                    <a:pt x="476941" y="1070425"/>
                  </a:lnTo>
                  <a:lnTo>
                    <a:pt x="525523" y="1076251"/>
                  </a:lnTo>
                  <a:lnTo>
                    <a:pt x="575310" y="1078230"/>
                  </a:lnTo>
                  <a:lnTo>
                    <a:pt x="624916" y="1076251"/>
                  </a:lnTo>
                  <a:lnTo>
                    <a:pt x="673357" y="1070425"/>
                  </a:lnTo>
                  <a:lnTo>
                    <a:pt x="720460" y="1060912"/>
                  </a:lnTo>
                  <a:lnTo>
                    <a:pt x="766051" y="1047875"/>
                  </a:lnTo>
                  <a:lnTo>
                    <a:pt x="809956" y="1031477"/>
                  </a:lnTo>
                  <a:lnTo>
                    <a:pt x="852002" y="1011879"/>
                  </a:lnTo>
                  <a:lnTo>
                    <a:pt x="892017" y="989244"/>
                  </a:lnTo>
                  <a:lnTo>
                    <a:pt x="929827" y="963734"/>
                  </a:lnTo>
                  <a:lnTo>
                    <a:pt x="965258" y="935510"/>
                  </a:lnTo>
                  <a:lnTo>
                    <a:pt x="998137" y="904736"/>
                  </a:lnTo>
                  <a:lnTo>
                    <a:pt x="1028291" y="871574"/>
                  </a:lnTo>
                  <a:lnTo>
                    <a:pt x="1055546" y="836185"/>
                  </a:lnTo>
                  <a:lnTo>
                    <a:pt x="1079730" y="798732"/>
                  </a:lnTo>
                  <a:lnTo>
                    <a:pt x="1100668" y="759377"/>
                  </a:lnTo>
                  <a:lnTo>
                    <a:pt x="1118189" y="718282"/>
                  </a:lnTo>
                  <a:lnTo>
                    <a:pt x="1132117" y="675610"/>
                  </a:lnTo>
                  <a:lnTo>
                    <a:pt x="1142281" y="631522"/>
                  </a:lnTo>
                  <a:lnTo>
                    <a:pt x="1148506" y="586181"/>
                  </a:lnTo>
                  <a:lnTo>
                    <a:pt x="1150620" y="539749"/>
                  </a:lnTo>
                  <a:lnTo>
                    <a:pt x="1148506" y="493128"/>
                  </a:lnTo>
                  <a:lnTo>
                    <a:pt x="1142281" y="447617"/>
                  </a:lnTo>
                  <a:lnTo>
                    <a:pt x="1132117" y="403378"/>
                  </a:lnTo>
                  <a:lnTo>
                    <a:pt x="1118189" y="360572"/>
                  </a:lnTo>
                  <a:lnTo>
                    <a:pt x="1100668" y="319360"/>
                  </a:lnTo>
                  <a:lnTo>
                    <a:pt x="1079730" y="279904"/>
                  </a:lnTo>
                  <a:lnTo>
                    <a:pt x="1055546" y="242364"/>
                  </a:lnTo>
                  <a:lnTo>
                    <a:pt x="1028291" y="206902"/>
                  </a:lnTo>
                  <a:lnTo>
                    <a:pt x="998137" y="173678"/>
                  </a:lnTo>
                  <a:lnTo>
                    <a:pt x="965258" y="142854"/>
                  </a:lnTo>
                  <a:lnTo>
                    <a:pt x="929827" y="114590"/>
                  </a:lnTo>
                  <a:lnTo>
                    <a:pt x="892017" y="89049"/>
                  </a:lnTo>
                  <a:lnTo>
                    <a:pt x="852002" y="66390"/>
                  </a:lnTo>
                  <a:lnTo>
                    <a:pt x="809956" y="46775"/>
                  </a:lnTo>
                  <a:lnTo>
                    <a:pt x="766051" y="30365"/>
                  </a:lnTo>
                  <a:lnTo>
                    <a:pt x="720460" y="17322"/>
                  </a:lnTo>
                  <a:lnTo>
                    <a:pt x="673357" y="7806"/>
                  </a:lnTo>
                  <a:lnTo>
                    <a:pt x="624916" y="1978"/>
                  </a:lnTo>
                  <a:lnTo>
                    <a:pt x="575310" y="0"/>
                  </a:lnTo>
                  <a:close/>
                </a:path>
              </a:pathLst>
            </a:custGeom>
            <a:solidFill>
              <a:srgbClr val="98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590030" y="5229859"/>
              <a:ext cx="1150620" cy="1078230"/>
            </a:xfrm>
            <a:custGeom>
              <a:avLst/>
              <a:gdLst/>
              <a:ahLst/>
              <a:cxnLst/>
              <a:rect l="l" t="t" r="r" b="b"/>
              <a:pathLst>
                <a:path w="1150620" h="1078229">
                  <a:moveTo>
                    <a:pt x="575310" y="1078230"/>
                  </a:moveTo>
                  <a:lnTo>
                    <a:pt x="525523" y="1076251"/>
                  </a:lnTo>
                  <a:lnTo>
                    <a:pt x="476941" y="1070425"/>
                  </a:lnTo>
                  <a:lnTo>
                    <a:pt x="429732" y="1060912"/>
                  </a:lnTo>
                  <a:lnTo>
                    <a:pt x="384068" y="1047875"/>
                  </a:lnTo>
                  <a:lnTo>
                    <a:pt x="340119" y="1031477"/>
                  </a:lnTo>
                  <a:lnTo>
                    <a:pt x="298053" y="1011879"/>
                  </a:lnTo>
                  <a:lnTo>
                    <a:pt x="258042" y="989244"/>
                  </a:lnTo>
                  <a:lnTo>
                    <a:pt x="220255" y="963734"/>
                  </a:lnTo>
                  <a:lnTo>
                    <a:pt x="184861" y="935510"/>
                  </a:lnTo>
                  <a:lnTo>
                    <a:pt x="152032" y="904736"/>
                  </a:lnTo>
                  <a:lnTo>
                    <a:pt x="121937" y="871574"/>
                  </a:lnTo>
                  <a:lnTo>
                    <a:pt x="94746" y="836185"/>
                  </a:lnTo>
                  <a:lnTo>
                    <a:pt x="70629" y="798732"/>
                  </a:lnTo>
                  <a:lnTo>
                    <a:pt x="49756" y="759377"/>
                  </a:lnTo>
                  <a:lnTo>
                    <a:pt x="32297" y="718282"/>
                  </a:lnTo>
                  <a:lnTo>
                    <a:pt x="18422" y="675610"/>
                  </a:lnTo>
                  <a:lnTo>
                    <a:pt x="8301" y="631522"/>
                  </a:lnTo>
                  <a:lnTo>
                    <a:pt x="2103" y="586181"/>
                  </a:lnTo>
                  <a:lnTo>
                    <a:pt x="0" y="539749"/>
                  </a:lnTo>
                  <a:lnTo>
                    <a:pt x="2103" y="493128"/>
                  </a:lnTo>
                  <a:lnTo>
                    <a:pt x="8301" y="447617"/>
                  </a:lnTo>
                  <a:lnTo>
                    <a:pt x="18422" y="403378"/>
                  </a:lnTo>
                  <a:lnTo>
                    <a:pt x="32297" y="360572"/>
                  </a:lnTo>
                  <a:lnTo>
                    <a:pt x="49756" y="319360"/>
                  </a:lnTo>
                  <a:lnTo>
                    <a:pt x="70629" y="279904"/>
                  </a:lnTo>
                  <a:lnTo>
                    <a:pt x="94746" y="242364"/>
                  </a:lnTo>
                  <a:lnTo>
                    <a:pt x="121937" y="206902"/>
                  </a:lnTo>
                  <a:lnTo>
                    <a:pt x="152032" y="173678"/>
                  </a:lnTo>
                  <a:lnTo>
                    <a:pt x="184861" y="142854"/>
                  </a:lnTo>
                  <a:lnTo>
                    <a:pt x="220255" y="114590"/>
                  </a:lnTo>
                  <a:lnTo>
                    <a:pt x="258042" y="89049"/>
                  </a:lnTo>
                  <a:lnTo>
                    <a:pt x="298053" y="66390"/>
                  </a:lnTo>
                  <a:lnTo>
                    <a:pt x="340119" y="46775"/>
                  </a:lnTo>
                  <a:lnTo>
                    <a:pt x="384068" y="30365"/>
                  </a:lnTo>
                  <a:lnTo>
                    <a:pt x="429732" y="17322"/>
                  </a:lnTo>
                  <a:lnTo>
                    <a:pt x="476941" y="7806"/>
                  </a:lnTo>
                  <a:lnTo>
                    <a:pt x="525523" y="1978"/>
                  </a:lnTo>
                  <a:lnTo>
                    <a:pt x="575310" y="0"/>
                  </a:lnTo>
                  <a:lnTo>
                    <a:pt x="624916" y="1978"/>
                  </a:lnTo>
                  <a:lnTo>
                    <a:pt x="673357" y="7806"/>
                  </a:lnTo>
                  <a:lnTo>
                    <a:pt x="720460" y="17322"/>
                  </a:lnTo>
                  <a:lnTo>
                    <a:pt x="766051" y="30365"/>
                  </a:lnTo>
                  <a:lnTo>
                    <a:pt x="809956" y="46775"/>
                  </a:lnTo>
                  <a:lnTo>
                    <a:pt x="852002" y="66390"/>
                  </a:lnTo>
                  <a:lnTo>
                    <a:pt x="892017" y="89049"/>
                  </a:lnTo>
                  <a:lnTo>
                    <a:pt x="929827" y="114590"/>
                  </a:lnTo>
                  <a:lnTo>
                    <a:pt x="965258" y="142854"/>
                  </a:lnTo>
                  <a:lnTo>
                    <a:pt x="998137" y="173678"/>
                  </a:lnTo>
                  <a:lnTo>
                    <a:pt x="1028291" y="206902"/>
                  </a:lnTo>
                  <a:lnTo>
                    <a:pt x="1055546" y="242364"/>
                  </a:lnTo>
                  <a:lnTo>
                    <a:pt x="1079730" y="279904"/>
                  </a:lnTo>
                  <a:lnTo>
                    <a:pt x="1100668" y="319360"/>
                  </a:lnTo>
                  <a:lnTo>
                    <a:pt x="1118189" y="360572"/>
                  </a:lnTo>
                  <a:lnTo>
                    <a:pt x="1132117" y="403378"/>
                  </a:lnTo>
                  <a:lnTo>
                    <a:pt x="1142281" y="447617"/>
                  </a:lnTo>
                  <a:lnTo>
                    <a:pt x="1148506" y="493128"/>
                  </a:lnTo>
                  <a:lnTo>
                    <a:pt x="1150620" y="539749"/>
                  </a:lnTo>
                  <a:lnTo>
                    <a:pt x="1148506" y="586181"/>
                  </a:lnTo>
                  <a:lnTo>
                    <a:pt x="1142281" y="631522"/>
                  </a:lnTo>
                  <a:lnTo>
                    <a:pt x="1132117" y="675610"/>
                  </a:lnTo>
                  <a:lnTo>
                    <a:pt x="1118189" y="718282"/>
                  </a:lnTo>
                  <a:lnTo>
                    <a:pt x="1100668" y="759377"/>
                  </a:lnTo>
                  <a:lnTo>
                    <a:pt x="1079730" y="798732"/>
                  </a:lnTo>
                  <a:lnTo>
                    <a:pt x="1055546" y="836185"/>
                  </a:lnTo>
                  <a:lnTo>
                    <a:pt x="1028291" y="871574"/>
                  </a:lnTo>
                  <a:lnTo>
                    <a:pt x="998137" y="904736"/>
                  </a:lnTo>
                  <a:lnTo>
                    <a:pt x="965258" y="935510"/>
                  </a:lnTo>
                  <a:lnTo>
                    <a:pt x="929827" y="963734"/>
                  </a:lnTo>
                  <a:lnTo>
                    <a:pt x="892017" y="989244"/>
                  </a:lnTo>
                  <a:lnTo>
                    <a:pt x="852002" y="1011879"/>
                  </a:lnTo>
                  <a:lnTo>
                    <a:pt x="809956" y="1031477"/>
                  </a:lnTo>
                  <a:lnTo>
                    <a:pt x="766051" y="1047875"/>
                  </a:lnTo>
                  <a:lnTo>
                    <a:pt x="720460" y="1060912"/>
                  </a:lnTo>
                  <a:lnTo>
                    <a:pt x="673357" y="1070425"/>
                  </a:lnTo>
                  <a:lnTo>
                    <a:pt x="624916" y="1076251"/>
                  </a:lnTo>
                  <a:lnTo>
                    <a:pt x="575310" y="107823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939280" y="5650229"/>
            <a:ext cx="4521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ead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054667" y="5225097"/>
            <a:ext cx="2817495" cy="1087755"/>
            <a:chOff x="3054667" y="5225097"/>
            <a:chExt cx="2817495" cy="1087755"/>
          </a:xfrm>
        </p:grpSpPr>
        <p:sp>
          <p:nvSpPr>
            <p:cNvPr id="19" name="object 19"/>
            <p:cNvSpPr/>
            <p:nvPr/>
          </p:nvSpPr>
          <p:spPr>
            <a:xfrm>
              <a:off x="4715509" y="5229859"/>
              <a:ext cx="1151890" cy="1078230"/>
            </a:xfrm>
            <a:custGeom>
              <a:avLst/>
              <a:gdLst/>
              <a:ahLst/>
              <a:cxnLst/>
              <a:rect l="l" t="t" r="r" b="b"/>
              <a:pathLst>
                <a:path w="1151889" h="1078229">
                  <a:moveTo>
                    <a:pt x="576579" y="0"/>
                  </a:moveTo>
                  <a:lnTo>
                    <a:pt x="526783" y="1978"/>
                  </a:lnTo>
                  <a:lnTo>
                    <a:pt x="478171" y="7806"/>
                  </a:lnTo>
                  <a:lnTo>
                    <a:pt x="430917" y="17322"/>
                  </a:lnTo>
                  <a:lnTo>
                    <a:pt x="385193" y="30365"/>
                  </a:lnTo>
                  <a:lnTo>
                    <a:pt x="341171" y="46775"/>
                  </a:lnTo>
                  <a:lnTo>
                    <a:pt x="299023" y="66390"/>
                  </a:lnTo>
                  <a:lnTo>
                    <a:pt x="258922" y="89049"/>
                  </a:lnTo>
                  <a:lnTo>
                    <a:pt x="221039" y="114590"/>
                  </a:lnTo>
                  <a:lnTo>
                    <a:pt x="185547" y="142854"/>
                  </a:lnTo>
                  <a:lnTo>
                    <a:pt x="152617" y="173678"/>
                  </a:lnTo>
                  <a:lnTo>
                    <a:pt x="122423" y="206902"/>
                  </a:lnTo>
                  <a:lnTo>
                    <a:pt x="95136" y="242364"/>
                  </a:lnTo>
                  <a:lnTo>
                    <a:pt x="70929" y="279904"/>
                  </a:lnTo>
                  <a:lnTo>
                    <a:pt x="49974" y="319360"/>
                  </a:lnTo>
                  <a:lnTo>
                    <a:pt x="32442" y="360572"/>
                  </a:lnTo>
                  <a:lnTo>
                    <a:pt x="18507" y="403378"/>
                  </a:lnTo>
                  <a:lnTo>
                    <a:pt x="8340" y="447617"/>
                  </a:lnTo>
                  <a:lnTo>
                    <a:pt x="2113" y="493128"/>
                  </a:lnTo>
                  <a:lnTo>
                    <a:pt x="0" y="539749"/>
                  </a:lnTo>
                  <a:lnTo>
                    <a:pt x="2113" y="586181"/>
                  </a:lnTo>
                  <a:lnTo>
                    <a:pt x="8340" y="631522"/>
                  </a:lnTo>
                  <a:lnTo>
                    <a:pt x="18507" y="675610"/>
                  </a:lnTo>
                  <a:lnTo>
                    <a:pt x="32442" y="718282"/>
                  </a:lnTo>
                  <a:lnTo>
                    <a:pt x="49974" y="759377"/>
                  </a:lnTo>
                  <a:lnTo>
                    <a:pt x="70929" y="798732"/>
                  </a:lnTo>
                  <a:lnTo>
                    <a:pt x="95136" y="836185"/>
                  </a:lnTo>
                  <a:lnTo>
                    <a:pt x="122423" y="871574"/>
                  </a:lnTo>
                  <a:lnTo>
                    <a:pt x="152617" y="904736"/>
                  </a:lnTo>
                  <a:lnTo>
                    <a:pt x="185547" y="935510"/>
                  </a:lnTo>
                  <a:lnTo>
                    <a:pt x="221039" y="963734"/>
                  </a:lnTo>
                  <a:lnTo>
                    <a:pt x="258922" y="989244"/>
                  </a:lnTo>
                  <a:lnTo>
                    <a:pt x="299023" y="1011879"/>
                  </a:lnTo>
                  <a:lnTo>
                    <a:pt x="341171" y="1031477"/>
                  </a:lnTo>
                  <a:lnTo>
                    <a:pt x="385193" y="1047875"/>
                  </a:lnTo>
                  <a:lnTo>
                    <a:pt x="430917" y="1060912"/>
                  </a:lnTo>
                  <a:lnTo>
                    <a:pt x="478171" y="1070425"/>
                  </a:lnTo>
                  <a:lnTo>
                    <a:pt x="526783" y="1076251"/>
                  </a:lnTo>
                  <a:lnTo>
                    <a:pt x="576579" y="1078230"/>
                  </a:lnTo>
                  <a:lnTo>
                    <a:pt x="626186" y="1076251"/>
                  </a:lnTo>
                  <a:lnTo>
                    <a:pt x="674627" y="1070425"/>
                  </a:lnTo>
                  <a:lnTo>
                    <a:pt x="721730" y="1060912"/>
                  </a:lnTo>
                  <a:lnTo>
                    <a:pt x="767321" y="1047875"/>
                  </a:lnTo>
                  <a:lnTo>
                    <a:pt x="811226" y="1031477"/>
                  </a:lnTo>
                  <a:lnTo>
                    <a:pt x="853272" y="1011879"/>
                  </a:lnTo>
                  <a:lnTo>
                    <a:pt x="893287" y="989244"/>
                  </a:lnTo>
                  <a:lnTo>
                    <a:pt x="931097" y="963734"/>
                  </a:lnTo>
                  <a:lnTo>
                    <a:pt x="966528" y="935510"/>
                  </a:lnTo>
                  <a:lnTo>
                    <a:pt x="999407" y="904736"/>
                  </a:lnTo>
                  <a:lnTo>
                    <a:pt x="1029561" y="871574"/>
                  </a:lnTo>
                  <a:lnTo>
                    <a:pt x="1056816" y="836185"/>
                  </a:lnTo>
                  <a:lnTo>
                    <a:pt x="1081000" y="798732"/>
                  </a:lnTo>
                  <a:lnTo>
                    <a:pt x="1101938" y="759377"/>
                  </a:lnTo>
                  <a:lnTo>
                    <a:pt x="1119459" y="718282"/>
                  </a:lnTo>
                  <a:lnTo>
                    <a:pt x="1133387" y="675610"/>
                  </a:lnTo>
                  <a:lnTo>
                    <a:pt x="1143551" y="631522"/>
                  </a:lnTo>
                  <a:lnTo>
                    <a:pt x="1149776" y="586181"/>
                  </a:lnTo>
                  <a:lnTo>
                    <a:pt x="1151889" y="539749"/>
                  </a:lnTo>
                  <a:lnTo>
                    <a:pt x="1149776" y="493128"/>
                  </a:lnTo>
                  <a:lnTo>
                    <a:pt x="1143551" y="447617"/>
                  </a:lnTo>
                  <a:lnTo>
                    <a:pt x="1133387" y="403378"/>
                  </a:lnTo>
                  <a:lnTo>
                    <a:pt x="1119459" y="360572"/>
                  </a:lnTo>
                  <a:lnTo>
                    <a:pt x="1101938" y="319360"/>
                  </a:lnTo>
                  <a:lnTo>
                    <a:pt x="1081000" y="279904"/>
                  </a:lnTo>
                  <a:lnTo>
                    <a:pt x="1056816" y="242364"/>
                  </a:lnTo>
                  <a:lnTo>
                    <a:pt x="1029561" y="206902"/>
                  </a:lnTo>
                  <a:lnTo>
                    <a:pt x="999407" y="173678"/>
                  </a:lnTo>
                  <a:lnTo>
                    <a:pt x="966528" y="142854"/>
                  </a:lnTo>
                  <a:lnTo>
                    <a:pt x="931097" y="114590"/>
                  </a:lnTo>
                  <a:lnTo>
                    <a:pt x="893287" y="89049"/>
                  </a:lnTo>
                  <a:lnTo>
                    <a:pt x="853272" y="66390"/>
                  </a:lnTo>
                  <a:lnTo>
                    <a:pt x="811226" y="46775"/>
                  </a:lnTo>
                  <a:lnTo>
                    <a:pt x="767321" y="30365"/>
                  </a:lnTo>
                  <a:lnTo>
                    <a:pt x="721730" y="17322"/>
                  </a:lnTo>
                  <a:lnTo>
                    <a:pt x="674627" y="7806"/>
                  </a:lnTo>
                  <a:lnTo>
                    <a:pt x="626186" y="1978"/>
                  </a:lnTo>
                  <a:lnTo>
                    <a:pt x="576579" y="0"/>
                  </a:lnTo>
                  <a:close/>
                </a:path>
              </a:pathLst>
            </a:custGeom>
            <a:solidFill>
              <a:srgbClr val="98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715509" y="5229859"/>
              <a:ext cx="1151890" cy="1078230"/>
            </a:xfrm>
            <a:custGeom>
              <a:avLst/>
              <a:gdLst/>
              <a:ahLst/>
              <a:cxnLst/>
              <a:rect l="l" t="t" r="r" b="b"/>
              <a:pathLst>
                <a:path w="1151889" h="1078229">
                  <a:moveTo>
                    <a:pt x="576579" y="1078230"/>
                  </a:moveTo>
                  <a:lnTo>
                    <a:pt x="526783" y="1076251"/>
                  </a:lnTo>
                  <a:lnTo>
                    <a:pt x="478171" y="1070425"/>
                  </a:lnTo>
                  <a:lnTo>
                    <a:pt x="430917" y="1060912"/>
                  </a:lnTo>
                  <a:lnTo>
                    <a:pt x="385193" y="1047875"/>
                  </a:lnTo>
                  <a:lnTo>
                    <a:pt x="341171" y="1031477"/>
                  </a:lnTo>
                  <a:lnTo>
                    <a:pt x="299023" y="1011879"/>
                  </a:lnTo>
                  <a:lnTo>
                    <a:pt x="258922" y="989244"/>
                  </a:lnTo>
                  <a:lnTo>
                    <a:pt x="221039" y="963734"/>
                  </a:lnTo>
                  <a:lnTo>
                    <a:pt x="185547" y="935510"/>
                  </a:lnTo>
                  <a:lnTo>
                    <a:pt x="152617" y="904736"/>
                  </a:lnTo>
                  <a:lnTo>
                    <a:pt x="122423" y="871574"/>
                  </a:lnTo>
                  <a:lnTo>
                    <a:pt x="95136" y="836185"/>
                  </a:lnTo>
                  <a:lnTo>
                    <a:pt x="70929" y="798732"/>
                  </a:lnTo>
                  <a:lnTo>
                    <a:pt x="49974" y="759377"/>
                  </a:lnTo>
                  <a:lnTo>
                    <a:pt x="32442" y="718282"/>
                  </a:lnTo>
                  <a:lnTo>
                    <a:pt x="18507" y="675610"/>
                  </a:lnTo>
                  <a:lnTo>
                    <a:pt x="8340" y="631522"/>
                  </a:lnTo>
                  <a:lnTo>
                    <a:pt x="2113" y="586181"/>
                  </a:lnTo>
                  <a:lnTo>
                    <a:pt x="0" y="539749"/>
                  </a:lnTo>
                  <a:lnTo>
                    <a:pt x="2113" y="493128"/>
                  </a:lnTo>
                  <a:lnTo>
                    <a:pt x="8340" y="447617"/>
                  </a:lnTo>
                  <a:lnTo>
                    <a:pt x="18507" y="403378"/>
                  </a:lnTo>
                  <a:lnTo>
                    <a:pt x="32442" y="360572"/>
                  </a:lnTo>
                  <a:lnTo>
                    <a:pt x="49974" y="319360"/>
                  </a:lnTo>
                  <a:lnTo>
                    <a:pt x="70929" y="279904"/>
                  </a:lnTo>
                  <a:lnTo>
                    <a:pt x="95136" y="242364"/>
                  </a:lnTo>
                  <a:lnTo>
                    <a:pt x="122423" y="206902"/>
                  </a:lnTo>
                  <a:lnTo>
                    <a:pt x="152617" y="173678"/>
                  </a:lnTo>
                  <a:lnTo>
                    <a:pt x="185547" y="142854"/>
                  </a:lnTo>
                  <a:lnTo>
                    <a:pt x="221039" y="114590"/>
                  </a:lnTo>
                  <a:lnTo>
                    <a:pt x="258922" y="89049"/>
                  </a:lnTo>
                  <a:lnTo>
                    <a:pt x="299023" y="66390"/>
                  </a:lnTo>
                  <a:lnTo>
                    <a:pt x="341171" y="46775"/>
                  </a:lnTo>
                  <a:lnTo>
                    <a:pt x="385193" y="30365"/>
                  </a:lnTo>
                  <a:lnTo>
                    <a:pt x="430917" y="17322"/>
                  </a:lnTo>
                  <a:lnTo>
                    <a:pt x="478171" y="7806"/>
                  </a:lnTo>
                  <a:lnTo>
                    <a:pt x="526783" y="1978"/>
                  </a:lnTo>
                  <a:lnTo>
                    <a:pt x="576579" y="0"/>
                  </a:lnTo>
                  <a:lnTo>
                    <a:pt x="626186" y="1978"/>
                  </a:lnTo>
                  <a:lnTo>
                    <a:pt x="674627" y="7806"/>
                  </a:lnTo>
                  <a:lnTo>
                    <a:pt x="721730" y="17322"/>
                  </a:lnTo>
                  <a:lnTo>
                    <a:pt x="767321" y="30365"/>
                  </a:lnTo>
                  <a:lnTo>
                    <a:pt x="811226" y="46775"/>
                  </a:lnTo>
                  <a:lnTo>
                    <a:pt x="853272" y="66390"/>
                  </a:lnTo>
                  <a:lnTo>
                    <a:pt x="893287" y="89049"/>
                  </a:lnTo>
                  <a:lnTo>
                    <a:pt x="931097" y="114590"/>
                  </a:lnTo>
                  <a:lnTo>
                    <a:pt x="966528" y="142854"/>
                  </a:lnTo>
                  <a:lnTo>
                    <a:pt x="999407" y="173678"/>
                  </a:lnTo>
                  <a:lnTo>
                    <a:pt x="1029561" y="206902"/>
                  </a:lnTo>
                  <a:lnTo>
                    <a:pt x="1056816" y="242364"/>
                  </a:lnTo>
                  <a:lnTo>
                    <a:pt x="1081000" y="279904"/>
                  </a:lnTo>
                  <a:lnTo>
                    <a:pt x="1101938" y="319360"/>
                  </a:lnTo>
                  <a:lnTo>
                    <a:pt x="1119459" y="360572"/>
                  </a:lnTo>
                  <a:lnTo>
                    <a:pt x="1133387" y="403378"/>
                  </a:lnTo>
                  <a:lnTo>
                    <a:pt x="1143551" y="447617"/>
                  </a:lnTo>
                  <a:lnTo>
                    <a:pt x="1149776" y="493128"/>
                  </a:lnTo>
                  <a:lnTo>
                    <a:pt x="1151889" y="539749"/>
                  </a:lnTo>
                  <a:lnTo>
                    <a:pt x="1149776" y="586181"/>
                  </a:lnTo>
                  <a:lnTo>
                    <a:pt x="1143551" y="631522"/>
                  </a:lnTo>
                  <a:lnTo>
                    <a:pt x="1133387" y="675610"/>
                  </a:lnTo>
                  <a:lnTo>
                    <a:pt x="1119459" y="718282"/>
                  </a:lnTo>
                  <a:lnTo>
                    <a:pt x="1101938" y="759377"/>
                  </a:lnTo>
                  <a:lnTo>
                    <a:pt x="1081000" y="798732"/>
                  </a:lnTo>
                  <a:lnTo>
                    <a:pt x="1056816" y="836185"/>
                  </a:lnTo>
                  <a:lnTo>
                    <a:pt x="1029561" y="871574"/>
                  </a:lnTo>
                  <a:lnTo>
                    <a:pt x="999407" y="904736"/>
                  </a:lnTo>
                  <a:lnTo>
                    <a:pt x="966528" y="935510"/>
                  </a:lnTo>
                  <a:lnTo>
                    <a:pt x="931097" y="963734"/>
                  </a:lnTo>
                  <a:lnTo>
                    <a:pt x="893287" y="989244"/>
                  </a:lnTo>
                  <a:lnTo>
                    <a:pt x="853272" y="1011879"/>
                  </a:lnTo>
                  <a:lnTo>
                    <a:pt x="811226" y="1031477"/>
                  </a:lnTo>
                  <a:lnTo>
                    <a:pt x="767321" y="1047875"/>
                  </a:lnTo>
                  <a:lnTo>
                    <a:pt x="721730" y="1060912"/>
                  </a:lnTo>
                  <a:lnTo>
                    <a:pt x="674627" y="1070425"/>
                  </a:lnTo>
                  <a:lnTo>
                    <a:pt x="626186" y="1076251"/>
                  </a:lnTo>
                  <a:lnTo>
                    <a:pt x="576579" y="107823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59429" y="5229859"/>
              <a:ext cx="1150620" cy="1078230"/>
            </a:xfrm>
            <a:custGeom>
              <a:avLst/>
              <a:gdLst/>
              <a:ahLst/>
              <a:cxnLst/>
              <a:rect l="l" t="t" r="r" b="b"/>
              <a:pathLst>
                <a:path w="1150620" h="1078229">
                  <a:moveTo>
                    <a:pt x="575309" y="0"/>
                  </a:moveTo>
                  <a:lnTo>
                    <a:pt x="525703" y="1978"/>
                  </a:lnTo>
                  <a:lnTo>
                    <a:pt x="477262" y="7806"/>
                  </a:lnTo>
                  <a:lnTo>
                    <a:pt x="430159" y="17322"/>
                  </a:lnTo>
                  <a:lnTo>
                    <a:pt x="384568" y="30365"/>
                  </a:lnTo>
                  <a:lnTo>
                    <a:pt x="340663" y="46775"/>
                  </a:lnTo>
                  <a:lnTo>
                    <a:pt x="298617" y="66390"/>
                  </a:lnTo>
                  <a:lnTo>
                    <a:pt x="258602" y="89049"/>
                  </a:lnTo>
                  <a:lnTo>
                    <a:pt x="220792" y="114590"/>
                  </a:lnTo>
                  <a:lnTo>
                    <a:pt x="185361" y="142854"/>
                  </a:lnTo>
                  <a:lnTo>
                    <a:pt x="152482" y="173678"/>
                  </a:lnTo>
                  <a:lnTo>
                    <a:pt x="122328" y="206902"/>
                  </a:lnTo>
                  <a:lnTo>
                    <a:pt x="95073" y="242364"/>
                  </a:lnTo>
                  <a:lnTo>
                    <a:pt x="70889" y="279904"/>
                  </a:lnTo>
                  <a:lnTo>
                    <a:pt x="49951" y="319360"/>
                  </a:lnTo>
                  <a:lnTo>
                    <a:pt x="32430" y="360572"/>
                  </a:lnTo>
                  <a:lnTo>
                    <a:pt x="18502" y="403378"/>
                  </a:lnTo>
                  <a:lnTo>
                    <a:pt x="8338" y="447617"/>
                  </a:lnTo>
                  <a:lnTo>
                    <a:pt x="2113" y="493128"/>
                  </a:lnTo>
                  <a:lnTo>
                    <a:pt x="0" y="539749"/>
                  </a:lnTo>
                  <a:lnTo>
                    <a:pt x="2113" y="586181"/>
                  </a:lnTo>
                  <a:lnTo>
                    <a:pt x="8338" y="631522"/>
                  </a:lnTo>
                  <a:lnTo>
                    <a:pt x="18502" y="675610"/>
                  </a:lnTo>
                  <a:lnTo>
                    <a:pt x="32430" y="718282"/>
                  </a:lnTo>
                  <a:lnTo>
                    <a:pt x="49951" y="759377"/>
                  </a:lnTo>
                  <a:lnTo>
                    <a:pt x="70889" y="798732"/>
                  </a:lnTo>
                  <a:lnTo>
                    <a:pt x="95073" y="836185"/>
                  </a:lnTo>
                  <a:lnTo>
                    <a:pt x="122328" y="871574"/>
                  </a:lnTo>
                  <a:lnTo>
                    <a:pt x="152482" y="904736"/>
                  </a:lnTo>
                  <a:lnTo>
                    <a:pt x="185361" y="935510"/>
                  </a:lnTo>
                  <a:lnTo>
                    <a:pt x="220792" y="963734"/>
                  </a:lnTo>
                  <a:lnTo>
                    <a:pt x="258602" y="989244"/>
                  </a:lnTo>
                  <a:lnTo>
                    <a:pt x="298617" y="1011879"/>
                  </a:lnTo>
                  <a:lnTo>
                    <a:pt x="340663" y="1031477"/>
                  </a:lnTo>
                  <a:lnTo>
                    <a:pt x="384568" y="1047875"/>
                  </a:lnTo>
                  <a:lnTo>
                    <a:pt x="430159" y="1060912"/>
                  </a:lnTo>
                  <a:lnTo>
                    <a:pt x="477262" y="1070425"/>
                  </a:lnTo>
                  <a:lnTo>
                    <a:pt x="525703" y="1076251"/>
                  </a:lnTo>
                  <a:lnTo>
                    <a:pt x="575309" y="1078230"/>
                  </a:lnTo>
                  <a:lnTo>
                    <a:pt x="624916" y="1076251"/>
                  </a:lnTo>
                  <a:lnTo>
                    <a:pt x="673357" y="1070425"/>
                  </a:lnTo>
                  <a:lnTo>
                    <a:pt x="720460" y="1060912"/>
                  </a:lnTo>
                  <a:lnTo>
                    <a:pt x="766051" y="1047875"/>
                  </a:lnTo>
                  <a:lnTo>
                    <a:pt x="809956" y="1031477"/>
                  </a:lnTo>
                  <a:lnTo>
                    <a:pt x="852002" y="1011879"/>
                  </a:lnTo>
                  <a:lnTo>
                    <a:pt x="892017" y="989244"/>
                  </a:lnTo>
                  <a:lnTo>
                    <a:pt x="929827" y="963734"/>
                  </a:lnTo>
                  <a:lnTo>
                    <a:pt x="965258" y="935510"/>
                  </a:lnTo>
                  <a:lnTo>
                    <a:pt x="998137" y="904736"/>
                  </a:lnTo>
                  <a:lnTo>
                    <a:pt x="1028291" y="871574"/>
                  </a:lnTo>
                  <a:lnTo>
                    <a:pt x="1055546" y="836185"/>
                  </a:lnTo>
                  <a:lnTo>
                    <a:pt x="1079730" y="798732"/>
                  </a:lnTo>
                  <a:lnTo>
                    <a:pt x="1100668" y="759377"/>
                  </a:lnTo>
                  <a:lnTo>
                    <a:pt x="1118189" y="718282"/>
                  </a:lnTo>
                  <a:lnTo>
                    <a:pt x="1132117" y="675610"/>
                  </a:lnTo>
                  <a:lnTo>
                    <a:pt x="1142281" y="631522"/>
                  </a:lnTo>
                  <a:lnTo>
                    <a:pt x="1148506" y="586181"/>
                  </a:lnTo>
                  <a:lnTo>
                    <a:pt x="1150620" y="539749"/>
                  </a:lnTo>
                  <a:lnTo>
                    <a:pt x="1148506" y="493128"/>
                  </a:lnTo>
                  <a:lnTo>
                    <a:pt x="1142281" y="447617"/>
                  </a:lnTo>
                  <a:lnTo>
                    <a:pt x="1132117" y="403378"/>
                  </a:lnTo>
                  <a:lnTo>
                    <a:pt x="1118189" y="360572"/>
                  </a:lnTo>
                  <a:lnTo>
                    <a:pt x="1100668" y="319360"/>
                  </a:lnTo>
                  <a:lnTo>
                    <a:pt x="1079730" y="279904"/>
                  </a:lnTo>
                  <a:lnTo>
                    <a:pt x="1055546" y="242364"/>
                  </a:lnTo>
                  <a:lnTo>
                    <a:pt x="1028291" y="206902"/>
                  </a:lnTo>
                  <a:lnTo>
                    <a:pt x="998137" y="173678"/>
                  </a:lnTo>
                  <a:lnTo>
                    <a:pt x="965258" y="142854"/>
                  </a:lnTo>
                  <a:lnTo>
                    <a:pt x="929827" y="114590"/>
                  </a:lnTo>
                  <a:lnTo>
                    <a:pt x="892017" y="89049"/>
                  </a:lnTo>
                  <a:lnTo>
                    <a:pt x="852002" y="66390"/>
                  </a:lnTo>
                  <a:lnTo>
                    <a:pt x="809956" y="46775"/>
                  </a:lnTo>
                  <a:lnTo>
                    <a:pt x="766051" y="30365"/>
                  </a:lnTo>
                  <a:lnTo>
                    <a:pt x="720460" y="17322"/>
                  </a:lnTo>
                  <a:lnTo>
                    <a:pt x="673357" y="7806"/>
                  </a:lnTo>
                  <a:lnTo>
                    <a:pt x="624916" y="1978"/>
                  </a:lnTo>
                  <a:lnTo>
                    <a:pt x="575309" y="0"/>
                  </a:lnTo>
                  <a:close/>
                </a:path>
              </a:pathLst>
            </a:custGeom>
            <a:solidFill>
              <a:srgbClr val="98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59429" y="5229859"/>
              <a:ext cx="1150620" cy="1078230"/>
            </a:xfrm>
            <a:custGeom>
              <a:avLst/>
              <a:gdLst/>
              <a:ahLst/>
              <a:cxnLst/>
              <a:rect l="l" t="t" r="r" b="b"/>
              <a:pathLst>
                <a:path w="1150620" h="1078229">
                  <a:moveTo>
                    <a:pt x="575309" y="1078230"/>
                  </a:moveTo>
                  <a:lnTo>
                    <a:pt x="525703" y="1076251"/>
                  </a:lnTo>
                  <a:lnTo>
                    <a:pt x="477262" y="1070425"/>
                  </a:lnTo>
                  <a:lnTo>
                    <a:pt x="430159" y="1060912"/>
                  </a:lnTo>
                  <a:lnTo>
                    <a:pt x="384568" y="1047875"/>
                  </a:lnTo>
                  <a:lnTo>
                    <a:pt x="340663" y="1031477"/>
                  </a:lnTo>
                  <a:lnTo>
                    <a:pt x="298617" y="1011879"/>
                  </a:lnTo>
                  <a:lnTo>
                    <a:pt x="258602" y="989244"/>
                  </a:lnTo>
                  <a:lnTo>
                    <a:pt x="220792" y="963734"/>
                  </a:lnTo>
                  <a:lnTo>
                    <a:pt x="185361" y="935510"/>
                  </a:lnTo>
                  <a:lnTo>
                    <a:pt x="152482" y="904736"/>
                  </a:lnTo>
                  <a:lnTo>
                    <a:pt x="122328" y="871574"/>
                  </a:lnTo>
                  <a:lnTo>
                    <a:pt x="95073" y="836185"/>
                  </a:lnTo>
                  <a:lnTo>
                    <a:pt x="70889" y="798732"/>
                  </a:lnTo>
                  <a:lnTo>
                    <a:pt x="49951" y="759377"/>
                  </a:lnTo>
                  <a:lnTo>
                    <a:pt x="32430" y="718282"/>
                  </a:lnTo>
                  <a:lnTo>
                    <a:pt x="18502" y="675610"/>
                  </a:lnTo>
                  <a:lnTo>
                    <a:pt x="8338" y="631522"/>
                  </a:lnTo>
                  <a:lnTo>
                    <a:pt x="2113" y="586181"/>
                  </a:lnTo>
                  <a:lnTo>
                    <a:pt x="0" y="539749"/>
                  </a:lnTo>
                  <a:lnTo>
                    <a:pt x="2113" y="493128"/>
                  </a:lnTo>
                  <a:lnTo>
                    <a:pt x="8338" y="447617"/>
                  </a:lnTo>
                  <a:lnTo>
                    <a:pt x="18502" y="403378"/>
                  </a:lnTo>
                  <a:lnTo>
                    <a:pt x="32430" y="360572"/>
                  </a:lnTo>
                  <a:lnTo>
                    <a:pt x="49951" y="319360"/>
                  </a:lnTo>
                  <a:lnTo>
                    <a:pt x="70889" y="279904"/>
                  </a:lnTo>
                  <a:lnTo>
                    <a:pt x="95073" y="242364"/>
                  </a:lnTo>
                  <a:lnTo>
                    <a:pt x="122328" y="206902"/>
                  </a:lnTo>
                  <a:lnTo>
                    <a:pt x="152482" y="173678"/>
                  </a:lnTo>
                  <a:lnTo>
                    <a:pt x="185361" y="142854"/>
                  </a:lnTo>
                  <a:lnTo>
                    <a:pt x="220792" y="114590"/>
                  </a:lnTo>
                  <a:lnTo>
                    <a:pt x="258602" y="89049"/>
                  </a:lnTo>
                  <a:lnTo>
                    <a:pt x="298617" y="66390"/>
                  </a:lnTo>
                  <a:lnTo>
                    <a:pt x="340663" y="46775"/>
                  </a:lnTo>
                  <a:lnTo>
                    <a:pt x="384568" y="30365"/>
                  </a:lnTo>
                  <a:lnTo>
                    <a:pt x="430159" y="17322"/>
                  </a:lnTo>
                  <a:lnTo>
                    <a:pt x="477262" y="7806"/>
                  </a:lnTo>
                  <a:lnTo>
                    <a:pt x="525703" y="1978"/>
                  </a:lnTo>
                  <a:lnTo>
                    <a:pt x="575309" y="0"/>
                  </a:lnTo>
                  <a:lnTo>
                    <a:pt x="624916" y="1978"/>
                  </a:lnTo>
                  <a:lnTo>
                    <a:pt x="673357" y="7806"/>
                  </a:lnTo>
                  <a:lnTo>
                    <a:pt x="720460" y="17322"/>
                  </a:lnTo>
                  <a:lnTo>
                    <a:pt x="766051" y="30365"/>
                  </a:lnTo>
                  <a:lnTo>
                    <a:pt x="809956" y="46775"/>
                  </a:lnTo>
                  <a:lnTo>
                    <a:pt x="852002" y="66390"/>
                  </a:lnTo>
                  <a:lnTo>
                    <a:pt x="892017" y="89049"/>
                  </a:lnTo>
                  <a:lnTo>
                    <a:pt x="929827" y="114590"/>
                  </a:lnTo>
                  <a:lnTo>
                    <a:pt x="965258" y="142854"/>
                  </a:lnTo>
                  <a:lnTo>
                    <a:pt x="998137" y="173678"/>
                  </a:lnTo>
                  <a:lnTo>
                    <a:pt x="1028291" y="206902"/>
                  </a:lnTo>
                  <a:lnTo>
                    <a:pt x="1055546" y="242364"/>
                  </a:lnTo>
                  <a:lnTo>
                    <a:pt x="1079730" y="279904"/>
                  </a:lnTo>
                  <a:lnTo>
                    <a:pt x="1100668" y="319360"/>
                  </a:lnTo>
                  <a:lnTo>
                    <a:pt x="1118189" y="360572"/>
                  </a:lnTo>
                  <a:lnTo>
                    <a:pt x="1132117" y="403378"/>
                  </a:lnTo>
                  <a:lnTo>
                    <a:pt x="1142281" y="447617"/>
                  </a:lnTo>
                  <a:lnTo>
                    <a:pt x="1148506" y="493128"/>
                  </a:lnTo>
                  <a:lnTo>
                    <a:pt x="1150620" y="539749"/>
                  </a:lnTo>
                  <a:lnTo>
                    <a:pt x="1148506" y="586181"/>
                  </a:lnTo>
                  <a:lnTo>
                    <a:pt x="1142281" y="631522"/>
                  </a:lnTo>
                  <a:lnTo>
                    <a:pt x="1132117" y="675610"/>
                  </a:lnTo>
                  <a:lnTo>
                    <a:pt x="1118189" y="718282"/>
                  </a:lnTo>
                  <a:lnTo>
                    <a:pt x="1100668" y="759377"/>
                  </a:lnTo>
                  <a:lnTo>
                    <a:pt x="1079730" y="798732"/>
                  </a:lnTo>
                  <a:lnTo>
                    <a:pt x="1055546" y="836185"/>
                  </a:lnTo>
                  <a:lnTo>
                    <a:pt x="1028291" y="871574"/>
                  </a:lnTo>
                  <a:lnTo>
                    <a:pt x="998137" y="904736"/>
                  </a:lnTo>
                  <a:lnTo>
                    <a:pt x="965258" y="935510"/>
                  </a:lnTo>
                  <a:lnTo>
                    <a:pt x="929827" y="963734"/>
                  </a:lnTo>
                  <a:lnTo>
                    <a:pt x="892017" y="989244"/>
                  </a:lnTo>
                  <a:lnTo>
                    <a:pt x="852002" y="1011879"/>
                  </a:lnTo>
                  <a:lnTo>
                    <a:pt x="809956" y="1031477"/>
                  </a:lnTo>
                  <a:lnTo>
                    <a:pt x="766051" y="1047875"/>
                  </a:lnTo>
                  <a:lnTo>
                    <a:pt x="720460" y="1060912"/>
                  </a:lnTo>
                  <a:lnTo>
                    <a:pt x="673357" y="1070425"/>
                  </a:lnTo>
                  <a:lnTo>
                    <a:pt x="624916" y="1076251"/>
                  </a:lnTo>
                  <a:lnTo>
                    <a:pt x="575309" y="107823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194809" y="5543550"/>
            <a:ext cx="23869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519430" algn="l"/>
                <a:tab pos="800735" algn="l"/>
                <a:tab pos="1659255" algn="l"/>
                <a:tab pos="2360930" algn="l"/>
              </a:tabLst>
            </a:pPr>
            <a:r>
              <a:rPr sz="1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dirty="0">
                <a:latin typeface="Arial"/>
                <a:cs typeface="Arial"/>
              </a:rPr>
              <a:t>Runnin	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400">
              <a:latin typeface="Times New Roman"/>
              <a:cs typeface="Times New Roman"/>
            </a:endParaRPr>
          </a:p>
          <a:p>
            <a:pPr marR="652145" algn="ctr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g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182777" y="5225187"/>
            <a:ext cx="1160145" cy="1087755"/>
            <a:chOff x="1182777" y="5225187"/>
            <a:chExt cx="1160145" cy="1087755"/>
          </a:xfrm>
        </p:grpSpPr>
        <p:sp>
          <p:nvSpPr>
            <p:cNvPr id="25" name="object 25"/>
            <p:cNvSpPr/>
            <p:nvPr/>
          </p:nvSpPr>
          <p:spPr>
            <a:xfrm>
              <a:off x="1187450" y="5229859"/>
              <a:ext cx="1150620" cy="1078230"/>
            </a:xfrm>
            <a:custGeom>
              <a:avLst/>
              <a:gdLst/>
              <a:ahLst/>
              <a:cxnLst/>
              <a:rect l="l" t="t" r="r" b="b"/>
              <a:pathLst>
                <a:path w="1150620" h="1078229">
                  <a:moveTo>
                    <a:pt x="575310" y="0"/>
                  </a:moveTo>
                  <a:lnTo>
                    <a:pt x="525703" y="1978"/>
                  </a:lnTo>
                  <a:lnTo>
                    <a:pt x="477262" y="7806"/>
                  </a:lnTo>
                  <a:lnTo>
                    <a:pt x="430159" y="17322"/>
                  </a:lnTo>
                  <a:lnTo>
                    <a:pt x="384568" y="30365"/>
                  </a:lnTo>
                  <a:lnTo>
                    <a:pt x="340663" y="46775"/>
                  </a:lnTo>
                  <a:lnTo>
                    <a:pt x="298617" y="66390"/>
                  </a:lnTo>
                  <a:lnTo>
                    <a:pt x="258602" y="89049"/>
                  </a:lnTo>
                  <a:lnTo>
                    <a:pt x="220792" y="114590"/>
                  </a:lnTo>
                  <a:lnTo>
                    <a:pt x="185361" y="142854"/>
                  </a:lnTo>
                  <a:lnTo>
                    <a:pt x="152482" y="173678"/>
                  </a:lnTo>
                  <a:lnTo>
                    <a:pt x="122328" y="206902"/>
                  </a:lnTo>
                  <a:lnTo>
                    <a:pt x="95073" y="242364"/>
                  </a:lnTo>
                  <a:lnTo>
                    <a:pt x="70889" y="279904"/>
                  </a:lnTo>
                  <a:lnTo>
                    <a:pt x="49951" y="319360"/>
                  </a:lnTo>
                  <a:lnTo>
                    <a:pt x="32430" y="360572"/>
                  </a:lnTo>
                  <a:lnTo>
                    <a:pt x="18502" y="403378"/>
                  </a:lnTo>
                  <a:lnTo>
                    <a:pt x="8338" y="447617"/>
                  </a:lnTo>
                  <a:lnTo>
                    <a:pt x="2113" y="493128"/>
                  </a:lnTo>
                  <a:lnTo>
                    <a:pt x="0" y="539749"/>
                  </a:lnTo>
                  <a:lnTo>
                    <a:pt x="2113" y="586181"/>
                  </a:lnTo>
                  <a:lnTo>
                    <a:pt x="8338" y="631522"/>
                  </a:lnTo>
                  <a:lnTo>
                    <a:pt x="18502" y="675610"/>
                  </a:lnTo>
                  <a:lnTo>
                    <a:pt x="32430" y="718282"/>
                  </a:lnTo>
                  <a:lnTo>
                    <a:pt x="49951" y="759377"/>
                  </a:lnTo>
                  <a:lnTo>
                    <a:pt x="70889" y="798732"/>
                  </a:lnTo>
                  <a:lnTo>
                    <a:pt x="95073" y="836185"/>
                  </a:lnTo>
                  <a:lnTo>
                    <a:pt x="122328" y="871574"/>
                  </a:lnTo>
                  <a:lnTo>
                    <a:pt x="152482" y="904736"/>
                  </a:lnTo>
                  <a:lnTo>
                    <a:pt x="185361" y="935510"/>
                  </a:lnTo>
                  <a:lnTo>
                    <a:pt x="220792" y="963734"/>
                  </a:lnTo>
                  <a:lnTo>
                    <a:pt x="258602" y="989244"/>
                  </a:lnTo>
                  <a:lnTo>
                    <a:pt x="298617" y="1011879"/>
                  </a:lnTo>
                  <a:lnTo>
                    <a:pt x="340663" y="1031477"/>
                  </a:lnTo>
                  <a:lnTo>
                    <a:pt x="384568" y="1047875"/>
                  </a:lnTo>
                  <a:lnTo>
                    <a:pt x="430159" y="1060912"/>
                  </a:lnTo>
                  <a:lnTo>
                    <a:pt x="477262" y="1070425"/>
                  </a:lnTo>
                  <a:lnTo>
                    <a:pt x="525703" y="1076251"/>
                  </a:lnTo>
                  <a:lnTo>
                    <a:pt x="575310" y="1078230"/>
                  </a:lnTo>
                  <a:lnTo>
                    <a:pt x="624916" y="1076251"/>
                  </a:lnTo>
                  <a:lnTo>
                    <a:pt x="673357" y="1070425"/>
                  </a:lnTo>
                  <a:lnTo>
                    <a:pt x="720460" y="1060912"/>
                  </a:lnTo>
                  <a:lnTo>
                    <a:pt x="766051" y="1047875"/>
                  </a:lnTo>
                  <a:lnTo>
                    <a:pt x="809956" y="1031477"/>
                  </a:lnTo>
                  <a:lnTo>
                    <a:pt x="852002" y="1011879"/>
                  </a:lnTo>
                  <a:lnTo>
                    <a:pt x="892017" y="989244"/>
                  </a:lnTo>
                  <a:lnTo>
                    <a:pt x="929827" y="963734"/>
                  </a:lnTo>
                  <a:lnTo>
                    <a:pt x="965258" y="935510"/>
                  </a:lnTo>
                  <a:lnTo>
                    <a:pt x="998137" y="904736"/>
                  </a:lnTo>
                  <a:lnTo>
                    <a:pt x="1028291" y="871574"/>
                  </a:lnTo>
                  <a:lnTo>
                    <a:pt x="1055546" y="836185"/>
                  </a:lnTo>
                  <a:lnTo>
                    <a:pt x="1079730" y="798732"/>
                  </a:lnTo>
                  <a:lnTo>
                    <a:pt x="1100668" y="759377"/>
                  </a:lnTo>
                  <a:lnTo>
                    <a:pt x="1118189" y="718282"/>
                  </a:lnTo>
                  <a:lnTo>
                    <a:pt x="1132117" y="675610"/>
                  </a:lnTo>
                  <a:lnTo>
                    <a:pt x="1142281" y="631522"/>
                  </a:lnTo>
                  <a:lnTo>
                    <a:pt x="1148506" y="586181"/>
                  </a:lnTo>
                  <a:lnTo>
                    <a:pt x="1150620" y="539749"/>
                  </a:lnTo>
                  <a:lnTo>
                    <a:pt x="1148506" y="493128"/>
                  </a:lnTo>
                  <a:lnTo>
                    <a:pt x="1142281" y="447617"/>
                  </a:lnTo>
                  <a:lnTo>
                    <a:pt x="1132117" y="403378"/>
                  </a:lnTo>
                  <a:lnTo>
                    <a:pt x="1118189" y="360572"/>
                  </a:lnTo>
                  <a:lnTo>
                    <a:pt x="1100668" y="319360"/>
                  </a:lnTo>
                  <a:lnTo>
                    <a:pt x="1079730" y="279904"/>
                  </a:lnTo>
                  <a:lnTo>
                    <a:pt x="1055546" y="242364"/>
                  </a:lnTo>
                  <a:lnTo>
                    <a:pt x="1028291" y="206902"/>
                  </a:lnTo>
                  <a:lnTo>
                    <a:pt x="998137" y="173678"/>
                  </a:lnTo>
                  <a:lnTo>
                    <a:pt x="965258" y="142854"/>
                  </a:lnTo>
                  <a:lnTo>
                    <a:pt x="929827" y="114590"/>
                  </a:lnTo>
                  <a:lnTo>
                    <a:pt x="892017" y="89049"/>
                  </a:lnTo>
                  <a:lnTo>
                    <a:pt x="852002" y="66390"/>
                  </a:lnTo>
                  <a:lnTo>
                    <a:pt x="809956" y="46775"/>
                  </a:lnTo>
                  <a:lnTo>
                    <a:pt x="766051" y="30365"/>
                  </a:lnTo>
                  <a:lnTo>
                    <a:pt x="720460" y="17322"/>
                  </a:lnTo>
                  <a:lnTo>
                    <a:pt x="673357" y="7806"/>
                  </a:lnTo>
                  <a:lnTo>
                    <a:pt x="624916" y="1978"/>
                  </a:lnTo>
                  <a:lnTo>
                    <a:pt x="575310" y="0"/>
                  </a:lnTo>
                  <a:close/>
                </a:path>
              </a:pathLst>
            </a:custGeom>
            <a:solidFill>
              <a:srgbClr val="98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187450" y="5229859"/>
              <a:ext cx="1150620" cy="1078230"/>
            </a:xfrm>
            <a:custGeom>
              <a:avLst/>
              <a:gdLst/>
              <a:ahLst/>
              <a:cxnLst/>
              <a:rect l="l" t="t" r="r" b="b"/>
              <a:pathLst>
                <a:path w="1150620" h="1078229">
                  <a:moveTo>
                    <a:pt x="575310" y="1078230"/>
                  </a:moveTo>
                  <a:lnTo>
                    <a:pt x="525703" y="1076251"/>
                  </a:lnTo>
                  <a:lnTo>
                    <a:pt x="477262" y="1070425"/>
                  </a:lnTo>
                  <a:lnTo>
                    <a:pt x="430159" y="1060912"/>
                  </a:lnTo>
                  <a:lnTo>
                    <a:pt x="384568" y="1047875"/>
                  </a:lnTo>
                  <a:lnTo>
                    <a:pt x="340663" y="1031477"/>
                  </a:lnTo>
                  <a:lnTo>
                    <a:pt x="298617" y="1011879"/>
                  </a:lnTo>
                  <a:lnTo>
                    <a:pt x="258602" y="989244"/>
                  </a:lnTo>
                  <a:lnTo>
                    <a:pt x="220792" y="963734"/>
                  </a:lnTo>
                  <a:lnTo>
                    <a:pt x="185361" y="935510"/>
                  </a:lnTo>
                  <a:lnTo>
                    <a:pt x="152482" y="904736"/>
                  </a:lnTo>
                  <a:lnTo>
                    <a:pt x="122328" y="871574"/>
                  </a:lnTo>
                  <a:lnTo>
                    <a:pt x="95073" y="836185"/>
                  </a:lnTo>
                  <a:lnTo>
                    <a:pt x="70889" y="798732"/>
                  </a:lnTo>
                  <a:lnTo>
                    <a:pt x="49951" y="759377"/>
                  </a:lnTo>
                  <a:lnTo>
                    <a:pt x="32430" y="718282"/>
                  </a:lnTo>
                  <a:lnTo>
                    <a:pt x="18502" y="675610"/>
                  </a:lnTo>
                  <a:lnTo>
                    <a:pt x="8338" y="631522"/>
                  </a:lnTo>
                  <a:lnTo>
                    <a:pt x="2113" y="586181"/>
                  </a:lnTo>
                  <a:lnTo>
                    <a:pt x="0" y="539749"/>
                  </a:lnTo>
                  <a:lnTo>
                    <a:pt x="2113" y="493128"/>
                  </a:lnTo>
                  <a:lnTo>
                    <a:pt x="8338" y="447617"/>
                  </a:lnTo>
                  <a:lnTo>
                    <a:pt x="18502" y="403378"/>
                  </a:lnTo>
                  <a:lnTo>
                    <a:pt x="32430" y="360572"/>
                  </a:lnTo>
                  <a:lnTo>
                    <a:pt x="49951" y="319360"/>
                  </a:lnTo>
                  <a:lnTo>
                    <a:pt x="70889" y="279904"/>
                  </a:lnTo>
                  <a:lnTo>
                    <a:pt x="95073" y="242364"/>
                  </a:lnTo>
                  <a:lnTo>
                    <a:pt x="122328" y="206902"/>
                  </a:lnTo>
                  <a:lnTo>
                    <a:pt x="152482" y="173678"/>
                  </a:lnTo>
                  <a:lnTo>
                    <a:pt x="185361" y="142854"/>
                  </a:lnTo>
                  <a:lnTo>
                    <a:pt x="220792" y="114590"/>
                  </a:lnTo>
                  <a:lnTo>
                    <a:pt x="258602" y="89049"/>
                  </a:lnTo>
                  <a:lnTo>
                    <a:pt x="298617" y="66390"/>
                  </a:lnTo>
                  <a:lnTo>
                    <a:pt x="340663" y="46775"/>
                  </a:lnTo>
                  <a:lnTo>
                    <a:pt x="384568" y="30365"/>
                  </a:lnTo>
                  <a:lnTo>
                    <a:pt x="430159" y="17322"/>
                  </a:lnTo>
                  <a:lnTo>
                    <a:pt x="477262" y="7806"/>
                  </a:lnTo>
                  <a:lnTo>
                    <a:pt x="525703" y="1978"/>
                  </a:lnTo>
                  <a:lnTo>
                    <a:pt x="575310" y="0"/>
                  </a:lnTo>
                  <a:lnTo>
                    <a:pt x="624916" y="1978"/>
                  </a:lnTo>
                  <a:lnTo>
                    <a:pt x="673357" y="7806"/>
                  </a:lnTo>
                  <a:lnTo>
                    <a:pt x="720460" y="17322"/>
                  </a:lnTo>
                  <a:lnTo>
                    <a:pt x="766051" y="30365"/>
                  </a:lnTo>
                  <a:lnTo>
                    <a:pt x="809956" y="46775"/>
                  </a:lnTo>
                  <a:lnTo>
                    <a:pt x="852002" y="66390"/>
                  </a:lnTo>
                  <a:lnTo>
                    <a:pt x="892017" y="89049"/>
                  </a:lnTo>
                  <a:lnTo>
                    <a:pt x="929827" y="114590"/>
                  </a:lnTo>
                  <a:lnTo>
                    <a:pt x="965258" y="142854"/>
                  </a:lnTo>
                  <a:lnTo>
                    <a:pt x="998137" y="173678"/>
                  </a:lnTo>
                  <a:lnTo>
                    <a:pt x="1028291" y="206902"/>
                  </a:lnTo>
                  <a:lnTo>
                    <a:pt x="1055546" y="242364"/>
                  </a:lnTo>
                  <a:lnTo>
                    <a:pt x="1079730" y="279904"/>
                  </a:lnTo>
                  <a:lnTo>
                    <a:pt x="1100668" y="319360"/>
                  </a:lnTo>
                  <a:lnTo>
                    <a:pt x="1118189" y="360572"/>
                  </a:lnTo>
                  <a:lnTo>
                    <a:pt x="1132117" y="403378"/>
                  </a:lnTo>
                  <a:lnTo>
                    <a:pt x="1142281" y="447617"/>
                  </a:lnTo>
                  <a:lnTo>
                    <a:pt x="1148506" y="493128"/>
                  </a:lnTo>
                  <a:lnTo>
                    <a:pt x="1150620" y="539749"/>
                  </a:lnTo>
                  <a:lnTo>
                    <a:pt x="1148506" y="586181"/>
                  </a:lnTo>
                  <a:lnTo>
                    <a:pt x="1142281" y="631522"/>
                  </a:lnTo>
                  <a:lnTo>
                    <a:pt x="1132117" y="675610"/>
                  </a:lnTo>
                  <a:lnTo>
                    <a:pt x="1118189" y="718282"/>
                  </a:lnTo>
                  <a:lnTo>
                    <a:pt x="1100668" y="759377"/>
                  </a:lnTo>
                  <a:lnTo>
                    <a:pt x="1079730" y="798732"/>
                  </a:lnTo>
                  <a:lnTo>
                    <a:pt x="1055546" y="836185"/>
                  </a:lnTo>
                  <a:lnTo>
                    <a:pt x="1028291" y="871574"/>
                  </a:lnTo>
                  <a:lnTo>
                    <a:pt x="998137" y="904736"/>
                  </a:lnTo>
                  <a:lnTo>
                    <a:pt x="965258" y="935510"/>
                  </a:lnTo>
                  <a:lnTo>
                    <a:pt x="929827" y="963734"/>
                  </a:lnTo>
                  <a:lnTo>
                    <a:pt x="892017" y="989244"/>
                  </a:lnTo>
                  <a:lnTo>
                    <a:pt x="852002" y="1011879"/>
                  </a:lnTo>
                  <a:lnTo>
                    <a:pt x="809956" y="1031477"/>
                  </a:lnTo>
                  <a:lnTo>
                    <a:pt x="766051" y="1047875"/>
                  </a:lnTo>
                  <a:lnTo>
                    <a:pt x="720460" y="1060912"/>
                  </a:lnTo>
                  <a:lnTo>
                    <a:pt x="673357" y="1070425"/>
                  </a:lnTo>
                  <a:lnTo>
                    <a:pt x="624916" y="1076251"/>
                  </a:lnTo>
                  <a:lnTo>
                    <a:pt x="575310" y="107823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570989" y="5650229"/>
            <a:ext cx="3829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ew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309620" y="5543550"/>
            <a:ext cx="6502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unnab  </a:t>
            </a:r>
            <a:r>
              <a:rPr sz="1400" spc="-5" dirty="0">
                <a:latin typeface="Arial"/>
                <a:cs typeface="Arial"/>
              </a:rPr>
              <a:t>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449830" y="5732779"/>
            <a:ext cx="539750" cy="74930"/>
          </a:xfrm>
          <a:custGeom>
            <a:avLst/>
            <a:gdLst/>
            <a:ahLst/>
            <a:cxnLst/>
            <a:rect l="l" t="t" r="r" b="b"/>
            <a:pathLst>
              <a:path w="539750" h="74929">
                <a:moveTo>
                  <a:pt x="539750" y="38100"/>
                </a:moveTo>
                <a:lnTo>
                  <a:pt x="463550" y="0"/>
                </a:lnTo>
                <a:lnTo>
                  <a:pt x="463550" y="32981"/>
                </a:lnTo>
                <a:lnTo>
                  <a:pt x="0" y="31750"/>
                </a:lnTo>
                <a:lnTo>
                  <a:pt x="0" y="40640"/>
                </a:lnTo>
                <a:lnTo>
                  <a:pt x="463550" y="41871"/>
                </a:lnTo>
                <a:lnTo>
                  <a:pt x="463550" y="74930"/>
                </a:lnTo>
                <a:lnTo>
                  <a:pt x="53975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512559" y="5732779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0" y="0"/>
                </a:moveTo>
                <a:lnTo>
                  <a:pt x="0" y="74930"/>
                </a:lnTo>
                <a:lnTo>
                  <a:pt x="7493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3708400" y="4939029"/>
            <a:ext cx="1443990" cy="868680"/>
            <a:chOff x="3708400" y="4939029"/>
            <a:chExt cx="1443990" cy="868680"/>
          </a:xfrm>
        </p:grpSpPr>
        <p:sp>
          <p:nvSpPr>
            <p:cNvPr id="32" name="object 32"/>
            <p:cNvSpPr/>
            <p:nvPr/>
          </p:nvSpPr>
          <p:spPr>
            <a:xfrm>
              <a:off x="4671060" y="5732779"/>
              <a:ext cx="74930" cy="74930"/>
            </a:xfrm>
            <a:custGeom>
              <a:avLst/>
              <a:gdLst/>
              <a:ahLst/>
              <a:cxnLst/>
              <a:rect l="l" t="t" r="r" b="b"/>
              <a:pathLst>
                <a:path w="74929" h="74929">
                  <a:moveTo>
                    <a:pt x="0" y="0"/>
                  </a:moveTo>
                  <a:lnTo>
                    <a:pt x="0" y="74930"/>
                  </a:lnTo>
                  <a:lnTo>
                    <a:pt x="74929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932680" y="4941569"/>
              <a:ext cx="219710" cy="29083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708400" y="4939029"/>
              <a:ext cx="257810" cy="2908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7630" y="586740"/>
            <a:ext cx="35598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Thread</a:t>
            </a:r>
            <a:r>
              <a:rPr sz="3600" spc="-65" dirty="0"/>
              <a:t> </a:t>
            </a:r>
            <a:r>
              <a:rPr sz="3600" spc="-5" dirty="0"/>
              <a:t>execution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358900" y="1865630"/>
            <a:ext cx="25527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25" dirty="0">
                <a:solidFill>
                  <a:srgbClr val="006666"/>
                </a:solidFill>
                <a:latin typeface="Wingdings"/>
                <a:cs typeface="Wingdings"/>
              </a:rPr>
              <a:t>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40889" y="1723389"/>
            <a:ext cx="4117340" cy="3759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01394">
              <a:lnSpc>
                <a:spcPct val="120700"/>
              </a:lnSpc>
              <a:spcBef>
                <a:spcPts val="100"/>
              </a:spcBef>
            </a:pPr>
            <a:r>
              <a:rPr sz="2900" spc="-5" dirty="0">
                <a:latin typeface="Verdana"/>
                <a:cs typeface="Verdana"/>
              </a:rPr>
              <a:t>JVM </a:t>
            </a:r>
            <a:r>
              <a:rPr sz="2900" dirty="0">
                <a:latin typeface="Verdana"/>
                <a:cs typeface="Verdana"/>
              </a:rPr>
              <a:t>&amp;</a:t>
            </a:r>
            <a:r>
              <a:rPr sz="2900" spc="-55" dirty="0">
                <a:latin typeface="Verdana"/>
                <a:cs typeface="Verdana"/>
              </a:rPr>
              <a:t> </a:t>
            </a:r>
            <a:r>
              <a:rPr sz="2900" spc="-5" dirty="0">
                <a:latin typeface="Verdana"/>
                <a:cs typeface="Verdana"/>
              </a:rPr>
              <a:t>Scheduler  Round-robin</a:t>
            </a:r>
            <a:endParaRPr sz="2900">
              <a:latin typeface="Verdana"/>
              <a:cs typeface="Verdana"/>
            </a:endParaRPr>
          </a:p>
          <a:p>
            <a:pPr marL="12700" marR="5080">
              <a:lnSpc>
                <a:spcPct val="120700"/>
              </a:lnSpc>
            </a:pPr>
            <a:r>
              <a:rPr sz="2900" spc="-5" dirty="0">
                <a:latin typeface="Verdana"/>
                <a:cs typeface="Verdana"/>
              </a:rPr>
              <a:t>Time slicing scheduler  Thread priorities  Sleep</a:t>
            </a:r>
            <a:endParaRPr sz="2900">
              <a:latin typeface="Verdana"/>
              <a:cs typeface="Verdana"/>
            </a:endParaRPr>
          </a:p>
          <a:p>
            <a:pPr marL="12700" marR="3219450">
              <a:lnSpc>
                <a:spcPct val="120700"/>
              </a:lnSpc>
            </a:pPr>
            <a:r>
              <a:rPr sz="2900" spc="5" dirty="0">
                <a:latin typeface="Verdana"/>
                <a:cs typeface="Verdana"/>
              </a:rPr>
              <a:t>Y</a:t>
            </a:r>
            <a:r>
              <a:rPr sz="2900" spc="-10" dirty="0">
                <a:latin typeface="Verdana"/>
                <a:cs typeface="Verdana"/>
              </a:rPr>
              <a:t>i</a:t>
            </a:r>
            <a:r>
              <a:rPr sz="2900" dirty="0">
                <a:latin typeface="Verdana"/>
                <a:cs typeface="Verdana"/>
              </a:rPr>
              <a:t>e</a:t>
            </a:r>
            <a:r>
              <a:rPr sz="2900" spc="-10" dirty="0">
                <a:latin typeface="Verdana"/>
                <a:cs typeface="Verdana"/>
              </a:rPr>
              <a:t>l</a:t>
            </a:r>
            <a:r>
              <a:rPr sz="2900" dirty="0">
                <a:latin typeface="Verdana"/>
                <a:cs typeface="Verdana"/>
              </a:rPr>
              <a:t>d  Join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8900" y="2399030"/>
            <a:ext cx="25527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25" dirty="0">
                <a:solidFill>
                  <a:srgbClr val="006666"/>
                </a:solidFill>
                <a:latin typeface="Wingdings"/>
                <a:cs typeface="Wingdings"/>
              </a:rPr>
              <a:t>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8900" y="2932430"/>
            <a:ext cx="25527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25" dirty="0">
                <a:solidFill>
                  <a:srgbClr val="006666"/>
                </a:solidFill>
                <a:latin typeface="Wingdings"/>
                <a:cs typeface="Wingdings"/>
              </a:rPr>
              <a:t>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8900" y="3465829"/>
            <a:ext cx="25527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25" dirty="0">
                <a:solidFill>
                  <a:srgbClr val="006666"/>
                </a:solidFill>
                <a:latin typeface="Wingdings"/>
                <a:cs typeface="Wingdings"/>
              </a:rPr>
              <a:t>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8900" y="4000500"/>
            <a:ext cx="25527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25" dirty="0">
                <a:solidFill>
                  <a:srgbClr val="006666"/>
                </a:solidFill>
                <a:latin typeface="Wingdings"/>
                <a:cs typeface="Wingdings"/>
              </a:rPr>
              <a:t>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8900" y="4533900"/>
            <a:ext cx="25527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25" dirty="0">
                <a:solidFill>
                  <a:srgbClr val="006666"/>
                </a:solidFill>
                <a:latin typeface="Wingdings"/>
                <a:cs typeface="Wingdings"/>
              </a:rPr>
              <a:t>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8900" y="5067300"/>
            <a:ext cx="25527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25" dirty="0">
                <a:solidFill>
                  <a:srgbClr val="006666"/>
                </a:solidFill>
                <a:latin typeface="Wingdings"/>
                <a:cs typeface="Wingdings"/>
              </a:rPr>
              <a:t></a:t>
            </a:r>
            <a:endParaRPr sz="20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7630" y="586740"/>
            <a:ext cx="32048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Mu</a:t>
            </a:r>
            <a:r>
              <a:rPr sz="3600" spc="10" dirty="0"/>
              <a:t>l</a:t>
            </a:r>
            <a:r>
              <a:rPr sz="3600" spc="-15" dirty="0"/>
              <a:t>t</a:t>
            </a:r>
            <a:r>
              <a:rPr sz="3600" spc="10" dirty="0"/>
              <a:t>i</a:t>
            </a:r>
            <a:r>
              <a:rPr sz="3600" dirty="0"/>
              <a:t>-</a:t>
            </a:r>
            <a:r>
              <a:rPr sz="3600" spc="-10" dirty="0"/>
              <a:t>T</a:t>
            </a:r>
            <a:r>
              <a:rPr sz="3600" spc="5" dirty="0"/>
              <a:t>h</a:t>
            </a:r>
            <a:r>
              <a:rPr sz="3600" dirty="0"/>
              <a:t>rea</a:t>
            </a:r>
            <a:r>
              <a:rPr sz="3600" spc="5" dirty="0"/>
              <a:t>d</a:t>
            </a:r>
            <a:r>
              <a:rPr sz="3600" spc="-5" dirty="0"/>
              <a:t>i</a:t>
            </a:r>
            <a:r>
              <a:rPr sz="3600" spc="5" dirty="0"/>
              <a:t>n</a:t>
            </a:r>
            <a:r>
              <a:rPr sz="3600" dirty="0"/>
              <a:t>g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358900" y="1865630"/>
            <a:ext cx="25527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25" dirty="0">
                <a:solidFill>
                  <a:srgbClr val="006666"/>
                </a:solidFill>
                <a:latin typeface="Wingdings"/>
                <a:cs typeface="Wingdings"/>
              </a:rPr>
              <a:t>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40889" y="1723389"/>
            <a:ext cx="473583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700"/>
              </a:lnSpc>
              <a:spcBef>
                <a:spcPts val="100"/>
              </a:spcBef>
            </a:pPr>
            <a:r>
              <a:rPr sz="2900" spc="-5" dirty="0">
                <a:latin typeface="Verdana"/>
                <a:cs typeface="Verdana"/>
              </a:rPr>
              <a:t>Race condition  Preventing race</a:t>
            </a:r>
            <a:r>
              <a:rPr sz="2900" spc="-25" dirty="0">
                <a:latin typeface="Verdana"/>
                <a:cs typeface="Verdana"/>
              </a:rPr>
              <a:t> </a:t>
            </a:r>
            <a:r>
              <a:rPr sz="2900" spc="-5" dirty="0">
                <a:latin typeface="Verdana"/>
                <a:cs typeface="Verdana"/>
              </a:rPr>
              <a:t>condition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8900" y="2399030"/>
            <a:ext cx="25527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25" dirty="0">
                <a:solidFill>
                  <a:srgbClr val="006666"/>
                </a:solidFill>
                <a:latin typeface="Wingdings"/>
                <a:cs typeface="Wingdings"/>
              </a:rPr>
              <a:t>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73300" y="2913379"/>
            <a:ext cx="191770" cy="751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dirty="0">
                <a:solidFill>
                  <a:srgbClr val="98CCCC"/>
                </a:solidFill>
                <a:latin typeface="Wingdings"/>
                <a:cs typeface="Wingdings"/>
              </a:rPr>
              <a:t></a:t>
            </a:r>
            <a:endParaRPr sz="17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520"/>
              </a:spcBef>
            </a:pPr>
            <a:r>
              <a:rPr sz="1750" dirty="0">
                <a:solidFill>
                  <a:srgbClr val="98CCCC"/>
                </a:solidFill>
                <a:latin typeface="Wingdings"/>
                <a:cs typeface="Wingdings"/>
              </a:rPr>
              <a:t></a:t>
            </a:r>
            <a:endParaRPr sz="175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42260" y="2790189"/>
            <a:ext cx="5001260" cy="17868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700"/>
              </a:lnSpc>
              <a:spcBef>
                <a:spcPts val="100"/>
              </a:spcBef>
            </a:pPr>
            <a:r>
              <a:rPr sz="2500" spc="-5" dirty="0">
                <a:latin typeface="Verdana"/>
                <a:cs typeface="Verdana"/>
              </a:rPr>
              <a:t>Finding </a:t>
            </a:r>
            <a:r>
              <a:rPr sz="2500" spc="-10" dirty="0">
                <a:latin typeface="Verdana"/>
                <a:cs typeface="Verdana"/>
              </a:rPr>
              <a:t>atomic </a:t>
            </a:r>
            <a:r>
              <a:rPr sz="2500" spc="-5" dirty="0">
                <a:latin typeface="Verdana"/>
                <a:cs typeface="Verdana"/>
              </a:rPr>
              <a:t>operations  </a:t>
            </a:r>
            <a:r>
              <a:rPr sz="2500" spc="-10" dirty="0">
                <a:latin typeface="Verdana"/>
                <a:cs typeface="Verdana"/>
              </a:rPr>
              <a:t>Make </a:t>
            </a:r>
            <a:r>
              <a:rPr sz="2500" spc="-5" dirty="0">
                <a:latin typeface="Verdana"/>
                <a:cs typeface="Verdana"/>
              </a:rPr>
              <a:t>variable</a:t>
            </a:r>
            <a:r>
              <a:rPr sz="2500" spc="-10" dirty="0">
                <a:latin typeface="Verdana"/>
                <a:cs typeface="Verdana"/>
              </a:rPr>
              <a:t> </a:t>
            </a:r>
            <a:r>
              <a:rPr sz="2500" spc="-5" dirty="0">
                <a:latin typeface="Verdana"/>
                <a:cs typeface="Verdana"/>
              </a:rPr>
              <a:t>private</a:t>
            </a:r>
            <a:endParaRPr sz="25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630"/>
              </a:spcBef>
            </a:pPr>
            <a:r>
              <a:rPr sz="2500" spc="-5" dirty="0">
                <a:latin typeface="Verdana"/>
                <a:cs typeface="Verdana"/>
              </a:rPr>
              <a:t>Synchronize the code changing  variables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73300" y="3834129"/>
            <a:ext cx="191770" cy="29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dirty="0">
                <a:solidFill>
                  <a:srgbClr val="98CCCC"/>
                </a:solidFill>
                <a:latin typeface="Wingdings"/>
                <a:cs typeface="Wingdings"/>
              </a:rPr>
              <a:t></a:t>
            </a:r>
            <a:endParaRPr sz="175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6530" y="836929"/>
            <a:ext cx="172656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Java</a:t>
            </a:r>
            <a:r>
              <a:rPr sz="3600" spc="-100" dirty="0"/>
              <a:t> </a:t>
            </a:r>
            <a:r>
              <a:rPr sz="3600" spc="-5" dirty="0"/>
              <a:t>I/O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446530" y="1841500"/>
            <a:ext cx="160655" cy="2070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spc="-10" dirty="0">
                <a:solidFill>
                  <a:srgbClr val="006666"/>
                </a:solidFill>
                <a:latin typeface="Wingdings"/>
                <a:cs typeface="Wingdings"/>
              </a:rPr>
              <a:t>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89429" y="1808479"/>
            <a:ext cx="155892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dirty="0">
                <a:solidFill>
                  <a:srgbClr val="006666"/>
                </a:solidFill>
                <a:latin typeface="Verdana"/>
                <a:cs typeface="Verdana"/>
                <a:hlinkClick r:id="rId2"/>
              </a:rPr>
              <a:t>I/O</a:t>
            </a:r>
            <a:r>
              <a:rPr sz="1700" b="1" spc="-60" dirty="0">
                <a:solidFill>
                  <a:srgbClr val="006666"/>
                </a:solidFill>
                <a:latin typeface="Verdana"/>
                <a:cs typeface="Verdana"/>
                <a:hlinkClick r:id="rId2"/>
              </a:rPr>
              <a:t> </a:t>
            </a:r>
            <a:r>
              <a:rPr sz="1700" b="1" dirty="0">
                <a:solidFill>
                  <a:srgbClr val="006666"/>
                </a:solidFill>
                <a:latin typeface="Verdana"/>
                <a:cs typeface="Verdana"/>
                <a:hlinkClick r:id="rId2"/>
              </a:rPr>
              <a:t>Streams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03729" y="2028189"/>
            <a:ext cx="125095" cy="49022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050" dirty="0">
                <a:solidFill>
                  <a:srgbClr val="98CCCC"/>
                </a:solidFill>
                <a:latin typeface="Wingdings"/>
                <a:cs typeface="Wingdings"/>
              </a:rPr>
              <a:t></a:t>
            </a:r>
            <a:endParaRPr sz="10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1050" dirty="0">
                <a:solidFill>
                  <a:srgbClr val="98CCCC"/>
                </a:solidFill>
                <a:latin typeface="Wingdings"/>
                <a:cs typeface="Wingdings"/>
              </a:rPr>
              <a:t></a:t>
            </a:r>
            <a:endParaRPr sz="105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89479" y="2073909"/>
            <a:ext cx="6291580" cy="2561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006666"/>
                </a:solidFill>
                <a:latin typeface="Verdana"/>
                <a:cs typeface="Verdana"/>
                <a:hlinkClick r:id="rId3"/>
              </a:rPr>
              <a:t>Byte Streams </a:t>
            </a:r>
            <a:r>
              <a:rPr sz="1500" spc="-5" dirty="0">
                <a:latin typeface="Verdana"/>
                <a:cs typeface="Verdana"/>
              </a:rPr>
              <a:t>handle </a:t>
            </a:r>
            <a:r>
              <a:rPr sz="1500" dirty="0">
                <a:latin typeface="Verdana"/>
                <a:cs typeface="Verdana"/>
              </a:rPr>
              <a:t>I/O of </a:t>
            </a:r>
            <a:r>
              <a:rPr sz="1500" spc="-5" dirty="0">
                <a:latin typeface="Verdana"/>
                <a:cs typeface="Verdana"/>
              </a:rPr>
              <a:t>raw binary</a:t>
            </a:r>
            <a:r>
              <a:rPr sz="1500" spc="-45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data.</a:t>
            </a:r>
            <a:endParaRPr sz="1500">
              <a:latin typeface="Verdana"/>
              <a:cs typeface="Verdana"/>
            </a:endParaRPr>
          </a:p>
          <a:p>
            <a:pPr marL="12700" marR="269240">
              <a:lnSpc>
                <a:spcPts val="1460"/>
              </a:lnSpc>
              <a:spcBef>
                <a:spcPts val="360"/>
              </a:spcBef>
            </a:pPr>
            <a:r>
              <a:rPr sz="1500" spc="-5" dirty="0">
                <a:solidFill>
                  <a:srgbClr val="006666"/>
                </a:solidFill>
                <a:latin typeface="Verdana"/>
                <a:cs typeface="Verdana"/>
                <a:hlinkClick r:id="rId4"/>
              </a:rPr>
              <a:t>Character Streams </a:t>
            </a:r>
            <a:r>
              <a:rPr sz="1500" spc="-5" dirty="0">
                <a:latin typeface="Verdana"/>
                <a:cs typeface="Verdana"/>
              </a:rPr>
              <a:t>handle </a:t>
            </a:r>
            <a:r>
              <a:rPr sz="1500" dirty="0">
                <a:latin typeface="Verdana"/>
                <a:cs typeface="Verdana"/>
              </a:rPr>
              <a:t>I/O of </a:t>
            </a:r>
            <a:r>
              <a:rPr sz="1500" spc="-5" dirty="0">
                <a:latin typeface="Verdana"/>
                <a:cs typeface="Verdana"/>
              </a:rPr>
              <a:t>character data, automatically  handling translation to and from the local character</a:t>
            </a:r>
            <a:r>
              <a:rPr sz="1500" spc="-15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set.</a:t>
            </a:r>
            <a:endParaRPr sz="1500">
              <a:latin typeface="Verdana"/>
              <a:cs typeface="Verdana"/>
            </a:endParaRPr>
          </a:p>
          <a:p>
            <a:pPr marL="12700" marR="487680">
              <a:lnSpc>
                <a:spcPts val="1460"/>
              </a:lnSpc>
              <a:spcBef>
                <a:spcPts val="350"/>
              </a:spcBef>
            </a:pPr>
            <a:r>
              <a:rPr sz="1500" spc="-5" dirty="0">
                <a:solidFill>
                  <a:srgbClr val="006666"/>
                </a:solidFill>
                <a:latin typeface="Verdana"/>
                <a:cs typeface="Verdana"/>
                <a:hlinkClick r:id="rId5"/>
              </a:rPr>
              <a:t>Buffered </a:t>
            </a:r>
            <a:r>
              <a:rPr sz="1500" spc="-10" dirty="0">
                <a:solidFill>
                  <a:srgbClr val="006666"/>
                </a:solidFill>
                <a:latin typeface="Verdana"/>
                <a:cs typeface="Verdana"/>
                <a:hlinkClick r:id="rId5"/>
              </a:rPr>
              <a:t>Streams </a:t>
            </a:r>
            <a:r>
              <a:rPr sz="1500" spc="-5" dirty="0">
                <a:latin typeface="Verdana"/>
                <a:cs typeface="Verdana"/>
              </a:rPr>
              <a:t>optimize input and output </a:t>
            </a:r>
            <a:r>
              <a:rPr sz="1500" dirty="0">
                <a:latin typeface="Verdana"/>
                <a:cs typeface="Verdana"/>
              </a:rPr>
              <a:t>by </a:t>
            </a:r>
            <a:r>
              <a:rPr sz="1500" spc="-5" dirty="0">
                <a:latin typeface="Verdana"/>
                <a:cs typeface="Verdana"/>
              </a:rPr>
              <a:t>reducing the  number </a:t>
            </a:r>
            <a:r>
              <a:rPr sz="1500" dirty="0">
                <a:latin typeface="Verdana"/>
                <a:cs typeface="Verdana"/>
              </a:rPr>
              <a:t>of </a:t>
            </a:r>
            <a:r>
              <a:rPr sz="1500" spc="-5" dirty="0">
                <a:latin typeface="Verdana"/>
                <a:cs typeface="Verdana"/>
              </a:rPr>
              <a:t>calls </a:t>
            </a:r>
            <a:r>
              <a:rPr sz="1500" spc="-10" dirty="0">
                <a:latin typeface="Verdana"/>
                <a:cs typeface="Verdana"/>
              </a:rPr>
              <a:t>to </a:t>
            </a:r>
            <a:r>
              <a:rPr sz="1500" spc="-5" dirty="0">
                <a:latin typeface="Verdana"/>
                <a:cs typeface="Verdana"/>
              </a:rPr>
              <a:t>the native</a:t>
            </a:r>
            <a:r>
              <a:rPr sz="1500" spc="-15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API.</a:t>
            </a:r>
            <a:endParaRPr sz="1500">
              <a:latin typeface="Verdana"/>
              <a:cs typeface="Verdana"/>
            </a:endParaRPr>
          </a:p>
          <a:p>
            <a:pPr marL="12700" marR="427355">
              <a:lnSpc>
                <a:spcPts val="1470"/>
              </a:lnSpc>
              <a:spcBef>
                <a:spcPts val="334"/>
              </a:spcBef>
            </a:pPr>
            <a:r>
              <a:rPr sz="1500" spc="-5" dirty="0">
                <a:solidFill>
                  <a:srgbClr val="006666"/>
                </a:solidFill>
                <a:latin typeface="Verdana"/>
                <a:cs typeface="Verdana"/>
                <a:hlinkClick r:id="rId6"/>
              </a:rPr>
              <a:t>Scanning and Formatting </a:t>
            </a:r>
            <a:r>
              <a:rPr sz="1500" spc="-5" dirty="0">
                <a:latin typeface="Verdana"/>
                <a:cs typeface="Verdana"/>
              </a:rPr>
              <a:t>allows </a:t>
            </a:r>
            <a:r>
              <a:rPr sz="1500" dirty="0">
                <a:latin typeface="Verdana"/>
                <a:cs typeface="Verdana"/>
              </a:rPr>
              <a:t>a </a:t>
            </a:r>
            <a:r>
              <a:rPr sz="1500" spc="-5" dirty="0">
                <a:latin typeface="Verdana"/>
                <a:cs typeface="Verdana"/>
              </a:rPr>
              <a:t>program to read and write  formatted</a:t>
            </a:r>
            <a:r>
              <a:rPr sz="1500" spc="-10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text.</a:t>
            </a:r>
            <a:endParaRPr sz="1500">
              <a:latin typeface="Verdana"/>
              <a:cs typeface="Verdana"/>
            </a:endParaRPr>
          </a:p>
          <a:p>
            <a:pPr marL="12700" marR="5080">
              <a:lnSpc>
                <a:spcPts val="1470"/>
              </a:lnSpc>
              <a:spcBef>
                <a:spcPts val="330"/>
              </a:spcBef>
            </a:pPr>
            <a:r>
              <a:rPr sz="1500" dirty="0">
                <a:solidFill>
                  <a:srgbClr val="006666"/>
                </a:solidFill>
                <a:latin typeface="Verdana"/>
                <a:cs typeface="Verdana"/>
                <a:hlinkClick r:id="rId7"/>
              </a:rPr>
              <a:t>I/O </a:t>
            </a:r>
            <a:r>
              <a:rPr sz="1500" spc="-5" dirty="0">
                <a:solidFill>
                  <a:srgbClr val="006666"/>
                </a:solidFill>
                <a:latin typeface="Verdana"/>
                <a:cs typeface="Verdana"/>
                <a:hlinkClick r:id="rId7"/>
              </a:rPr>
              <a:t>from the Command Line </a:t>
            </a:r>
            <a:r>
              <a:rPr sz="1500" spc="-5" dirty="0">
                <a:latin typeface="Verdana"/>
                <a:cs typeface="Verdana"/>
              </a:rPr>
              <a:t>describes the Standard Streams and  the Console</a:t>
            </a:r>
            <a:r>
              <a:rPr sz="1500" spc="-10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object.</a:t>
            </a:r>
            <a:endParaRPr sz="1500">
              <a:latin typeface="Verdana"/>
              <a:cs typeface="Verdana"/>
            </a:endParaRPr>
          </a:p>
          <a:p>
            <a:pPr marL="12700" marR="6350">
              <a:lnSpc>
                <a:spcPts val="1460"/>
              </a:lnSpc>
              <a:spcBef>
                <a:spcPts val="335"/>
              </a:spcBef>
            </a:pPr>
            <a:r>
              <a:rPr sz="1500" spc="-5" dirty="0">
                <a:solidFill>
                  <a:srgbClr val="006666"/>
                </a:solidFill>
                <a:latin typeface="Verdana"/>
                <a:cs typeface="Verdana"/>
                <a:hlinkClick r:id="rId8"/>
              </a:rPr>
              <a:t>Data Streams </a:t>
            </a:r>
            <a:r>
              <a:rPr sz="1500" spc="-5" dirty="0">
                <a:latin typeface="Verdana"/>
                <a:cs typeface="Verdana"/>
              </a:rPr>
              <a:t>handle binary </a:t>
            </a:r>
            <a:r>
              <a:rPr sz="1500" dirty="0">
                <a:latin typeface="Verdana"/>
                <a:cs typeface="Verdana"/>
              </a:rPr>
              <a:t>I/O of </a:t>
            </a:r>
            <a:r>
              <a:rPr sz="1500" spc="-5" dirty="0">
                <a:latin typeface="Verdana"/>
                <a:cs typeface="Verdana"/>
              </a:rPr>
              <a:t>primitive data </a:t>
            </a:r>
            <a:r>
              <a:rPr sz="1500" dirty="0">
                <a:latin typeface="Verdana"/>
                <a:cs typeface="Verdana"/>
              </a:rPr>
              <a:t>type </a:t>
            </a:r>
            <a:r>
              <a:rPr sz="1500" spc="-5" dirty="0">
                <a:latin typeface="Verdana"/>
                <a:cs typeface="Verdana"/>
              </a:rPr>
              <a:t>and String  values.</a:t>
            </a:r>
            <a:endParaRPr sz="1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500" spc="-5" dirty="0">
                <a:solidFill>
                  <a:srgbClr val="006666"/>
                </a:solidFill>
                <a:latin typeface="Verdana"/>
                <a:cs typeface="Verdana"/>
                <a:hlinkClick r:id="rId9"/>
              </a:rPr>
              <a:t>Object </a:t>
            </a:r>
            <a:r>
              <a:rPr sz="1500" spc="-10" dirty="0">
                <a:solidFill>
                  <a:srgbClr val="006666"/>
                </a:solidFill>
                <a:latin typeface="Verdana"/>
                <a:cs typeface="Verdana"/>
                <a:hlinkClick r:id="rId9"/>
              </a:rPr>
              <a:t>Streams </a:t>
            </a:r>
            <a:r>
              <a:rPr sz="1500" spc="-5" dirty="0">
                <a:latin typeface="Verdana"/>
                <a:cs typeface="Verdana"/>
              </a:rPr>
              <a:t>handle binary </a:t>
            </a:r>
            <a:r>
              <a:rPr sz="1500" dirty="0">
                <a:latin typeface="Verdana"/>
                <a:cs typeface="Verdana"/>
              </a:rPr>
              <a:t>I/O of</a:t>
            </a:r>
            <a:r>
              <a:rPr sz="1500" spc="-5" dirty="0">
                <a:latin typeface="Verdana"/>
                <a:cs typeface="Verdana"/>
              </a:rPr>
              <a:t> objects.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03729" y="2748279"/>
            <a:ext cx="12509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98CCCC"/>
                </a:solidFill>
                <a:latin typeface="Wingdings"/>
                <a:cs typeface="Wingdings"/>
              </a:rPr>
              <a:t></a:t>
            </a:r>
            <a:endParaRPr sz="105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03729" y="3163570"/>
            <a:ext cx="12509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98CCCC"/>
                </a:solidFill>
                <a:latin typeface="Wingdings"/>
                <a:cs typeface="Wingdings"/>
              </a:rPr>
              <a:t></a:t>
            </a:r>
            <a:endParaRPr sz="105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03729" y="3578859"/>
            <a:ext cx="12509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98CCCC"/>
                </a:solidFill>
                <a:latin typeface="Wingdings"/>
                <a:cs typeface="Wingdings"/>
              </a:rPr>
              <a:t></a:t>
            </a:r>
            <a:endParaRPr sz="105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03729" y="3992879"/>
            <a:ext cx="12509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98CCCC"/>
                </a:solidFill>
                <a:latin typeface="Wingdings"/>
                <a:cs typeface="Wingdings"/>
              </a:rPr>
              <a:t></a:t>
            </a:r>
            <a:endParaRPr sz="1050">
              <a:latin typeface="Wingdings"/>
              <a:cs typeface="Wingding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03729" y="4408170"/>
            <a:ext cx="12509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98CCCC"/>
                </a:solidFill>
                <a:latin typeface="Wingdings"/>
                <a:cs typeface="Wingdings"/>
              </a:rPr>
              <a:t></a:t>
            </a:r>
            <a:endParaRPr sz="1050">
              <a:latin typeface="Wingdings"/>
              <a:cs typeface="Wingding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46530" y="4645659"/>
            <a:ext cx="160655" cy="2070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spc="-10" dirty="0">
                <a:solidFill>
                  <a:srgbClr val="006666"/>
                </a:solidFill>
                <a:latin typeface="Wingdings"/>
                <a:cs typeface="Wingdings"/>
              </a:rPr>
              <a:t>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89429" y="4613909"/>
            <a:ext cx="98488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dirty="0">
                <a:solidFill>
                  <a:srgbClr val="006666"/>
                </a:solidFill>
                <a:latin typeface="Verdana"/>
                <a:cs typeface="Verdana"/>
                <a:hlinkClick r:id="rId10"/>
              </a:rPr>
              <a:t>File</a:t>
            </a:r>
            <a:r>
              <a:rPr sz="1700" b="1" spc="-85" dirty="0">
                <a:solidFill>
                  <a:srgbClr val="006666"/>
                </a:solidFill>
                <a:latin typeface="Verdana"/>
                <a:cs typeface="Verdana"/>
                <a:hlinkClick r:id="rId10"/>
              </a:rPr>
              <a:t> </a:t>
            </a:r>
            <a:r>
              <a:rPr sz="1700" b="1" spc="5" dirty="0">
                <a:solidFill>
                  <a:srgbClr val="006666"/>
                </a:solidFill>
                <a:latin typeface="Verdana"/>
                <a:cs typeface="Verdana"/>
                <a:hlinkClick r:id="rId10"/>
              </a:rPr>
              <a:t>I/O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03729" y="4904740"/>
            <a:ext cx="12509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98CCCC"/>
                </a:solidFill>
                <a:latin typeface="Wingdings"/>
                <a:cs typeface="Wingdings"/>
              </a:rPr>
              <a:t></a:t>
            </a:r>
            <a:endParaRPr sz="1050">
              <a:latin typeface="Wingdings"/>
              <a:cs typeface="Wingding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89479" y="4878070"/>
            <a:ext cx="5933440" cy="66929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>
              <a:lnSpc>
                <a:spcPts val="1460"/>
              </a:lnSpc>
              <a:spcBef>
                <a:spcPts val="430"/>
              </a:spcBef>
            </a:pPr>
            <a:r>
              <a:rPr sz="1500" spc="-5" dirty="0">
                <a:solidFill>
                  <a:srgbClr val="006666"/>
                </a:solidFill>
                <a:latin typeface="Verdana"/>
                <a:cs typeface="Verdana"/>
                <a:hlinkClick r:id="rId10"/>
              </a:rPr>
              <a:t>File Objects </a:t>
            </a:r>
            <a:r>
              <a:rPr sz="1500" spc="-5" dirty="0">
                <a:latin typeface="Verdana"/>
                <a:cs typeface="Verdana"/>
              </a:rPr>
              <a:t>help </a:t>
            </a:r>
            <a:r>
              <a:rPr sz="1500" dirty="0">
                <a:latin typeface="Verdana"/>
                <a:cs typeface="Verdana"/>
              </a:rPr>
              <a:t>you </a:t>
            </a:r>
            <a:r>
              <a:rPr sz="1500" spc="-5" dirty="0">
                <a:latin typeface="Verdana"/>
                <a:cs typeface="Verdana"/>
              </a:rPr>
              <a:t>to </a:t>
            </a:r>
            <a:r>
              <a:rPr sz="1500" spc="-10" dirty="0">
                <a:latin typeface="Verdana"/>
                <a:cs typeface="Verdana"/>
              </a:rPr>
              <a:t>write </a:t>
            </a:r>
            <a:r>
              <a:rPr sz="1500" spc="-5" dirty="0">
                <a:latin typeface="Verdana"/>
                <a:cs typeface="Verdana"/>
              </a:rPr>
              <a:t>platform-independent code </a:t>
            </a:r>
            <a:r>
              <a:rPr sz="1500" spc="-10" dirty="0">
                <a:latin typeface="Verdana"/>
                <a:cs typeface="Verdana"/>
              </a:rPr>
              <a:t>that  </a:t>
            </a:r>
            <a:r>
              <a:rPr sz="1500" spc="-5" dirty="0">
                <a:latin typeface="Verdana"/>
                <a:cs typeface="Verdana"/>
              </a:rPr>
              <a:t>examines and manipulates</a:t>
            </a:r>
            <a:r>
              <a:rPr sz="1500" spc="-10" dirty="0">
                <a:latin typeface="Verdana"/>
                <a:cs typeface="Verdana"/>
              </a:rPr>
              <a:t> files.</a:t>
            </a:r>
            <a:endParaRPr sz="1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500" spc="-5" dirty="0">
                <a:solidFill>
                  <a:srgbClr val="006666"/>
                </a:solidFill>
                <a:latin typeface="Verdana"/>
                <a:cs typeface="Verdana"/>
                <a:hlinkClick r:id="rId11"/>
              </a:rPr>
              <a:t>Random Access Files </a:t>
            </a:r>
            <a:r>
              <a:rPr sz="1500" spc="-5" dirty="0">
                <a:latin typeface="Verdana"/>
                <a:cs typeface="Verdana"/>
              </a:rPr>
              <a:t>handle non-sequential file</a:t>
            </a:r>
            <a:r>
              <a:rPr sz="1500" spc="-15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access.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03729" y="5320029"/>
            <a:ext cx="12509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98CCCC"/>
                </a:solidFill>
                <a:latin typeface="Wingdings"/>
                <a:cs typeface="Wingdings"/>
              </a:rPr>
              <a:t></a:t>
            </a:r>
            <a:endParaRPr sz="105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6530" y="836929"/>
            <a:ext cx="21069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Stream</a:t>
            </a:r>
            <a:r>
              <a:rPr sz="3600" spc="-80" dirty="0"/>
              <a:t> </a:t>
            </a:r>
            <a:r>
              <a:rPr sz="3600" spc="-10" dirty="0"/>
              <a:t>IO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408430" y="1770481"/>
            <a:ext cx="4701540" cy="3319779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820"/>
              </a:spcBef>
              <a:buClr>
                <a:srgbClr val="006666"/>
              </a:buClr>
              <a:buSzPct val="68965"/>
              <a:buFont typeface="Wingdings"/>
              <a:buChar char=""/>
              <a:tabLst>
                <a:tab pos="393700" algn="l"/>
              </a:tabLst>
            </a:pPr>
            <a:r>
              <a:rPr sz="2900" spc="-5" dirty="0">
                <a:latin typeface="Verdana"/>
                <a:cs typeface="Verdana"/>
              </a:rPr>
              <a:t>Decendents </a:t>
            </a:r>
            <a:r>
              <a:rPr sz="2900" dirty="0">
                <a:latin typeface="Verdana"/>
                <a:cs typeface="Verdana"/>
              </a:rPr>
              <a:t>of</a:t>
            </a:r>
            <a:r>
              <a:rPr sz="2900" spc="-30" dirty="0">
                <a:latin typeface="Verdana"/>
                <a:cs typeface="Verdana"/>
              </a:rPr>
              <a:t> </a:t>
            </a:r>
            <a:r>
              <a:rPr sz="2900" spc="-5" dirty="0">
                <a:latin typeface="Verdana"/>
                <a:cs typeface="Verdana"/>
              </a:rPr>
              <a:t>classes:</a:t>
            </a:r>
            <a:endParaRPr sz="2900">
              <a:latin typeface="Verdana"/>
              <a:cs typeface="Verdana"/>
            </a:endParaRPr>
          </a:p>
          <a:p>
            <a:pPr marL="793750" lvl="1" indent="-285750">
              <a:lnSpc>
                <a:spcPct val="100000"/>
              </a:lnSpc>
              <a:spcBef>
                <a:spcPts val="620"/>
              </a:spcBef>
              <a:buClr>
                <a:srgbClr val="98CCCC"/>
              </a:buClr>
              <a:buSzPct val="70000"/>
              <a:buFont typeface="Wingdings"/>
              <a:buChar char=""/>
              <a:tabLst>
                <a:tab pos="793750" algn="l"/>
              </a:tabLst>
            </a:pPr>
            <a:r>
              <a:rPr sz="2500" spc="-5" dirty="0">
                <a:latin typeface="Verdana"/>
                <a:cs typeface="Verdana"/>
              </a:rPr>
              <a:t>InputStream</a:t>
            </a:r>
            <a:endParaRPr sz="2500">
              <a:latin typeface="Verdana"/>
              <a:cs typeface="Verdana"/>
            </a:endParaRPr>
          </a:p>
          <a:p>
            <a:pPr marL="793750" lvl="1" indent="-285750">
              <a:lnSpc>
                <a:spcPct val="100000"/>
              </a:lnSpc>
              <a:spcBef>
                <a:spcPts val="620"/>
              </a:spcBef>
              <a:buClr>
                <a:srgbClr val="98CCCC"/>
              </a:buClr>
              <a:buSzPct val="70000"/>
              <a:buFont typeface="Wingdings"/>
              <a:buChar char=""/>
              <a:tabLst>
                <a:tab pos="793750" algn="l"/>
              </a:tabLst>
            </a:pPr>
            <a:r>
              <a:rPr sz="2500" spc="-5" dirty="0">
                <a:latin typeface="Verdana"/>
                <a:cs typeface="Verdana"/>
              </a:rPr>
              <a:t>OutputStream</a:t>
            </a:r>
            <a:endParaRPr sz="25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98CCCC"/>
              </a:buClr>
              <a:buFont typeface="Wingdings"/>
              <a:buChar char=""/>
            </a:pPr>
            <a:endParaRPr sz="3450">
              <a:latin typeface="Verdana"/>
              <a:cs typeface="Verdana"/>
            </a:endParaRPr>
          </a:p>
          <a:p>
            <a:pPr marL="508000">
              <a:lnSpc>
                <a:spcPct val="100000"/>
              </a:lnSpc>
            </a:pPr>
            <a:r>
              <a:rPr sz="2500" spc="-5" dirty="0">
                <a:latin typeface="Verdana"/>
                <a:cs typeface="Verdana"/>
              </a:rPr>
              <a:t>For</a:t>
            </a:r>
            <a:r>
              <a:rPr sz="2500" spc="-15" dirty="0">
                <a:latin typeface="Verdana"/>
                <a:cs typeface="Verdana"/>
              </a:rPr>
              <a:t> </a:t>
            </a:r>
            <a:r>
              <a:rPr sz="2500" spc="-5" dirty="0">
                <a:latin typeface="Verdana"/>
                <a:cs typeface="Verdana"/>
              </a:rPr>
              <a:t>example:</a:t>
            </a:r>
            <a:endParaRPr sz="2500">
              <a:latin typeface="Verdana"/>
              <a:cs typeface="Verdana"/>
            </a:endParaRPr>
          </a:p>
          <a:p>
            <a:pPr marL="793750" lvl="1" indent="-285750">
              <a:lnSpc>
                <a:spcPct val="100000"/>
              </a:lnSpc>
              <a:spcBef>
                <a:spcPts val="620"/>
              </a:spcBef>
              <a:buClr>
                <a:srgbClr val="98CCCC"/>
              </a:buClr>
              <a:buSzPct val="70000"/>
              <a:buFont typeface="Wingdings"/>
              <a:buChar char=""/>
              <a:tabLst>
                <a:tab pos="793750" algn="l"/>
              </a:tabLst>
            </a:pPr>
            <a:r>
              <a:rPr sz="2500" spc="-5" dirty="0">
                <a:latin typeface="Verdana"/>
                <a:cs typeface="Verdana"/>
              </a:rPr>
              <a:t>FileInputStream</a:t>
            </a:r>
            <a:endParaRPr sz="2500">
              <a:latin typeface="Verdana"/>
              <a:cs typeface="Verdana"/>
            </a:endParaRPr>
          </a:p>
          <a:p>
            <a:pPr marL="793750" lvl="1" indent="-285750">
              <a:lnSpc>
                <a:spcPct val="100000"/>
              </a:lnSpc>
              <a:spcBef>
                <a:spcPts val="630"/>
              </a:spcBef>
              <a:buClr>
                <a:srgbClr val="98CCCC"/>
              </a:buClr>
              <a:buSzPct val="70000"/>
              <a:buFont typeface="Wingdings"/>
              <a:buChar char=""/>
              <a:tabLst>
                <a:tab pos="793750" algn="l"/>
              </a:tabLst>
            </a:pPr>
            <a:r>
              <a:rPr sz="2500" spc="-5" dirty="0">
                <a:latin typeface="Verdana"/>
                <a:cs typeface="Verdana"/>
              </a:rPr>
              <a:t>FileOutputStream</a:t>
            </a:r>
            <a:endParaRPr sz="2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6530" y="836929"/>
            <a:ext cx="2643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Character</a:t>
            </a:r>
            <a:r>
              <a:rPr sz="3600" spc="-70" dirty="0"/>
              <a:t> </a:t>
            </a:r>
            <a:r>
              <a:rPr sz="3600" dirty="0"/>
              <a:t>IO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408430" y="1770380"/>
            <a:ext cx="6351905" cy="394081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470"/>
              </a:spcBef>
              <a:buClr>
                <a:srgbClr val="006666"/>
              </a:buClr>
              <a:buSzPct val="68965"/>
              <a:buFont typeface="Wingdings"/>
              <a:buChar char=""/>
              <a:tabLst>
                <a:tab pos="393700" algn="l"/>
              </a:tabLst>
            </a:pPr>
            <a:r>
              <a:rPr sz="2900" spc="-5" dirty="0">
                <a:latin typeface="Verdana"/>
                <a:cs typeface="Verdana"/>
              </a:rPr>
              <a:t>Wraps byte</a:t>
            </a:r>
            <a:r>
              <a:rPr sz="2900" spc="10" dirty="0">
                <a:latin typeface="Verdana"/>
                <a:cs typeface="Verdana"/>
              </a:rPr>
              <a:t> </a:t>
            </a:r>
            <a:r>
              <a:rPr sz="2900" spc="-5" dirty="0">
                <a:latin typeface="Verdana"/>
                <a:cs typeface="Verdana"/>
              </a:rPr>
              <a:t>stream.</a:t>
            </a:r>
            <a:endParaRPr sz="2900">
              <a:latin typeface="Verdana"/>
              <a:cs typeface="Verdana"/>
            </a:endParaRPr>
          </a:p>
          <a:p>
            <a:pPr marL="393700" marR="43180" indent="-342900">
              <a:lnSpc>
                <a:spcPts val="3130"/>
              </a:lnSpc>
              <a:spcBef>
                <a:spcPts val="765"/>
              </a:spcBef>
              <a:buClr>
                <a:srgbClr val="006666"/>
              </a:buClr>
              <a:buSzPct val="68965"/>
              <a:buFont typeface="Wingdings"/>
              <a:buChar char=""/>
              <a:tabLst>
                <a:tab pos="393700" algn="l"/>
              </a:tabLst>
            </a:pPr>
            <a:r>
              <a:rPr sz="2900" spc="-5" dirty="0">
                <a:latin typeface="Verdana"/>
                <a:cs typeface="Verdana"/>
              </a:rPr>
              <a:t>All character stream classes are  </a:t>
            </a:r>
            <a:r>
              <a:rPr sz="2900" dirty="0">
                <a:latin typeface="Verdana"/>
                <a:cs typeface="Verdana"/>
              </a:rPr>
              <a:t>descended</a:t>
            </a:r>
            <a:r>
              <a:rPr sz="2900" spc="-5" dirty="0">
                <a:latin typeface="Verdana"/>
                <a:cs typeface="Verdana"/>
              </a:rPr>
              <a:t> from</a:t>
            </a:r>
            <a:endParaRPr sz="2900">
              <a:latin typeface="Verdana"/>
              <a:cs typeface="Verdana"/>
            </a:endParaRPr>
          </a:p>
          <a:p>
            <a:pPr marL="793750" lvl="1" indent="-285750">
              <a:lnSpc>
                <a:spcPct val="100000"/>
              </a:lnSpc>
              <a:spcBef>
                <a:spcPts val="275"/>
              </a:spcBef>
              <a:buClr>
                <a:srgbClr val="98CCCC"/>
              </a:buClr>
              <a:buSzPct val="70000"/>
              <a:buFont typeface="Wingdings"/>
              <a:buChar char=""/>
              <a:tabLst>
                <a:tab pos="793750" algn="l"/>
              </a:tabLst>
            </a:pPr>
            <a:r>
              <a:rPr sz="2500" spc="-5" dirty="0">
                <a:solidFill>
                  <a:srgbClr val="006666"/>
                </a:solidFill>
                <a:latin typeface="Verdana"/>
                <a:cs typeface="Verdana"/>
                <a:hlinkClick r:id="rId2"/>
              </a:rPr>
              <a:t>Reader</a:t>
            </a:r>
            <a:endParaRPr sz="2500">
              <a:latin typeface="Verdana"/>
              <a:cs typeface="Verdana"/>
            </a:endParaRPr>
          </a:p>
          <a:p>
            <a:pPr marL="793750" lvl="1" indent="-285750">
              <a:lnSpc>
                <a:spcPct val="100000"/>
              </a:lnSpc>
              <a:spcBef>
                <a:spcPts val="350"/>
              </a:spcBef>
              <a:buClr>
                <a:srgbClr val="98CCCC"/>
              </a:buClr>
              <a:buSzPct val="70000"/>
              <a:buFont typeface="Wingdings"/>
              <a:buChar char=""/>
              <a:tabLst>
                <a:tab pos="793750" algn="l"/>
              </a:tabLst>
            </a:pPr>
            <a:r>
              <a:rPr sz="2500" spc="-5" dirty="0">
                <a:solidFill>
                  <a:srgbClr val="006666"/>
                </a:solidFill>
                <a:latin typeface="Verdana"/>
                <a:cs typeface="Verdana"/>
                <a:hlinkClick r:id="rId3"/>
              </a:rPr>
              <a:t>Writer</a:t>
            </a:r>
            <a:endParaRPr sz="25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98CCCC"/>
              </a:buClr>
              <a:buFont typeface="Wingdings"/>
              <a:buChar char=""/>
            </a:pPr>
            <a:endParaRPr sz="3000">
              <a:latin typeface="Verdana"/>
              <a:cs typeface="Verdana"/>
            </a:endParaRPr>
          </a:p>
          <a:p>
            <a:pPr marL="508000">
              <a:lnSpc>
                <a:spcPct val="100000"/>
              </a:lnSpc>
              <a:spcBef>
                <a:spcPts val="5"/>
              </a:spcBef>
            </a:pPr>
            <a:r>
              <a:rPr sz="2500" spc="-5" dirty="0">
                <a:latin typeface="Verdana"/>
                <a:cs typeface="Verdana"/>
              </a:rPr>
              <a:t>For</a:t>
            </a:r>
            <a:r>
              <a:rPr sz="2500" spc="-15" dirty="0">
                <a:latin typeface="Verdana"/>
                <a:cs typeface="Verdana"/>
              </a:rPr>
              <a:t> </a:t>
            </a:r>
            <a:r>
              <a:rPr sz="2500" spc="-5" dirty="0">
                <a:latin typeface="Verdana"/>
                <a:cs typeface="Verdana"/>
              </a:rPr>
              <a:t>Example:</a:t>
            </a:r>
            <a:endParaRPr sz="2500">
              <a:latin typeface="Verdana"/>
              <a:cs typeface="Verdana"/>
            </a:endParaRPr>
          </a:p>
          <a:p>
            <a:pPr marL="793750" lvl="1" indent="-285750">
              <a:lnSpc>
                <a:spcPct val="100000"/>
              </a:lnSpc>
              <a:spcBef>
                <a:spcPts val="330"/>
              </a:spcBef>
              <a:buClr>
                <a:srgbClr val="98CCCC"/>
              </a:buClr>
              <a:buSzPct val="70000"/>
              <a:buFont typeface="Wingdings"/>
              <a:buChar char=""/>
              <a:tabLst>
                <a:tab pos="793750" algn="l"/>
              </a:tabLst>
            </a:pPr>
            <a:r>
              <a:rPr sz="2500" spc="-5" dirty="0">
                <a:latin typeface="Verdana"/>
                <a:cs typeface="Verdana"/>
              </a:rPr>
              <a:t>FileReader</a:t>
            </a:r>
            <a:endParaRPr sz="2500">
              <a:latin typeface="Verdana"/>
              <a:cs typeface="Verdana"/>
            </a:endParaRPr>
          </a:p>
          <a:p>
            <a:pPr marL="793750" lvl="1" indent="-285750">
              <a:lnSpc>
                <a:spcPct val="100000"/>
              </a:lnSpc>
              <a:spcBef>
                <a:spcPts val="320"/>
              </a:spcBef>
              <a:buClr>
                <a:srgbClr val="98CCCC"/>
              </a:buClr>
              <a:buSzPct val="70000"/>
              <a:buFont typeface="Wingdings"/>
              <a:buChar char=""/>
              <a:tabLst>
                <a:tab pos="793750" algn="l"/>
              </a:tabLst>
            </a:pPr>
            <a:r>
              <a:rPr sz="2500" spc="-5" dirty="0">
                <a:latin typeface="Verdana"/>
                <a:cs typeface="Verdana"/>
              </a:rPr>
              <a:t>FileWriter</a:t>
            </a:r>
            <a:endParaRPr sz="2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6530" y="836929"/>
            <a:ext cx="2363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Buffered</a:t>
            </a:r>
            <a:r>
              <a:rPr sz="3600" spc="-75" dirty="0"/>
              <a:t> </a:t>
            </a:r>
            <a:r>
              <a:rPr sz="3600" dirty="0"/>
              <a:t>IO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421130" y="1770481"/>
            <a:ext cx="4437380" cy="293243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820"/>
              </a:spcBef>
              <a:buClr>
                <a:srgbClr val="006666"/>
              </a:buClr>
              <a:buSzPct val="68965"/>
              <a:buFont typeface="Wingdings"/>
              <a:buChar char=""/>
              <a:tabLst>
                <a:tab pos="381000" algn="l"/>
              </a:tabLst>
            </a:pPr>
            <a:r>
              <a:rPr sz="2900" spc="-5" dirty="0">
                <a:latin typeface="Verdana"/>
                <a:cs typeface="Verdana"/>
              </a:rPr>
              <a:t>Buffered</a:t>
            </a:r>
            <a:r>
              <a:rPr sz="2900" spc="-55" dirty="0">
                <a:latin typeface="Verdana"/>
                <a:cs typeface="Verdana"/>
              </a:rPr>
              <a:t> </a:t>
            </a:r>
            <a:r>
              <a:rPr sz="2900" spc="-5" dirty="0">
                <a:latin typeface="Verdana"/>
                <a:cs typeface="Verdana"/>
              </a:rPr>
              <a:t>Streams:</a:t>
            </a:r>
            <a:endParaRPr sz="2900">
              <a:latin typeface="Verdana"/>
              <a:cs typeface="Verdana"/>
            </a:endParaRPr>
          </a:p>
          <a:p>
            <a:pPr marL="781050" lvl="1" indent="-285750">
              <a:lnSpc>
                <a:spcPct val="100000"/>
              </a:lnSpc>
              <a:spcBef>
                <a:spcPts val="620"/>
              </a:spcBef>
              <a:buClr>
                <a:srgbClr val="98CCCC"/>
              </a:buClr>
              <a:buSzPct val="70000"/>
              <a:buFont typeface="Wingdings"/>
              <a:buChar char=""/>
              <a:tabLst>
                <a:tab pos="781050" algn="l"/>
              </a:tabLst>
            </a:pPr>
            <a:r>
              <a:rPr sz="2500" spc="-5" dirty="0">
                <a:latin typeface="Verdana"/>
                <a:cs typeface="Verdana"/>
              </a:rPr>
              <a:t>BufferedInputStream</a:t>
            </a:r>
            <a:endParaRPr sz="2500">
              <a:latin typeface="Verdana"/>
              <a:cs typeface="Verdana"/>
            </a:endParaRPr>
          </a:p>
          <a:p>
            <a:pPr marL="781050" lvl="1" indent="-285750">
              <a:lnSpc>
                <a:spcPct val="100000"/>
              </a:lnSpc>
              <a:spcBef>
                <a:spcPts val="620"/>
              </a:spcBef>
              <a:buClr>
                <a:srgbClr val="98CCCC"/>
              </a:buClr>
              <a:buSzPct val="70000"/>
              <a:buFont typeface="Wingdings"/>
              <a:buChar char=""/>
              <a:tabLst>
                <a:tab pos="781050" algn="l"/>
              </a:tabLst>
            </a:pPr>
            <a:r>
              <a:rPr sz="2500" spc="-5" dirty="0">
                <a:latin typeface="Verdana"/>
                <a:cs typeface="Verdana"/>
              </a:rPr>
              <a:t>BufferedOutputStream</a:t>
            </a:r>
            <a:endParaRPr sz="2500">
              <a:latin typeface="Verdana"/>
              <a:cs typeface="Verdana"/>
            </a:endParaRPr>
          </a:p>
          <a:p>
            <a:pPr marL="781050" lvl="1" indent="-285750">
              <a:lnSpc>
                <a:spcPct val="100000"/>
              </a:lnSpc>
              <a:spcBef>
                <a:spcPts val="630"/>
              </a:spcBef>
              <a:buClr>
                <a:srgbClr val="98CCCC"/>
              </a:buClr>
              <a:buSzPct val="70000"/>
              <a:buFont typeface="Wingdings"/>
              <a:buChar char=""/>
              <a:tabLst>
                <a:tab pos="781050" algn="l"/>
              </a:tabLst>
            </a:pPr>
            <a:r>
              <a:rPr sz="2500" spc="-5" dirty="0">
                <a:latin typeface="Verdana"/>
                <a:cs typeface="Verdana"/>
              </a:rPr>
              <a:t>BufferedReader</a:t>
            </a:r>
            <a:endParaRPr sz="2500">
              <a:latin typeface="Verdana"/>
              <a:cs typeface="Verdana"/>
            </a:endParaRPr>
          </a:p>
          <a:p>
            <a:pPr marL="781050" lvl="1" indent="-285750">
              <a:lnSpc>
                <a:spcPct val="100000"/>
              </a:lnSpc>
              <a:spcBef>
                <a:spcPts val="620"/>
              </a:spcBef>
              <a:buClr>
                <a:srgbClr val="98CCCC"/>
              </a:buClr>
              <a:buSzPct val="70000"/>
              <a:buFont typeface="Wingdings"/>
              <a:buChar char=""/>
              <a:tabLst>
                <a:tab pos="781050" algn="l"/>
              </a:tabLst>
            </a:pPr>
            <a:r>
              <a:rPr sz="2500" spc="-5" dirty="0">
                <a:latin typeface="Verdana"/>
                <a:cs typeface="Verdana"/>
              </a:rPr>
              <a:t>BufferedWriter</a:t>
            </a:r>
            <a:endParaRPr sz="2500">
              <a:latin typeface="Verdana"/>
              <a:cs typeface="Verdana"/>
            </a:endParaRPr>
          </a:p>
          <a:p>
            <a:pPr marL="381000" indent="-342900">
              <a:lnSpc>
                <a:spcPct val="100000"/>
              </a:lnSpc>
              <a:spcBef>
                <a:spcPts val="720"/>
              </a:spcBef>
              <a:buClr>
                <a:srgbClr val="006666"/>
              </a:buClr>
              <a:buSzPct val="68965"/>
              <a:buFont typeface="Wingdings"/>
              <a:buChar char=""/>
              <a:tabLst>
                <a:tab pos="381000" algn="l"/>
              </a:tabLst>
            </a:pPr>
            <a:r>
              <a:rPr sz="2900" spc="-5" dirty="0">
                <a:latin typeface="Verdana"/>
                <a:cs typeface="Verdana"/>
              </a:rPr>
              <a:t>Flush()</a:t>
            </a:r>
            <a:endParaRPr sz="2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6530" y="836929"/>
            <a:ext cx="49841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Scanning and</a:t>
            </a:r>
            <a:r>
              <a:rPr sz="3600" spc="-80" dirty="0"/>
              <a:t> </a:t>
            </a:r>
            <a:r>
              <a:rPr sz="3600" spc="-5" dirty="0"/>
              <a:t>formatting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408430" y="1770481"/>
            <a:ext cx="6033135" cy="339217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820"/>
              </a:spcBef>
              <a:buClr>
                <a:srgbClr val="006666"/>
              </a:buClr>
              <a:buSzPct val="68965"/>
              <a:buFont typeface="Wingdings"/>
              <a:buChar char=""/>
              <a:tabLst>
                <a:tab pos="393700" algn="l"/>
              </a:tabLst>
            </a:pPr>
            <a:r>
              <a:rPr sz="2900" spc="-5" dirty="0">
                <a:latin typeface="Verdana"/>
                <a:cs typeface="Verdana"/>
              </a:rPr>
              <a:t>Scanner API</a:t>
            </a:r>
            <a:endParaRPr sz="2900">
              <a:latin typeface="Verdana"/>
              <a:cs typeface="Verdana"/>
            </a:endParaRPr>
          </a:p>
          <a:p>
            <a:pPr marL="793750" lvl="1" indent="-285750">
              <a:lnSpc>
                <a:spcPct val="100000"/>
              </a:lnSpc>
              <a:spcBef>
                <a:spcPts val="620"/>
              </a:spcBef>
              <a:buClr>
                <a:srgbClr val="98CCCC"/>
              </a:buClr>
              <a:buSzPct val="70000"/>
              <a:buFont typeface="Wingdings"/>
              <a:buChar char=""/>
              <a:tabLst>
                <a:tab pos="793750" algn="l"/>
              </a:tabLst>
            </a:pPr>
            <a:r>
              <a:rPr sz="2500" spc="-5" dirty="0">
                <a:latin typeface="Verdana"/>
                <a:cs typeface="Verdana"/>
              </a:rPr>
              <a:t>Breaks input stream into</a:t>
            </a:r>
            <a:r>
              <a:rPr sz="2500" spc="-60" dirty="0">
                <a:latin typeface="Verdana"/>
                <a:cs typeface="Verdana"/>
              </a:rPr>
              <a:t> </a:t>
            </a:r>
            <a:r>
              <a:rPr sz="2500" spc="-10" dirty="0">
                <a:latin typeface="Verdana"/>
                <a:cs typeface="Verdana"/>
              </a:rPr>
              <a:t>Tokens</a:t>
            </a:r>
            <a:endParaRPr sz="25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98CCCC"/>
              </a:buClr>
              <a:buFont typeface="Wingdings"/>
              <a:buChar char=""/>
            </a:pPr>
            <a:endParaRPr sz="3550">
              <a:latin typeface="Verdana"/>
              <a:cs typeface="Verdana"/>
            </a:endParaRPr>
          </a:p>
          <a:p>
            <a:pPr marL="393700" indent="-342900">
              <a:lnSpc>
                <a:spcPct val="100000"/>
              </a:lnSpc>
              <a:spcBef>
                <a:spcPts val="5"/>
              </a:spcBef>
              <a:buClr>
                <a:srgbClr val="006666"/>
              </a:buClr>
              <a:buSzPct val="68965"/>
              <a:buFont typeface="Wingdings"/>
              <a:buChar char=""/>
              <a:tabLst>
                <a:tab pos="393700" algn="l"/>
              </a:tabLst>
            </a:pPr>
            <a:r>
              <a:rPr sz="2900" spc="-5" dirty="0">
                <a:latin typeface="Verdana"/>
                <a:cs typeface="Verdana"/>
              </a:rPr>
              <a:t>Formatting</a:t>
            </a:r>
            <a:r>
              <a:rPr sz="2900" spc="10" dirty="0">
                <a:latin typeface="Verdana"/>
                <a:cs typeface="Verdana"/>
              </a:rPr>
              <a:t> </a:t>
            </a:r>
            <a:r>
              <a:rPr sz="2900" spc="-5" dirty="0">
                <a:latin typeface="Verdana"/>
                <a:cs typeface="Verdana"/>
              </a:rPr>
              <a:t>API</a:t>
            </a:r>
            <a:endParaRPr sz="2900">
              <a:latin typeface="Verdana"/>
              <a:cs typeface="Verdana"/>
            </a:endParaRPr>
          </a:p>
          <a:p>
            <a:pPr marL="793750" lvl="1" indent="-285750">
              <a:lnSpc>
                <a:spcPct val="100000"/>
              </a:lnSpc>
              <a:spcBef>
                <a:spcPts val="620"/>
              </a:spcBef>
              <a:buClr>
                <a:srgbClr val="98CCCC"/>
              </a:buClr>
              <a:buSzPct val="70000"/>
              <a:buFont typeface="Wingdings"/>
              <a:buChar char=""/>
              <a:tabLst>
                <a:tab pos="793750" algn="l"/>
              </a:tabLst>
            </a:pPr>
            <a:r>
              <a:rPr sz="2500" spc="-5" dirty="0">
                <a:latin typeface="Verdana"/>
                <a:cs typeface="Verdana"/>
              </a:rPr>
              <a:t>PrintWriter</a:t>
            </a:r>
            <a:endParaRPr sz="2500">
              <a:latin typeface="Verdana"/>
              <a:cs typeface="Verdana"/>
            </a:endParaRPr>
          </a:p>
          <a:p>
            <a:pPr marL="793750" lvl="1" indent="-285750">
              <a:lnSpc>
                <a:spcPct val="100000"/>
              </a:lnSpc>
              <a:spcBef>
                <a:spcPts val="620"/>
              </a:spcBef>
              <a:buClr>
                <a:srgbClr val="98CCCC"/>
              </a:buClr>
              <a:buSzPct val="70000"/>
              <a:buFont typeface="Wingdings"/>
              <a:buChar char=""/>
              <a:tabLst>
                <a:tab pos="793750" algn="l"/>
              </a:tabLst>
            </a:pPr>
            <a:r>
              <a:rPr sz="2500" spc="-5" dirty="0">
                <a:latin typeface="Verdana"/>
                <a:cs typeface="Verdana"/>
              </a:rPr>
              <a:t>PrintStream</a:t>
            </a:r>
            <a:endParaRPr sz="2500">
              <a:latin typeface="Verdana"/>
              <a:cs typeface="Verdana"/>
            </a:endParaRPr>
          </a:p>
          <a:p>
            <a:pPr marL="793750" lvl="1" indent="-285750">
              <a:lnSpc>
                <a:spcPct val="100000"/>
              </a:lnSpc>
              <a:spcBef>
                <a:spcPts val="620"/>
              </a:spcBef>
              <a:buClr>
                <a:srgbClr val="98CCCC"/>
              </a:buClr>
              <a:buSzPct val="70000"/>
              <a:buFont typeface="Wingdings"/>
              <a:buChar char=""/>
              <a:tabLst>
                <a:tab pos="793750" algn="l"/>
              </a:tabLst>
            </a:pPr>
            <a:r>
              <a:rPr sz="2500" spc="-5" dirty="0">
                <a:latin typeface="Verdana"/>
                <a:cs typeface="Verdana"/>
              </a:rPr>
              <a:t>Format</a:t>
            </a:r>
            <a:r>
              <a:rPr sz="2500" spc="-15" dirty="0">
                <a:latin typeface="Verdana"/>
                <a:cs typeface="Verdana"/>
              </a:rPr>
              <a:t> </a:t>
            </a:r>
            <a:r>
              <a:rPr sz="2500" spc="-5" dirty="0">
                <a:latin typeface="Verdana"/>
                <a:cs typeface="Verdana"/>
              </a:rPr>
              <a:t>method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67629" y="3140710"/>
            <a:ext cx="3067050" cy="12579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6530" y="836929"/>
            <a:ext cx="3736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Command </a:t>
            </a:r>
            <a:r>
              <a:rPr sz="3600" spc="-5" dirty="0"/>
              <a:t>Line</a:t>
            </a:r>
            <a:r>
              <a:rPr sz="3600" spc="-80" dirty="0"/>
              <a:t> </a:t>
            </a:r>
            <a:r>
              <a:rPr sz="3600" spc="-10" dirty="0"/>
              <a:t>IO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408430" y="1770481"/>
            <a:ext cx="6205855" cy="339217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820"/>
              </a:spcBef>
              <a:buClr>
                <a:srgbClr val="006666"/>
              </a:buClr>
              <a:buSzPct val="68965"/>
              <a:buFont typeface="Wingdings"/>
              <a:buChar char=""/>
              <a:tabLst>
                <a:tab pos="393700" algn="l"/>
              </a:tabLst>
            </a:pPr>
            <a:r>
              <a:rPr sz="2900" spc="-5" dirty="0">
                <a:latin typeface="Verdana"/>
                <a:cs typeface="Verdana"/>
              </a:rPr>
              <a:t>Standard Streams </a:t>
            </a:r>
            <a:r>
              <a:rPr sz="2900" dirty="0">
                <a:latin typeface="Verdana"/>
                <a:cs typeface="Verdana"/>
              </a:rPr>
              <a:t>by:</a:t>
            </a:r>
            <a:endParaRPr sz="2900">
              <a:latin typeface="Verdana"/>
              <a:cs typeface="Verdana"/>
            </a:endParaRPr>
          </a:p>
          <a:p>
            <a:pPr marL="793750" lvl="1" indent="-285750">
              <a:lnSpc>
                <a:spcPct val="100000"/>
              </a:lnSpc>
              <a:spcBef>
                <a:spcPts val="620"/>
              </a:spcBef>
              <a:buClr>
                <a:srgbClr val="98CCCC"/>
              </a:buClr>
              <a:buSzPct val="70000"/>
              <a:buFont typeface="Wingdings"/>
              <a:buChar char=""/>
              <a:tabLst>
                <a:tab pos="793750" algn="l"/>
              </a:tabLst>
            </a:pPr>
            <a:r>
              <a:rPr sz="2500" spc="-5" dirty="0">
                <a:latin typeface="Verdana"/>
                <a:cs typeface="Verdana"/>
              </a:rPr>
              <a:t>InputStreamReader(System.in)</a:t>
            </a:r>
            <a:endParaRPr sz="2500">
              <a:latin typeface="Verdana"/>
              <a:cs typeface="Verdana"/>
            </a:endParaRPr>
          </a:p>
          <a:p>
            <a:pPr marL="793750" lvl="1" indent="-285750">
              <a:lnSpc>
                <a:spcPct val="100000"/>
              </a:lnSpc>
              <a:spcBef>
                <a:spcPts val="620"/>
              </a:spcBef>
              <a:buClr>
                <a:srgbClr val="98CCCC"/>
              </a:buClr>
              <a:buSzPct val="70000"/>
              <a:buFont typeface="Wingdings"/>
              <a:buChar char=""/>
              <a:tabLst>
                <a:tab pos="793750" algn="l"/>
              </a:tabLst>
            </a:pPr>
            <a:r>
              <a:rPr sz="2500" spc="-5" dirty="0">
                <a:latin typeface="Verdana"/>
                <a:cs typeface="Verdana"/>
              </a:rPr>
              <a:t>OutputStreamWriter(System.out)</a:t>
            </a:r>
            <a:endParaRPr sz="25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98CCCC"/>
              </a:buClr>
              <a:buFont typeface="Wingdings"/>
              <a:buChar char=""/>
            </a:pPr>
            <a:endParaRPr sz="3550">
              <a:latin typeface="Verdana"/>
              <a:cs typeface="Verdana"/>
            </a:endParaRPr>
          </a:p>
          <a:p>
            <a:pPr marL="393700" indent="-342900">
              <a:lnSpc>
                <a:spcPct val="100000"/>
              </a:lnSpc>
              <a:spcBef>
                <a:spcPts val="5"/>
              </a:spcBef>
              <a:buClr>
                <a:srgbClr val="006666"/>
              </a:buClr>
              <a:buSzPct val="68965"/>
              <a:buFont typeface="Wingdings"/>
              <a:buChar char=""/>
              <a:tabLst>
                <a:tab pos="393700" algn="l"/>
              </a:tabLst>
            </a:pPr>
            <a:r>
              <a:rPr sz="2900" spc="-5" dirty="0">
                <a:latin typeface="Verdana"/>
                <a:cs typeface="Verdana"/>
              </a:rPr>
              <a:t>Console</a:t>
            </a:r>
            <a:r>
              <a:rPr sz="2900" dirty="0">
                <a:latin typeface="Verdana"/>
                <a:cs typeface="Verdana"/>
              </a:rPr>
              <a:t> </a:t>
            </a:r>
            <a:r>
              <a:rPr sz="2900" spc="-5" dirty="0">
                <a:latin typeface="Verdana"/>
                <a:cs typeface="Verdana"/>
              </a:rPr>
              <a:t>class:</a:t>
            </a:r>
            <a:endParaRPr sz="2900">
              <a:latin typeface="Verdana"/>
              <a:cs typeface="Verdana"/>
            </a:endParaRPr>
          </a:p>
          <a:p>
            <a:pPr marL="793750" lvl="1" indent="-285750">
              <a:lnSpc>
                <a:spcPct val="100000"/>
              </a:lnSpc>
              <a:spcBef>
                <a:spcPts val="620"/>
              </a:spcBef>
              <a:buClr>
                <a:srgbClr val="98CCCC"/>
              </a:buClr>
              <a:buSzPct val="70000"/>
              <a:buFont typeface="Wingdings"/>
              <a:buChar char=""/>
              <a:tabLst>
                <a:tab pos="793750" algn="l"/>
              </a:tabLst>
            </a:pPr>
            <a:r>
              <a:rPr sz="2500" spc="-5" dirty="0">
                <a:latin typeface="Verdana"/>
                <a:cs typeface="Verdana"/>
              </a:rPr>
              <a:t>C.readLine() </a:t>
            </a:r>
            <a:r>
              <a:rPr sz="2500" dirty="0">
                <a:latin typeface="Verdana"/>
                <a:cs typeface="Verdana"/>
              </a:rPr>
              <a:t>–</a:t>
            </a:r>
            <a:r>
              <a:rPr sz="2500" spc="-20" dirty="0">
                <a:latin typeface="Verdana"/>
                <a:cs typeface="Verdana"/>
              </a:rPr>
              <a:t> </a:t>
            </a:r>
            <a:r>
              <a:rPr sz="2500" spc="-5" dirty="0">
                <a:latin typeface="Verdana"/>
                <a:cs typeface="Verdana"/>
              </a:rPr>
              <a:t>String</a:t>
            </a:r>
            <a:endParaRPr sz="2500">
              <a:latin typeface="Verdana"/>
              <a:cs typeface="Verdana"/>
            </a:endParaRPr>
          </a:p>
          <a:p>
            <a:pPr marL="793750" lvl="1" indent="-285750">
              <a:lnSpc>
                <a:spcPct val="100000"/>
              </a:lnSpc>
              <a:spcBef>
                <a:spcPts val="620"/>
              </a:spcBef>
              <a:buClr>
                <a:srgbClr val="98CCCC"/>
              </a:buClr>
              <a:buSzPct val="70000"/>
              <a:buFont typeface="Wingdings"/>
              <a:buChar char=""/>
              <a:tabLst>
                <a:tab pos="793750" algn="l"/>
              </a:tabLst>
            </a:pPr>
            <a:r>
              <a:rPr sz="2500" spc="-5" dirty="0">
                <a:latin typeface="Verdana"/>
                <a:cs typeface="Verdana"/>
              </a:rPr>
              <a:t>C.readPassword </a:t>
            </a:r>
            <a:r>
              <a:rPr sz="2500" dirty="0">
                <a:latin typeface="Verdana"/>
                <a:cs typeface="Verdana"/>
              </a:rPr>
              <a:t>–</a:t>
            </a:r>
            <a:r>
              <a:rPr sz="2500" spc="-45" dirty="0">
                <a:latin typeface="Verdana"/>
                <a:cs typeface="Verdana"/>
              </a:rPr>
              <a:t> </a:t>
            </a:r>
            <a:r>
              <a:rPr sz="2500" spc="-5" dirty="0">
                <a:latin typeface="Verdana"/>
                <a:cs typeface="Verdana"/>
              </a:rPr>
              <a:t>Character[]</a:t>
            </a:r>
            <a:endParaRPr sz="2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6530" y="836929"/>
            <a:ext cx="1804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Interface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421130" y="1770380"/>
            <a:ext cx="6829425" cy="304292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820"/>
              </a:spcBef>
              <a:buClr>
                <a:srgbClr val="006666"/>
              </a:buClr>
              <a:buSzPct val="68965"/>
              <a:buFont typeface="Wingdings"/>
              <a:buChar char=""/>
              <a:tabLst>
                <a:tab pos="381000" algn="l"/>
              </a:tabLst>
            </a:pPr>
            <a:r>
              <a:rPr sz="2900" dirty="0">
                <a:latin typeface="Verdana"/>
                <a:cs typeface="Verdana"/>
              </a:rPr>
              <a:t>A 100% </a:t>
            </a:r>
            <a:r>
              <a:rPr sz="2900" spc="-5" dirty="0">
                <a:latin typeface="Verdana"/>
                <a:cs typeface="Verdana"/>
              </a:rPr>
              <a:t>abstract</a:t>
            </a:r>
            <a:r>
              <a:rPr sz="2900" spc="-20" dirty="0">
                <a:latin typeface="Verdana"/>
                <a:cs typeface="Verdana"/>
              </a:rPr>
              <a:t> </a:t>
            </a:r>
            <a:r>
              <a:rPr sz="2900" spc="-5" dirty="0">
                <a:latin typeface="Verdana"/>
                <a:cs typeface="Verdana"/>
              </a:rPr>
              <a:t>class</a:t>
            </a:r>
            <a:endParaRPr sz="2900">
              <a:latin typeface="Verdana"/>
              <a:cs typeface="Verdana"/>
            </a:endParaRPr>
          </a:p>
          <a:p>
            <a:pPr marL="381000" marR="30480" indent="-342900">
              <a:lnSpc>
                <a:spcPct val="100000"/>
              </a:lnSpc>
              <a:spcBef>
                <a:spcPts val="720"/>
              </a:spcBef>
              <a:buClr>
                <a:srgbClr val="006666"/>
              </a:buClr>
              <a:buSzPct val="68965"/>
              <a:buFont typeface="Wingdings"/>
              <a:buChar char=""/>
              <a:tabLst>
                <a:tab pos="381000" algn="l"/>
              </a:tabLst>
            </a:pPr>
            <a:r>
              <a:rPr sz="2900" dirty="0">
                <a:latin typeface="Verdana"/>
                <a:cs typeface="Verdana"/>
              </a:rPr>
              <a:t>A </a:t>
            </a:r>
            <a:r>
              <a:rPr sz="2900" spc="-5" dirty="0">
                <a:latin typeface="Verdana"/>
                <a:cs typeface="Verdana"/>
              </a:rPr>
              <a:t>contact </a:t>
            </a:r>
            <a:r>
              <a:rPr sz="2900" dirty="0">
                <a:latin typeface="Verdana"/>
                <a:cs typeface="Verdana"/>
              </a:rPr>
              <a:t>for </a:t>
            </a:r>
            <a:r>
              <a:rPr sz="2900" spc="-5" dirty="0">
                <a:latin typeface="Verdana"/>
                <a:cs typeface="Verdana"/>
              </a:rPr>
              <a:t>what </a:t>
            </a:r>
            <a:r>
              <a:rPr sz="2900" dirty="0">
                <a:latin typeface="Verdana"/>
                <a:cs typeface="Verdana"/>
              </a:rPr>
              <a:t>a </a:t>
            </a:r>
            <a:r>
              <a:rPr sz="2900" spc="-5" dirty="0">
                <a:latin typeface="Verdana"/>
                <a:cs typeface="Verdana"/>
              </a:rPr>
              <a:t>implementing  class </a:t>
            </a:r>
            <a:r>
              <a:rPr sz="2900" dirty="0">
                <a:latin typeface="Verdana"/>
                <a:cs typeface="Verdana"/>
              </a:rPr>
              <a:t>can</a:t>
            </a:r>
            <a:r>
              <a:rPr sz="2900" spc="-10" dirty="0">
                <a:latin typeface="Verdana"/>
                <a:cs typeface="Verdana"/>
              </a:rPr>
              <a:t> </a:t>
            </a:r>
            <a:r>
              <a:rPr sz="2900" dirty="0">
                <a:latin typeface="Verdana"/>
                <a:cs typeface="Verdana"/>
              </a:rPr>
              <a:t>do.</a:t>
            </a:r>
            <a:endParaRPr sz="2900">
              <a:latin typeface="Verdana"/>
              <a:cs typeface="Verdana"/>
            </a:endParaRPr>
          </a:p>
          <a:p>
            <a:pPr marL="381000" indent="-342900">
              <a:lnSpc>
                <a:spcPct val="100000"/>
              </a:lnSpc>
              <a:spcBef>
                <a:spcPts val="720"/>
              </a:spcBef>
              <a:buClr>
                <a:srgbClr val="006666"/>
              </a:buClr>
              <a:buSzPct val="68965"/>
              <a:buFont typeface="Wingdings"/>
              <a:buChar char=""/>
              <a:tabLst>
                <a:tab pos="381000" algn="l"/>
              </a:tabLst>
            </a:pPr>
            <a:r>
              <a:rPr sz="2900" spc="-5" dirty="0">
                <a:latin typeface="Verdana"/>
                <a:cs typeface="Verdana"/>
              </a:rPr>
              <a:t>Behavioural</a:t>
            </a:r>
            <a:r>
              <a:rPr sz="2900" spc="-15" dirty="0">
                <a:latin typeface="Verdana"/>
                <a:cs typeface="Verdana"/>
              </a:rPr>
              <a:t> </a:t>
            </a:r>
            <a:r>
              <a:rPr sz="2900" dirty="0">
                <a:latin typeface="Verdana"/>
                <a:cs typeface="Verdana"/>
              </a:rPr>
              <a:t>purposes</a:t>
            </a:r>
            <a:endParaRPr sz="2900">
              <a:latin typeface="Verdana"/>
              <a:cs typeface="Verdana"/>
            </a:endParaRPr>
          </a:p>
          <a:p>
            <a:pPr marL="381000" marR="991235" indent="-342900">
              <a:lnSpc>
                <a:spcPct val="100000"/>
              </a:lnSpc>
              <a:spcBef>
                <a:spcPts val="720"/>
              </a:spcBef>
              <a:buClr>
                <a:srgbClr val="006666"/>
              </a:buClr>
              <a:buSzPct val="68965"/>
              <a:buFont typeface="Wingdings"/>
              <a:buChar char=""/>
              <a:tabLst>
                <a:tab pos="381000" algn="l"/>
              </a:tabLst>
            </a:pPr>
            <a:r>
              <a:rPr sz="2900" spc="-5" dirty="0">
                <a:latin typeface="Verdana"/>
                <a:cs typeface="Verdana"/>
              </a:rPr>
              <a:t>Class can implement multiple  interfaces</a:t>
            </a:r>
            <a:endParaRPr sz="2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6530" y="836929"/>
            <a:ext cx="2820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Data</a:t>
            </a:r>
            <a:r>
              <a:rPr sz="3600" spc="-90" dirty="0"/>
              <a:t> </a:t>
            </a:r>
            <a:r>
              <a:rPr sz="3600" dirty="0"/>
              <a:t>Streams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421130" y="1770380"/>
            <a:ext cx="4831080" cy="162560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820"/>
              </a:spcBef>
              <a:buClr>
                <a:srgbClr val="006666"/>
              </a:buClr>
              <a:buSzPct val="68965"/>
              <a:buFont typeface="Wingdings"/>
              <a:buChar char=""/>
              <a:tabLst>
                <a:tab pos="381000" algn="l"/>
              </a:tabLst>
            </a:pPr>
            <a:r>
              <a:rPr sz="2900" dirty="0">
                <a:latin typeface="Verdana"/>
                <a:cs typeface="Verdana"/>
              </a:rPr>
              <a:t>To </a:t>
            </a:r>
            <a:r>
              <a:rPr sz="2900" spc="-5" dirty="0">
                <a:latin typeface="Verdana"/>
                <a:cs typeface="Verdana"/>
              </a:rPr>
              <a:t>read write</a:t>
            </a:r>
            <a:r>
              <a:rPr sz="2900" spc="-55" dirty="0">
                <a:latin typeface="Verdana"/>
                <a:cs typeface="Verdana"/>
              </a:rPr>
              <a:t> </a:t>
            </a:r>
            <a:r>
              <a:rPr sz="2900" spc="-5" dirty="0">
                <a:latin typeface="Verdana"/>
                <a:cs typeface="Verdana"/>
              </a:rPr>
              <a:t>primitives</a:t>
            </a:r>
            <a:endParaRPr sz="2900">
              <a:latin typeface="Verdana"/>
              <a:cs typeface="Verdana"/>
            </a:endParaRPr>
          </a:p>
          <a:p>
            <a:pPr marL="381000" indent="-342900">
              <a:lnSpc>
                <a:spcPct val="100000"/>
              </a:lnSpc>
              <a:spcBef>
                <a:spcPts val="720"/>
              </a:spcBef>
              <a:buClr>
                <a:srgbClr val="006666"/>
              </a:buClr>
              <a:buSzPct val="68965"/>
              <a:buFont typeface="Wingdings"/>
              <a:buChar char=""/>
              <a:tabLst>
                <a:tab pos="381000" algn="l"/>
              </a:tabLst>
            </a:pPr>
            <a:r>
              <a:rPr sz="2900" spc="-5" dirty="0">
                <a:latin typeface="Verdana"/>
                <a:cs typeface="Verdana"/>
              </a:rPr>
              <a:t>DataInputStream</a:t>
            </a:r>
            <a:endParaRPr sz="2900">
              <a:latin typeface="Verdana"/>
              <a:cs typeface="Verdana"/>
            </a:endParaRPr>
          </a:p>
          <a:p>
            <a:pPr marL="381000" indent="-342900">
              <a:lnSpc>
                <a:spcPct val="100000"/>
              </a:lnSpc>
              <a:spcBef>
                <a:spcPts val="720"/>
              </a:spcBef>
              <a:buClr>
                <a:srgbClr val="006666"/>
              </a:buClr>
              <a:buSzPct val="68965"/>
              <a:buFont typeface="Wingdings"/>
              <a:buChar char=""/>
              <a:tabLst>
                <a:tab pos="381000" algn="l"/>
              </a:tabLst>
            </a:pPr>
            <a:r>
              <a:rPr sz="2900" spc="-5" dirty="0">
                <a:latin typeface="Verdana"/>
                <a:cs typeface="Verdana"/>
              </a:rPr>
              <a:t>DataOutputStream</a:t>
            </a:r>
            <a:endParaRPr sz="2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6530" y="836929"/>
            <a:ext cx="195516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Object</a:t>
            </a:r>
            <a:r>
              <a:rPr sz="3600" spc="-80" dirty="0"/>
              <a:t> </a:t>
            </a:r>
            <a:r>
              <a:rPr sz="3600" spc="-10" dirty="0"/>
              <a:t>IO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421130" y="1770481"/>
            <a:ext cx="5681980" cy="147828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820"/>
              </a:spcBef>
              <a:buClr>
                <a:srgbClr val="006666"/>
              </a:buClr>
              <a:buSzPct val="68965"/>
              <a:buFont typeface="Wingdings"/>
              <a:buChar char=""/>
              <a:tabLst>
                <a:tab pos="381000" algn="l"/>
              </a:tabLst>
            </a:pPr>
            <a:r>
              <a:rPr sz="2900" dirty="0">
                <a:latin typeface="Verdana"/>
                <a:cs typeface="Verdana"/>
              </a:rPr>
              <a:t>To </a:t>
            </a:r>
            <a:r>
              <a:rPr sz="2900" spc="-5" dirty="0">
                <a:latin typeface="Verdana"/>
                <a:cs typeface="Verdana"/>
              </a:rPr>
              <a:t>read write state </a:t>
            </a:r>
            <a:r>
              <a:rPr sz="2900" dirty="0">
                <a:latin typeface="Verdana"/>
                <a:cs typeface="Verdana"/>
              </a:rPr>
              <a:t>of</a:t>
            </a:r>
            <a:r>
              <a:rPr sz="2900" spc="-20" dirty="0">
                <a:latin typeface="Verdana"/>
                <a:cs typeface="Verdana"/>
              </a:rPr>
              <a:t> </a:t>
            </a:r>
            <a:r>
              <a:rPr sz="2900" spc="-5" dirty="0">
                <a:latin typeface="Verdana"/>
                <a:cs typeface="Verdana"/>
              </a:rPr>
              <a:t>object</a:t>
            </a:r>
            <a:endParaRPr sz="2900">
              <a:latin typeface="Verdana"/>
              <a:cs typeface="Verdana"/>
            </a:endParaRPr>
          </a:p>
          <a:p>
            <a:pPr marL="781050" lvl="1" indent="-285750">
              <a:lnSpc>
                <a:spcPct val="100000"/>
              </a:lnSpc>
              <a:spcBef>
                <a:spcPts val="620"/>
              </a:spcBef>
              <a:buClr>
                <a:srgbClr val="98CCCC"/>
              </a:buClr>
              <a:buSzPct val="70000"/>
              <a:buFont typeface="Wingdings"/>
              <a:buChar char=""/>
              <a:tabLst>
                <a:tab pos="781050" algn="l"/>
              </a:tabLst>
            </a:pPr>
            <a:r>
              <a:rPr sz="2500" spc="-5" dirty="0">
                <a:latin typeface="Verdana"/>
                <a:cs typeface="Verdana"/>
              </a:rPr>
              <a:t>ObjectInputStream</a:t>
            </a:r>
            <a:endParaRPr sz="2500">
              <a:latin typeface="Verdana"/>
              <a:cs typeface="Verdana"/>
            </a:endParaRPr>
          </a:p>
          <a:p>
            <a:pPr marL="781050" lvl="1" indent="-285750">
              <a:lnSpc>
                <a:spcPct val="100000"/>
              </a:lnSpc>
              <a:spcBef>
                <a:spcPts val="620"/>
              </a:spcBef>
              <a:buClr>
                <a:srgbClr val="98CCCC"/>
              </a:buClr>
              <a:buSzPct val="70000"/>
              <a:buFont typeface="Wingdings"/>
              <a:buChar char=""/>
              <a:tabLst>
                <a:tab pos="781050" algn="l"/>
              </a:tabLst>
            </a:pPr>
            <a:r>
              <a:rPr sz="2500" spc="-5" dirty="0">
                <a:latin typeface="Verdana"/>
                <a:cs typeface="Verdana"/>
              </a:rPr>
              <a:t>ObjectOutputStream</a:t>
            </a:r>
            <a:endParaRPr sz="2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6530" y="836929"/>
            <a:ext cx="3127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File</a:t>
            </a:r>
            <a:r>
              <a:rPr sz="3600" spc="-50" dirty="0"/>
              <a:t> </a:t>
            </a:r>
            <a:r>
              <a:rPr sz="3600" spc="-5" dirty="0"/>
              <a:t>Operations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433830" y="1785620"/>
            <a:ext cx="6470015" cy="3199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100"/>
              </a:spcBef>
              <a:buClr>
                <a:srgbClr val="006666"/>
              </a:buClr>
              <a:buSzPct val="70000"/>
              <a:buFont typeface="Wingdings"/>
              <a:buChar char=""/>
              <a:tabLst>
                <a:tab pos="367665" algn="l"/>
                <a:tab pos="368300" algn="l"/>
              </a:tabLst>
            </a:pPr>
            <a:r>
              <a:rPr sz="2500" spc="-10" dirty="0">
                <a:latin typeface="Verdana"/>
                <a:cs typeface="Verdana"/>
              </a:rPr>
              <a:t>Class</a:t>
            </a:r>
            <a:r>
              <a:rPr sz="2500" spc="-20" dirty="0">
                <a:latin typeface="Verdana"/>
                <a:cs typeface="Verdana"/>
              </a:rPr>
              <a:t> </a:t>
            </a:r>
            <a:r>
              <a:rPr sz="2500" spc="-5" dirty="0">
                <a:latin typeface="Verdana"/>
                <a:cs typeface="Verdana"/>
              </a:rPr>
              <a:t>File</a:t>
            </a:r>
            <a:endParaRPr sz="2500">
              <a:latin typeface="Verdana"/>
              <a:cs typeface="Verdana"/>
            </a:endParaRPr>
          </a:p>
          <a:p>
            <a:pPr marL="768350" lvl="1" indent="-285750">
              <a:lnSpc>
                <a:spcPct val="100000"/>
              </a:lnSpc>
              <a:spcBef>
                <a:spcPts val="20"/>
              </a:spcBef>
              <a:buClr>
                <a:srgbClr val="98CCCC"/>
              </a:buClr>
              <a:buSzPct val="69047"/>
              <a:buFont typeface="Wingdings"/>
              <a:buChar char=""/>
              <a:tabLst>
                <a:tab pos="767715" algn="l"/>
                <a:tab pos="768350" algn="l"/>
              </a:tabLst>
            </a:pPr>
            <a:r>
              <a:rPr sz="2100" spc="-5" dirty="0">
                <a:latin typeface="Verdana"/>
                <a:cs typeface="Verdana"/>
              </a:rPr>
              <a:t>Methods:</a:t>
            </a:r>
            <a:endParaRPr sz="2100">
              <a:latin typeface="Verdana"/>
              <a:cs typeface="Verdana"/>
            </a:endParaRPr>
          </a:p>
          <a:p>
            <a:pPr marL="1168400" lvl="2" indent="-228600">
              <a:lnSpc>
                <a:spcPct val="100000"/>
              </a:lnSpc>
              <a:spcBef>
                <a:spcPts val="20"/>
              </a:spcBef>
              <a:buClr>
                <a:srgbClr val="006666"/>
              </a:buClr>
              <a:buSzPct val="65000"/>
              <a:buFont typeface="Wingdings"/>
              <a:buChar char=""/>
              <a:tabLst>
                <a:tab pos="1168400" algn="l"/>
              </a:tabLst>
            </a:pPr>
            <a:r>
              <a:rPr sz="2000" spc="-5" dirty="0">
                <a:latin typeface="Verdana"/>
                <a:cs typeface="Verdana"/>
              </a:rPr>
              <a:t>Create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file</a:t>
            </a:r>
            <a:endParaRPr sz="2000">
              <a:latin typeface="Verdana"/>
              <a:cs typeface="Verdana"/>
            </a:endParaRPr>
          </a:p>
          <a:p>
            <a:pPr marL="1168400" lvl="2" indent="-228600">
              <a:lnSpc>
                <a:spcPct val="100000"/>
              </a:lnSpc>
              <a:spcBef>
                <a:spcPts val="10"/>
              </a:spcBef>
              <a:buClr>
                <a:srgbClr val="006666"/>
              </a:buClr>
              <a:buSzPct val="65000"/>
              <a:buFont typeface="Wingdings"/>
              <a:buChar char=""/>
              <a:tabLst>
                <a:tab pos="1168400" algn="l"/>
              </a:tabLst>
            </a:pPr>
            <a:r>
              <a:rPr sz="2000" spc="-5" dirty="0">
                <a:latin typeface="Verdana"/>
                <a:cs typeface="Verdana"/>
              </a:rPr>
              <a:t>Change </a:t>
            </a:r>
            <a:r>
              <a:rPr sz="2000" dirty="0">
                <a:latin typeface="Verdana"/>
                <a:cs typeface="Verdana"/>
              </a:rPr>
              <a:t>file </a:t>
            </a:r>
            <a:r>
              <a:rPr sz="2000" spc="-5" dirty="0">
                <a:latin typeface="Verdana"/>
                <a:cs typeface="Verdana"/>
              </a:rPr>
              <a:t>attributes</a:t>
            </a:r>
            <a:endParaRPr sz="2000">
              <a:latin typeface="Verdana"/>
              <a:cs typeface="Verdana"/>
            </a:endParaRPr>
          </a:p>
          <a:p>
            <a:pPr marL="1168400" marR="17780" lvl="2" indent="-228600">
              <a:lnSpc>
                <a:spcPct val="80000"/>
              </a:lnSpc>
              <a:spcBef>
                <a:spcPts val="500"/>
              </a:spcBef>
              <a:buClr>
                <a:srgbClr val="006666"/>
              </a:buClr>
              <a:buSzPct val="65000"/>
              <a:buFont typeface="Wingdings"/>
              <a:buChar char=""/>
              <a:tabLst>
                <a:tab pos="1168400" algn="l"/>
              </a:tabLst>
            </a:pPr>
            <a:r>
              <a:rPr sz="2000" spc="-5" dirty="0">
                <a:latin typeface="Verdana"/>
                <a:cs typeface="Verdana"/>
              </a:rPr>
              <a:t>Read </a:t>
            </a:r>
            <a:r>
              <a:rPr sz="2000" dirty="0">
                <a:latin typeface="Verdana"/>
                <a:cs typeface="Verdana"/>
              </a:rPr>
              <a:t>/ write </a:t>
            </a:r>
            <a:r>
              <a:rPr sz="2000" spc="-5" dirty="0">
                <a:latin typeface="Verdana"/>
                <a:cs typeface="Verdana"/>
              </a:rPr>
              <a:t>operation </a:t>
            </a:r>
            <a:r>
              <a:rPr sz="2000" dirty="0">
                <a:latin typeface="Verdana"/>
                <a:cs typeface="Verdana"/>
              </a:rPr>
              <a:t>using </a:t>
            </a:r>
            <a:r>
              <a:rPr sz="2000" spc="-5" dirty="0">
                <a:latin typeface="Verdana"/>
                <a:cs typeface="Verdana"/>
              </a:rPr>
              <a:t>FileReader </a:t>
            </a:r>
            <a:r>
              <a:rPr sz="2000" dirty="0">
                <a:latin typeface="Verdana"/>
                <a:cs typeface="Verdana"/>
              </a:rPr>
              <a:t>/  </a:t>
            </a:r>
            <a:r>
              <a:rPr sz="2000" spc="-5" dirty="0">
                <a:latin typeface="Verdana"/>
                <a:cs typeface="Verdana"/>
              </a:rPr>
              <a:t>FileWriter of Buffered Readers and</a:t>
            </a:r>
            <a:r>
              <a:rPr sz="2000" spc="4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writer</a:t>
            </a:r>
            <a:endParaRPr sz="2000">
              <a:latin typeface="Verdana"/>
              <a:cs typeface="Verdana"/>
            </a:endParaRPr>
          </a:p>
          <a:p>
            <a:pPr marL="1168400" lvl="2" indent="-228600">
              <a:lnSpc>
                <a:spcPct val="100000"/>
              </a:lnSpc>
              <a:spcBef>
                <a:spcPts val="20"/>
              </a:spcBef>
              <a:buClr>
                <a:srgbClr val="006666"/>
              </a:buClr>
              <a:buSzPct val="65000"/>
              <a:buFont typeface="Wingdings"/>
              <a:buChar char=""/>
              <a:tabLst>
                <a:tab pos="1168400" algn="l"/>
              </a:tabLst>
            </a:pPr>
            <a:r>
              <a:rPr sz="2000" spc="-5" dirty="0">
                <a:latin typeface="Verdana"/>
                <a:cs typeface="Verdana"/>
              </a:rPr>
              <a:t>Delete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files</a:t>
            </a:r>
            <a:endParaRPr sz="2000">
              <a:latin typeface="Verdana"/>
              <a:cs typeface="Verdana"/>
            </a:endParaRPr>
          </a:p>
          <a:p>
            <a:pPr marL="1168400" lvl="2" indent="-228600">
              <a:lnSpc>
                <a:spcPct val="100000"/>
              </a:lnSpc>
              <a:spcBef>
                <a:spcPts val="20"/>
              </a:spcBef>
              <a:buClr>
                <a:srgbClr val="006666"/>
              </a:buClr>
              <a:buSzPct val="65000"/>
              <a:buFont typeface="Wingdings"/>
              <a:buChar char=""/>
              <a:tabLst>
                <a:tab pos="1168400" algn="l"/>
              </a:tabLst>
            </a:pPr>
            <a:r>
              <a:rPr sz="2000" spc="-5" dirty="0">
                <a:latin typeface="Verdana"/>
                <a:cs typeface="Verdana"/>
              </a:rPr>
              <a:t>Rename files</a:t>
            </a:r>
            <a:endParaRPr sz="2000">
              <a:latin typeface="Verdana"/>
              <a:cs typeface="Verdana"/>
            </a:endParaRPr>
          </a:p>
          <a:p>
            <a:pPr marL="1168400" lvl="2" indent="-228600">
              <a:lnSpc>
                <a:spcPct val="100000"/>
              </a:lnSpc>
              <a:spcBef>
                <a:spcPts val="20"/>
              </a:spcBef>
              <a:buClr>
                <a:srgbClr val="006666"/>
              </a:buClr>
              <a:buSzPct val="65000"/>
              <a:buFont typeface="Wingdings"/>
              <a:buChar char=""/>
              <a:tabLst>
                <a:tab pos="1168400" algn="l"/>
              </a:tabLst>
            </a:pPr>
            <a:r>
              <a:rPr sz="2000" spc="-5" dirty="0">
                <a:latin typeface="Verdana"/>
                <a:cs typeface="Verdana"/>
              </a:rPr>
              <a:t>Create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directories</a:t>
            </a:r>
            <a:endParaRPr sz="2000">
              <a:latin typeface="Verdana"/>
              <a:cs typeface="Verdana"/>
            </a:endParaRPr>
          </a:p>
          <a:p>
            <a:pPr marL="368300" indent="-342900">
              <a:lnSpc>
                <a:spcPct val="100000"/>
              </a:lnSpc>
              <a:spcBef>
                <a:spcPts val="20"/>
              </a:spcBef>
              <a:buClr>
                <a:srgbClr val="006666"/>
              </a:buClr>
              <a:buSzPct val="70000"/>
              <a:buFont typeface="Wingdings"/>
              <a:buChar char=""/>
              <a:tabLst>
                <a:tab pos="367665" algn="l"/>
                <a:tab pos="368300" algn="l"/>
              </a:tabLst>
            </a:pPr>
            <a:r>
              <a:rPr sz="2500" spc="-10" dirty="0">
                <a:latin typeface="Verdana"/>
                <a:cs typeface="Verdana"/>
              </a:rPr>
              <a:t>Class</a:t>
            </a:r>
            <a:r>
              <a:rPr sz="2500" spc="-20" dirty="0">
                <a:latin typeface="Verdana"/>
                <a:cs typeface="Verdana"/>
              </a:rPr>
              <a:t> </a:t>
            </a:r>
            <a:r>
              <a:rPr sz="2500" spc="-10" dirty="0">
                <a:latin typeface="Verdana"/>
                <a:cs typeface="Verdana"/>
              </a:rPr>
              <a:t>RandomAccessFile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3729" y="5576570"/>
            <a:ext cx="165100" cy="2495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10" dirty="0">
                <a:solidFill>
                  <a:srgbClr val="98CCCC"/>
                </a:solidFill>
                <a:latin typeface="Wingdings"/>
                <a:cs typeface="Wingdings"/>
              </a:rPr>
              <a:t></a:t>
            </a:r>
            <a:endParaRPr sz="145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03729" y="4961890"/>
            <a:ext cx="5912485" cy="92329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298450" marR="128905" indent="-285750">
              <a:lnSpc>
                <a:spcPct val="79800"/>
              </a:lnSpc>
              <a:spcBef>
                <a:spcPts val="610"/>
              </a:spcBef>
              <a:buClr>
                <a:srgbClr val="98CCCC"/>
              </a:buClr>
              <a:buSzPct val="69047"/>
              <a:buFont typeface="Wingdings"/>
              <a:buChar char=""/>
              <a:tabLst>
                <a:tab pos="297815" algn="l"/>
                <a:tab pos="298450" algn="l"/>
              </a:tabLst>
            </a:pPr>
            <a:r>
              <a:rPr sz="2100" spc="-5" dirty="0">
                <a:latin typeface="Verdana"/>
                <a:cs typeface="Verdana"/>
              </a:rPr>
              <a:t>Constructor RandomAccessFile(filename,  mode);</a:t>
            </a:r>
            <a:endParaRPr sz="2100">
              <a:latin typeface="Verdana"/>
              <a:cs typeface="Verdana"/>
            </a:endParaRPr>
          </a:p>
          <a:p>
            <a:pPr marL="298450">
              <a:lnSpc>
                <a:spcPct val="100000"/>
              </a:lnSpc>
              <a:spcBef>
                <a:spcPts val="20"/>
              </a:spcBef>
            </a:pPr>
            <a:r>
              <a:rPr sz="2100" spc="-5" dirty="0">
                <a:latin typeface="Verdana"/>
                <a:cs typeface="Verdana"/>
              </a:rPr>
              <a:t>Functions: skipBytes, seek,</a:t>
            </a:r>
            <a:r>
              <a:rPr sz="2100" spc="30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getFilePointer</a:t>
            </a:r>
            <a:endParaRPr sz="2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6530" y="836929"/>
            <a:ext cx="39916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Java nio</a:t>
            </a:r>
            <a:r>
              <a:rPr sz="3600" spc="-80" dirty="0"/>
              <a:t> </a:t>
            </a:r>
            <a:r>
              <a:rPr sz="3600" spc="-5" dirty="0"/>
              <a:t>operations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480819" y="2066290"/>
            <a:ext cx="1841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6666"/>
                </a:solidFill>
                <a:latin typeface="Wingdings"/>
                <a:cs typeface="Wingdings"/>
              </a:rPr>
              <a:t>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80819" y="2434590"/>
            <a:ext cx="1841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6666"/>
                </a:solidFill>
                <a:latin typeface="Wingdings"/>
                <a:cs typeface="Wingdings"/>
              </a:rPr>
              <a:t>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80819" y="1598929"/>
            <a:ext cx="2289175" cy="1130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20800"/>
              </a:lnSpc>
              <a:spcBef>
                <a:spcPts val="100"/>
              </a:spcBef>
              <a:buClr>
                <a:srgbClr val="006666"/>
              </a:buClr>
              <a:buSzPct val="70000"/>
              <a:buFont typeface="Wingdings"/>
              <a:buChar char=""/>
              <a:tabLst>
                <a:tab pos="354965" algn="l"/>
                <a:tab pos="355600" algn="l"/>
              </a:tabLst>
            </a:pPr>
            <a:r>
              <a:rPr sz="2000" spc="-5" dirty="0">
                <a:latin typeface="Verdana"/>
                <a:cs typeface="Verdana"/>
              </a:rPr>
              <a:t>Speed IO  Block based</a:t>
            </a:r>
            <a:r>
              <a:rPr sz="2000" spc="-6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IO  </a:t>
            </a:r>
            <a:r>
              <a:rPr sz="2000" dirty="0">
                <a:latin typeface="Verdana"/>
                <a:cs typeface="Verdana"/>
              </a:rPr>
              <a:t>File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read: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38020" y="2772410"/>
            <a:ext cx="118745" cy="431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20" dirty="0">
                <a:solidFill>
                  <a:srgbClr val="98CCCC"/>
                </a:solidFill>
                <a:latin typeface="Wingdings"/>
                <a:cs typeface="Wingdings"/>
              </a:rPr>
              <a:t></a:t>
            </a:r>
            <a:endParaRPr sz="9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950" spc="20" dirty="0">
                <a:solidFill>
                  <a:srgbClr val="98CCCC"/>
                </a:solidFill>
                <a:latin typeface="Wingdings"/>
                <a:cs typeface="Wingdings"/>
              </a:rPr>
              <a:t></a:t>
            </a:r>
            <a:endParaRPr sz="95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23770" y="2703829"/>
            <a:ext cx="5932170" cy="1055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400" spc="-5" dirty="0">
                <a:latin typeface="Verdana"/>
                <a:cs typeface="Verdana"/>
              </a:rPr>
              <a:t>FileInputStream fin </a:t>
            </a:r>
            <a:r>
              <a:rPr sz="1400" dirty="0">
                <a:latin typeface="Verdana"/>
                <a:cs typeface="Verdana"/>
              </a:rPr>
              <a:t>= new </a:t>
            </a:r>
            <a:r>
              <a:rPr sz="1400" spc="-5" dirty="0">
                <a:latin typeface="Verdana"/>
                <a:cs typeface="Verdana"/>
              </a:rPr>
              <a:t>FileInputStream( </a:t>
            </a:r>
            <a:r>
              <a:rPr sz="1400" dirty="0">
                <a:latin typeface="Verdana"/>
                <a:cs typeface="Verdana"/>
              </a:rPr>
              <a:t>"readandshow.txt" </a:t>
            </a:r>
            <a:r>
              <a:rPr sz="1400" spc="-5" dirty="0">
                <a:latin typeface="Verdana"/>
                <a:cs typeface="Verdana"/>
              </a:rPr>
              <a:t>);  FileChannel fc </a:t>
            </a:r>
            <a:r>
              <a:rPr sz="1400" dirty="0">
                <a:latin typeface="Verdana"/>
                <a:cs typeface="Verdana"/>
              </a:rPr>
              <a:t>=</a:t>
            </a:r>
            <a:r>
              <a:rPr sz="1400" spc="1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fin.getChannel();</a:t>
            </a:r>
            <a:endParaRPr sz="1400">
              <a:latin typeface="Verdana"/>
              <a:cs typeface="Verdana"/>
            </a:endParaRPr>
          </a:p>
          <a:p>
            <a:pPr marL="12700" marR="1578610">
              <a:lnSpc>
                <a:spcPts val="2030"/>
              </a:lnSpc>
              <a:spcBef>
                <a:spcPts val="114"/>
              </a:spcBef>
            </a:pPr>
            <a:r>
              <a:rPr sz="1400" spc="-5" dirty="0">
                <a:latin typeface="Verdana"/>
                <a:cs typeface="Verdana"/>
              </a:rPr>
              <a:t>ByteBuffer </a:t>
            </a:r>
            <a:r>
              <a:rPr sz="1400" dirty="0">
                <a:latin typeface="Verdana"/>
                <a:cs typeface="Verdana"/>
              </a:rPr>
              <a:t>buffer = </a:t>
            </a:r>
            <a:r>
              <a:rPr sz="1400" spc="-5" dirty="0">
                <a:latin typeface="Verdana"/>
                <a:cs typeface="Verdana"/>
              </a:rPr>
              <a:t>ByteBuffer.allocate( 1024 </a:t>
            </a:r>
            <a:r>
              <a:rPr sz="1400" dirty="0">
                <a:latin typeface="Verdana"/>
                <a:cs typeface="Verdana"/>
              </a:rPr>
              <a:t>);  fc.read( buffer</a:t>
            </a:r>
            <a:r>
              <a:rPr sz="1400" spc="-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);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38020" y="3286760"/>
            <a:ext cx="118745" cy="4330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20" dirty="0">
                <a:solidFill>
                  <a:srgbClr val="98CCCC"/>
                </a:solidFill>
                <a:latin typeface="Wingdings"/>
                <a:cs typeface="Wingdings"/>
              </a:rPr>
              <a:t></a:t>
            </a:r>
            <a:endParaRPr sz="9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950" spc="20" dirty="0">
                <a:solidFill>
                  <a:srgbClr val="98CCCC"/>
                </a:solidFill>
                <a:latin typeface="Wingdings"/>
                <a:cs typeface="Wingdings"/>
              </a:rPr>
              <a:t></a:t>
            </a:r>
            <a:endParaRPr sz="95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80819" y="3831590"/>
            <a:ext cx="1841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6666"/>
                </a:solidFill>
                <a:latin typeface="Wingdings"/>
                <a:cs typeface="Wingdings"/>
              </a:rPr>
              <a:t>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23720" y="3797300"/>
            <a:ext cx="12350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Verdana"/>
                <a:cs typeface="Verdana"/>
              </a:rPr>
              <a:t>File</a:t>
            </a:r>
            <a:r>
              <a:rPr sz="2000" spc="-8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Write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38020" y="4169410"/>
            <a:ext cx="11874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20" dirty="0">
                <a:solidFill>
                  <a:srgbClr val="98CCCC"/>
                </a:solidFill>
                <a:latin typeface="Wingdings"/>
                <a:cs typeface="Wingdings"/>
              </a:rPr>
              <a:t></a:t>
            </a:r>
            <a:endParaRPr sz="950">
              <a:latin typeface="Wingdings"/>
              <a:cs typeface="Wingding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23770" y="4146550"/>
            <a:ext cx="4358005" cy="225298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499745">
              <a:lnSpc>
                <a:spcPts val="1670"/>
              </a:lnSpc>
              <a:spcBef>
                <a:spcPts val="160"/>
              </a:spcBef>
            </a:pPr>
            <a:r>
              <a:rPr sz="1400" spc="-5" dirty="0">
                <a:latin typeface="Verdana"/>
                <a:cs typeface="Verdana"/>
              </a:rPr>
              <a:t>FileOutputStream </a:t>
            </a:r>
            <a:r>
              <a:rPr sz="1400" dirty="0">
                <a:latin typeface="Verdana"/>
                <a:cs typeface="Verdana"/>
              </a:rPr>
              <a:t>fout = new  </a:t>
            </a:r>
            <a:r>
              <a:rPr sz="1400" spc="-5" dirty="0">
                <a:latin typeface="Verdana"/>
                <a:cs typeface="Verdana"/>
              </a:rPr>
              <a:t>FileOutputStream( </a:t>
            </a:r>
            <a:r>
              <a:rPr sz="1400" dirty="0">
                <a:latin typeface="Verdana"/>
                <a:cs typeface="Verdana"/>
              </a:rPr>
              <a:t>"writesomebytes.txt"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);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400" spc="-5" dirty="0">
                <a:latin typeface="Verdana"/>
                <a:cs typeface="Verdana"/>
              </a:rPr>
              <a:t>FileChannel fc </a:t>
            </a:r>
            <a:r>
              <a:rPr sz="1400" dirty="0">
                <a:latin typeface="Verdana"/>
                <a:cs typeface="Verdana"/>
              </a:rPr>
              <a:t>=</a:t>
            </a:r>
            <a:r>
              <a:rPr sz="1400" spc="2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fout.getChannel();</a:t>
            </a:r>
            <a:endParaRPr sz="1400">
              <a:latin typeface="Verdana"/>
              <a:cs typeface="Verdana"/>
            </a:endParaRPr>
          </a:p>
          <a:p>
            <a:pPr marL="12700" marR="5080">
              <a:lnSpc>
                <a:spcPct val="120500"/>
              </a:lnSpc>
              <a:spcBef>
                <a:spcPts val="5"/>
              </a:spcBef>
            </a:pPr>
            <a:r>
              <a:rPr sz="1400" spc="-5" dirty="0">
                <a:latin typeface="Verdana"/>
                <a:cs typeface="Verdana"/>
              </a:rPr>
              <a:t>ByteBuffer </a:t>
            </a:r>
            <a:r>
              <a:rPr sz="1400" dirty="0">
                <a:latin typeface="Verdana"/>
                <a:cs typeface="Verdana"/>
              </a:rPr>
              <a:t>buffer = </a:t>
            </a:r>
            <a:r>
              <a:rPr sz="1400" spc="-5" dirty="0">
                <a:latin typeface="Verdana"/>
                <a:cs typeface="Verdana"/>
              </a:rPr>
              <a:t>ByteBuffer.allocate( 1024 </a:t>
            </a:r>
            <a:r>
              <a:rPr sz="1400" dirty="0">
                <a:latin typeface="Verdana"/>
                <a:cs typeface="Verdana"/>
              </a:rPr>
              <a:t>);  </a:t>
            </a:r>
            <a:r>
              <a:rPr sz="1400" spc="-5" dirty="0">
                <a:latin typeface="Verdana"/>
                <a:cs typeface="Verdana"/>
              </a:rPr>
              <a:t>for (int i=0; </a:t>
            </a:r>
            <a:r>
              <a:rPr sz="1400" dirty="0">
                <a:latin typeface="Verdana"/>
                <a:cs typeface="Verdana"/>
              </a:rPr>
              <a:t>i&lt;message.length; </a:t>
            </a:r>
            <a:r>
              <a:rPr sz="1400" spc="-5" dirty="0">
                <a:latin typeface="Verdana"/>
                <a:cs typeface="Verdana"/>
              </a:rPr>
              <a:t>++i) </a:t>
            </a:r>
            <a:r>
              <a:rPr sz="1400" dirty="0">
                <a:latin typeface="Verdana"/>
                <a:cs typeface="Verdana"/>
              </a:rPr>
              <a:t>{  buffer.put( message[i]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);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400" dirty="0">
                <a:latin typeface="Verdana"/>
                <a:cs typeface="Verdana"/>
              </a:rPr>
              <a:t>}</a:t>
            </a:r>
            <a:endParaRPr sz="1400">
              <a:latin typeface="Verdana"/>
              <a:cs typeface="Verdana"/>
            </a:endParaRPr>
          </a:p>
          <a:p>
            <a:pPr marL="12700" marR="2769235">
              <a:lnSpc>
                <a:spcPts val="2030"/>
              </a:lnSpc>
              <a:spcBef>
                <a:spcPts val="114"/>
              </a:spcBef>
            </a:pPr>
            <a:r>
              <a:rPr sz="1400" spc="-5" dirty="0">
                <a:latin typeface="Verdana"/>
                <a:cs typeface="Verdana"/>
              </a:rPr>
              <a:t>buffer.flip();  </a:t>
            </a:r>
            <a:r>
              <a:rPr sz="1400" dirty="0">
                <a:latin typeface="Verdana"/>
                <a:cs typeface="Verdana"/>
              </a:rPr>
              <a:t>fc.write( buffer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);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38020" y="4640579"/>
            <a:ext cx="11874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20" dirty="0">
                <a:solidFill>
                  <a:srgbClr val="98CCCC"/>
                </a:solidFill>
                <a:latin typeface="Wingdings"/>
                <a:cs typeface="Wingdings"/>
              </a:rPr>
              <a:t></a:t>
            </a:r>
            <a:endParaRPr sz="950">
              <a:latin typeface="Wingdings"/>
              <a:cs typeface="Wingding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38020" y="4898390"/>
            <a:ext cx="11874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20" dirty="0">
                <a:solidFill>
                  <a:srgbClr val="98CCCC"/>
                </a:solidFill>
                <a:latin typeface="Wingdings"/>
                <a:cs typeface="Wingdings"/>
              </a:rPr>
              <a:t></a:t>
            </a:r>
            <a:endParaRPr sz="950">
              <a:latin typeface="Wingdings"/>
              <a:cs typeface="Wingding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38020" y="5154929"/>
            <a:ext cx="118745" cy="690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20" dirty="0">
                <a:solidFill>
                  <a:srgbClr val="98CCCC"/>
                </a:solidFill>
                <a:latin typeface="Wingdings"/>
                <a:cs typeface="Wingdings"/>
              </a:rPr>
              <a:t></a:t>
            </a:r>
            <a:endParaRPr sz="9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950" spc="20" dirty="0">
                <a:solidFill>
                  <a:srgbClr val="98CCCC"/>
                </a:solidFill>
                <a:latin typeface="Wingdings"/>
                <a:cs typeface="Wingdings"/>
              </a:rPr>
              <a:t></a:t>
            </a:r>
            <a:endParaRPr sz="9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950" spc="20" dirty="0">
                <a:solidFill>
                  <a:srgbClr val="98CCCC"/>
                </a:solidFill>
                <a:latin typeface="Wingdings"/>
                <a:cs typeface="Wingdings"/>
              </a:rPr>
              <a:t></a:t>
            </a:r>
            <a:endParaRPr sz="950">
              <a:latin typeface="Wingdings"/>
              <a:cs typeface="Wingding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38020" y="5927090"/>
            <a:ext cx="11874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20" dirty="0">
                <a:solidFill>
                  <a:srgbClr val="98CCCC"/>
                </a:solidFill>
                <a:latin typeface="Wingdings"/>
                <a:cs typeface="Wingdings"/>
              </a:rPr>
              <a:t></a:t>
            </a:r>
            <a:endParaRPr sz="950">
              <a:latin typeface="Wingdings"/>
              <a:cs typeface="Wingding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38020" y="6184900"/>
            <a:ext cx="11874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20" dirty="0">
                <a:solidFill>
                  <a:srgbClr val="98CCCC"/>
                </a:solidFill>
                <a:latin typeface="Wingdings"/>
                <a:cs typeface="Wingdings"/>
              </a:rPr>
              <a:t></a:t>
            </a:r>
            <a:endParaRPr sz="95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6530" y="836929"/>
            <a:ext cx="2519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S</a:t>
            </a:r>
            <a:r>
              <a:rPr sz="3600" spc="-5" dirty="0"/>
              <a:t>er</a:t>
            </a:r>
            <a:r>
              <a:rPr sz="3600" spc="10" dirty="0"/>
              <a:t>i</a:t>
            </a:r>
            <a:r>
              <a:rPr sz="3600" spc="-5" dirty="0"/>
              <a:t>al</a:t>
            </a:r>
            <a:r>
              <a:rPr sz="3600" spc="10" dirty="0"/>
              <a:t>i</a:t>
            </a:r>
            <a:r>
              <a:rPr sz="3600" dirty="0"/>
              <a:t>zat</a:t>
            </a:r>
            <a:r>
              <a:rPr sz="3600" spc="-5" dirty="0"/>
              <a:t>i</a:t>
            </a:r>
            <a:r>
              <a:rPr sz="3600" spc="5" dirty="0"/>
              <a:t>o</a:t>
            </a:r>
            <a:r>
              <a:rPr sz="3600" dirty="0"/>
              <a:t>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421130" y="1770380"/>
            <a:ext cx="6766559" cy="344805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820"/>
              </a:spcBef>
              <a:buClr>
                <a:srgbClr val="006666"/>
              </a:buClr>
              <a:buSzPct val="68965"/>
              <a:buFont typeface="Wingdings"/>
              <a:buChar char=""/>
              <a:tabLst>
                <a:tab pos="381000" algn="l"/>
              </a:tabLst>
            </a:pPr>
            <a:r>
              <a:rPr sz="2900" spc="-5" dirty="0">
                <a:latin typeface="Verdana"/>
                <a:cs typeface="Verdana"/>
              </a:rPr>
              <a:t>Preserving state </a:t>
            </a:r>
            <a:r>
              <a:rPr sz="2900" dirty="0">
                <a:latin typeface="Verdana"/>
                <a:cs typeface="Verdana"/>
              </a:rPr>
              <a:t>of object </a:t>
            </a:r>
            <a:r>
              <a:rPr sz="2900" spc="-5" dirty="0">
                <a:latin typeface="Verdana"/>
                <a:cs typeface="Verdana"/>
              </a:rPr>
              <a:t>in </a:t>
            </a:r>
            <a:r>
              <a:rPr sz="2900" dirty="0">
                <a:latin typeface="Verdana"/>
                <a:cs typeface="Verdana"/>
              </a:rPr>
              <a:t>a</a:t>
            </a:r>
            <a:r>
              <a:rPr sz="2900" spc="-60" dirty="0">
                <a:latin typeface="Verdana"/>
                <a:cs typeface="Verdana"/>
              </a:rPr>
              <a:t> </a:t>
            </a:r>
            <a:r>
              <a:rPr sz="2900" spc="-5" dirty="0">
                <a:latin typeface="Verdana"/>
                <a:cs typeface="Verdana"/>
              </a:rPr>
              <a:t>file</a:t>
            </a:r>
            <a:endParaRPr sz="2900">
              <a:latin typeface="Verdana"/>
              <a:cs typeface="Verdana"/>
            </a:endParaRPr>
          </a:p>
          <a:p>
            <a:pPr marL="381000" marR="30480" indent="-342900">
              <a:lnSpc>
                <a:spcPct val="100000"/>
              </a:lnSpc>
              <a:spcBef>
                <a:spcPts val="720"/>
              </a:spcBef>
              <a:buClr>
                <a:srgbClr val="006666"/>
              </a:buClr>
              <a:buSzPct val="68965"/>
              <a:buFont typeface="Wingdings"/>
              <a:buChar char=""/>
              <a:tabLst>
                <a:tab pos="381000" algn="l"/>
              </a:tabLst>
            </a:pPr>
            <a:r>
              <a:rPr sz="2900" spc="-5" dirty="0">
                <a:latin typeface="Verdana"/>
                <a:cs typeface="Verdana"/>
              </a:rPr>
              <a:t>Called serialization </a:t>
            </a:r>
            <a:r>
              <a:rPr sz="2900" dirty="0">
                <a:latin typeface="Verdana"/>
                <a:cs typeface="Verdana"/>
              </a:rPr>
              <a:t>or </a:t>
            </a:r>
            <a:r>
              <a:rPr sz="2900" spc="-5" dirty="0">
                <a:latin typeface="Verdana"/>
                <a:cs typeface="Verdana"/>
              </a:rPr>
              <a:t>flattening </a:t>
            </a:r>
            <a:r>
              <a:rPr sz="2900" dirty="0">
                <a:latin typeface="Verdana"/>
                <a:cs typeface="Verdana"/>
              </a:rPr>
              <a:t>of  </a:t>
            </a:r>
            <a:r>
              <a:rPr sz="2900" spc="-5" dirty="0">
                <a:latin typeface="Verdana"/>
                <a:cs typeface="Verdana"/>
              </a:rPr>
              <a:t>objects</a:t>
            </a:r>
            <a:endParaRPr sz="2900">
              <a:latin typeface="Verdana"/>
              <a:cs typeface="Verdana"/>
            </a:endParaRPr>
          </a:p>
          <a:p>
            <a:pPr marL="381000" indent="-342900">
              <a:lnSpc>
                <a:spcPct val="100000"/>
              </a:lnSpc>
              <a:spcBef>
                <a:spcPts val="720"/>
              </a:spcBef>
              <a:buClr>
                <a:srgbClr val="006666"/>
              </a:buClr>
              <a:buSzPct val="68965"/>
              <a:buFont typeface="Wingdings"/>
              <a:buChar char=""/>
              <a:tabLst>
                <a:tab pos="381000" algn="l"/>
              </a:tabLst>
            </a:pPr>
            <a:r>
              <a:rPr sz="2900" spc="-5" dirty="0">
                <a:latin typeface="Verdana"/>
                <a:cs typeface="Verdana"/>
              </a:rPr>
              <a:t>Three </a:t>
            </a:r>
            <a:r>
              <a:rPr sz="2900" dirty="0">
                <a:latin typeface="Verdana"/>
                <a:cs typeface="Verdana"/>
              </a:rPr>
              <a:t>ways </a:t>
            </a:r>
            <a:r>
              <a:rPr sz="2900" spc="-5" dirty="0">
                <a:latin typeface="Verdana"/>
                <a:cs typeface="Verdana"/>
              </a:rPr>
              <a:t>to </a:t>
            </a:r>
            <a:r>
              <a:rPr sz="2900" dirty="0">
                <a:latin typeface="Verdana"/>
                <a:cs typeface="Verdana"/>
              </a:rPr>
              <a:t>do</a:t>
            </a:r>
            <a:r>
              <a:rPr sz="2900" spc="-30" dirty="0">
                <a:latin typeface="Verdana"/>
                <a:cs typeface="Verdana"/>
              </a:rPr>
              <a:t> </a:t>
            </a:r>
            <a:r>
              <a:rPr sz="2900" spc="-5" dirty="0">
                <a:latin typeface="Verdana"/>
                <a:cs typeface="Verdana"/>
              </a:rPr>
              <a:t>Serialization:</a:t>
            </a:r>
            <a:endParaRPr sz="2900">
              <a:latin typeface="Verdana"/>
              <a:cs typeface="Verdana"/>
            </a:endParaRPr>
          </a:p>
          <a:p>
            <a:pPr marL="781050" lvl="1" indent="-285750">
              <a:lnSpc>
                <a:spcPct val="100000"/>
              </a:lnSpc>
              <a:spcBef>
                <a:spcPts val="620"/>
              </a:spcBef>
              <a:buClr>
                <a:srgbClr val="98CCCC"/>
              </a:buClr>
              <a:buSzPct val="70000"/>
              <a:buFont typeface="Wingdings"/>
              <a:buChar char=""/>
              <a:tabLst>
                <a:tab pos="781050" algn="l"/>
              </a:tabLst>
            </a:pPr>
            <a:r>
              <a:rPr sz="2500" spc="-5" dirty="0">
                <a:latin typeface="Verdana"/>
                <a:cs typeface="Verdana"/>
              </a:rPr>
              <a:t>using the default</a:t>
            </a:r>
            <a:r>
              <a:rPr sz="2500" spc="-20" dirty="0">
                <a:latin typeface="Verdana"/>
                <a:cs typeface="Verdana"/>
              </a:rPr>
              <a:t> </a:t>
            </a:r>
            <a:r>
              <a:rPr sz="2500" spc="-5" dirty="0">
                <a:latin typeface="Verdana"/>
                <a:cs typeface="Verdana"/>
              </a:rPr>
              <a:t>protocol</a:t>
            </a:r>
            <a:endParaRPr sz="2500">
              <a:latin typeface="Verdana"/>
              <a:cs typeface="Verdana"/>
            </a:endParaRPr>
          </a:p>
          <a:p>
            <a:pPr marL="781050" lvl="1" indent="-285750">
              <a:lnSpc>
                <a:spcPct val="100000"/>
              </a:lnSpc>
              <a:spcBef>
                <a:spcPts val="620"/>
              </a:spcBef>
              <a:buClr>
                <a:srgbClr val="98CCCC"/>
              </a:buClr>
              <a:buSzPct val="70000"/>
              <a:buFont typeface="Wingdings"/>
              <a:buChar char=""/>
              <a:tabLst>
                <a:tab pos="781050" algn="l"/>
              </a:tabLst>
            </a:pPr>
            <a:r>
              <a:rPr sz="2500" spc="-10" dirty="0">
                <a:latin typeface="Verdana"/>
                <a:cs typeface="Verdana"/>
              </a:rPr>
              <a:t>customizing </a:t>
            </a:r>
            <a:r>
              <a:rPr sz="2500" spc="-5" dirty="0">
                <a:latin typeface="Verdana"/>
                <a:cs typeface="Verdana"/>
              </a:rPr>
              <a:t>the default</a:t>
            </a:r>
            <a:r>
              <a:rPr sz="2500" spc="-10" dirty="0">
                <a:latin typeface="Verdana"/>
                <a:cs typeface="Verdana"/>
              </a:rPr>
              <a:t> </a:t>
            </a:r>
            <a:r>
              <a:rPr sz="2500" spc="-5" dirty="0">
                <a:latin typeface="Verdana"/>
                <a:cs typeface="Verdana"/>
              </a:rPr>
              <a:t>protocol</a:t>
            </a:r>
            <a:endParaRPr sz="2500">
              <a:latin typeface="Verdana"/>
              <a:cs typeface="Verdana"/>
            </a:endParaRPr>
          </a:p>
          <a:p>
            <a:pPr marL="781050" lvl="1" indent="-285750">
              <a:lnSpc>
                <a:spcPct val="100000"/>
              </a:lnSpc>
              <a:spcBef>
                <a:spcPts val="630"/>
              </a:spcBef>
              <a:buClr>
                <a:srgbClr val="98CCCC"/>
              </a:buClr>
              <a:buSzPct val="70000"/>
              <a:buFont typeface="Wingdings"/>
              <a:buChar char=""/>
              <a:tabLst>
                <a:tab pos="781050" algn="l"/>
              </a:tabLst>
            </a:pPr>
            <a:r>
              <a:rPr sz="2500" spc="-5" dirty="0">
                <a:latin typeface="Verdana"/>
                <a:cs typeface="Verdana"/>
              </a:rPr>
              <a:t>creating our </a:t>
            </a:r>
            <a:r>
              <a:rPr sz="2500" spc="-10" dirty="0">
                <a:latin typeface="Verdana"/>
                <a:cs typeface="Verdana"/>
              </a:rPr>
              <a:t>own</a:t>
            </a:r>
            <a:r>
              <a:rPr sz="2500" spc="-5" dirty="0">
                <a:latin typeface="Verdana"/>
                <a:cs typeface="Verdana"/>
              </a:rPr>
              <a:t> </a:t>
            </a:r>
            <a:r>
              <a:rPr sz="2500" spc="-10" dirty="0">
                <a:latin typeface="Verdana"/>
                <a:cs typeface="Verdana"/>
              </a:rPr>
              <a:t>protocol</a:t>
            </a:r>
            <a:endParaRPr sz="2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6530" y="836929"/>
            <a:ext cx="1933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Variables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421130" y="1770380"/>
            <a:ext cx="3151505" cy="322580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820"/>
              </a:spcBef>
              <a:buClr>
                <a:srgbClr val="006666"/>
              </a:buClr>
              <a:buSzPct val="68965"/>
              <a:buFont typeface="Wingdings"/>
              <a:buChar char=""/>
              <a:tabLst>
                <a:tab pos="381000" algn="l"/>
              </a:tabLst>
            </a:pPr>
            <a:r>
              <a:rPr sz="2900" spc="-5" dirty="0">
                <a:latin typeface="Verdana"/>
                <a:cs typeface="Verdana"/>
              </a:rPr>
              <a:t>Primitives</a:t>
            </a:r>
            <a:endParaRPr sz="2900">
              <a:latin typeface="Verdana"/>
              <a:cs typeface="Verdana"/>
            </a:endParaRPr>
          </a:p>
          <a:p>
            <a:pPr marL="381000" indent="-342900">
              <a:lnSpc>
                <a:spcPct val="100000"/>
              </a:lnSpc>
              <a:spcBef>
                <a:spcPts val="720"/>
              </a:spcBef>
              <a:buClr>
                <a:srgbClr val="006666"/>
              </a:buClr>
              <a:buSzPct val="68965"/>
              <a:buFont typeface="Wingdings"/>
              <a:buChar char=""/>
              <a:tabLst>
                <a:tab pos="381000" algn="l"/>
              </a:tabLst>
            </a:pPr>
            <a:r>
              <a:rPr sz="2900" spc="-5" dirty="0">
                <a:latin typeface="Verdana"/>
                <a:cs typeface="Verdana"/>
              </a:rPr>
              <a:t>Reference</a:t>
            </a:r>
            <a:endParaRPr sz="2900">
              <a:latin typeface="Verdana"/>
              <a:cs typeface="Verdana"/>
            </a:endParaRPr>
          </a:p>
          <a:p>
            <a:pPr marL="381000" indent="-342900">
              <a:lnSpc>
                <a:spcPct val="100000"/>
              </a:lnSpc>
              <a:spcBef>
                <a:spcPts val="720"/>
              </a:spcBef>
              <a:buClr>
                <a:srgbClr val="006666"/>
              </a:buClr>
              <a:buSzPct val="68965"/>
              <a:buFont typeface="Wingdings"/>
              <a:buChar char=""/>
              <a:tabLst>
                <a:tab pos="381000" algn="l"/>
              </a:tabLst>
            </a:pPr>
            <a:r>
              <a:rPr sz="2900" dirty="0">
                <a:latin typeface="Verdana"/>
                <a:cs typeface="Verdana"/>
              </a:rPr>
              <a:t>Local</a:t>
            </a:r>
            <a:r>
              <a:rPr sz="2900" spc="-75" dirty="0">
                <a:latin typeface="Verdana"/>
                <a:cs typeface="Verdana"/>
              </a:rPr>
              <a:t> </a:t>
            </a:r>
            <a:r>
              <a:rPr sz="2900" spc="-5" dirty="0">
                <a:latin typeface="Verdana"/>
                <a:cs typeface="Verdana"/>
              </a:rPr>
              <a:t>variables</a:t>
            </a:r>
            <a:endParaRPr sz="2900">
              <a:latin typeface="Verdana"/>
              <a:cs typeface="Verdana"/>
            </a:endParaRPr>
          </a:p>
          <a:p>
            <a:pPr marL="381000" indent="-342900">
              <a:lnSpc>
                <a:spcPct val="100000"/>
              </a:lnSpc>
              <a:spcBef>
                <a:spcPts val="720"/>
              </a:spcBef>
              <a:buClr>
                <a:srgbClr val="006666"/>
              </a:buClr>
              <a:buSzPct val="68965"/>
              <a:buFont typeface="Wingdings"/>
              <a:buChar char=""/>
              <a:tabLst>
                <a:tab pos="381000" algn="l"/>
              </a:tabLst>
            </a:pPr>
            <a:r>
              <a:rPr sz="2900" spc="-5" dirty="0">
                <a:latin typeface="Verdana"/>
                <a:cs typeface="Verdana"/>
              </a:rPr>
              <a:t>Arrays</a:t>
            </a:r>
            <a:endParaRPr sz="2900">
              <a:latin typeface="Verdana"/>
              <a:cs typeface="Verdana"/>
            </a:endParaRPr>
          </a:p>
          <a:p>
            <a:pPr marL="381000" indent="-342900">
              <a:lnSpc>
                <a:spcPct val="100000"/>
              </a:lnSpc>
              <a:spcBef>
                <a:spcPts val="720"/>
              </a:spcBef>
              <a:buClr>
                <a:srgbClr val="006666"/>
              </a:buClr>
              <a:buSzPct val="68965"/>
              <a:buFont typeface="Wingdings"/>
              <a:buChar char=""/>
              <a:tabLst>
                <a:tab pos="381000" algn="l"/>
              </a:tabLst>
            </a:pPr>
            <a:r>
              <a:rPr sz="2900" spc="-5" dirty="0">
                <a:latin typeface="Verdana"/>
                <a:cs typeface="Verdana"/>
              </a:rPr>
              <a:t>Final</a:t>
            </a:r>
            <a:r>
              <a:rPr sz="2900" spc="-45" dirty="0">
                <a:latin typeface="Verdana"/>
                <a:cs typeface="Verdana"/>
              </a:rPr>
              <a:t> </a:t>
            </a:r>
            <a:r>
              <a:rPr sz="2900" spc="-5" dirty="0">
                <a:latin typeface="Verdana"/>
                <a:cs typeface="Verdana"/>
              </a:rPr>
              <a:t>variables</a:t>
            </a:r>
            <a:endParaRPr sz="2900">
              <a:latin typeface="Verdana"/>
              <a:cs typeface="Verdana"/>
            </a:endParaRPr>
          </a:p>
          <a:p>
            <a:pPr marL="381000" indent="-342900">
              <a:lnSpc>
                <a:spcPct val="100000"/>
              </a:lnSpc>
              <a:spcBef>
                <a:spcPts val="720"/>
              </a:spcBef>
              <a:buClr>
                <a:srgbClr val="006666"/>
              </a:buClr>
              <a:buSzPct val="68965"/>
              <a:buFont typeface="Wingdings"/>
              <a:buChar char=""/>
              <a:tabLst>
                <a:tab pos="381000" algn="l"/>
              </a:tabLst>
            </a:pPr>
            <a:r>
              <a:rPr sz="2900" spc="-5" dirty="0">
                <a:latin typeface="Verdana"/>
                <a:cs typeface="Verdana"/>
              </a:rPr>
              <a:t>Transient</a:t>
            </a:r>
            <a:endParaRPr sz="2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6530" y="836929"/>
            <a:ext cx="178053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Methods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421130" y="1770380"/>
            <a:ext cx="3683635" cy="376047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820"/>
              </a:spcBef>
              <a:buClr>
                <a:srgbClr val="006666"/>
              </a:buClr>
              <a:buSzPct val="68965"/>
              <a:buFont typeface="Wingdings"/>
              <a:buChar char=""/>
              <a:tabLst>
                <a:tab pos="381000" algn="l"/>
              </a:tabLst>
            </a:pPr>
            <a:r>
              <a:rPr sz="2900" spc="-5" dirty="0">
                <a:latin typeface="Verdana"/>
                <a:cs typeface="Verdana"/>
              </a:rPr>
              <a:t>Final</a:t>
            </a:r>
            <a:r>
              <a:rPr sz="2900" spc="-10" dirty="0">
                <a:latin typeface="Verdana"/>
                <a:cs typeface="Verdana"/>
              </a:rPr>
              <a:t> </a:t>
            </a:r>
            <a:r>
              <a:rPr sz="2900" spc="-5" dirty="0">
                <a:latin typeface="Verdana"/>
                <a:cs typeface="Verdana"/>
              </a:rPr>
              <a:t>Methods</a:t>
            </a:r>
            <a:endParaRPr sz="2900">
              <a:latin typeface="Verdana"/>
              <a:cs typeface="Verdana"/>
            </a:endParaRPr>
          </a:p>
          <a:p>
            <a:pPr marL="381000" indent="-342900">
              <a:lnSpc>
                <a:spcPct val="100000"/>
              </a:lnSpc>
              <a:spcBef>
                <a:spcPts val="720"/>
              </a:spcBef>
              <a:buClr>
                <a:srgbClr val="006666"/>
              </a:buClr>
              <a:buSzPct val="68965"/>
              <a:buFont typeface="Wingdings"/>
              <a:buChar char=""/>
              <a:tabLst>
                <a:tab pos="381000" algn="l"/>
              </a:tabLst>
            </a:pPr>
            <a:r>
              <a:rPr sz="2900" spc="-5" dirty="0">
                <a:latin typeface="Verdana"/>
                <a:cs typeface="Verdana"/>
              </a:rPr>
              <a:t>Final</a:t>
            </a:r>
            <a:r>
              <a:rPr sz="2900" spc="-25" dirty="0">
                <a:latin typeface="Verdana"/>
                <a:cs typeface="Verdana"/>
              </a:rPr>
              <a:t> </a:t>
            </a:r>
            <a:r>
              <a:rPr sz="2900" spc="-5" dirty="0">
                <a:latin typeface="Verdana"/>
                <a:cs typeface="Verdana"/>
              </a:rPr>
              <a:t>Arguments</a:t>
            </a:r>
            <a:endParaRPr sz="2900">
              <a:latin typeface="Verdana"/>
              <a:cs typeface="Verdana"/>
            </a:endParaRPr>
          </a:p>
          <a:p>
            <a:pPr marL="381000" indent="-342900">
              <a:lnSpc>
                <a:spcPct val="100000"/>
              </a:lnSpc>
              <a:spcBef>
                <a:spcPts val="720"/>
              </a:spcBef>
              <a:buClr>
                <a:srgbClr val="006666"/>
              </a:buClr>
              <a:buSzPct val="68965"/>
              <a:buFont typeface="Wingdings"/>
              <a:buChar char=""/>
              <a:tabLst>
                <a:tab pos="381000" algn="l"/>
              </a:tabLst>
            </a:pPr>
            <a:r>
              <a:rPr sz="2900" spc="-5" dirty="0">
                <a:latin typeface="Verdana"/>
                <a:cs typeface="Verdana"/>
              </a:rPr>
              <a:t>Abstract</a:t>
            </a:r>
            <a:r>
              <a:rPr sz="2900" spc="-50" dirty="0">
                <a:latin typeface="Verdana"/>
                <a:cs typeface="Verdana"/>
              </a:rPr>
              <a:t> </a:t>
            </a:r>
            <a:r>
              <a:rPr sz="2900" spc="-5" dirty="0">
                <a:latin typeface="Verdana"/>
                <a:cs typeface="Verdana"/>
              </a:rPr>
              <a:t>methods</a:t>
            </a:r>
            <a:endParaRPr sz="2900">
              <a:latin typeface="Verdana"/>
              <a:cs typeface="Verdana"/>
            </a:endParaRPr>
          </a:p>
          <a:p>
            <a:pPr marL="381000" indent="-342900">
              <a:lnSpc>
                <a:spcPct val="100000"/>
              </a:lnSpc>
              <a:spcBef>
                <a:spcPts val="720"/>
              </a:spcBef>
              <a:buClr>
                <a:srgbClr val="006666"/>
              </a:buClr>
              <a:buSzPct val="68965"/>
              <a:buFont typeface="Wingdings"/>
              <a:buChar char=""/>
              <a:tabLst>
                <a:tab pos="381000" algn="l"/>
              </a:tabLst>
            </a:pPr>
            <a:r>
              <a:rPr sz="2900" spc="-5" dirty="0">
                <a:latin typeface="Verdana"/>
                <a:cs typeface="Verdana"/>
              </a:rPr>
              <a:t>Synchronized</a:t>
            </a:r>
            <a:endParaRPr sz="2900">
              <a:latin typeface="Verdana"/>
              <a:cs typeface="Verdana"/>
            </a:endParaRPr>
          </a:p>
          <a:p>
            <a:pPr marL="381000" indent="-342900">
              <a:lnSpc>
                <a:spcPct val="100000"/>
              </a:lnSpc>
              <a:spcBef>
                <a:spcPts val="720"/>
              </a:spcBef>
              <a:buClr>
                <a:srgbClr val="006666"/>
              </a:buClr>
              <a:buSzPct val="68965"/>
              <a:buFont typeface="Wingdings"/>
              <a:buChar char=""/>
              <a:tabLst>
                <a:tab pos="381000" algn="l"/>
              </a:tabLst>
            </a:pPr>
            <a:r>
              <a:rPr sz="2900" spc="-5" dirty="0">
                <a:latin typeface="Verdana"/>
                <a:cs typeface="Verdana"/>
              </a:rPr>
              <a:t>Native</a:t>
            </a:r>
            <a:endParaRPr sz="2900">
              <a:latin typeface="Verdana"/>
              <a:cs typeface="Verdana"/>
            </a:endParaRPr>
          </a:p>
          <a:p>
            <a:pPr marL="381000" indent="-342900">
              <a:lnSpc>
                <a:spcPct val="100000"/>
              </a:lnSpc>
              <a:spcBef>
                <a:spcPts val="720"/>
              </a:spcBef>
              <a:buClr>
                <a:srgbClr val="006666"/>
              </a:buClr>
              <a:buSzPct val="68965"/>
              <a:buFont typeface="Wingdings"/>
              <a:buChar char=""/>
              <a:tabLst>
                <a:tab pos="381000" algn="l"/>
              </a:tabLst>
            </a:pPr>
            <a:r>
              <a:rPr sz="2900" spc="-5" dirty="0">
                <a:latin typeface="Verdana"/>
                <a:cs typeface="Verdana"/>
              </a:rPr>
              <a:t>Strictfp</a:t>
            </a:r>
            <a:endParaRPr sz="2900">
              <a:latin typeface="Verdana"/>
              <a:cs typeface="Verdana"/>
            </a:endParaRPr>
          </a:p>
          <a:p>
            <a:pPr marL="381000" indent="-342900">
              <a:lnSpc>
                <a:spcPct val="100000"/>
              </a:lnSpc>
              <a:spcBef>
                <a:spcPts val="730"/>
              </a:spcBef>
              <a:buClr>
                <a:srgbClr val="006666"/>
              </a:buClr>
              <a:buSzPct val="68965"/>
              <a:buFont typeface="Wingdings"/>
              <a:buChar char=""/>
              <a:tabLst>
                <a:tab pos="381000" algn="l"/>
              </a:tabLst>
            </a:pPr>
            <a:r>
              <a:rPr sz="2900" spc="-5" dirty="0">
                <a:latin typeface="Verdana"/>
                <a:cs typeface="Verdana"/>
              </a:rPr>
              <a:t>Var-args</a:t>
            </a:r>
            <a:endParaRPr sz="2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6530" y="836929"/>
            <a:ext cx="29000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Encapsulation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421130" y="1770380"/>
            <a:ext cx="5537835" cy="162560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820"/>
              </a:spcBef>
              <a:buClr>
                <a:srgbClr val="006666"/>
              </a:buClr>
              <a:buSzPct val="68965"/>
              <a:buFont typeface="Wingdings"/>
              <a:buChar char=""/>
              <a:tabLst>
                <a:tab pos="381000" algn="l"/>
              </a:tabLst>
            </a:pPr>
            <a:r>
              <a:rPr sz="2900" dirty="0">
                <a:latin typeface="Verdana"/>
                <a:cs typeface="Verdana"/>
              </a:rPr>
              <a:t>Keep </a:t>
            </a:r>
            <a:r>
              <a:rPr sz="2900" spc="-5" dirty="0">
                <a:latin typeface="Verdana"/>
                <a:cs typeface="Verdana"/>
              </a:rPr>
              <a:t>data</a:t>
            </a:r>
            <a:r>
              <a:rPr sz="2900" spc="-20" dirty="0">
                <a:latin typeface="Verdana"/>
                <a:cs typeface="Verdana"/>
              </a:rPr>
              <a:t> </a:t>
            </a:r>
            <a:r>
              <a:rPr sz="2900" spc="-5" dirty="0">
                <a:latin typeface="Verdana"/>
                <a:cs typeface="Verdana"/>
              </a:rPr>
              <a:t>protected</a:t>
            </a:r>
            <a:endParaRPr sz="2900">
              <a:latin typeface="Verdana"/>
              <a:cs typeface="Verdana"/>
            </a:endParaRPr>
          </a:p>
          <a:p>
            <a:pPr marL="381000" indent="-342900">
              <a:lnSpc>
                <a:spcPct val="100000"/>
              </a:lnSpc>
              <a:spcBef>
                <a:spcPts val="720"/>
              </a:spcBef>
              <a:buClr>
                <a:srgbClr val="006666"/>
              </a:buClr>
              <a:buSzPct val="68965"/>
              <a:buFont typeface="Wingdings"/>
              <a:buChar char=""/>
              <a:tabLst>
                <a:tab pos="381000" algn="l"/>
              </a:tabLst>
            </a:pPr>
            <a:r>
              <a:rPr sz="2900" dirty="0">
                <a:latin typeface="Verdana"/>
                <a:cs typeface="Verdana"/>
              </a:rPr>
              <a:t>Keep </a:t>
            </a:r>
            <a:r>
              <a:rPr sz="2900" spc="-5" dirty="0">
                <a:latin typeface="Verdana"/>
                <a:cs typeface="Verdana"/>
              </a:rPr>
              <a:t>services </a:t>
            </a:r>
            <a:r>
              <a:rPr sz="2900" dirty="0">
                <a:latin typeface="Verdana"/>
                <a:cs typeface="Verdana"/>
              </a:rPr>
              <a:t>open</a:t>
            </a:r>
            <a:endParaRPr sz="2900">
              <a:latin typeface="Verdana"/>
              <a:cs typeface="Verdana"/>
            </a:endParaRPr>
          </a:p>
          <a:p>
            <a:pPr marL="381000" indent="-342900">
              <a:lnSpc>
                <a:spcPct val="100000"/>
              </a:lnSpc>
              <a:spcBef>
                <a:spcPts val="720"/>
              </a:spcBef>
              <a:buClr>
                <a:srgbClr val="006666"/>
              </a:buClr>
              <a:buSzPct val="68965"/>
              <a:buFont typeface="Wingdings"/>
              <a:buChar char=""/>
              <a:tabLst>
                <a:tab pos="381000" algn="l"/>
              </a:tabLst>
            </a:pPr>
            <a:r>
              <a:rPr sz="2900" spc="-5" dirty="0">
                <a:latin typeface="Verdana"/>
                <a:cs typeface="Verdana"/>
              </a:rPr>
              <a:t>Setters and getters</a:t>
            </a:r>
            <a:r>
              <a:rPr sz="2900" spc="-30" dirty="0">
                <a:latin typeface="Verdana"/>
                <a:cs typeface="Verdana"/>
              </a:rPr>
              <a:t> </a:t>
            </a:r>
            <a:r>
              <a:rPr sz="2900" spc="-5" dirty="0">
                <a:latin typeface="Verdana"/>
                <a:cs typeface="Verdana"/>
              </a:rPr>
              <a:t>method</a:t>
            </a:r>
            <a:endParaRPr sz="2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6530" y="836929"/>
            <a:ext cx="2289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Inheritance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421130" y="1770380"/>
            <a:ext cx="5144135" cy="206756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820"/>
              </a:spcBef>
              <a:buClr>
                <a:srgbClr val="006666"/>
              </a:buClr>
              <a:buSzPct val="68965"/>
              <a:buFont typeface="Wingdings"/>
              <a:buChar char=""/>
              <a:tabLst>
                <a:tab pos="381000" algn="l"/>
              </a:tabLst>
            </a:pPr>
            <a:r>
              <a:rPr sz="2900" spc="-5" dirty="0">
                <a:latin typeface="Verdana"/>
                <a:cs typeface="Verdana"/>
              </a:rPr>
              <a:t>Re-usability</a:t>
            </a:r>
            <a:endParaRPr sz="2900">
              <a:latin typeface="Verdana"/>
              <a:cs typeface="Verdana"/>
            </a:endParaRPr>
          </a:p>
          <a:p>
            <a:pPr marL="381000" marR="429259" indent="-342900">
              <a:lnSpc>
                <a:spcPct val="100000"/>
              </a:lnSpc>
              <a:spcBef>
                <a:spcPts val="720"/>
              </a:spcBef>
              <a:buClr>
                <a:srgbClr val="006666"/>
              </a:buClr>
              <a:buSzPct val="68965"/>
              <a:buFont typeface="Wingdings"/>
              <a:buChar char=""/>
              <a:tabLst>
                <a:tab pos="381000" algn="l"/>
              </a:tabLst>
            </a:pPr>
            <a:r>
              <a:rPr sz="2900" spc="-5" dirty="0">
                <a:latin typeface="Verdana"/>
                <a:cs typeface="Verdana"/>
              </a:rPr>
              <a:t>Sometimes </a:t>
            </a:r>
            <a:r>
              <a:rPr sz="2900" dirty="0">
                <a:latin typeface="Verdana"/>
                <a:cs typeface="Verdana"/>
              </a:rPr>
              <a:t>we </a:t>
            </a:r>
            <a:r>
              <a:rPr sz="2900" spc="-5" dirty="0">
                <a:latin typeface="Verdana"/>
                <a:cs typeface="Verdana"/>
              </a:rPr>
              <a:t>have</a:t>
            </a:r>
            <a:r>
              <a:rPr sz="2900" spc="-80" dirty="0">
                <a:latin typeface="Verdana"/>
                <a:cs typeface="Verdana"/>
              </a:rPr>
              <a:t> </a:t>
            </a:r>
            <a:r>
              <a:rPr sz="2900" dirty="0">
                <a:latin typeface="Verdana"/>
                <a:cs typeface="Verdana"/>
              </a:rPr>
              <a:t>no  </a:t>
            </a:r>
            <a:r>
              <a:rPr sz="2900" spc="-5" dirty="0">
                <a:latin typeface="Verdana"/>
                <a:cs typeface="Verdana"/>
              </a:rPr>
              <a:t>implementation</a:t>
            </a:r>
            <a:endParaRPr sz="2900">
              <a:latin typeface="Verdana"/>
              <a:cs typeface="Verdana"/>
            </a:endParaRPr>
          </a:p>
          <a:p>
            <a:pPr marL="381000" indent="-342900">
              <a:lnSpc>
                <a:spcPct val="100000"/>
              </a:lnSpc>
              <a:spcBef>
                <a:spcPts val="720"/>
              </a:spcBef>
              <a:buClr>
                <a:srgbClr val="006666"/>
              </a:buClr>
              <a:buSzPct val="68965"/>
              <a:buFont typeface="Wingdings"/>
              <a:buChar char=""/>
              <a:tabLst>
                <a:tab pos="381000" algn="l"/>
              </a:tabLst>
            </a:pPr>
            <a:r>
              <a:rPr sz="2900" dirty="0">
                <a:latin typeface="Verdana"/>
                <a:cs typeface="Verdana"/>
              </a:rPr>
              <a:t>Is-a vs </a:t>
            </a:r>
            <a:r>
              <a:rPr sz="2900" spc="-5" dirty="0">
                <a:latin typeface="Verdana"/>
                <a:cs typeface="Verdana"/>
              </a:rPr>
              <a:t>has-a</a:t>
            </a:r>
            <a:r>
              <a:rPr sz="2900" spc="-65" dirty="0">
                <a:latin typeface="Verdana"/>
                <a:cs typeface="Verdana"/>
              </a:rPr>
              <a:t> </a:t>
            </a:r>
            <a:r>
              <a:rPr sz="2900" spc="-5" dirty="0">
                <a:latin typeface="Verdana"/>
                <a:cs typeface="Verdana"/>
              </a:rPr>
              <a:t>relationship</a:t>
            </a:r>
            <a:endParaRPr sz="2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6530" y="836929"/>
            <a:ext cx="2924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Polymorphism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421130" y="1770380"/>
            <a:ext cx="2641600" cy="109220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820"/>
              </a:spcBef>
              <a:buClr>
                <a:srgbClr val="006666"/>
              </a:buClr>
              <a:buSzPct val="68965"/>
              <a:buFont typeface="Wingdings"/>
              <a:buChar char=""/>
              <a:tabLst>
                <a:tab pos="381000" algn="l"/>
              </a:tabLst>
            </a:pPr>
            <a:r>
              <a:rPr sz="2900" spc="-5" dirty="0">
                <a:latin typeface="Verdana"/>
                <a:cs typeface="Verdana"/>
              </a:rPr>
              <a:t>Overloading</a:t>
            </a:r>
            <a:endParaRPr sz="2900">
              <a:latin typeface="Verdana"/>
              <a:cs typeface="Verdana"/>
            </a:endParaRPr>
          </a:p>
          <a:p>
            <a:pPr marL="381000" indent="-342900">
              <a:lnSpc>
                <a:spcPct val="100000"/>
              </a:lnSpc>
              <a:spcBef>
                <a:spcPts val="720"/>
              </a:spcBef>
              <a:buClr>
                <a:srgbClr val="006666"/>
              </a:buClr>
              <a:buSzPct val="68965"/>
              <a:buFont typeface="Wingdings"/>
              <a:buChar char=""/>
              <a:tabLst>
                <a:tab pos="381000" algn="l"/>
              </a:tabLst>
            </a:pPr>
            <a:r>
              <a:rPr sz="2900" spc="-5" dirty="0">
                <a:latin typeface="Verdana"/>
                <a:cs typeface="Verdana"/>
              </a:rPr>
              <a:t>Overridding</a:t>
            </a:r>
            <a:endParaRPr sz="2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1300</Words>
  <Application>Microsoft Office PowerPoint</Application>
  <PresentationFormat>On-screen Show (4:3)</PresentationFormat>
  <Paragraphs>311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Times New Roman</vt:lpstr>
      <vt:lpstr>Verdana</vt:lpstr>
      <vt:lpstr>Wingdings</vt:lpstr>
      <vt:lpstr>Office Theme</vt:lpstr>
      <vt:lpstr>Java Basics</vt:lpstr>
      <vt:lpstr>Objectives</vt:lpstr>
      <vt:lpstr>Class</vt:lpstr>
      <vt:lpstr>Interface</vt:lpstr>
      <vt:lpstr>Variables</vt:lpstr>
      <vt:lpstr>Methods</vt:lpstr>
      <vt:lpstr>Encapsulation</vt:lpstr>
      <vt:lpstr>Inheritance</vt:lpstr>
      <vt:lpstr>Polymorphism</vt:lpstr>
      <vt:lpstr>Constructors</vt:lpstr>
      <vt:lpstr>Static</vt:lpstr>
      <vt:lpstr>Memory Management</vt:lpstr>
      <vt:lpstr>Exception</vt:lpstr>
      <vt:lpstr>Exception handling</vt:lpstr>
      <vt:lpstr>Time for some practical example</vt:lpstr>
      <vt:lpstr>Practical Example 2</vt:lpstr>
      <vt:lpstr>Collections – some groundwork</vt:lpstr>
      <vt:lpstr>Collections – some groundwork 2</vt:lpstr>
      <vt:lpstr>Collections – some groundwork 3</vt:lpstr>
      <vt:lpstr>Collections – An Introduction</vt:lpstr>
      <vt:lpstr>Collections - continued</vt:lpstr>
      <vt:lpstr>Collections - continued</vt:lpstr>
      <vt:lpstr>Collections - Sorting</vt:lpstr>
      <vt:lpstr>Collections - Search</vt:lpstr>
      <vt:lpstr>Inner Classes</vt:lpstr>
      <vt:lpstr>Inner Classes – Purpose and Use</vt:lpstr>
      <vt:lpstr>Inner classes - types</vt:lpstr>
      <vt:lpstr>Inner Classes</vt:lpstr>
      <vt:lpstr>Inner Classes</vt:lpstr>
      <vt:lpstr>Threads</vt:lpstr>
      <vt:lpstr>States of Thread</vt:lpstr>
      <vt:lpstr>Thread execution</vt:lpstr>
      <vt:lpstr>Multi-Threading</vt:lpstr>
      <vt:lpstr>Java I/O</vt:lpstr>
      <vt:lpstr>Stream IO</vt:lpstr>
      <vt:lpstr>Character IO</vt:lpstr>
      <vt:lpstr>Buffered IO</vt:lpstr>
      <vt:lpstr>Scanning and formatting</vt:lpstr>
      <vt:lpstr>Command Line IO</vt:lpstr>
      <vt:lpstr>Data Streams</vt:lpstr>
      <vt:lpstr>Object IO</vt:lpstr>
      <vt:lpstr>File Operations</vt:lpstr>
      <vt:lpstr>Java nio operations</vt:lpstr>
      <vt:lpstr>Serialization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Basics</dc:title>
  <dc:creator>kumassc</dc:creator>
  <cp:lastModifiedBy>saumya singh</cp:lastModifiedBy>
  <cp:revision>2</cp:revision>
  <dcterms:created xsi:type="dcterms:W3CDTF">2020-02-28T15:05:35Z</dcterms:created>
  <dcterms:modified xsi:type="dcterms:W3CDTF">2020-02-28T15:10:47Z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2009-09-10T00:00:00Z</vt:filetime>
  </property>
  <property fmtid="{D5CDD505-2E9C-101B-9397-08002B2CF9AE}" pid="3" name="Creator">
    <vt:lpwstr>Impress</vt:lpwstr>
  </property>
  <property fmtid="{D5CDD505-2E9C-101B-9397-08002B2CF9AE}" pid="4" name="LastSaved">
    <vt:filetime>2020-02-28T00:00:00Z</vt:filetime>
  </property>
</Properties>
</file>