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Patricia Roy</a:t>
            </a:r>
            <a:br>
              <a:rPr lang="en-US" smtClean="0"/>
            </a:br>
            <a:r>
              <a:rPr lang="en-US" smtClean="0"/>
              <a:t>Manatee Community College, Venice, FL</a:t>
            </a:r>
            <a:br>
              <a:rPr lang="en-US" smtClean="0"/>
            </a:br>
            <a:r>
              <a:rPr lang="en-US" smtClean="0"/>
              <a:t>©2008, Prentice Hall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 as Resource Manager</a:t>
            </a:r>
            <a:endParaRPr lang="en-US" dirty="0"/>
          </a:p>
        </p:txBody>
      </p:sp>
      <p:pic>
        <p:nvPicPr>
          <p:cNvPr id="4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219200"/>
            <a:ext cx="6218142" cy="53340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Portion of operating system that is in main memory</a:t>
            </a:r>
          </a:p>
          <a:p>
            <a:r>
              <a:rPr lang="en-US" smtClean="0"/>
              <a:t>Contains most frequently used functions</a:t>
            </a:r>
          </a:p>
          <a:p>
            <a:r>
              <a:rPr lang="en-US" smtClean="0"/>
              <a:t>Also called the nucleus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Hardware upgrades plus new types of hardware</a:t>
            </a:r>
          </a:p>
          <a:p>
            <a:r>
              <a:rPr lang="en-US" smtClean="0"/>
              <a:t>New services</a:t>
            </a:r>
          </a:p>
          <a:p>
            <a:r>
              <a:rPr lang="en-US" smtClean="0"/>
              <a:t>Fixes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Serial processing</a:t>
            </a:r>
          </a:p>
          <a:p>
            <a:pPr lvl="1"/>
            <a:r>
              <a:rPr lang="en-US" smtClean="0"/>
              <a:t>No operating system</a:t>
            </a:r>
          </a:p>
          <a:p>
            <a:pPr lvl="1"/>
            <a:r>
              <a:rPr lang="en-US" smtClean="0"/>
              <a:t>Machines run from a console with display lights, toggle switches, input device, and printer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Serial processing</a:t>
            </a:r>
          </a:p>
          <a:p>
            <a:pPr lvl="1"/>
            <a:r>
              <a:rPr lang="en-US" smtClean="0"/>
              <a:t>Schedule time</a:t>
            </a:r>
          </a:p>
          <a:p>
            <a:pPr lvl="1"/>
            <a:r>
              <a:rPr lang="en-US" smtClean="0"/>
              <a:t>Setup included loading the compiler, source program, saving compiled program, and loading and linking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batch system</a:t>
            </a:r>
          </a:p>
          <a:p>
            <a:pPr lvl="1"/>
            <a:r>
              <a:rPr lang="en-US" smtClean="0"/>
              <a:t>Monitor</a:t>
            </a:r>
          </a:p>
          <a:p>
            <a:pPr lvl="2"/>
            <a:r>
              <a:rPr lang="en-US" smtClean="0"/>
              <a:t>Software that controls the sequence of events</a:t>
            </a:r>
          </a:p>
          <a:p>
            <a:pPr lvl="2"/>
            <a:r>
              <a:rPr lang="en-US" smtClean="0"/>
              <a:t>Batch jobs together</a:t>
            </a:r>
          </a:p>
          <a:p>
            <a:pPr lvl="2"/>
            <a:r>
              <a:rPr lang="en-US" smtClean="0"/>
              <a:t>Program returns control to monitor when finished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Control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Special type of programming language</a:t>
            </a:r>
          </a:p>
          <a:p>
            <a:r>
              <a:rPr lang="en-US" smtClean="0"/>
              <a:t>Provides instruction to the monitor</a:t>
            </a:r>
          </a:p>
          <a:p>
            <a:pPr lvl="1"/>
            <a:r>
              <a:rPr lang="en-US" smtClean="0"/>
              <a:t>What compiler to use</a:t>
            </a:r>
          </a:p>
          <a:p>
            <a:pPr lvl="1"/>
            <a:r>
              <a:rPr lang="en-US" smtClean="0"/>
              <a:t>What data to use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protection</a:t>
            </a:r>
          </a:p>
          <a:p>
            <a:pPr lvl="1"/>
            <a:r>
              <a:rPr lang="en-US" dirty="0" smtClean="0"/>
              <a:t>Does not allow the memory area containing the monitor to be altered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Prevents a job from monopolizing the system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Privileged instructions</a:t>
            </a:r>
          </a:p>
          <a:p>
            <a:pPr lvl="1"/>
            <a:r>
              <a:rPr lang="en-US" smtClean="0"/>
              <a:t>Certain machine level instructions can only be executed by the monitor</a:t>
            </a:r>
          </a:p>
          <a:p>
            <a:r>
              <a:rPr lang="en-US" smtClean="0"/>
              <a:t>Interrupts</a:t>
            </a:r>
          </a:p>
          <a:p>
            <a:pPr lvl="1"/>
            <a:r>
              <a:rPr lang="en-US" smtClean="0"/>
              <a:t>Early computer models did not have this capability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program executes in user mode </a:t>
            </a:r>
          </a:p>
          <a:p>
            <a:pPr lvl="1"/>
            <a:r>
              <a:rPr lang="en-US" smtClean="0"/>
              <a:t>Certain instructions may not be executed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that controls the execution of application programs</a:t>
            </a:r>
          </a:p>
          <a:p>
            <a:r>
              <a:rPr lang="en-US" smtClean="0"/>
              <a:t>An interface between applications and hardware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Monitor executes in system mode</a:t>
            </a:r>
          </a:p>
          <a:p>
            <a:pPr lvl="1"/>
            <a:r>
              <a:rPr lang="en-US" smtClean="0"/>
              <a:t>Kernel mode</a:t>
            </a:r>
          </a:p>
          <a:p>
            <a:pPr lvl="1"/>
            <a:r>
              <a:rPr lang="en-US" smtClean="0"/>
              <a:t>Privileged instructions are executed</a:t>
            </a:r>
          </a:p>
          <a:p>
            <a:pPr lvl="1"/>
            <a:r>
              <a:rPr lang="en-US" smtClean="0"/>
              <a:t>Protected areas of  memory may be accessed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Utilization Example</a:t>
            </a:r>
            <a:endParaRPr lang="en-US" dirty="0"/>
          </a:p>
        </p:txBody>
      </p:sp>
      <p:pic>
        <p:nvPicPr>
          <p:cNvPr id="4" name="Content Placeholder 3" descr="Fig02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752600"/>
            <a:ext cx="5555140" cy="3195637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must wait for I/O instruction to complete before proceeding</a:t>
            </a:r>
            <a:endParaRPr lang="en-US" dirty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4675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one job needs to wait for I/O, the processor can switch to the other job</a:t>
            </a:r>
            <a:endParaRPr lang="en-US" dirty="0"/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70" y="2924175"/>
            <a:ext cx="6627030" cy="263842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</a:t>
            </a:r>
            <a:endParaRPr lang="en-US" dirty="0"/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522" y="1905000"/>
            <a:ext cx="7398456" cy="37338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 Histograms</a:t>
            </a:r>
            <a:endParaRPr lang="en-US" dirty="0"/>
          </a:p>
        </p:txBody>
      </p:sp>
      <p:pic>
        <p:nvPicPr>
          <p:cNvPr id="4" name="Content Placeholder 3" descr="Fig02_0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199" y="1219200"/>
            <a:ext cx="7216927" cy="54102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752600"/>
            <a:ext cx="7340835" cy="34671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Sharing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multiprogramming to handle multiple interactive jobs</a:t>
            </a:r>
          </a:p>
          <a:p>
            <a:r>
              <a:rPr lang="en-US" smtClean="0"/>
              <a:t>Processor’s time is shared among multiple users</a:t>
            </a:r>
          </a:p>
          <a:p>
            <a:r>
              <a:rPr lang="en-US" smtClean="0"/>
              <a:t>Multiple users simultaneously access the system through terminals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Multiprogramming versus Time Sharing</a:t>
            </a:r>
            <a:endParaRPr lang="en-US" dirty="0"/>
          </a:p>
        </p:txBody>
      </p:sp>
      <p:pic>
        <p:nvPicPr>
          <p:cNvPr id="4" name="Content Placeholder 3" descr="Table02_0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91" y="1981200"/>
            <a:ext cx="8003428" cy="3062287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CTSS Operation</a:t>
            </a:r>
            <a:endParaRPr lang="en-US" dirty="0"/>
          </a:p>
        </p:txBody>
      </p:sp>
      <p:pic>
        <p:nvPicPr>
          <p:cNvPr id="4" name="Content Placeholder 3" descr="Fig02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9" y="1295400"/>
            <a:ext cx="6720251" cy="5076825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Convenience</a:t>
            </a:r>
          </a:p>
          <a:p>
            <a:r>
              <a:rPr lang="en-US" smtClean="0"/>
              <a:t>Efficiency</a:t>
            </a:r>
          </a:p>
          <a:p>
            <a:r>
              <a:rPr lang="en-US" smtClean="0"/>
              <a:t>Ability to evolve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Processes</a:t>
            </a:r>
          </a:p>
          <a:p>
            <a:r>
              <a:rPr lang="en-US" smtClean="0"/>
              <a:t>Memory management</a:t>
            </a:r>
          </a:p>
          <a:p>
            <a:r>
              <a:rPr lang="en-US" smtClean="0"/>
              <a:t>Information protection and security</a:t>
            </a:r>
          </a:p>
          <a:p>
            <a:r>
              <a:rPr lang="en-US" smtClean="0"/>
              <a:t>Scheduling and resource management</a:t>
            </a:r>
          </a:p>
          <a:p>
            <a:r>
              <a:rPr lang="en-US" smtClean="0"/>
              <a:t>System structure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program in execution</a:t>
            </a:r>
          </a:p>
          <a:p>
            <a:r>
              <a:rPr lang="en-US" smtClean="0"/>
              <a:t>An instance of a program running on a computer</a:t>
            </a:r>
          </a:p>
          <a:p>
            <a:r>
              <a:rPr lang="en-US" smtClean="0"/>
              <a:t>The entity that can be assigned to and executed on a processor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unit of activity characterized by</a:t>
            </a:r>
          </a:p>
          <a:p>
            <a:pPr lvl="1"/>
            <a:r>
              <a:rPr lang="en-US" smtClean="0"/>
              <a:t>A single sequential thread of execution</a:t>
            </a:r>
          </a:p>
          <a:p>
            <a:pPr lvl="1"/>
            <a:r>
              <a:rPr lang="en-US" smtClean="0"/>
              <a:t>A current state</a:t>
            </a:r>
          </a:p>
          <a:p>
            <a:pPr lvl="1"/>
            <a:r>
              <a:rPr lang="en-US" smtClean="0"/>
              <a:t>An associated set of system resources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 with Designing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Improper synchronization</a:t>
            </a:r>
          </a:p>
          <a:p>
            <a:r>
              <a:rPr lang="en-US" smtClean="0"/>
              <a:t>Failed mutual exclusion</a:t>
            </a:r>
          </a:p>
          <a:p>
            <a:r>
              <a:rPr lang="en-US" smtClean="0"/>
              <a:t>Nondeterminate program operation</a:t>
            </a:r>
          </a:p>
          <a:p>
            <a:r>
              <a:rPr lang="en-US" smtClean="0"/>
              <a:t>Deadlocks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Consists of three components</a:t>
            </a:r>
          </a:p>
          <a:p>
            <a:pPr lvl="1"/>
            <a:r>
              <a:rPr lang="en-US" smtClean="0"/>
              <a:t>An executable program</a:t>
            </a:r>
          </a:p>
          <a:p>
            <a:pPr lvl="1"/>
            <a:r>
              <a:rPr lang="en-US" smtClean="0"/>
              <a:t>Associated data needed by the program</a:t>
            </a:r>
          </a:p>
          <a:p>
            <a:pPr lvl="1"/>
            <a:r>
              <a:rPr lang="en-US" smtClean="0"/>
              <a:t>Execution context of the program</a:t>
            </a:r>
          </a:p>
          <a:p>
            <a:pPr lvl="2"/>
            <a:r>
              <a:rPr lang="en-US" smtClean="0"/>
              <a:t>All information the operating system needs to manage the process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US" dirty="0"/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1143000"/>
            <a:ext cx="4521958" cy="5410200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isolation</a:t>
            </a:r>
          </a:p>
          <a:p>
            <a:r>
              <a:rPr lang="en-US" smtClean="0"/>
              <a:t>Automatic allocation and management</a:t>
            </a:r>
          </a:p>
          <a:p>
            <a:r>
              <a:rPr lang="en-US" smtClean="0"/>
              <a:t>Support of modular programming</a:t>
            </a:r>
          </a:p>
          <a:p>
            <a:r>
              <a:rPr lang="en-US" smtClean="0"/>
              <a:t>Protection and access control</a:t>
            </a:r>
          </a:p>
          <a:p>
            <a:r>
              <a:rPr lang="en-US" smtClean="0"/>
              <a:t>Long-term storage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Implements long-term store</a:t>
            </a:r>
          </a:p>
          <a:p>
            <a:r>
              <a:rPr lang="en-US" smtClean="0"/>
              <a:t>Information stored in named objects called files</a:t>
            </a:r>
          </a:p>
          <a:p>
            <a:r>
              <a:rPr lang="en-US" smtClean="0"/>
              <a:t>Allows programmers to address memory from a logical point of view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process to be comprised of a number of fixed-size blocks, called pages</a:t>
            </a:r>
          </a:p>
          <a:p>
            <a:r>
              <a:rPr lang="en-US" dirty="0" smtClean="0"/>
              <a:t>Virtual address is a page number and an offset within the page</a:t>
            </a:r>
          </a:p>
          <a:p>
            <a:r>
              <a:rPr lang="en-US" dirty="0" smtClean="0"/>
              <a:t>Each page may be located anywhere in main memory</a:t>
            </a:r>
          </a:p>
          <a:p>
            <a:r>
              <a:rPr lang="en-US" dirty="0" smtClean="0"/>
              <a:t>Real address or physical address is the main memory address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 dirty="0"/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219200"/>
            <a:ext cx="3997836" cy="5410200"/>
          </a:xfr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and Views</a:t>
            </a:r>
            <a:endParaRPr lang="en-US" dirty="0"/>
          </a:p>
        </p:txBody>
      </p:sp>
      <p:pic>
        <p:nvPicPr>
          <p:cNvPr id="4" name="Content Placeholder 3" descr="Fig0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295400"/>
            <a:ext cx="4698140" cy="5172075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 Addressing</a:t>
            </a:r>
            <a:endParaRPr lang="en-US" dirty="0"/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325" y="1600200"/>
            <a:ext cx="5467350" cy="4105275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Availability</a:t>
            </a:r>
          </a:p>
          <a:p>
            <a:pPr lvl="1"/>
            <a:r>
              <a:rPr lang="en-US" smtClean="0"/>
              <a:t>Concerned with protecting the system against interruption</a:t>
            </a:r>
          </a:p>
          <a:p>
            <a:r>
              <a:rPr lang="en-US" smtClean="0"/>
              <a:t>Confidentiality</a:t>
            </a:r>
          </a:p>
          <a:p>
            <a:pPr lvl="1"/>
            <a:r>
              <a:rPr lang="en-US" smtClean="0"/>
              <a:t>Assuring that users cannot read data for which access is unauthorized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integrity</a:t>
            </a:r>
          </a:p>
          <a:p>
            <a:pPr lvl="1"/>
            <a:r>
              <a:rPr lang="en-US" smtClean="0"/>
              <a:t>Protection of data from unauthorized modification</a:t>
            </a:r>
          </a:p>
          <a:p>
            <a:r>
              <a:rPr lang="en-US" smtClean="0"/>
              <a:t>Authenticity</a:t>
            </a:r>
          </a:p>
          <a:p>
            <a:pPr lvl="1"/>
            <a:r>
              <a:rPr lang="en-US" smtClean="0"/>
              <a:t>Concerned with the proper verification of the identity of users and the validity of messages or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Fairness</a:t>
            </a:r>
          </a:p>
          <a:p>
            <a:pPr lvl="1"/>
            <a:r>
              <a:rPr lang="en-US" smtClean="0"/>
              <a:t>Give equal and fair access to resources</a:t>
            </a:r>
          </a:p>
          <a:p>
            <a:r>
              <a:rPr lang="en-US" smtClean="0"/>
              <a:t>Differential responsiveness</a:t>
            </a:r>
          </a:p>
          <a:p>
            <a:pPr lvl="1"/>
            <a:r>
              <a:rPr lang="en-US" smtClean="0"/>
              <a:t>Discriminate among different classes of jobs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and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  <a:p>
            <a:pPr lvl="1"/>
            <a:r>
              <a:rPr lang="en-US" smtClean="0"/>
              <a:t>Maximize throughput, minimize response time, and accommodate as many uses as possible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Elements of an Operating System</a:t>
            </a:r>
            <a:endParaRPr lang="en-US" dirty="0"/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687" y="1582504"/>
            <a:ext cx="6005513" cy="4794484"/>
          </a:xfrm>
        </p:spPr>
      </p:pic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View the system as a series of levels</a:t>
            </a:r>
          </a:p>
          <a:p>
            <a:r>
              <a:rPr lang="en-US" smtClean="0"/>
              <a:t>Each level performs a related subset of functions</a:t>
            </a:r>
          </a:p>
          <a:p>
            <a:r>
              <a:rPr lang="en-US" smtClean="0"/>
              <a:t>Each level relies on the next lower level to perform more primitive functions</a:t>
            </a:r>
          </a:p>
          <a:p>
            <a:r>
              <a:rPr lang="en-US" smtClean="0"/>
              <a:t>This decomposes a problem into a number of more manageable subproblems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1</a:t>
            </a:r>
          </a:p>
          <a:p>
            <a:pPr lvl="1"/>
            <a:r>
              <a:rPr lang="en-US" smtClean="0"/>
              <a:t>Electronic circuits</a:t>
            </a:r>
          </a:p>
          <a:p>
            <a:pPr lvl="1"/>
            <a:r>
              <a:rPr lang="en-US" smtClean="0"/>
              <a:t>Objects are registers, memory cells, and logic gates</a:t>
            </a:r>
          </a:p>
          <a:p>
            <a:pPr lvl="1"/>
            <a:r>
              <a:rPr lang="en-US" smtClean="0"/>
              <a:t>Operations are clearing a register or reading a memory location</a:t>
            </a:r>
          </a:p>
          <a:p>
            <a:r>
              <a:rPr lang="en-US" smtClean="0"/>
              <a:t>Level 2	</a:t>
            </a:r>
          </a:p>
          <a:p>
            <a:pPr lvl="1"/>
            <a:r>
              <a:rPr lang="en-US" smtClean="0"/>
              <a:t>Processor’s instruction set</a:t>
            </a:r>
          </a:p>
          <a:p>
            <a:pPr lvl="1"/>
            <a:r>
              <a:rPr lang="en-US" smtClean="0"/>
              <a:t>Operations such as add, subtract, load, and store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3</a:t>
            </a:r>
          </a:p>
          <a:p>
            <a:pPr lvl="1"/>
            <a:r>
              <a:rPr lang="en-US" smtClean="0"/>
              <a:t>Adds the concept of a procedure or subroutine, plus call/return operations</a:t>
            </a:r>
          </a:p>
          <a:p>
            <a:r>
              <a:rPr lang="en-US" smtClean="0"/>
              <a:t>Level 4</a:t>
            </a:r>
          </a:p>
          <a:p>
            <a:pPr lvl="1"/>
            <a:r>
              <a:rPr lang="en-US" smtClean="0"/>
              <a:t>Interrupts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Related to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5</a:t>
            </a:r>
          </a:p>
          <a:p>
            <a:pPr lvl="1"/>
            <a:r>
              <a:rPr lang="en-US" smtClean="0"/>
              <a:t>Process as a program in execution</a:t>
            </a:r>
          </a:p>
          <a:p>
            <a:pPr lvl="1"/>
            <a:r>
              <a:rPr lang="en-US" smtClean="0"/>
              <a:t>Suspend and resume processes</a:t>
            </a:r>
          </a:p>
          <a:p>
            <a:r>
              <a:rPr lang="en-US" smtClean="0"/>
              <a:t>Level 6</a:t>
            </a:r>
          </a:p>
          <a:p>
            <a:pPr lvl="1"/>
            <a:r>
              <a:rPr lang="en-US" smtClean="0"/>
              <a:t>Secondary storage devices</a:t>
            </a:r>
          </a:p>
          <a:p>
            <a:pPr lvl="1"/>
            <a:r>
              <a:rPr lang="en-US" smtClean="0"/>
              <a:t>Transfer of blocks of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development</a:t>
            </a:r>
          </a:p>
          <a:p>
            <a:pPr lvl="1"/>
            <a:r>
              <a:rPr lang="en-US" smtClean="0"/>
              <a:t>Editors and debuggers</a:t>
            </a:r>
          </a:p>
          <a:p>
            <a:r>
              <a:rPr lang="en-US" smtClean="0"/>
              <a:t>Program execution</a:t>
            </a:r>
          </a:p>
          <a:p>
            <a:r>
              <a:rPr lang="en-US" smtClean="0"/>
              <a:t>Access I/O devices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mtClean="0"/>
              <a:t>Related to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7</a:t>
            </a:r>
          </a:p>
          <a:p>
            <a:pPr lvl="1"/>
            <a:r>
              <a:rPr lang="en-US" smtClean="0"/>
              <a:t>Creates logical address space for processes</a:t>
            </a:r>
          </a:p>
          <a:p>
            <a:pPr lvl="1"/>
            <a:r>
              <a:rPr lang="en-US" smtClean="0"/>
              <a:t>Organizes virtual address space into blocks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 with External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8</a:t>
            </a:r>
          </a:p>
          <a:p>
            <a:pPr lvl="1"/>
            <a:r>
              <a:rPr lang="en-US" smtClean="0"/>
              <a:t>Communication of information and messages between processes</a:t>
            </a:r>
          </a:p>
          <a:p>
            <a:r>
              <a:rPr lang="en-US" smtClean="0"/>
              <a:t>Level 9</a:t>
            </a:r>
          </a:p>
          <a:p>
            <a:pPr lvl="1"/>
            <a:r>
              <a:rPr lang="en-US" smtClean="0"/>
              <a:t>Supports long-term storage of named files</a:t>
            </a:r>
          </a:p>
          <a:p>
            <a:r>
              <a:rPr lang="en-US" smtClean="0"/>
              <a:t>Level 10</a:t>
            </a:r>
          </a:p>
          <a:p>
            <a:pPr lvl="1"/>
            <a:r>
              <a:rPr lang="en-US" smtClean="0"/>
              <a:t>Provides access to external devices using standardized interfaces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 with External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Level 11</a:t>
            </a:r>
          </a:p>
          <a:p>
            <a:pPr lvl="1"/>
            <a:r>
              <a:rPr lang="en-US" smtClean="0"/>
              <a:t>Responsible for maintaining the association between the external and internal identifiers</a:t>
            </a:r>
          </a:p>
          <a:p>
            <a:r>
              <a:rPr lang="en-US" smtClean="0"/>
              <a:t>Level 12</a:t>
            </a:r>
          </a:p>
          <a:p>
            <a:pPr lvl="1"/>
            <a:r>
              <a:rPr lang="en-US" smtClean="0"/>
              <a:t>Provides full-featured facility for the support of processes</a:t>
            </a:r>
          </a:p>
          <a:p>
            <a:r>
              <a:rPr lang="en-US" smtClean="0"/>
              <a:t>Level 13</a:t>
            </a:r>
          </a:p>
          <a:p>
            <a:pPr lvl="1"/>
            <a:r>
              <a:rPr lang="en-US" smtClean="0"/>
              <a:t>Provides an interface to the OS for the user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Microkernel architecture</a:t>
            </a:r>
          </a:p>
          <a:p>
            <a:pPr lvl="1"/>
            <a:r>
              <a:rPr lang="en-US" smtClean="0"/>
              <a:t>Assigns only a few essential functions to the kernel</a:t>
            </a:r>
          </a:p>
          <a:p>
            <a:pPr lvl="2"/>
            <a:r>
              <a:rPr lang="en-US" smtClean="0"/>
              <a:t>Address spaces</a:t>
            </a:r>
          </a:p>
          <a:p>
            <a:pPr lvl="2"/>
            <a:r>
              <a:rPr lang="en-US" smtClean="0"/>
              <a:t>Interprocess communication (IPC)</a:t>
            </a:r>
          </a:p>
          <a:p>
            <a:pPr lvl="2"/>
            <a:r>
              <a:rPr lang="en-US" smtClean="0"/>
              <a:t>Basic scheduling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Multithreading</a:t>
            </a:r>
          </a:p>
          <a:p>
            <a:pPr lvl="1"/>
            <a:r>
              <a:rPr lang="en-US" smtClean="0"/>
              <a:t>Process is divided into threads that can run concurrently</a:t>
            </a:r>
          </a:p>
          <a:p>
            <a:pPr lvl="2"/>
            <a:r>
              <a:rPr lang="en-US" smtClean="0"/>
              <a:t>Thread</a:t>
            </a:r>
          </a:p>
          <a:p>
            <a:pPr lvl="3"/>
            <a:r>
              <a:rPr lang="en-US" smtClean="0"/>
              <a:t>Dispatchable unit of work</a:t>
            </a:r>
          </a:p>
          <a:p>
            <a:pPr lvl="3"/>
            <a:r>
              <a:rPr lang="en-US" smtClean="0"/>
              <a:t>executes sequentially and is interruptable</a:t>
            </a:r>
          </a:p>
          <a:p>
            <a:pPr lvl="2"/>
            <a:r>
              <a:rPr lang="en-US" smtClean="0"/>
              <a:t>Process is a collection of one or more threads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Symmetric multiprocessing (SMP)</a:t>
            </a:r>
          </a:p>
          <a:p>
            <a:pPr lvl="1"/>
            <a:r>
              <a:rPr lang="en-US" smtClean="0"/>
              <a:t>There are multiple processors</a:t>
            </a:r>
          </a:p>
          <a:p>
            <a:pPr lvl="1"/>
            <a:r>
              <a:rPr lang="en-US" smtClean="0"/>
              <a:t>These processors share same main memory and I/O facilities</a:t>
            </a:r>
          </a:p>
          <a:p>
            <a:pPr lvl="1"/>
            <a:r>
              <a:rPr lang="en-US" smtClean="0"/>
              <a:t>All processors can perform the same functions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 and Multiprocessing</a:t>
            </a:r>
            <a:endParaRPr lang="en-US" dirty="0"/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085" y="1600200"/>
            <a:ext cx="6065829" cy="4953000"/>
          </a:xfrm>
        </p:spPr>
      </p:pic>
    </p:spTree>
  </p:cSld>
  <p:clrMapOvr>
    <a:masterClrMapping/>
  </p:clrMapOvr>
  <p:transition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Distributed operating systems</a:t>
            </a:r>
          </a:p>
          <a:p>
            <a:pPr lvl="1"/>
            <a:r>
              <a:rPr lang="en-US" smtClean="0"/>
              <a:t>Provides the illusion of a single main memory space and single secondary memory space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Object-oriented design</a:t>
            </a:r>
          </a:p>
          <a:p>
            <a:pPr lvl="1"/>
            <a:r>
              <a:rPr lang="en-US" smtClean="0"/>
              <a:t>Used for adding modular extensions to a small kernel</a:t>
            </a:r>
          </a:p>
          <a:p>
            <a:pPr lvl="1"/>
            <a:r>
              <a:rPr lang="en-US" smtClean="0"/>
              <a:t>Enables programmers to customize an operating system without disrupting system integrity</a:t>
            </a:r>
          </a:p>
          <a:p>
            <a:endParaRPr lang="en-US"/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Controlled access to files</a:t>
            </a:r>
          </a:p>
          <a:p>
            <a:r>
              <a:rPr lang="en-US" smtClean="0"/>
              <a:t>System access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Error detection and response</a:t>
            </a:r>
          </a:p>
          <a:p>
            <a:pPr lvl="1"/>
            <a:r>
              <a:rPr lang="en-US" smtClean="0"/>
              <a:t>Internal and external hardware errors</a:t>
            </a:r>
          </a:p>
          <a:p>
            <a:pPr lvl="1"/>
            <a:r>
              <a:rPr lang="en-US" smtClean="0"/>
              <a:t>Software errors</a:t>
            </a:r>
          </a:p>
          <a:p>
            <a:pPr lvl="1"/>
            <a:r>
              <a:rPr lang="en-US" smtClean="0"/>
              <a:t>Operating system cannot grant request of application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Provided by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Accounting</a:t>
            </a:r>
          </a:p>
          <a:p>
            <a:pPr lvl="1"/>
            <a:r>
              <a:rPr lang="en-US" smtClean="0"/>
              <a:t>Collect usage statistics</a:t>
            </a:r>
          </a:p>
          <a:p>
            <a:pPr lvl="1"/>
            <a:r>
              <a:rPr lang="en-US" smtClean="0"/>
              <a:t>Monitor performance</a:t>
            </a:r>
          </a:p>
          <a:p>
            <a:pPr lvl="1"/>
            <a:r>
              <a:rPr lang="en-US" smtClean="0"/>
              <a:t>Used to anticipate future enhancements</a:t>
            </a:r>
          </a:p>
          <a:p>
            <a:pPr lvl="1"/>
            <a:r>
              <a:rPr lang="en-US" smtClean="0"/>
              <a:t>Used for billing purposes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Responsible for managing resources</a:t>
            </a:r>
          </a:p>
          <a:p>
            <a:r>
              <a:rPr lang="en-US" smtClean="0"/>
              <a:t>Functions same way as ordinary computer software</a:t>
            </a:r>
          </a:p>
          <a:p>
            <a:pPr lvl="1"/>
            <a:r>
              <a:rPr lang="en-US" smtClean="0"/>
              <a:t>It is a program that is executed</a:t>
            </a:r>
          </a:p>
          <a:p>
            <a:r>
              <a:rPr lang="en-US" smtClean="0"/>
              <a:t>Operating system relinquishes control of the processor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On-screen Show (4:3)</PresentationFormat>
  <Paragraphs>286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Custom Design</vt:lpstr>
      <vt:lpstr>Chapter 2 Operating System Overview</vt:lpstr>
      <vt:lpstr>Operating System</vt:lpstr>
      <vt:lpstr>Operating System Objectives</vt:lpstr>
      <vt:lpstr>Layers and Views</vt:lpstr>
      <vt:lpstr>Services Provided by the OS</vt:lpstr>
      <vt:lpstr>Services Provided by the OS</vt:lpstr>
      <vt:lpstr>Services Provided by the OS</vt:lpstr>
      <vt:lpstr>Services Provided by the OS</vt:lpstr>
      <vt:lpstr>Operating System</vt:lpstr>
      <vt:lpstr>OS as Resource Manager</vt:lpstr>
      <vt:lpstr>Kernel</vt:lpstr>
      <vt:lpstr>Evolution of Operating Systems</vt:lpstr>
      <vt:lpstr>Evolution of Operating Systems</vt:lpstr>
      <vt:lpstr>Evolution of Operating Systems</vt:lpstr>
      <vt:lpstr>Evolution of Operating Systems</vt:lpstr>
      <vt:lpstr>Job Control Language</vt:lpstr>
      <vt:lpstr>Hardware Features</vt:lpstr>
      <vt:lpstr>Hardware Features</vt:lpstr>
      <vt:lpstr>Memory Protection</vt:lpstr>
      <vt:lpstr>Memory Protection</vt:lpstr>
      <vt:lpstr>System Utilization Example</vt:lpstr>
      <vt:lpstr>Uniprogramming</vt:lpstr>
      <vt:lpstr>Multiprogramming</vt:lpstr>
      <vt:lpstr>Multiprogramming</vt:lpstr>
      <vt:lpstr>Utilization Histograms</vt:lpstr>
      <vt:lpstr>Example</vt:lpstr>
      <vt:lpstr>Time Sharing Systems</vt:lpstr>
      <vt:lpstr>Batch Multiprogramming versus Time Sharing</vt:lpstr>
      <vt:lpstr>CTSS Operation</vt:lpstr>
      <vt:lpstr>Major Achievements</vt:lpstr>
      <vt:lpstr>Process</vt:lpstr>
      <vt:lpstr>Process</vt:lpstr>
      <vt:lpstr>Difficulties with Designing System Software</vt:lpstr>
      <vt:lpstr>Process</vt:lpstr>
      <vt:lpstr>Process</vt:lpstr>
      <vt:lpstr>Memory Management</vt:lpstr>
      <vt:lpstr>Virtual Memory</vt:lpstr>
      <vt:lpstr>Paging</vt:lpstr>
      <vt:lpstr>Virtual Memory</vt:lpstr>
      <vt:lpstr>Virtual Memory Addressing</vt:lpstr>
      <vt:lpstr>Information Protection and Security</vt:lpstr>
      <vt:lpstr>Information Protection and Security</vt:lpstr>
      <vt:lpstr>Scheduling and Resource Management</vt:lpstr>
      <vt:lpstr>Scheduling and Resource Management</vt:lpstr>
      <vt:lpstr>Key Elements of an Operating System</vt:lpstr>
      <vt:lpstr>System Structure</vt:lpstr>
      <vt:lpstr>Levels</vt:lpstr>
      <vt:lpstr>Levels</vt:lpstr>
      <vt:lpstr>Concepts Related to Multiprogramming</vt:lpstr>
      <vt:lpstr>ConceptsRelated to Multiprogramming</vt:lpstr>
      <vt:lpstr>Deal with External Objects</vt:lpstr>
      <vt:lpstr>Deal with External Objects</vt:lpstr>
      <vt:lpstr>Modern Operating Systems</vt:lpstr>
      <vt:lpstr>Modern Operating Systems</vt:lpstr>
      <vt:lpstr>Modern Operating Systems</vt:lpstr>
      <vt:lpstr>Multiprogramming and Multiprocessing</vt:lpstr>
      <vt:lpstr>Modern Operating Systems</vt:lpstr>
      <vt:lpstr>Modern Operating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2008-09-16T20:32:41Z</dcterms:created>
  <dcterms:modified xsi:type="dcterms:W3CDTF">2016-09-02T11:43:14Z</dcterms:modified>
</cp:coreProperties>
</file>