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3"/>
  </p:notesMasterIdLst>
  <p:sldIdLst>
    <p:sldId id="256" r:id="rId3"/>
    <p:sldId id="311" r:id="rId4"/>
    <p:sldId id="257" r:id="rId5"/>
    <p:sldId id="258" r:id="rId6"/>
    <p:sldId id="259" r:id="rId7"/>
    <p:sldId id="312" r:id="rId8"/>
    <p:sldId id="260" r:id="rId9"/>
    <p:sldId id="262" r:id="rId10"/>
    <p:sldId id="263" r:id="rId11"/>
    <p:sldId id="313" r:id="rId12"/>
    <p:sldId id="265" r:id="rId13"/>
    <p:sldId id="266" r:id="rId14"/>
    <p:sldId id="268" r:id="rId15"/>
    <p:sldId id="269" r:id="rId16"/>
    <p:sldId id="270" r:id="rId17"/>
    <p:sldId id="314" r:id="rId18"/>
    <p:sldId id="315" r:id="rId19"/>
    <p:sldId id="271" r:id="rId20"/>
    <p:sldId id="272" r:id="rId21"/>
    <p:sldId id="273" r:id="rId22"/>
    <p:sldId id="274" r:id="rId23"/>
    <p:sldId id="316" r:id="rId24"/>
    <p:sldId id="275" r:id="rId25"/>
    <p:sldId id="317" r:id="rId26"/>
    <p:sldId id="278" r:id="rId27"/>
    <p:sldId id="318" r:id="rId28"/>
    <p:sldId id="319" r:id="rId29"/>
    <p:sldId id="280" r:id="rId30"/>
    <p:sldId id="282" r:id="rId31"/>
    <p:sldId id="320" r:id="rId32"/>
    <p:sldId id="321" r:id="rId33"/>
    <p:sldId id="283" r:id="rId34"/>
    <p:sldId id="284" r:id="rId35"/>
    <p:sldId id="285" r:id="rId36"/>
    <p:sldId id="286" r:id="rId37"/>
    <p:sldId id="287" r:id="rId38"/>
    <p:sldId id="288" r:id="rId39"/>
    <p:sldId id="322" r:id="rId40"/>
    <p:sldId id="323" r:id="rId41"/>
    <p:sldId id="290" r:id="rId42"/>
    <p:sldId id="295" r:id="rId43"/>
    <p:sldId id="296" r:id="rId44"/>
    <p:sldId id="324" r:id="rId45"/>
    <p:sldId id="292" r:id="rId46"/>
    <p:sldId id="325" r:id="rId47"/>
    <p:sldId id="326" r:id="rId48"/>
    <p:sldId id="297" r:id="rId49"/>
    <p:sldId id="298" r:id="rId50"/>
    <p:sldId id="299" r:id="rId51"/>
    <p:sldId id="300" r:id="rId52"/>
    <p:sldId id="301" r:id="rId53"/>
    <p:sldId id="327" r:id="rId54"/>
    <p:sldId id="302" r:id="rId55"/>
    <p:sldId id="328" r:id="rId56"/>
    <p:sldId id="303" r:id="rId57"/>
    <p:sldId id="306" r:id="rId58"/>
    <p:sldId id="304" r:id="rId59"/>
    <p:sldId id="307" r:id="rId60"/>
    <p:sldId id="308" r:id="rId61"/>
    <p:sldId id="310"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257" autoAdjust="0"/>
  </p:normalViewPr>
  <p:slideViewPr>
    <p:cSldViewPr>
      <p:cViewPr varScale="1">
        <p:scale>
          <a:sx n="58" d="100"/>
          <a:sy n="58" d="100"/>
        </p:scale>
        <p:origin x="-186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Distinction between threads and processes from the point of view of process management. </a:t>
            </a:r>
          </a:p>
          <a:p>
            <a:endParaRPr lang="en-NZ" dirty="0" smtClean="0"/>
          </a:p>
          <a:p>
            <a:r>
              <a:rPr lang="en-NZ" dirty="0" smtClean="0"/>
              <a:t>In a single-threaded process model, the representation of a process includes</a:t>
            </a:r>
          </a:p>
          <a:p>
            <a:pPr lvl="1">
              <a:buFont typeface="Arial" pitchFamily="34" charset="0"/>
              <a:buChar char="•"/>
            </a:pPr>
            <a:r>
              <a:rPr lang="en-NZ" baseline="0" dirty="0" smtClean="0"/>
              <a:t> </a:t>
            </a:r>
            <a:r>
              <a:rPr lang="en-NZ" dirty="0" smtClean="0"/>
              <a:t>its process control block </a:t>
            </a:r>
          </a:p>
          <a:p>
            <a:pPr lvl="1">
              <a:buFont typeface="Arial" pitchFamily="34" charset="0"/>
              <a:buChar char="•"/>
            </a:pPr>
            <a:r>
              <a:rPr lang="en-NZ" dirty="0" smtClean="0"/>
              <a:t> user address space, </a:t>
            </a:r>
          </a:p>
          <a:p>
            <a:pPr lvl="1">
              <a:buFont typeface="Arial" pitchFamily="34" charset="0"/>
              <a:buChar char="•"/>
            </a:pPr>
            <a:r>
              <a:rPr lang="en-NZ" dirty="0" smtClean="0"/>
              <a:t> user and kernel stacks to manage the call/return behaviour of the execution of the process.</a:t>
            </a:r>
          </a:p>
          <a:p>
            <a:pPr lvl="0">
              <a:buFont typeface="Arial" pitchFamily="34" charset="0"/>
              <a:buNone/>
            </a:pPr>
            <a:endParaRPr lang="en-NZ" dirty="0" smtClean="0"/>
          </a:p>
          <a:p>
            <a:pPr lvl="0">
              <a:buFont typeface="Arial" pitchFamily="34" charset="0"/>
              <a:buNone/>
            </a:pPr>
            <a:r>
              <a:rPr lang="en-NZ" dirty="0" smtClean="0"/>
              <a:t>While the process is running, it controls the processor registers. The contents of these registers are saved when the process is not running. </a:t>
            </a:r>
          </a:p>
          <a:p>
            <a:pPr lvl="0">
              <a:buFont typeface="Arial" pitchFamily="34" charset="0"/>
              <a:buNone/>
            </a:pPr>
            <a:endParaRPr lang="en-NZ" dirty="0" smtClean="0"/>
          </a:p>
          <a:p>
            <a:pPr lvl="0">
              <a:buFont typeface="Arial" pitchFamily="34" charset="0"/>
              <a:buNone/>
            </a:pPr>
            <a:r>
              <a:rPr lang="en-NZ" b="1" dirty="0" smtClean="0"/>
              <a:t>In a multithreaded environment, </a:t>
            </a:r>
          </a:p>
          <a:p>
            <a:pPr lvl="1">
              <a:buFont typeface="Arial" pitchFamily="34" charset="0"/>
              <a:buChar char="•"/>
            </a:pPr>
            <a:r>
              <a:rPr lang="en-NZ" b="1" baseline="0" dirty="0" smtClean="0"/>
              <a:t> </a:t>
            </a:r>
            <a:r>
              <a:rPr lang="en-NZ" dirty="0" smtClean="0"/>
              <a:t>there is still a single process control block and user address space associated with the process,</a:t>
            </a:r>
          </a:p>
          <a:p>
            <a:pPr lvl="1">
              <a:buFont typeface="Arial" pitchFamily="34" charset="0"/>
              <a:buChar char="•"/>
            </a:pPr>
            <a:r>
              <a:rPr lang="en-NZ" baseline="0" dirty="0" smtClean="0"/>
              <a:t> </a:t>
            </a:r>
            <a:r>
              <a:rPr lang="en-NZ" b="1" dirty="0" smtClean="0"/>
              <a:t>but</a:t>
            </a:r>
            <a:r>
              <a:rPr lang="en-NZ" dirty="0" smtClean="0"/>
              <a:t> separate stacks for each thread, </a:t>
            </a:r>
          </a:p>
          <a:p>
            <a:pPr lvl="1">
              <a:buFont typeface="Arial" pitchFamily="34" charset="0"/>
              <a:buChar char="•"/>
            </a:pPr>
            <a:r>
              <a:rPr lang="en-NZ" dirty="0" smtClean="0"/>
              <a:t> as well as a separate control block for each thread containing register values, priority, and other thread-related state information.</a:t>
            </a:r>
          </a:p>
          <a:p>
            <a:pPr lvl="1">
              <a:buFont typeface="Arial" pitchFamily="34" charset="0"/>
              <a:buChar char="•"/>
            </a:pPr>
            <a:endParaRPr lang="en-NZ" dirty="0" smtClean="0"/>
          </a:p>
          <a:p>
            <a:pPr lvl="0">
              <a:buFont typeface="Arial" pitchFamily="34" charset="0"/>
              <a:buNone/>
            </a:pPr>
            <a:r>
              <a:rPr lang="en-NZ" b="1" dirty="0" smtClean="0"/>
              <a:t>Thus</a:t>
            </a:r>
            <a:r>
              <a:rPr lang="en-NZ" dirty="0" smtClean="0"/>
              <a:t>, all of the threads of a process share the state and resources of that process. </a:t>
            </a:r>
          </a:p>
          <a:p>
            <a:pPr lvl="0">
              <a:buFont typeface="Arial" pitchFamily="34" charset="0"/>
              <a:buNone/>
            </a:pPr>
            <a:endParaRPr lang="en-NZ" dirty="0" smtClean="0"/>
          </a:p>
          <a:p>
            <a:pPr lvl="1">
              <a:buFont typeface="Arial" pitchFamily="34" charset="0"/>
              <a:buChar char="•"/>
            </a:pPr>
            <a:r>
              <a:rPr lang="en-NZ" dirty="0" smtClean="0"/>
              <a:t> They reside in the same address space and have access to the same data.</a:t>
            </a:r>
          </a:p>
          <a:p>
            <a:pPr lvl="1">
              <a:buFont typeface="Arial" pitchFamily="34" charset="0"/>
              <a:buChar char="•"/>
            </a:pPr>
            <a:r>
              <a:rPr lang="en-NZ" dirty="0" smtClean="0"/>
              <a:t> When one thread alters an item of data in memory, other threads see the results if and when they access that item. </a:t>
            </a:r>
          </a:p>
          <a:p>
            <a:pPr lvl="1">
              <a:buFont typeface="Arial" pitchFamily="34" charset="0"/>
              <a:buChar char="•"/>
            </a:pPr>
            <a:r>
              <a:rPr lang="en-NZ" dirty="0" smtClean="0"/>
              <a:t>If one thread opens a file with read privileges, other threads in the same process can also read from that file.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there is an application or function that should be implemented as a set of related units of execution, </a:t>
            </a:r>
          </a:p>
          <a:p>
            <a:pPr lvl="1"/>
            <a:r>
              <a:rPr lang="en-NZ" dirty="0" smtClean="0"/>
              <a:t>it is far more efficient to do so as a collection of threads -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1" dirty="0" smtClean="0"/>
              <a:t>Foreground and background work</a:t>
            </a:r>
            <a:endParaRPr lang="en-US" b="0" dirty="0" smtClean="0"/>
          </a:p>
          <a:p>
            <a:pPr lvl="1"/>
            <a:r>
              <a:rPr lang="en-US" b="0" dirty="0" smtClean="0"/>
              <a:t>e.g. Spreadsheet </a:t>
            </a:r>
          </a:p>
          <a:p>
            <a:pPr lvl="2"/>
            <a:r>
              <a:rPr lang="en-US" b="0" dirty="0" smtClean="0"/>
              <a:t>– one</a:t>
            </a:r>
            <a:r>
              <a:rPr lang="en-US" b="0" baseline="0" dirty="0" smtClean="0"/>
              <a:t> thread looking after display</a:t>
            </a:r>
          </a:p>
          <a:p>
            <a:pPr lvl="2">
              <a:buFontTx/>
              <a:buChar char="-"/>
            </a:pPr>
            <a:r>
              <a:rPr lang="en-US" b="0" baseline="0" dirty="0" smtClean="0"/>
              <a:t>Another thread updating results of formulae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Asynchronous processing</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NZ" b="0" dirty="0" smtClean="0"/>
              <a:t>E.G. protection against power failure within a word processor, </a:t>
            </a:r>
          </a:p>
          <a:p>
            <a:pPr marL="914400" marR="0" lvl="2" indent="0" algn="l" defTabSz="914400" rtl="0" eaLnBrk="0" fontAlgn="base" latinLnBrk="0" hangingPunct="0">
              <a:lnSpc>
                <a:spcPct val="100000"/>
              </a:lnSpc>
              <a:spcBef>
                <a:spcPct val="30000"/>
              </a:spcBef>
              <a:spcAft>
                <a:spcPct val="0"/>
              </a:spcAft>
              <a:buClrTx/>
              <a:buSzTx/>
              <a:buFontTx/>
              <a:buChar char="-"/>
              <a:tabLst/>
              <a:defRPr/>
            </a:pPr>
            <a:r>
              <a:rPr lang="en-NZ" b="0" dirty="0" smtClean="0"/>
              <a:t>A thread writes random access memory (RAM) buffer to disk once every minute.</a:t>
            </a:r>
          </a:p>
          <a:p>
            <a:pPr marL="914400" marR="0" lvl="2" indent="0" algn="l" defTabSz="914400" rtl="0" eaLnBrk="0" fontAlgn="base" latinLnBrk="0" hangingPunct="0">
              <a:lnSpc>
                <a:spcPct val="100000"/>
              </a:lnSpc>
              <a:spcBef>
                <a:spcPct val="30000"/>
              </a:spcBef>
              <a:spcAft>
                <a:spcPct val="0"/>
              </a:spcAft>
              <a:buClrTx/>
              <a:buSzTx/>
              <a:buFontTx/>
              <a:buChar char="-"/>
              <a:tabLst/>
              <a:defRPr/>
            </a:pPr>
            <a:r>
              <a:rPr lang="en-NZ" b="0" dirty="0" smtClean="0"/>
              <a:t> this thread schedules itself directly with the OS; </a:t>
            </a:r>
          </a:p>
          <a:p>
            <a:pPr marL="914400" marR="0" lvl="2" indent="0" algn="l" defTabSz="914400" rtl="0" eaLnBrk="0" fontAlgn="base" latinLnBrk="0" hangingPunct="0">
              <a:lnSpc>
                <a:spcPct val="100000"/>
              </a:lnSpc>
              <a:spcBef>
                <a:spcPct val="30000"/>
              </a:spcBef>
              <a:spcAft>
                <a:spcPct val="0"/>
              </a:spcAft>
              <a:buClrTx/>
              <a:buSzTx/>
              <a:buFontTx/>
              <a:buChar char="-"/>
              <a:tabLst/>
              <a:defRPr/>
            </a:pPr>
            <a:r>
              <a:rPr lang="en-NZ" b="0" dirty="0" smtClean="0"/>
              <a:t> no need for fancy code in the main program to provide for time checks or to coordinate input and output.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Speed of execution</a:t>
            </a:r>
          </a:p>
          <a:p>
            <a:pPr lvl="1">
              <a:buFontTx/>
              <a:buNone/>
            </a:pPr>
            <a:r>
              <a:rPr lang="en-NZ" b="0" dirty="0" smtClean="0"/>
              <a:t>- On thread can compute one batch of data while another thread reading the next batch from a device.</a:t>
            </a:r>
          </a:p>
          <a:p>
            <a:pPr lvl="1">
              <a:buFontTx/>
              <a:buChar char="-"/>
            </a:pPr>
            <a:r>
              <a:rPr lang="en-NZ" b="0" dirty="0" smtClean="0"/>
              <a:t> On a multiprocessor system, multiple threads from the same process may be able to execute simultaneously.</a:t>
            </a:r>
          </a:p>
          <a:p>
            <a:pPr lvl="1">
              <a:buFontTx/>
              <a:buChar char="-"/>
            </a:pPr>
            <a:r>
              <a:rPr lang="en-NZ" b="0" dirty="0" smtClean="0"/>
              <a:t> Even though one thread may be blocked for an I/O operation to read in a batch of data, another thread may be executing.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Modular program structure</a:t>
            </a:r>
            <a:endParaRPr lang="en-US" b="0" dirty="0" smtClean="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NZ" b="0" dirty="0" smtClean="0"/>
              <a:t>- Threads make it easier to design programs which involve a variety of activities or a variety of sources and destinations of input and output.</a:t>
            </a:r>
            <a:endParaRPr lang="en-US"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Suspension involves swapping the address space of one process out of main memory to make room for the address space of another process. </a:t>
            </a:r>
          </a:p>
          <a:p>
            <a:pPr lvl="1"/>
            <a:r>
              <a:rPr lang="en-NZ" b="1" dirty="0" smtClean="0"/>
              <a:t>Because all threads in a process share the same address space</a:t>
            </a:r>
            <a:r>
              <a:rPr lang="en-NZ" dirty="0" smtClean="0"/>
              <a:t>, all threads are suspended at the same time.</a:t>
            </a:r>
          </a:p>
          <a:p>
            <a:pPr lvl="1"/>
            <a:endParaRPr lang="en-NZ" dirty="0" smtClean="0"/>
          </a:p>
          <a:p>
            <a:r>
              <a:rPr lang="en-NZ" dirty="0" smtClean="0"/>
              <a:t>Similarly, termination of a process terminates all threads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 significant issue </a:t>
            </a:r>
            <a:r>
              <a:rPr lang="en-NZ" dirty="0" smtClean="0"/>
              <a:t>is whether the blocking of a thread results in the blocking of the entire process. </a:t>
            </a:r>
          </a:p>
          <a:p>
            <a:pPr lvl="1"/>
            <a:r>
              <a:rPr lang="en-NZ" dirty="0" smtClean="0"/>
              <a:t>If one thread in a process is blocked, does this prevent the running of any other thread in the same process even if that other thread is in a ready state? </a:t>
            </a:r>
          </a:p>
          <a:p>
            <a:pPr lvl="0"/>
            <a:endParaRPr lang="en-NZ" dirty="0" smtClean="0"/>
          </a:p>
          <a:p>
            <a:pPr lvl="0"/>
            <a:r>
              <a:rPr lang="en-NZ" dirty="0" smtClean="0"/>
              <a:t>Clearly, some of the flexibility and power of threads is lost if the one blocked thread blocks an entire process.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results are obtained in sequence, </a:t>
            </a:r>
          </a:p>
          <a:p>
            <a:pPr lvl="1"/>
            <a:r>
              <a:rPr lang="en-NZ" sz="1200" kern="1200" baseline="0" dirty="0" smtClean="0">
                <a:solidFill>
                  <a:schemeClr val="tx1"/>
                </a:solidFill>
                <a:latin typeface="+mn-lt"/>
                <a:ea typeface="+mn-ea"/>
                <a:cs typeface="+mn-cs"/>
              </a:rPr>
              <a:t>so that the program has to wait for a response from each server in turn.</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Rewriting the program to use a separate thread for each RPC results in a substantial speedup. </a:t>
            </a:r>
          </a:p>
          <a:p>
            <a:endParaRPr lang="en-NZ" dirty="0" smtClean="0"/>
          </a:p>
          <a:p>
            <a:r>
              <a:rPr lang="en-NZ" dirty="0" smtClean="0"/>
              <a:t>Note that if this program operates on a uniprocessor, the requests must be generated sequentially and the results processed in sequence; </a:t>
            </a:r>
          </a:p>
          <a:p>
            <a:pPr lvl="1"/>
            <a:r>
              <a:rPr lang="en-NZ" dirty="0" smtClean="0"/>
              <a:t>however, the program waits concurrently for the two replies.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 a uniprocessor, multiprogramming enables the interleaving of multiple threads within multiple processes.</a:t>
            </a:r>
          </a:p>
          <a:p>
            <a:endParaRPr lang="en-NZ" dirty="0" smtClean="0"/>
          </a:p>
          <a:p>
            <a:r>
              <a:rPr lang="en-NZ" dirty="0" smtClean="0"/>
              <a:t>In the example, </a:t>
            </a:r>
          </a:p>
          <a:p>
            <a:pPr lvl="1"/>
            <a:r>
              <a:rPr lang="en-NZ" dirty="0" smtClean="0"/>
              <a:t>- three threads in two processes are interleaved on the processor. </a:t>
            </a:r>
          </a:p>
          <a:p>
            <a:pPr lvl="1"/>
            <a:r>
              <a:rPr lang="en-NZ" dirty="0" smtClean="0"/>
              <a:t>- Execution passes from one thread to another either when the currently running thread is blocked or its time slice is exhausted.</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example of the use of threads is the Adobe PageMaker application running under a shared system. </a:t>
            </a:r>
          </a:p>
          <a:p>
            <a:endParaRPr lang="en-NZ" dirty="0" smtClean="0"/>
          </a:p>
          <a:p>
            <a:r>
              <a:rPr lang="en-NZ" dirty="0" smtClean="0"/>
              <a:t>Three threads are always active: </a:t>
            </a:r>
          </a:p>
          <a:p>
            <a:pPr lvl="1">
              <a:buFont typeface="Arial" pitchFamily="34" charset="0"/>
              <a:buChar char="•"/>
            </a:pPr>
            <a:r>
              <a:rPr lang="en-NZ" baseline="0" dirty="0" smtClean="0"/>
              <a:t> </a:t>
            </a:r>
            <a:r>
              <a:rPr lang="en-NZ" dirty="0" smtClean="0"/>
              <a:t>an event-handling thread, </a:t>
            </a:r>
          </a:p>
          <a:p>
            <a:pPr lvl="1">
              <a:buFont typeface="Arial" pitchFamily="34" charset="0"/>
              <a:buChar char="•"/>
            </a:pPr>
            <a:r>
              <a:rPr lang="en-NZ" dirty="0" smtClean="0"/>
              <a:t> a screen-redraw thread, </a:t>
            </a:r>
          </a:p>
          <a:p>
            <a:pPr lvl="1">
              <a:buFont typeface="Arial" pitchFamily="34" charset="0"/>
              <a:buChar char="•"/>
            </a:pPr>
            <a:r>
              <a:rPr lang="en-NZ" dirty="0" smtClean="0"/>
              <a:t> a service thread.</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kernel maintains context information for the process as a whole and for individual threads within the process.</a:t>
            </a:r>
          </a:p>
          <a:p>
            <a:endParaRPr lang="en-NZ" dirty="0" smtClean="0"/>
          </a:p>
          <a:p>
            <a:r>
              <a:rPr lang="en-NZ" dirty="0" smtClean="0"/>
              <a:t>Scheduling by the kernel is done on a thread basis. </a:t>
            </a:r>
          </a:p>
          <a:p>
            <a:pPr lvl="1"/>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combined approach, multiple threads within the same application can run in parallel on multiple processors, </a:t>
            </a:r>
          </a:p>
          <a:p>
            <a:pPr lvl="1"/>
            <a:r>
              <a:rPr lang="en-NZ" dirty="0" smtClean="0"/>
              <a:t>and a blocking system call need not block the entire process. </a:t>
            </a:r>
          </a:p>
          <a:p>
            <a:pPr lvl="0"/>
            <a:endParaRPr lang="en-NZ" dirty="0" smtClean="0"/>
          </a:p>
          <a:p>
            <a:pPr lvl="0"/>
            <a:r>
              <a:rPr lang="en-NZ" dirty="0" smtClean="0"/>
              <a:t>If properly designed, this approach should combine the advantages of the pure ULT and KLT approaches while minimizing the disadvantages.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concepts of resource allocation and dispatching unit have traditionally been embodied in the single concept of the process; that is, as a 1 : 1 relationship between threads and processes. </a:t>
            </a:r>
          </a:p>
          <a:p>
            <a:endParaRPr lang="en-NZ" dirty="0" smtClean="0"/>
          </a:p>
          <a:p>
            <a:r>
              <a:rPr lang="en-NZ" dirty="0" smtClean="0"/>
              <a:t>There has been much interest in providing for multiple threads within a single process, which is a many-to-one relationship</a:t>
            </a:r>
          </a:p>
          <a:p>
            <a:r>
              <a:rPr lang="en-NZ" dirty="0" smtClean="0"/>
              <a:t>.</a:t>
            </a:r>
          </a:p>
          <a:p>
            <a:r>
              <a:rPr lang="en-NZ" dirty="0" smtClean="0"/>
              <a:t>However, as the table shows, the other two combinations have also been investigated, namely, </a:t>
            </a:r>
          </a:p>
          <a:p>
            <a:pPr lvl="1">
              <a:buFont typeface="Arial" pitchFamily="34" charset="0"/>
              <a:buChar char="•"/>
            </a:pPr>
            <a:r>
              <a:rPr lang="en-NZ" dirty="0" smtClean="0"/>
              <a:t>a many-to-many relationship and </a:t>
            </a:r>
          </a:p>
          <a:p>
            <a:pPr lvl="1">
              <a:buFont typeface="Arial" pitchFamily="34" charset="0"/>
              <a:buChar char="•"/>
            </a:pPr>
            <a:r>
              <a:rPr lang="en-NZ" dirty="0" smtClean="0"/>
              <a:t>a one-to-many relationship.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Traditionally, the computer has been viewed as a sequential machine.</a:t>
            </a:r>
          </a:p>
          <a:p>
            <a:endParaRPr lang="en-NZ" dirty="0" smtClean="0"/>
          </a:p>
          <a:p>
            <a:r>
              <a:rPr lang="en-NZ" dirty="0" smtClean="0"/>
              <a:t>Most computer programming languages require the programmer to specify algorithms as sequences of instructions. </a:t>
            </a:r>
          </a:p>
          <a:p>
            <a:endParaRPr lang="en-NZ" dirty="0" smtClean="0"/>
          </a:p>
          <a:p>
            <a:r>
              <a:rPr lang="en-NZ" dirty="0" smtClean="0"/>
              <a:t>A processor executes programs by executing machine instructions in sequence and one at a time. Each instruction is executed in a sequence of operations</a:t>
            </a:r>
          </a:p>
          <a:p>
            <a:pPr lvl="1"/>
            <a:r>
              <a:rPr lang="en-NZ" dirty="0" smtClean="0"/>
              <a:t> (fetch instruction, fetch operands, perform operation, store results).</a:t>
            </a:r>
          </a:p>
          <a:p>
            <a:pPr lvl="1"/>
            <a:endParaRPr lang="en-NZ" dirty="0" smtClean="0"/>
          </a:p>
          <a:p>
            <a:r>
              <a:rPr lang="en-NZ" dirty="0" smtClean="0"/>
              <a:t>This view of the computer has never been entirely true. </a:t>
            </a:r>
          </a:p>
          <a:p>
            <a:endParaRPr lang="en-NZ" dirty="0" smtClean="0"/>
          </a:p>
          <a:p>
            <a:r>
              <a:rPr lang="en-NZ" dirty="0" smtClean="0"/>
              <a:t>As computer technology has evolved and as the cost of computer hardware has dropped, computer designers have sought more and more opportunities for parallelism, usually to improve performance and, in some cases, to improve reliability.</a:t>
            </a:r>
          </a:p>
          <a:p>
            <a:endParaRPr lang="en-NZ" dirty="0" smtClean="0"/>
          </a:p>
          <a:p>
            <a:r>
              <a:rPr lang="en-NZ" dirty="0" smtClean="0"/>
              <a:t>the two most popular approaches to providing parallelism by replicating processors: </a:t>
            </a:r>
          </a:p>
          <a:p>
            <a:pPr lvl="1">
              <a:buFont typeface="Arial" pitchFamily="34" charset="0"/>
              <a:buChar char="•"/>
            </a:pPr>
            <a:r>
              <a:rPr lang="en-NZ" dirty="0" smtClean="0"/>
              <a:t> symmetric multiprocessors (SMPs) and </a:t>
            </a:r>
          </a:p>
          <a:p>
            <a:pPr lvl="1">
              <a:buFont typeface="Arial" pitchFamily="34" charset="0"/>
              <a:buChar char="•"/>
            </a:pPr>
            <a:r>
              <a:rPr lang="en-NZ" dirty="0" smtClean="0"/>
              <a:t> clusters.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It is useful to see where SMP architectures fit into the overall category of parallel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the MIMD organization, the processors are general purpose, because they must be able to process all of the instructions necessary to perform the appropriate data transformation. </a:t>
            </a:r>
          </a:p>
          <a:p>
            <a:endParaRPr lang="en-NZ" dirty="0" smtClean="0"/>
          </a:p>
          <a:p>
            <a:r>
              <a:rPr lang="en-NZ" dirty="0" smtClean="0"/>
              <a:t>MIMDs can be subdivided by the means in which the processors communicate. </a:t>
            </a:r>
          </a:p>
          <a:p>
            <a:pPr lvl="1">
              <a:buFont typeface="Arial" pitchFamily="34" charset="0"/>
              <a:buChar char="•"/>
            </a:pPr>
            <a:r>
              <a:rPr lang="en-NZ" dirty="0" smtClean="0"/>
              <a:t> If the processors each have a dedicated memory, then each processing element is a self-contained computer. </a:t>
            </a:r>
          </a:p>
          <a:p>
            <a:pPr lvl="2">
              <a:buFont typeface="Arial" pitchFamily="34" charset="0"/>
              <a:buChar char="•"/>
            </a:pPr>
            <a:r>
              <a:rPr lang="en-NZ" dirty="0" smtClean="0"/>
              <a:t> Such a system is known as a</a:t>
            </a:r>
            <a:r>
              <a:rPr lang="en-NZ" b="1" dirty="0" smtClean="0"/>
              <a:t> cluster, or multicomputer. </a:t>
            </a:r>
          </a:p>
          <a:p>
            <a:pPr lvl="1">
              <a:buFont typeface="Arial" pitchFamily="34" charset="0"/>
              <a:buChar char="•"/>
            </a:pPr>
            <a:r>
              <a:rPr lang="en-NZ" dirty="0" smtClean="0"/>
              <a:t>If the processors share a common memory, then each processor accesses programs and data stored in the shared memory, and processors communicate with each other via that memory; </a:t>
            </a:r>
          </a:p>
          <a:p>
            <a:pPr lvl="2">
              <a:buFont typeface="Arial" pitchFamily="34" charset="0"/>
              <a:buChar char="•"/>
            </a:pPr>
            <a:r>
              <a:rPr lang="en-NZ" dirty="0" smtClean="0"/>
              <a:t> sucha system is known as a </a:t>
            </a:r>
            <a:r>
              <a:rPr lang="en-NZ" b="1" dirty="0" smtClean="0"/>
              <a:t>shared-memory multiprocessor.</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symmetric multiprocessor (SMP), </a:t>
            </a:r>
          </a:p>
          <a:p>
            <a:pPr lvl="1">
              <a:buFont typeface="Arial" pitchFamily="34" charset="0"/>
              <a:buChar char="•"/>
            </a:pPr>
            <a:r>
              <a:rPr lang="en-NZ" dirty="0" smtClean="0"/>
              <a:t> the kernel can execute on any processor,  and</a:t>
            </a:r>
          </a:p>
          <a:p>
            <a:pPr lvl="1">
              <a:buFont typeface="Arial" pitchFamily="34" charset="0"/>
              <a:buChar char="•"/>
            </a:pPr>
            <a:r>
              <a:rPr lang="en-NZ" dirty="0" smtClean="0"/>
              <a:t> typically each processor does self-scheduling from the pool of available processes or threads. </a:t>
            </a:r>
          </a:p>
          <a:p>
            <a:pPr lvl="1">
              <a:buFont typeface="Arial" pitchFamily="34" charset="0"/>
              <a:buChar char="•"/>
            </a:pPr>
            <a:endParaRPr lang="en-NZ" dirty="0" smtClean="0"/>
          </a:p>
          <a:p>
            <a:pPr lvl="0">
              <a:buFont typeface="Arial" pitchFamily="34" charset="0"/>
              <a:buNone/>
            </a:pPr>
            <a:r>
              <a:rPr lang="en-NZ" dirty="0" smtClean="0"/>
              <a:t>The kernel can be constructed as multiple processes or multiple threads, allowing portions of the kernel to execute in parallel.   This</a:t>
            </a:r>
            <a:r>
              <a:rPr lang="en-NZ" baseline="0" dirty="0" smtClean="0"/>
              <a:t> </a:t>
            </a:r>
            <a:r>
              <a:rPr lang="en-NZ" dirty="0" smtClean="0"/>
              <a:t>complicates the OS. </a:t>
            </a:r>
          </a:p>
          <a:p>
            <a:pPr lvl="1">
              <a:buFont typeface="Arial" pitchFamily="34" charset="0"/>
              <a:buChar char="•"/>
            </a:pPr>
            <a:r>
              <a:rPr lang="en-NZ" dirty="0" smtClean="0"/>
              <a:t> It  must ensure that two processors do not choose the same process and that processes are not somehow lost from the queue.</a:t>
            </a:r>
          </a:p>
          <a:p>
            <a:pPr lvl="1">
              <a:buFont typeface="Arial" pitchFamily="34" charset="0"/>
              <a:buChar char="•"/>
            </a:pPr>
            <a:r>
              <a:rPr lang="en-NZ" baseline="0" dirty="0" smtClean="0"/>
              <a:t> </a:t>
            </a:r>
            <a:r>
              <a:rPr lang="en-NZ" dirty="0" smtClean="0"/>
              <a:t>Techniques must be employed to resolve and synchronize claims to resources.</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There are multiple processors, each of which contains its own </a:t>
            </a:r>
          </a:p>
          <a:p>
            <a:pPr lvl="1"/>
            <a:r>
              <a:rPr lang="en-NZ" sz="1200" kern="1200" baseline="0" dirty="0" smtClean="0">
                <a:solidFill>
                  <a:schemeClr val="tx1"/>
                </a:solidFill>
                <a:latin typeface="+mn-lt"/>
                <a:ea typeface="+mn-ea"/>
                <a:cs typeface="+mn-cs"/>
              </a:rPr>
              <a:t>control unit, </a:t>
            </a:r>
          </a:p>
          <a:p>
            <a:pPr lvl="1"/>
            <a:r>
              <a:rPr lang="en-NZ" sz="1200" kern="1200" baseline="0" dirty="0" smtClean="0">
                <a:solidFill>
                  <a:schemeClr val="tx1"/>
                </a:solidFill>
                <a:latin typeface="+mn-lt"/>
                <a:ea typeface="+mn-ea"/>
                <a:cs typeface="+mn-cs"/>
              </a:rPr>
              <a:t>arithmetic-logic unit, and </a:t>
            </a:r>
          </a:p>
          <a:p>
            <a:pPr lvl="1"/>
            <a:r>
              <a:rPr lang="en-NZ" sz="1200" kern="1200" baseline="0" dirty="0" smtClean="0">
                <a:solidFill>
                  <a:schemeClr val="tx1"/>
                </a:solidFill>
                <a:latin typeface="+mn-lt"/>
                <a:ea typeface="+mn-ea"/>
                <a:cs typeface="+mn-cs"/>
              </a:rPr>
              <a:t>registers.</a:t>
            </a:r>
          </a:p>
          <a:p>
            <a:pPr lvl="1"/>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Each processor has access to a shared main memory and the I/O devices through some form of interconnection mechanism; a shared bus is a common facility.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processors can communicate with each other through memory (messages and status information left in shared address spaces). </a:t>
            </a:r>
          </a:p>
          <a:p>
            <a:pPr lvl="1"/>
            <a:r>
              <a:rPr lang="en-NZ" sz="1200" kern="1200" baseline="0" dirty="0" smtClean="0">
                <a:solidFill>
                  <a:schemeClr val="tx1"/>
                </a:solidFill>
                <a:latin typeface="+mn-lt"/>
                <a:ea typeface="+mn-ea"/>
                <a:cs typeface="+mn-cs"/>
              </a:rPr>
              <a:t>It may also be possible for processors to exchange signals directly. The memory is often organized so that multiple simultaneous accesses to separate blocks of memory are possible.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Talk through each of the issues</a:t>
            </a:r>
          </a:p>
          <a:p>
            <a:endParaRPr lang="en-NZ" dirty="0" smtClean="0"/>
          </a:p>
          <a:p>
            <a:r>
              <a:rPr lang="en-NZ" b="1" dirty="0" smtClean="0"/>
              <a:t>Simultaneous concurrent processes or threads: </a:t>
            </a:r>
          </a:p>
          <a:p>
            <a:pPr lvl="1">
              <a:buFont typeface="Arial" pitchFamily="34" charset="0"/>
              <a:buChar char="•"/>
            </a:pPr>
            <a:r>
              <a:rPr lang="en-NZ" b="1" dirty="0" smtClean="0"/>
              <a:t> </a:t>
            </a:r>
            <a:r>
              <a:rPr lang="en-NZ" dirty="0" smtClean="0"/>
              <a:t>Kernel routines need to be re-entrant to allow several processors to execute the same kernel code simultaneously.</a:t>
            </a:r>
          </a:p>
          <a:p>
            <a:pPr lvl="1">
              <a:buFont typeface="Arial" pitchFamily="34" charset="0"/>
              <a:buChar char="•"/>
            </a:pPr>
            <a:r>
              <a:rPr lang="en-NZ" baseline="0" dirty="0" smtClean="0"/>
              <a:t> </a:t>
            </a:r>
            <a:r>
              <a:rPr lang="en-NZ" dirty="0" smtClean="0"/>
              <a:t>With multiple processors executing the same or different parts of the kernel, kernel tables and management structures must be managed properly to avoid deadlock or invalid operations.</a:t>
            </a:r>
          </a:p>
          <a:p>
            <a:pPr lvl="1">
              <a:buFont typeface="Arial" pitchFamily="34" charset="0"/>
              <a:buNone/>
            </a:pPr>
            <a:endParaRPr lang="en-NZ" dirty="0" smtClean="0"/>
          </a:p>
          <a:p>
            <a:r>
              <a:rPr lang="en-NZ" b="1" dirty="0" smtClean="0"/>
              <a:t>Scheduling: </a:t>
            </a:r>
          </a:p>
          <a:p>
            <a:pPr lvl="1">
              <a:buFont typeface="Arial" pitchFamily="34" charset="0"/>
              <a:buChar char="•"/>
            </a:pPr>
            <a:r>
              <a:rPr lang="en-NZ" b="1" dirty="0" smtClean="0"/>
              <a:t> </a:t>
            </a:r>
            <a:r>
              <a:rPr lang="en-NZ" dirty="0" smtClean="0"/>
              <a:t>Scheduling may be performed by any processor, so conflicts must be avoided. </a:t>
            </a:r>
          </a:p>
          <a:p>
            <a:pPr lvl="1">
              <a:buFont typeface="Arial" pitchFamily="34" charset="0"/>
              <a:buChar char="•"/>
            </a:pPr>
            <a:r>
              <a:rPr lang="en-NZ" dirty="0" smtClean="0"/>
              <a:t> If kernel-level multithreading is used, then the opportunity exists to schedule multiple threads from the same process simultaneously on multiple processors.</a:t>
            </a:r>
          </a:p>
          <a:p>
            <a:pPr lvl="0">
              <a:buFont typeface="Arial" pitchFamily="34" charset="0"/>
              <a:buNone/>
            </a:pPr>
            <a:endParaRPr lang="en-NZ" dirty="0" smtClean="0"/>
          </a:p>
          <a:p>
            <a:pPr lvl="0">
              <a:buFont typeface="Arial" pitchFamily="34" charset="0"/>
              <a:buNone/>
            </a:pPr>
            <a:r>
              <a:rPr lang="en-NZ" b="1" dirty="0" smtClean="0"/>
              <a:t>Synchronization:</a:t>
            </a:r>
          </a:p>
          <a:p>
            <a:pPr lvl="1">
              <a:buFont typeface="Arial" pitchFamily="34" charset="0"/>
              <a:buChar char="•"/>
            </a:pPr>
            <a:r>
              <a:rPr lang="en-NZ" dirty="0" smtClean="0"/>
              <a:t> With multiple active processes having potential access to shared address spaces or shared I/O resources, care must be taken to provide effective synchronization. </a:t>
            </a:r>
          </a:p>
          <a:p>
            <a:pPr lvl="1">
              <a:buFont typeface="Arial" pitchFamily="34" charset="0"/>
              <a:buChar char="•"/>
            </a:pPr>
            <a:r>
              <a:rPr lang="en-NZ" dirty="0" smtClean="0"/>
              <a:t> Synchronization is a facility that enforces mutual exclusion and event ordering. </a:t>
            </a:r>
          </a:p>
          <a:p>
            <a:pPr lvl="1">
              <a:buFont typeface="Arial" pitchFamily="34" charset="0"/>
              <a:buChar char="•"/>
            </a:pPr>
            <a:r>
              <a:rPr lang="en-NZ" dirty="0" smtClean="0"/>
              <a:t> A common synchronization mechanism used in multiprocessor operating systems is locks</a:t>
            </a:r>
          </a:p>
          <a:p>
            <a:pPr lvl="0">
              <a:buFont typeface="Arial" pitchFamily="34" charset="0"/>
              <a:buNone/>
            </a:pPr>
            <a:endParaRPr lang="en-NZ" dirty="0" smtClean="0"/>
          </a:p>
          <a:p>
            <a:pPr lvl="0">
              <a:buFont typeface="Arial" pitchFamily="34" charset="0"/>
              <a:buNone/>
            </a:pPr>
            <a:r>
              <a:rPr lang="en-NZ" b="1" dirty="0" smtClean="0"/>
              <a:t>Memory management: </a:t>
            </a:r>
          </a:p>
          <a:p>
            <a:pPr lvl="1">
              <a:buFont typeface="Arial" pitchFamily="34" charset="0"/>
              <a:buChar char="•"/>
            </a:pPr>
            <a:r>
              <a:rPr lang="en-NZ" b="1" dirty="0" smtClean="0"/>
              <a:t> </a:t>
            </a:r>
            <a:r>
              <a:rPr lang="en-NZ" dirty="0" smtClean="0"/>
              <a:t>Memory management on a multiprocessor must deal with all of the issues found on uniprocessor computers.</a:t>
            </a:r>
          </a:p>
          <a:p>
            <a:pPr lvl="1">
              <a:buFont typeface="Arial" pitchFamily="34" charset="0"/>
              <a:buChar char="•"/>
            </a:pPr>
            <a:r>
              <a:rPr lang="en-NZ" dirty="0" smtClean="0"/>
              <a:t>The also OS needs to exploit the available hardware parallelism, such as multiported memories, to achieve the best performance. </a:t>
            </a:r>
          </a:p>
          <a:p>
            <a:pPr lvl="1">
              <a:buFont typeface="Arial" pitchFamily="34" charset="0"/>
              <a:buChar char="•"/>
            </a:pPr>
            <a:r>
              <a:rPr lang="en-NZ" dirty="0" smtClean="0"/>
              <a:t> The paging mechanisms on different processors must be coordinated to enforce consistency when several processors share a page or segment and to decide on page replacement.</a:t>
            </a:r>
          </a:p>
          <a:p>
            <a:pPr lvl="0">
              <a:buFont typeface="Arial" pitchFamily="34" charset="0"/>
              <a:buNone/>
            </a:pPr>
            <a:endParaRPr lang="en-NZ" dirty="0" smtClean="0"/>
          </a:p>
          <a:p>
            <a:pPr lvl="0">
              <a:buFont typeface="Arial" pitchFamily="34" charset="0"/>
              <a:buNone/>
            </a:pPr>
            <a:r>
              <a:rPr lang="en-NZ" b="1" dirty="0" smtClean="0"/>
              <a:t>Reliability and fault tolerance: </a:t>
            </a:r>
          </a:p>
          <a:p>
            <a:pPr lvl="1">
              <a:buFont typeface="Arial" pitchFamily="34" charset="0"/>
              <a:buChar char="•"/>
            </a:pPr>
            <a:r>
              <a:rPr lang="en-NZ" b="1" dirty="0" smtClean="0"/>
              <a:t> </a:t>
            </a:r>
            <a:r>
              <a:rPr lang="en-NZ" dirty="0" smtClean="0"/>
              <a:t>The OS should provide graceful degradation in the face of processor failure. </a:t>
            </a:r>
          </a:p>
          <a:p>
            <a:pPr lvl="1">
              <a:buFont typeface="Arial" pitchFamily="34" charset="0"/>
              <a:buChar char="•"/>
            </a:pPr>
            <a:r>
              <a:rPr lang="en-NZ" dirty="0" smtClean="0"/>
              <a:t> The scheduler and other portions of the OS must recognize the loss of a processor and restructure management tables accordingly.</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Also, whether to run nonkernel operations in kernel or user space, and whether to keep existing subsystem code (e.g., a version of UNIX) or</a:t>
            </a:r>
          </a:p>
          <a:p>
            <a:r>
              <a:rPr lang="en-NZ" dirty="0" smtClean="0"/>
              <a:t>start from scratch.</a:t>
            </a:r>
          </a:p>
          <a:p>
            <a:endParaRPr lang="en-NZ" dirty="0" smtClean="0"/>
          </a:p>
          <a:p>
            <a:r>
              <a:rPr lang="en-NZ" dirty="0" smtClean="0"/>
              <a:t>The microkernel approach was popularized by its use in the Mach OS, which is now the core of the Macintosh Mac OS X operating system. </a:t>
            </a:r>
          </a:p>
          <a:p>
            <a:endParaRPr lang="en-NZ" dirty="0" smtClean="0"/>
          </a:p>
          <a:p>
            <a:r>
              <a:rPr lang="en-NZ" dirty="0" smtClean="0"/>
              <a:t>A number of products now boast microkernel implementations, and this general design approach is likely to be seen in most of the personal computer, workstation, and server operating systems developed in the near future.</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Figure A:</a:t>
            </a:r>
          </a:p>
          <a:p>
            <a:r>
              <a:rPr lang="en-NZ" sz="1200" kern="1200" baseline="0" dirty="0" smtClean="0">
                <a:solidFill>
                  <a:schemeClr val="tx1"/>
                </a:solidFill>
                <a:latin typeface="+mn-lt"/>
                <a:ea typeface="+mn-ea"/>
                <a:cs typeface="+mn-cs"/>
              </a:rPr>
              <a:t>Operating systems developed in the mid to late 1950s were designed with little concern about structure. </a:t>
            </a:r>
          </a:p>
          <a:p>
            <a:pPr lvl="1">
              <a:buFont typeface="Arial" pitchFamily="34" charset="0"/>
              <a:buChar char="•"/>
            </a:pPr>
            <a:r>
              <a:rPr lang="en-NZ" sz="1200" kern="1200" baseline="0" dirty="0" smtClean="0">
                <a:solidFill>
                  <a:schemeClr val="tx1"/>
                </a:solidFill>
                <a:latin typeface="+mn-lt"/>
                <a:ea typeface="+mn-ea"/>
                <a:cs typeface="+mn-cs"/>
              </a:rPr>
              <a:t>The problems caused by mutual dependence and interaction were grossly underestimated. </a:t>
            </a:r>
          </a:p>
          <a:p>
            <a:pPr lvl="1">
              <a:buFont typeface="Arial" pitchFamily="34" charset="0"/>
              <a:buChar char="•"/>
            </a:pPr>
            <a:r>
              <a:rPr lang="en-NZ" sz="1200" kern="1200" baseline="0" dirty="0" smtClean="0">
                <a:solidFill>
                  <a:schemeClr val="tx1"/>
                </a:solidFill>
                <a:latin typeface="+mn-lt"/>
                <a:ea typeface="+mn-ea"/>
                <a:cs typeface="+mn-cs"/>
              </a:rPr>
              <a:t>In these monolithic operating systems, virtually any procedure can call any other procedure – the approach was unsustainable as operating systems grew to massive proportions.</a:t>
            </a:r>
          </a:p>
          <a:p>
            <a:pPr lvl="1"/>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Modular programming techniques were needed to handle this scale of software development. </a:t>
            </a:r>
          </a:p>
          <a:p>
            <a:pPr lvl="1">
              <a:buFont typeface="Arial" pitchFamily="34" charset="0"/>
              <a:buChar char="•"/>
            </a:pPr>
            <a:r>
              <a:rPr lang="en-NZ" sz="1200" kern="1200" baseline="0" dirty="0" smtClean="0">
                <a:solidFill>
                  <a:schemeClr val="tx1"/>
                </a:solidFill>
                <a:latin typeface="+mn-lt"/>
                <a:ea typeface="+mn-ea"/>
                <a:cs typeface="+mn-cs"/>
              </a:rPr>
              <a:t> layered operating systems were developed in which functions are organized hierarchically and interaction only takes place between adjacent layers.</a:t>
            </a:r>
          </a:p>
          <a:p>
            <a:pPr lvl="1">
              <a:buFont typeface="Arial" pitchFamily="34" charset="0"/>
              <a:buChar char="•"/>
            </a:pPr>
            <a:r>
              <a:rPr lang="en-NZ" sz="1200" kern="1200" baseline="0" dirty="0" smtClean="0">
                <a:solidFill>
                  <a:schemeClr val="tx1"/>
                </a:solidFill>
                <a:latin typeface="+mn-lt"/>
                <a:ea typeface="+mn-ea"/>
                <a:cs typeface="+mn-cs"/>
              </a:rPr>
              <a:t>M ost or all of the layers execute in kernel mode.</a:t>
            </a:r>
          </a:p>
          <a:p>
            <a:pPr lvl="1">
              <a:buFont typeface="Arial" pitchFamily="34" charset="0"/>
              <a:buChar char="•"/>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PROBLEM: </a:t>
            </a:r>
          </a:p>
          <a:p>
            <a:pPr lvl="1">
              <a:buFont typeface="Arial" pitchFamily="34" charset="0"/>
              <a:buChar char="•"/>
            </a:pPr>
            <a:r>
              <a:rPr lang="en-NZ" sz="1200" kern="1200" baseline="0" dirty="0" smtClean="0">
                <a:solidFill>
                  <a:schemeClr val="tx1"/>
                </a:solidFill>
                <a:latin typeface="+mn-lt"/>
                <a:ea typeface="+mn-ea"/>
                <a:cs typeface="+mn-cs"/>
              </a:rPr>
              <a:t>Major changes in one layer can have numerous effects on code in adjacent layers - many difficult to trace</a:t>
            </a:r>
          </a:p>
          <a:p>
            <a:pPr lvl="1">
              <a:buFont typeface="Arial" pitchFamily="34" charset="0"/>
              <a:buChar char="•"/>
            </a:pPr>
            <a:r>
              <a:rPr lang="en-NZ" sz="1200" kern="1200" baseline="0" dirty="0" smtClean="0">
                <a:solidFill>
                  <a:schemeClr val="tx1"/>
                </a:solidFill>
                <a:latin typeface="+mn-lt"/>
                <a:ea typeface="+mn-ea"/>
                <a:cs typeface="+mn-cs"/>
              </a:rPr>
              <a:t>And security is difficult to build in because of the many interactions between adjacent layers.</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b="1" kern="1200" baseline="0" dirty="0" smtClean="0">
                <a:solidFill>
                  <a:schemeClr val="tx1"/>
                </a:solidFill>
                <a:latin typeface="+mn-lt"/>
                <a:ea typeface="+mn-ea"/>
                <a:cs typeface="+mn-cs"/>
              </a:rPr>
              <a:t>Figure B</a:t>
            </a:r>
          </a:p>
          <a:p>
            <a:pPr lvl="0">
              <a:buFont typeface="Arial" pitchFamily="34" charset="0"/>
              <a:buNone/>
            </a:pPr>
            <a:r>
              <a:rPr lang="en-NZ" sz="1200" b="0" kern="1200" baseline="0" dirty="0" smtClean="0">
                <a:solidFill>
                  <a:schemeClr val="tx1"/>
                </a:solidFill>
                <a:latin typeface="+mn-lt"/>
                <a:ea typeface="+mn-ea"/>
                <a:cs typeface="+mn-cs"/>
              </a:rPr>
              <a:t>In a Microkernel - only absolutely essential core OS functions should be in the kernel. </a:t>
            </a:r>
          </a:p>
          <a:p>
            <a:pPr lvl="1">
              <a:buFont typeface="Arial" pitchFamily="34" charset="0"/>
              <a:buChar char="•"/>
            </a:pPr>
            <a:r>
              <a:rPr lang="en-NZ" sz="1200" b="0" kern="1200" baseline="0" dirty="0" smtClean="0">
                <a:solidFill>
                  <a:schemeClr val="tx1"/>
                </a:solidFill>
                <a:latin typeface="+mn-lt"/>
                <a:ea typeface="+mn-ea"/>
                <a:cs typeface="+mn-cs"/>
              </a:rPr>
              <a:t> Less essential services and applications are built on the microkernel and execute in user mode.</a:t>
            </a:r>
          </a:p>
          <a:p>
            <a:pPr lvl="1">
              <a:buFont typeface="Arial" pitchFamily="34" charset="0"/>
              <a:buChar char="•"/>
            </a:pPr>
            <a:r>
              <a:rPr lang="en-NZ" sz="1200" b="0" kern="1200" baseline="0" dirty="0" smtClean="0">
                <a:solidFill>
                  <a:schemeClr val="tx1"/>
                </a:solidFill>
                <a:latin typeface="+mn-lt"/>
                <a:ea typeface="+mn-ea"/>
                <a:cs typeface="+mn-cs"/>
              </a:rPr>
              <a:t>Common characteristic is that many services that traditionally have been part of the OS are now external subsystems that interact with the kernel and with each other; </a:t>
            </a:r>
          </a:p>
          <a:p>
            <a:pPr lvl="1">
              <a:buFont typeface="Arial" pitchFamily="34" charset="0"/>
              <a:buChar char="•"/>
            </a:pPr>
            <a:r>
              <a:rPr lang="en-NZ" sz="1200" b="0" kern="1200" baseline="0" dirty="0" smtClean="0">
                <a:solidFill>
                  <a:schemeClr val="tx1"/>
                </a:solidFill>
                <a:latin typeface="+mn-lt"/>
                <a:ea typeface="+mn-ea"/>
                <a:cs typeface="+mn-cs"/>
              </a:rPr>
              <a:t> these include device drivers, file systems, virtual memory manager, windowing system, and security services.</a:t>
            </a:r>
          </a:p>
          <a:p>
            <a:pPr lvl="0">
              <a:buFont typeface="Arial" pitchFamily="34" charset="0"/>
              <a:buNone/>
            </a:pPr>
            <a:endParaRPr lang="en-NZ" sz="1200" b="0" kern="1200" baseline="0" dirty="0" smtClean="0">
              <a:solidFill>
                <a:schemeClr val="tx1"/>
              </a:solidFill>
              <a:latin typeface="+mn-lt"/>
              <a:ea typeface="+mn-ea"/>
              <a:cs typeface="+mn-cs"/>
            </a:endParaRPr>
          </a:p>
          <a:p>
            <a:pPr lvl="0">
              <a:buFont typeface="Arial" pitchFamily="34" charset="0"/>
              <a:buNone/>
            </a:pPr>
            <a:r>
              <a:rPr lang="en-NZ" sz="1200" b="0" kern="1200" baseline="0" dirty="0" smtClean="0">
                <a:solidFill>
                  <a:schemeClr val="tx1"/>
                </a:solidFill>
                <a:latin typeface="+mn-lt"/>
                <a:ea typeface="+mn-ea"/>
                <a:cs typeface="+mn-cs"/>
              </a:rPr>
              <a:t>The microkernel functions as a message exchange: </a:t>
            </a:r>
          </a:p>
          <a:p>
            <a:pPr lvl="1">
              <a:buFont typeface="Arial" pitchFamily="34" charset="0"/>
              <a:buChar char="•"/>
            </a:pPr>
            <a:r>
              <a:rPr lang="en-NZ" sz="1200" b="0" kern="1200" baseline="0" dirty="0" smtClean="0">
                <a:solidFill>
                  <a:schemeClr val="tx1"/>
                </a:solidFill>
                <a:latin typeface="+mn-lt"/>
                <a:ea typeface="+mn-ea"/>
                <a:cs typeface="+mn-cs"/>
              </a:rPr>
              <a:t> It validates messages, </a:t>
            </a:r>
          </a:p>
          <a:p>
            <a:pPr lvl="1">
              <a:buFont typeface="Arial" pitchFamily="34" charset="0"/>
              <a:buChar char="•"/>
            </a:pPr>
            <a:r>
              <a:rPr lang="en-NZ" sz="1200" b="0" kern="1200" baseline="0" dirty="0" smtClean="0">
                <a:solidFill>
                  <a:schemeClr val="tx1"/>
                </a:solidFill>
                <a:latin typeface="+mn-lt"/>
                <a:ea typeface="+mn-ea"/>
                <a:cs typeface="+mn-cs"/>
              </a:rPr>
              <a:t>passes them between components, </a:t>
            </a:r>
          </a:p>
          <a:p>
            <a:pPr lvl="1">
              <a:buFont typeface="Arial" pitchFamily="34" charset="0"/>
              <a:buChar char="•"/>
            </a:pPr>
            <a:r>
              <a:rPr lang="en-NZ" sz="1200" b="0" kern="1200" baseline="0" dirty="0" smtClean="0">
                <a:solidFill>
                  <a:schemeClr val="tx1"/>
                </a:solidFill>
                <a:latin typeface="+mn-lt"/>
                <a:ea typeface="+mn-ea"/>
                <a:cs typeface="+mn-cs"/>
              </a:rPr>
              <a:t> and grants access to hardware.</a:t>
            </a:r>
          </a:p>
          <a:p>
            <a:pPr lvl="0">
              <a:buFont typeface="Arial" pitchFamily="34" charset="0"/>
              <a:buNone/>
            </a:pPr>
            <a:endParaRPr lang="en-NZ" sz="1200" b="0" kern="1200" baseline="0" dirty="0" smtClean="0">
              <a:solidFill>
                <a:schemeClr val="tx1"/>
              </a:solidFill>
              <a:latin typeface="+mn-lt"/>
              <a:ea typeface="+mn-ea"/>
              <a:cs typeface="+mn-cs"/>
            </a:endParaRPr>
          </a:p>
          <a:p>
            <a:pPr lvl="0">
              <a:buFont typeface="Arial" pitchFamily="34" charset="0"/>
              <a:buNone/>
            </a:pPr>
            <a:r>
              <a:rPr lang="en-NZ" sz="1200" b="0" kern="1200" baseline="0" dirty="0" smtClean="0">
                <a:solidFill>
                  <a:schemeClr val="tx1"/>
                </a:solidFill>
                <a:latin typeface="+mn-lt"/>
                <a:ea typeface="+mn-ea"/>
                <a:cs typeface="+mn-cs"/>
              </a:rPr>
              <a:t>The microkernel also performs a protection function; </a:t>
            </a:r>
          </a:p>
          <a:p>
            <a:pPr lvl="1">
              <a:buFont typeface="Arial" pitchFamily="34" charset="0"/>
              <a:buNone/>
            </a:pPr>
            <a:r>
              <a:rPr lang="en-NZ" sz="1200" b="0" kern="1200" baseline="0" dirty="0" smtClean="0">
                <a:solidFill>
                  <a:schemeClr val="tx1"/>
                </a:solidFill>
                <a:latin typeface="+mn-lt"/>
                <a:ea typeface="+mn-ea"/>
                <a:cs typeface="+mn-cs"/>
              </a:rPr>
              <a:t>it prevents message passing unless exchange is allowed.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microkernel has to control the hardware concept of address space to make it possible to implement protection at the process level. </a:t>
            </a:r>
          </a:p>
          <a:p>
            <a:pPr lvl="0"/>
            <a:endParaRPr lang="en-NZ" dirty="0" smtClean="0"/>
          </a:p>
          <a:p>
            <a:pPr lvl="0"/>
            <a:r>
              <a:rPr lang="en-NZ" dirty="0" smtClean="0"/>
              <a:t> Providing</a:t>
            </a:r>
            <a:r>
              <a:rPr lang="en-NZ" baseline="0" dirty="0" smtClean="0"/>
              <a:t> </a:t>
            </a:r>
            <a:r>
              <a:rPr lang="en-NZ" dirty="0" smtClean="0"/>
              <a:t>the microkernel is responsible for mapping each virtual page to a physical frame, the</a:t>
            </a:r>
            <a:r>
              <a:rPr lang="en-NZ" baseline="0" dirty="0" smtClean="0"/>
              <a:t> majority of memory management </a:t>
            </a:r>
            <a:r>
              <a:rPr lang="en-NZ" dirty="0" smtClean="0"/>
              <a:t>can be implemented outside the kernel</a:t>
            </a:r>
            <a:r>
              <a:rPr lang="en-NZ" baseline="0" dirty="0" smtClean="0"/>
              <a:t> </a:t>
            </a:r>
          </a:p>
          <a:p>
            <a:pPr lvl="1"/>
            <a:r>
              <a:rPr lang="en-NZ" baseline="0" dirty="0" smtClean="0"/>
              <a:t>(</a:t>
            </a:r>
            <a:r>
              <a:rPr lang="en-NZ" dirty="0" smtClean="0"/>
              <a:t>protection of the address space of one process from another and the page replacement algorithm and other paging logic etc)</a:t>
            </a:r>
            <a:r>
              <a:rPr lang="en-NZ" baseline="0" dirty="0" smtClean="0"/>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basic form of communication between processes or threads in a microkernel OS is messages. </a:t>
            </a:r>
          </a:p>
          <a:p>
            <a:endParaRPr lang="en-NZ" sz="120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A message includes:</a:t>
            </a:r>
          </a:p>
          <a:p>
            <a:pPr lvl="1">
              <a:buFont typeface="Arial" pitchFamily="34" charset="0"/>
              <a:buChar char="•"/>
            </a:pPr>
            <a:r>
              <a:rPr lang="en-NZ" sz="1200" b="0" kern="1200" baseline="0" dirty="0" smtClean="0">
                <a:solidFill>
                  <a:schemeClr val="tx1"/>
                </a:solidFill>
                <a:latin typeface="+mn-lt"/>
                <a:ea typeface="+mn-ea"/>
                <a:cs typeface="+mn-cs"/>
              </a:rPr>
              <a:t> A header that identifies the sending and receiving process and </a:t>
            </a:r>
          </a:p>
          <a:p>
            <a:pPr lvl="1">
              <a:buFont typeface="Arial" pitchFamily="34" charset="0"/>
              <a:buChar char="•"/>
            </a:pPr>
            <a:r>
              <a:rPr lang="en-NZ" sz="1200" b="0" kern="1200" baseline="0" dirty="0" smtClean="0">
                <a:solidFill>
                  <a:schemeClr val="tx1"/>
                </a:solidFill>
                <a:latin typeface="+mn-lt"/>
                <a:ea typeface="+mn-ea"/>
                <a:cs typeface="+mn-cs"/>
              </a:rPr>
              <a:t> A body that contains direct data, a pointer to a block of data, or some control information about the process.</a:t>
            </a:r>
          </a:p>
          <a:p>
            <a:pPr lvl="0">
              <a:buFont typeface="Arial" pitchFamily="34" charset="0"/>
              <a:buNone/>
            </a:pPr>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Typically, we can think of IPC as being based on ports associated with processes.</a:t>
            </a:r>
            <a:br>
              <a:rPr lang="en-NZ" sz="1200" b="0" kern="1200" baseline="0" dirty="0" smtClean="0">
                <a:solidFill>
                  <a:schemeClr val="tx1"/>
                </a:solidFill>
                <a:latin typeface="+mn-lt"/>
                <a:ea typeface="+mn-ea"/>
                <a:cs typeface="+mn-cs"/>
              </a:rPr>
            </a:br>
            <a:endParaRPr lang="en-NZ" sz="12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a microkernel architecture, it is possible to handle hardware interrupts as messages and to include I/O ports in address</a:t>
            </a:r>
            <a:r>
              <a:rPr lang="en-NZ" baseline="0" dirty="0" smtClean="0"/>
              <a:t> </a:t>
            </a:r>
            <a:r>
              <a:rPr lang="en-NZ" dirty="0" smtClean="0"/>
              <a:t>spaces.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0" dirty="0" smtClean="0"/>
              <a:t>Uniform Interfaces</a:t>
            </a:r>
          </a:p>
          <a:p>
            <a:pPr lvl="1">
              <a:buFont typeface="Arial" pitchFamily="34" charset="0"/>
              <a:buChar char="•"/>
            </a:pPr>
            <a:r>
              <a:rPr lang="en-NZ" b="0" i="0" dirty="0" smtClean="0"/>
              <a:t> Imposes a uniform interface on requests made by a process.  </a:t>
            </a:r>
          </a:p>
          <a:p>
            <a:pPr lvl="1">
              <a:buFont typeface="Arial" pitchFamily="34" charset="0"/>
              <a:buChar char="•"/>
            </a:pPr>
            <a:r>
              <a:rPr lang="en-NZ" b="0" i="0" dirty="0" smtClean="0"/>
              <a:t> Processes need not distinguish between kernel-level and user-level services because all such services are provided by means of message passing.</a:t>
            </a:r>
          </a:p>
          <a:p>
            <a:pPr lvl="0">
              <a:buFont typeface="Arial" pitchFamily="34" charset="0"/>
              <a:buNone/>
            </a:pPr>
            <a:endParaRPr lang="en-NZ" b="0" i="0" dirty="0" smtClean="0"/>
          </a:p>
          <a:p>
            <a:r>
              <a:rPr lang="en-NZ" sz="1200" b="1" kern="1200" baseline="0" dirty="0" smtClean="0">
                <a:solidFill>
                  <a:schemeClr val="tx1"/>
                </a:solidFill>
                <a:latin typeface="+mn-lt"/>
                <a:ea typeface="+mn-ea"/>
                <a:cs typeface="+mn-cs"/>
              </a:rPr>
              <a:t>Extensibility </a:t>
            </a:r>
            <a:r>
              <a:rPr lang="en-NZ" sz="1200" b="0" kern="1200" baseline="0" dirty="0" smtClean="0">
                <a:solidFill>
                  <a:schemeClr val="tx1"/>
                </a:solidFill>
                <a:latin typeface="+mn-lt"/>
                <a:ea typeface="+mn-ea"/>
                <a:cs typeface="+mn-cs"/>
              </a:rPr>
              <a:t>is </a:t>
            </a:r>
            <a:r>
              <a:rPr lang="en-NZ" sz="1200" kern="1200" baseline="0" dirty="0" smtClean="0">
                <a:solidFill>
                  <a:schemeClr val="tx1"/>
                </a:solidFill>
                <a:latin typeface="+mn-lt"/>
                <a:ea typeface="+mn-ea"/>
                <a:cs typeface="+mn-cs"/>
              </a:rPr>
              <a:t>facilitated </a:t>
            </a:r>
            <a:r>
              <a:rPr lang="en-NZ" sz="1200" b="0" kern="1200" baseline="0" dirty="0" smtClean="0">
                <a:solidFill>
                  <a:schemeClr val="tx1"/>
                </a:solidFill>
                <a:latin typeface="+mn-lt"/>
                <a:ea typeface="+mn-ea"/>
                <a:cs typeface="+mn-cs"/>
              </a:rPr>
              <a:t>allowing the addition of new services as well as the provision of multiple se</a:t>
            </a:r>
            <a:r>
              <a:rPr lang="en-NZ" sz="1200" kern="1200" baseline="0" dirty="0" smtClean="0">
                <a:solidFill>
                  <a:schemeClr val="tx1"/>
                </a:solidFill>
                <a:latin typeface="+mn-lt"/>
                <a:ea typeface="+mn-ea"/>
                <a:cs typeface="+mn-cs"/>
              </a:rPr>
              <a:t>rvices in the same functional area.</a:t>
            </a:r>
          </a:p>
          <a:p>
            <a:pPr lvl="1">
              <a:buFont typeface="Arial" pitchFamily="34" charset="0"/>
              <a:buChar char="•"/>
            </a:pPr>
            <a:r>
              <a:rPr lang="en-NZ" sz="1200" kern="1200" baseline="0" dirty="0" smtClean="0">
                <a:solidFill>
                  <a:schemeClr val="tx1"/>
                </a:solidFill>
                <a:latin typeface="+mn-lt"/>
                <a:ea typeface="+mn-ea"/>
                <a:cs typeface="+mn-cs"/>
              </a:rPr>
              <a:t> when a new feature is added, only selected servers need to be modified or added.</a:t>
            </a:r>
          </a:p>
          <a:p>
            <a:pPr lvl="1">
              <a:buFont typeface="Arial" pitchFamily="34" charset="0"/>
              <a:buChar char="•"/>
            </a:pPr>
            <a:r>
              <a:rPr lang="en-NZ" sz="1200" kern="1200" baseline="0" dirty="0" smtClean="0">
                <a:solidFill>
                  <a:schemeClr val="tx1"/>
                </a:solidFill>
                <a:latin typeface="+mn-lt"/>
                <a:ea typeface="+mn-ea"/>
                <a:cs typeface="+mn-cs"/>
              </a:rPr>
              <a:t> The impact of new or modified servers is restricted to a subset of the system. </a:t>
            </a:r>
          </a:p>
          <a:p>
            <a:pPr lvl="1">
              <a:buFont typeface="Arial" pitchFamily="34" charset="0"/>
              <a:buChar char="•"/>
            </a:pPr>
            <a:r>
              <a:rPr lang="en-NZ" sz="1200" kern="1200" baseline="0" dirty="0" smtClean="0">
                <a:solidFill>
                  <a:schemeClr val="tx1"/>
                </a:solidFill>
                <a:latin typeface="+mn-lt"/>
                <a:ea typeface="+mn-ea"/>
                <a:cs typeface="+mn-cs"/>
              </a:rPr>
              <a:t> Modifications do not require building a new kernel.</a:t>
            </a:r>
          </a:p>
          <a:p>
            <a:endParaRPr lang="en-NZ" sz="1200" kern="1200" baseline="0" dirty="0" smtClean="0">
              <a:solidFill>
                <a:schemeClr val="tx1"/>
              </a:solidFill>
              <a:latin typeface="+mn-lt"/>
              <a:ea typeface="+mn-ea"/>
              <a:cs typeface="+mn-cs"/>
            </a:endParaRPr>
          </a:p>
          <a:p>
            <a:r>
              <a:rPr lang="en-NZ" sz="1200" b="1" kern="1200" baseline="0" dirty="0" smtClean="0">
                <a:solidFill>
                  <a:schemeClr val="tx1"/>
                </a:solidFill>
                <a:latin typeface="+mn-lt"/>
                <a:ea typeface="+mn-ea"/>
                <a:cs typeface="+mn-cs"/>
              </a:rPr>
              <a:t>Flexibility</a:t>
            </a:r>
            <a:r>
              <a:rPr lang="en-NZ" sz="1200" b="0" kern="1200" baseline="0" dirty="0" smtClean="0">
                <a:solidFill>
                  <a:schemeClr val="tx1"/>
                </a:solidFill>
                <a:latin typeface="+mn-lt"/>
                <a:ea typeface="+mn-ea"/>
                <a:cs typeface="+mn-cs"/>
              </a:rPr>
              <a:t> </a:t>
            </a:r>
            <a:endParaRPr lang="en-NZ" sz="1200" b="1" kern="1200" baseline="0" dirty="0" smtClean="0">
              <a:solidFill>
                <a:schemeClr val="tx1"/>
              </a:solidFill>
              <a:latin typeface="+mn-lt"/>
              <a:ea typeface="+mn-ea"/>
              <a:cs typeface="+mn-cs"/>
            </a:endParaRPr>
          </a:p>
          <a:p>
            <a:pPr lvl="1">
              <a:buFont typeface="Arial" pitchFamily="34" charset="0"/>
              <a:buChar char="•"/>
            </a:pPr>
            <a:r>
              <a:rPr lang="en-NZ" b="0" i="0" dirty="0" smtClean="0"/>
              <a:t> Existing features can be subtracted to produce a smaller, more efficient implementation. </a:t>
            </a:r>
          </a:p>
          <a:p>
            <a:pPr lvl="1">
              <a:buFont typeface="Arial" pitchFamily="34" charset="0"/>
              <a:buChar char="•"/>
            </a:pPr>
            <a:r>
              <a:rPr lang="en-NZ" b="0" i="0" dirty="0" smtClean="0"/>
              <a:t> If  features are made optional, the base product will appeal to a wider variety of users.</a:t>
            </a:r>
          </a:p>
          <a:p>
            <a:pPr lvl="0">
              <a:buFont typeface="Arial" pitchFamily="34" charset="0"/>
              <a:buNone/>
            </a:pPr>
            <a:endParaRPr lang="en-NZ" b="0" i="0" dirty="0" smtClean="0"/>
          </a:p>
          <a:p>
            <a:pPr lvl="0">
              <a:buFont typeface="Arial" pitchFamily="34" charset="0"/>
              <a:buNone/>
            </a:pPr>
            <a:r>
              <a:rPr lang="en-NZ" b="1" i="0" dirty="0" smtClean="0"/>
              <a:t>Portability</a:t>
            </a:r>
          </a:p>
          <a:p>
            <a:pPr lvl="1">
              <a:buFont typeface="Arial" pitchFamily="34" charset="0"/>
              <a:buChar char="•"/>
            </a:pPr>
            <a:r>
              <a:rPr lang="en-NZ" b="0" i="0" dirty="0" smtClean="0"/>
              <a:t> All or at least much of the processor-specific code is in the microkernel.</a:t>
            </a:r>
          </a:p>
          <a:p>
            <a:pPr lvl="1">
              <a:buFont typeface="Arial" pitchFamily="34" charset="0"/>
              <a:buChar char="•"/>
            </a:pPr>
            <a:r>
              <a:rPr lang="en-NZ" b="0" i="0" dirty="0" smtClean="0"/>
              <a:t> Thus, changes needed to port the system to a new processor are fewer and tend to be arranged in logical groupings.</a:t>
            </a:r>
          </a:p>
          <a:p>
            <a:pPr lvl="0">
              <a:buFont typeface="Arial" pitchFamily="34" charset="0"/>
              <a:buNone/>
            </a:pPr>
            <a:endParaRPr lang="en-NZ" b="1" i="0" dirty="0" smtClean="0"/>
          </a:p>
          <a:p>
            <a:pPr lvl="0">
              <a:buFont typeface="Arial" pitchFamily="34" charset="0"/>
              <a:buNone/>
            </a:pPr>
            <a:r>
              <a:rPr lang="en-NZ" b="1" i="0" dirty="0" smtClean="0"/>
              <a:t>Reliability</a:t>
            </a:r>
          </a:p>
          <a:p>
            <a:pPr lvl="1">
              <a:buFont typeface="Arial" pitchFamily="34" charset="0"/>
              <a:buChar char="•"/>
            </a:pPr>
            <a:r>
              <a:rPr lang="en-NZ" b="0" i="0" dirty="0" smtClean="0"/>
              <a:t> A small microkernel can be rigorously tested. </a:t>
            </a:r>
          </a:p>
          <a:p>
            <a:pPr lvl="1">
              <a:buFont typeface="Arial" pitchFamily="34" charset="0"/>
              <a:buChar char="•"/>
            </a:pPr>
            <a:r>
              <a:rPr lang="en-NZ" b="0" i="0" dirty="0" smtClean="0"/>
              <a:t> Its use of a small number of application programming interfaces (APIs) improves the chance of producing quality code for the OS services outside the kernel. </a:t>
            </a:r>
          </a:p>
          <a:p>
            <a:pPr lvl="0">
              <a:buFont typeface="Arial" pitchFamily="34" charset="0"/>
              <a:buNone/>
            </a:pPr>
            <a:endParaRPr lang="en-NZ" b="0" i="0" dirty="0" smtClean="0"/>
          </a:p>
          <a:p>
            <a:pPr lvl="0">
              <a:buFont typeface="Arial" pitchFamily="34" charset="0"/>
              <a:buNone/>
            </a:pPr>
            <a:r>
              <a:rPr lang="en-NZ" b="1" i="0" dirty="0" smtClean="0"/>
              <a:t>Distributed System Support</a:t>
            </a:r>
          </a:p>
          <a:p>
            <a:pPr lvl="1">
              <a:buFont typeface="Arial" pitchFamily="34" charset="0"/>
              <a:buChar char="•"/>
            </a:pPr>
            <a:r>
              <a:rPr lang="en-NZ" b="0" i="0" dirty="0" smtClean="0"/>
              <a:t> When a message is sent from a client to a server process, the message must include an identifier of the requested service. </a:t>
            </a:r>
          </a:p>
          <a:p>
            <a:pPr lvl="1">
              <a:buFont typeface="Arial" pitchFamily="34" charset="0"/>
              <a:buChar char="•"/>
            </a:pPr>
            <a:r>
              <a:rPr lang="en-NZ" b="0" i="0" dirty="0" smtClean="0"/>
              <a:t> If a distributed system (e.g., a cluster) is configured so that all processes and services have unique identifiers, then in effect there is a single system image at the microkernel level.</a:t>
            </a:r>
          </a:p>
          <a:p>
            <a:pPr lvl="1">
              <a:buFont typeface="Arial" pitchFamily="34" charset="0"/>
              <a:buChar char="•"/>
            </a:pPr>
            <a:r>
              <a:rPr lang="en-NZ" b="0" i="0" baseline="0" dirty="0" smtClean="0"/>
              <a:t> A </a:t>
            </a:r>
            <a:r>
              <a:rPr lang="en-NZ" b="0" i="0" dirty="0" smtClean="0"/>
              <a:t>process can send a message without knowing on which computer the target service resides.</a:t>
            </a:r>
          </a:p>
          <a:p>
            <a:pPr lvl="0">
              <a:buFont typeface="Arial" pitchFamily="34" charset="0"/>
              <a:buNone/>
            </a:pPr>
            <a:endParaRPr lang="en-NZ" b="0" i="0" dirty="0" smtClean="0"/>
          </a:p>
          <a:p>
            <a:pPr lvl="0">
              <a:buFont typeface="Arial" pitchFamily="34" charset="0"/>
              <a:buNone/>
            </a:pPr>
            <a:r>
              <a:rPr lang="en-NZ" b="1" i="0" dirty="0" smtClean="0"/>
              <a:t>Object Oriented Operating Systems</a:t>
            </a:r>
          </a:p>
          <a:p>
            <a:pPr lvl="1">
              <a:buFont typeface="Arial" pitchFamily="34" charset="0"/>
              <a:buChar char="•"/>
            </a:pPr>
            <a:r>
              <a:rPr lang="en-NZ" b="0" i="0" dirty="0" smtClean="0"/>
              <a:t> An object-oriented approach can lend discipline to the design of the microkernel and to the development of modular extensions to the OS.</a:t>
            </a:r>
          </a:p>
          <a:p>
            <a:pPr lvl="1">
              <a:buFont typeface="Arial" pitchFamily="34" charset="0"/>
              <a:buChar char="•"/>
            </a:pPr>
            <a:r>
              <a:rPr lang="en-NZ" b="0" i="0" dirty="0" smtClean="0"/>
              <a:t> </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native process structures and services provided by the Windows Kernel are relatively simple and general purpose, </a:t>
            </a:r>
          </a:p>
          <a:p>
            <a:pPr lvl="1"/>
            <a:r>
              <a:rPr lang="en-NZ" dirty="0" smtClean="0"/>
              <a:t>allowing each OS subsystem to emulate a particular process structure and functionality. </a:t>
            </a:r>
          </a:p>
          <a:p>
            <a:pPr lvl="1"/>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This figure shows a single thread.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In addition, the process has access to a file object and to a section object that defines a section of shared memory.</a:t>
            </a:r>
          </a:p>
          <a:p>
            <a:endParaRPr lang="en-US" b="1" dirty="0" smtClean="0"/>
          </a:p>
          <a:p>
            <a:r>
              <a:rPr lang="en-US" b="1" dirty="0" smtClean="0"/>
              <a:t>TOKEN</a:t>
            </a:r>
          </a:p>
          <a:p>
            <a:r>
              <a:rPr lang="en-US" dirty="0" smtClean="0"/>
              <a:t>Each process is assigned a </a:t>
            </a:r>
            <a:r>
              <a:rPr lang="en-US" b="1" dirty="0" smtClean="0"/>
              <a:t>security </a:t>
            </a:r>
            <a:r>
              <a:rPr lang="en-NZ" b="1" dirty="0" smtClean="0"/>
              <a:t>access token</a:t>
            </a:r>
            <a:r>
              <a:rPr lang="en-NZ" dirty="0" smtClean="0"/>
              <a:t>, called the primary token of the process. </a:t>
            </a:r>
          </a:p>
          <a:p>
            <a:endParaRPr lang="en-NZ" dirty="0" smtClean="0"/>
          </a:p>
          <a:p>
            <a:r>
              <a:rPr lang="en-NZ" dirty="0" smtClean="0"/>
              <a:t>When a user first logs on, Windows creates an access token that includes the security ID for the user.</a:t>
            </a:r>
          </a:p>
          <a:p>
            <a:pPr lvl="1"/>
            <a:r>
              <a:rPr lang="en-NZ" dirty="0" smtClean="0"/>
              <a:t>Every process that is created by or runs on behalf of this user has a copy of this access token.</a:t>
            </a:r>
          </a:p>
          <a:p>
            <a:pPr lvl="0"/>
            <a:endParaRPr lang="en-NZ" dirty="0" smtClean="0"/>
          </a:p>
          <a:p>
            <a:pPr lvl="0"/>
            <a:r>
              <a:rPr lang="en-NZ" dirty="0" smtClean="0"/>
              <a:t>The token is used by windows to validate the user’s ability to access secured objects or to perform restricted functions on the system and on secured objects.</a:t>
            </a:r>
          </a:p>
          <a:p>
            <a:pPr lvl="1"/>
            <a:r>
              <a:rPr lang="en-NZ" dirty="0" smtClean="0"/>
              <a:t>The access token controls whether the process can change its own attributes.</a:t>
            </a:r>
          </a:p>
          <a:p>
            <a:endParaRPr lang="en-NZ" dirty="0" smtClean="0"/>
          </a:p>
          <a:p>
            <a:r>
              <a:rPr lang="en-NZ" dirty="0" smtClean="0"/>
              <a:t>In this case, the process does not have a handle opened to its access token. If the process attempts to open such a handle, the security system determines whether this is permitted and therefore whether the process may change its own attributes.</a:t>
            </a:r>
          </a:p>
          <a:p>
            <a:endParaRPr lang="en-NZ" dirty="0" smtClean="0"/>
          </a:p>
          <a:p>
            <a:r>
              <a:rPr lang="en-NZ" b="1" dirty="0" smtClean="0"/>
              <a:t>ADDRESS SPACE</a:t>
            </a:r>
          </a:p>
          <a:p>
            <a:r>
              <a:rPr lang="en-NZ" sz="1200" kern="1200" baseline="0" dirty="0" smtClean="0">
                <a:solidFill>
                  <a:schemeClr val="tx1"/>
                </a:solidFill>
                <a:latin typeface="+mn-lt"/>
                <a:ea typeface="+mn-ea"/>
                <a:cs typeface="+mn-cs"/>
              </a:rPr>
              <a:t>A series of blocks that define the virtual address space currently assigned to this process.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process cannot directly modify these structures but must rely on the virtual memory manager, which provides a memory allocation</a:t>
            </a:r>
          </a:p>
          <a:p>
            <a:r>
              <a:rPr lang="en-NZ" sz="1200" kern="1200" baseline="0" dirty="0" smtClean="0">
                <a:solidFill>
                  <a:schemeClr val="tx1"/>
                </a:solidFill>
                <a:latin typeface="+mn-lt"/>
                <a:ea typeface="+mn-ea"/>
                <a:cs typeface="+mn-cs"/>
              </a:rPr>
              <a:t>service for the process.</a:t>
            </a:r>
          </a:p>
          <a:p>
            <a:r>
              <a:rPr lang="en-US" b="1" dirty="0" smtClean="0"/>
              <a:t> </a:t>
            </a:r>
          </a:p>
          <a:p>
            <a:r>
              <a:rPr lang="en-US" b="1" dirty="0" smtClean="0"/>
              <a:t>OBJECT TABLE</a:t>
            </a:r>
          </a:p>
          <a:p>
            <a:r>
              <a:rPr lang="en-NZ" sz="1200" kern="1200" baseline="0" dirty="0" smtClean="0">
                <a:solidFill>
                  <a:schemeClr val="tx1"/>
                </a:solidFill>
                <a:latin typeface="+mn-lt"/>
                <a:ea typeface="+mn-ea"/>
                <a:cs typeface="+mn-cs"/>
              </a:rPr>
              <a:t>The process includes an object table, with handles to other objects known to this process.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One handle exists for each thread contained in this object. </a:t>
            </a:r>
          </a:p>
          <a:p>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Each Windows process is represented by an object whose general structure is shown in this figure</a:t>
            </a:r>
          </a:p>
          <a:p>
            <a:endParaRPr lang="en-NZ" sz="1200" kern="1200" baseline="0" dirty="0" smtClean="0">
              <a:solidFill>
                <a:schemeClr val="tx1"/>
              </a:solidFill>
              <a:latin typeface="+mn-lt"/>
              <a:ea typeface="+mn-ea"/>
              <a:cs typeface="+mn-cs"/>
            </a:endParaRPr>
          </a:p>
          <a:p>
            <a:r>
              <a:rPr lang="en-NZ" dirty="0" smtClean="0"/>
              <a:t>The object-oriented structure of Windows facilitates the development of a general purpose process facility. </a:t>
            </a:r>
          </a:p>
          <a:p>
            <a:endParaRPr lang="en-NZ" dirty="0" smtClean="0"/>
          </a:p>
          <a:p>
            <a:r>
              <a:rPr lang="en-NZ" dirty="0" smtClean="0"/>
              <a:t>Windows makes use of two types of process-related objects: processes and threads. </a:t>
            </a:r>
          </a:p>
          <a:p>
            <a:endParaRPr lang="en-NZ" dirty="0" smtClean="0"/>
          </a:p>
          <a:p>
            <a:r>
              <a:rPr lang="en-NZ" dirty="0" smtClean="0"/>
              <a:t>A process corresponds to a user job or application that owns resources, such as memory, and opens files.</a:t>
            </a:r>
          </a:p>
          <a:p>
            <a:pPr lvl="1"/>
            <a:r>
              <a:rPr lang="en-NZ" dirty="0" smtClean="0"/>
              <a:t>A thread is a dispatchable unit of work that executes sequentially and is interruptible, so that the processor can turn to another thread.</a:t>
            </a:r>
          </a:p>
          <a:p>
            <a:pPr lvl="0"/>
            <a:endParaRPr lang="en-NZ" dirty="0" smtClean="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depicts the object structure for a thread object.</a:t>
            </a:r>
            <a:endParaRPr lang="en-US" dirty="0" smtClean="0"/>
          </a:p>
          <a:p>
            <a:endParaRPr lang="en-NZ" dirty="0" smtClean="0"/>
          </a:p>
          <a:p>
            <a:r>
              <a:rPr lang="en-NZ" dirty="0" smtClean="0"/>
              <a:t>A Windows process must contain at least one thread to execute. </a:t>
            </a:r>
          </a:p>
          <a:p>
            <a:endParaRPr lang="en-NZ" dirty="0" smtClean="0"/>
          </a:p>
          <a:p>
            <a:r>
              <a:rPr lang="en-NZ" dirty="0" smtClean="0"/>
              <a:t>That thread may then create other threads. </a:t>
            </a:r>
          </a:p>
          <a:p>
            <a:pPr lvl="1"/>
            <a:r>
              <a:rPr lang="en-NZ" dirty="0" smtClean="0"/>
              <a:t>In a multiprocessor system, multiple threads from the same process may execute in parallel.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smtClean="0">
                <a:solidFill>
                  <a:schemeClr val="tx1"/>
                </a:solidFill>
                <a:latin typeface="+mn-lt"/>
                <a:ea typeface="+mn-ea"/>
                <a:cs typeface="+mn-cs"/>
              </a:rPr>
              <a:t>An existing Windows thread is in one of six states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threads</a:t>
            </a:r>
            <a:r>
              <a:rPr lang="en-NZ" baseline="0" dirty="0" smtClean="0"/>
              <a:t> of any process, in</a:t>
            </a:r>
            <a:r>
              <a:rPr lang="en-NZ" dirty="0" smtClean="0"/>
              <a:t>cluding those of the executive, can run on any processor. </a:t>
            </a:r>
          </a:p>
          <a:p>
            <a:pPr lvl="1"/>
            <a:r>
              <a:rPr lang="en-NZ" dirty="0" smtClean="0"/>
              <a:t>In the absence of affinity restrictions, the microkernel assigns a ready thread to the next available processor. </a:t>
            </a:r>
          </a:p>
          <a:p>
            <a:endParaRPr lang="en-NZ" dirty="0" smtClean="0"/>
          </a:p>
          <a:p>
            <a:r>
              <a:rPr lang="en-NZ" dirty="0" smtClean="0"/>
              <a:t>As a default, the microkernel uses the policy of soft affinity in assigning threads to processors: The dispatcher tries to assign a ready thread to the same processor it last ran on. This helps reuse data still in that processor’s memory caches from the previous execution of the thread. </a:t>
            </a:r>
          </a:p>
          <a:p>
            <a:endParaRPr lang="en-NZ" dirty="0" smtClean="0"/>
          </a:p>
          <a:p>
            <a:r>
              <a:rPr lang="en-NZ" dirty="0" smtClean="0"/>
              <a:t>It is possible for an application to restrict its thread execution to certain processors (hard affinity).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Solaris makes use of four separate thread-related concepts:</a:t>
            </a:r>
          </a:p>
          <a:p>
            <a:pPr lvl="1"/>
            <a:r>
              <a:rPr lang="en-NZ" dirty="0" smtClean="0"/>
              <a:t>• Process: </a:t>
            </a:r>
          </a:p>
          <a:p>
            <a:pPr lvl="2"/>
            <a:r>
              <a:rPr lang="en-NZ" dirty="0" smtClean="0"/>
              <a:t>- includes the user’s address space, stack, and process control block.</a:t>
            </a:r>
          </a:p>
          <a:p>
            <a:pPr lvl="1"/>
            <a:r>
              <a:rPr lang="en-NZ" dirty="0" smtClean="0"/>
              <a:t>• User-level threads: </a:t>
            </a:r>
          </a:p>
          <a:p>
            <a:pPr lvl="2"/>
            <a:r>
              <a:rPr lang="en-NZ" dirty="0" smtClean="0"/>
              <a:t>- Implemented through a threads library in the address space of a process (invisible to the OS).</a:t>
            </a:r>
          </a:p>
          <a:p>
            <a:pPr lvl="2"/>
            <a:r>
              <a:rPr lang="en-NZ" dirty="0" smtClean="0"/>
              <a:t>- A user-level thread (ULT) is a user-created unit of execution within a process.</a:t>
            </a:r>
          </a:p>
          <a:p>
            <a:pPr lvl="1"/>
            <a:r>
              <a:rPr lang="en-NZ" dirty="0" smtClean="0"/>
              <a:t>• Lightweight processes: </a:t>
            </a:r>
          </a:p>
          <a:p>
            <a:pPr lvl="2"/>
            <a:r>
              <a:rPr lang="en-NZ" dirty="0" smtClean="0"/>
              <a:t>- Can be viewed as a mapping between ULTs and kernel threads. </a:t>
            </a:r>
          </a:p>
          <a:p>
            <a:pPr lvl="2">
              <a:buFontTx/>
              <a:buChar char="-"/>
            </a:pPr>
            <a:r>
              <a:rPr lang="en-NZ" dirty="0" smtClean="0"/>
              <a:t>Each LWP supports ULT and maps toone kernel thread. </a:t>
            </a:r>
          </a:p>
          <a:p>
            <a:pPr lvl="2">
              <a:buFontTx/>
              <a:buChar char="-"/>
            </a:pPr>
            <a:r>
              <a:rPr lang="en-NZ" dirty="0" smtClean="0"/>
              <a:t>- LWPs are scheduled by the kernel independently and may execute in parallel on multiprocessors.</a:t>
            </a:r>
          </a:p>
          <a:p>
            <a:pPr lvl="1"/>
            <a:r>
              <a:rPr lang="en-NZ" dirty="0" smtClean="0"/>
              <a:t>• Kernel threads: </a:t>
            </a:r>
          </a:p>
          <a:p>
            <a:pPr lvl="2"/>
            <a:r>
              <a:rPr lang="en-NZ" dirty="0" smtClean="0"/>
              <a:t>Fundamental entities that can be scheduled and dispatched to run on one of the system processors.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Note that there is always exactly one kernel thread for each LWP.</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A process may consists of a single ULT bound to a single LWP. </a:t>
            </a:r>
          </a:p>
          <a:p>
            <a:pPr lvl="1"/>
            <a:r>
              <a:rPr lang="en-NZ" sz="1200" kern="1200" baseline="0" dirty="0" smtClean="0">
                <a:solidFill>
                  <a:schemeClr val="tx1"/>
                </a:solidFill>
                <a:latin typeface="+mn-lt"/>
                <a:ea typeface="+mn-ea"/>
                <a:cs typeface="+mn-cs"/>
              </a:rPr>
              <a:t>In this case, there is a single thread of execution, corresponding to a traditional UNIX process.</a:t>
            </a:r>
          </a:p>
          <a:p>
            <a:pPr lvl="1"/>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When concurrency is not required within a single process, an application uses this process structure.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If an application requires concurrency, </a:t>
            </a:r>
          </a:p>
          <a:p>
            <a:pPr lvl="1">
              <a:buFontTx/>
              <a:buChar char="-"/>
            </a:pPr>
            <a:r>
              <a:rPr lang="en-NZ" sz="1200" kern="1200" baseline="0" dirty="0" smtClean="0">
                <a:solidFill>
                  <a:schemeClr val="tx1"/>
                </a:solidFill>
                <a:latin typeface="+mn-lt"/>
                <a:ea typeface="+mn-ea"/>
                <a:cs typeface="+mn-cs"/>
              </a:rPr>
              <a:t>its process contains multiple threads, </a:t>
            </a:r>
          </a:p>
          <a:p>
            <a:pPr lvl="1">
              <a:buFontTx/>
              <a:buChar char="-"/>
            </a:pPr>
            <a:r>
              <a:rPr lang="en-NZ" sz="1200" kern="1200" baseline="0" dirty="0" smtClean="0">
                <a:solidFill>
                  <a:schemeClr val="tx1"/>
                </a:solidFill>
                <a:latin typeface="+mn-lt"/>
                <a:ea typeface="+mn-ea"/>
                <a:cs typeface="+mn-cs"/>
              </a:rPr>
              <a:t>- each bound to a single LWP, </a:t>
            </a:r>
          </a:p>
          <a:p>
            <a:pPr lvl="1">
              <a:buFontTx/>
              <a:buChar char="-"/>
            </a:pPr>
            <a:r>
              <a:rPr lang="en-NZ" sz="1200" kern="1200" baseline="0" dirty="0" smtClean="0">
                <a:solidFill>
                  <a:schemeClr val="tx1"/>
                </a:solidFill>
                <a:latin typeface="+mn-lt"/>
                <a:ea typeface="+mn-ea"/>
                <a:cs typeface="+mn-cs"/>
              </a:rPr>
              <a:t>- which in turn are each bound to a single kernel thread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Animated Slide</a:t>
            </a:r>
          </a:p>
          <a:p>
            <a:r>
              <a:rPr lang="en-NZ" sz="1200" b="0" kern="1200" baseline="0" dirty="0" smtClean="0">
                <a:solidFill>
                  <a:schemeClr val="tx1"/>
                </a:solidFill>
                <a:latin typeface="+mn-lt"/>
                <a:ea typeface="+mn-ea"/>
                <a:cs typeface="+mn-cs"/>
              </a:rPr>
              <a:t>Point out the traditional unix structure – CLICK to emphasise the change</a:t>
            </a:r>
          </a:p>
          <a:p>
            <a:endParaRPr lang="en-NZ" sz="1200" b="1"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figure compares, in general terms, the process structure of a traditional UNIX system with that of Solaris.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Typical UNIX implementation of a process includes </a:t>
            </a:r>
          </a:p>
          <a:p>
            <a:pPr lvl="1">
              <a:buFont typeface="Arial" pitchFamily="34" charset="0"/>
              <a:buChar char="•"/>
            </a:pPr>
            <a:r>
              <a:rPr lang="en-NZ" sz="1200" kern="1200" baseline="0" dirty="0" smtClean="0">
                <a:solidFill>
                  <a:schemeClr val="tx1"/>
                </a:solidFill>
                <a:latin typeface="+mn-lt"/>
                <a:ea typeface="+mn-ea"/>
                <a:cs typeface="+mn-cs"/>
              </a:rPr>
              <a:t> the process ID; </a:t>
            </a:r>
          </a:p>
          <a:p>
            <a:pPr lvl="1">
              <a:buFont typeface="Arial" pitchFamily="34" charset="0"/>
              <a:buChar char="•"/>
            </a:pPr>
            <a:r>
              <a:rPr lang="en-NZ" sz="1200" kern="1200" baseline="0" dirty="0" smtClean="0">
                <a:solidFill>
                  <a:schemeClr val="tx1"/>
                </a:solidFill>
                <a:latin typeface="+mn-lt"/>
                <a:ea typeface="+mn-ea"/>
                <a:cs typeface="+mn-cs"/>
              </a:rPr>
              <a:t>the user IDs; </a:t>
            </a:r>
          </a:p>
          <a:p>
            <a:pPr lvl="1">
              <a:buFont typeface="Arial" pitchFamily="34" charset="0"/>
              <a:buChar char="•"/>
            </a:pPr>
            <a:r>
              <a:rPr lang="en-NZ" sz="1200" kern="1200" baseline="0" dirty="0" smtClean="0">
                <a:solidFill>
                  <a:schemeClr val="tx1"/>
                </a:solidFill>
                <a:latin typeface="+mn-lt"/>
                <a:ea typeface="+mn-ea"/>
                <a:cs typeface="+mn-cs"/>
              </a:rPr>
              <a:t> a signal dispatch table, which the kernel uses to decide what to do when sending a signal to a process;</a:t>
            </a:r>
          </a:p>
          <a:p>
            <a:pPr lvl="1">
              <a:buFont typeface="Arial" pitchFamily="34" charset="0"/>
              <a:buChar char="•"/>
            </a:pPr>
            <a:r>
              <a:rPr lang="en-NZ" sz="1200" kern="1200" baseline="0" dirty="0" smtClean="0">
                <a:solidFill>
                  <a:schemeClr val="tx1"/>
                </a:solidFill>
                <a:latin typeface="+mn-lt"/>
                <a:ea typeface="+mn-ea"/>
                <a:cs typeface="+mn-cs"/>
              </a:rPr>
              <a:t> file descriptors, which describe the state of files in use by this process; </a:t>
            </a:r>
          </a:p>
          <a:p>
            <a:pPr lvl="1">
              <a:buFont typeface="Arial" pitchFamily="34" charset="0"/>
              <a:buChar char="•"/>
            </a:pPr>
            <a:r>
              <a:rPr lang="en-NZ" sz="1200" kern="1200" baseline="0" dirty="0" smtClean="0">
                <a:solidFill>
                  <a:schemeClr val="tx1"/>
                </a:solidFill>
                <a:latin typeface="+mn-lt"/>
                <a:ea typeface="+mn-ea"/>
                <a:cs typeface="+mn-cs"/>
              </a:rPr>
              <a:t> a memory map, which defines the address space for this process; </a:t>
            </a:r>
          </a:p>
          <a:p>
            <a:pPr lvl="1">
              <a:buFont typeface="Arial" pitchFamily="34" charset="0"/>
              <a:buChar char="•"/>
            </a:pPr>
            <a:r>
              <a:rPr lang="en-NZ" sz="1200" kern="1200" baseline="0" dirty="0" smtClean="0">
                <a:solidFill>
                  <a:schemeClr val="tx1"/>
                </a:solidFill>
                <a:latin typeface="+mn-lt"/>
                <a:ea typeface="+mn-ea"/>
                <a:cs typeface="+mn-cs"/>
              </a:rPr>
              <a:t> and a processor state structure, which includes the kernel stack for this process. </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Solaris retains this basic structure but replaces the processor state block with a list of structures containing one data block for each LWP.</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Multithreading refers to the ability of an OS to support multiple, concurrent paths of execution within a single  process.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LWP data structure includes the following elements:</a:t>
            </a:r>
          </a:p>
          <a:p>
            <a:pPr lvl="1"/>
            <a:r>
              <a:rPr lang="en-NZ" sz="1200" kern="1200" baseline="0" dirty="0" smtClean="0">
                <a:solidFill>
                  <a:schemeClr val="tx1"/>
                </a:solidFill>
                <a:latin typeface="+mn-lt"/>
                <a:ea typeface="+mn-ea"/>
                <a:cs typeface="+mn-cs"/>
              </a:rPr>
              <a:t>• An LWP identifier</a:t>
            </a:r>
          </a:p>
          <a:p>
            <a:pPr lvl="1"/>
            <a:r>
              <a:rPr lang="en-NZ" sz="1200" kern="1200" baseline="0" dirty="0" smtClean="0">
                <a:solidFill>
                  <a:schemeClr val="tx1"/>
                </a:solidFill>
                <a:latin typeface="+mn-lt"/>
                <a:ea typeface="+mn-ea"/>
                <a:cs typeface="+mn-cs"/>
              </a:rPr>
              <a:t>• The priority of this LWP and hence the kernel thread that supports it</a:t>
            </a:r>
          </a:p>
          <a:p>
            <a:pPr lvl="1"/>
            <a:r>
              <a:rPr lang="en-NZ" sz="1200" kern="1200" baseline="0" dirty="0" smtClean="0">
                <a:solidFill>
                  <a:schemeClr val="tx1"/>
                </a:solidFill>
                <a:latin typeface="+mn-lt"/>
                <a:ea typeface="+mn-ea"/>
                <a:cs typeface="+mn-cs"/>
              </a:rPr>
              <a:t>• A signal mask that tells the kernel which signals will be accepted</a:t>
            </a:r>
          </a:p>
          <a:p>
            <a:pPr lvl="1"/>
            <a:r>
              <a:rPr lang="en-NZ" sz="1200" kern="1200" baseline="0" dirty="0" smtClean="0">
                <a:solidFill>
                  <a:schemeClr val="tx1"/>
                </a:solidFill>
                <a:latin typeface="+mn-lt"/>
                <a:ea typeface="+mn-ea"/>
                <a:cs typeface="+mn-cs"/>
              </a:rPr>
              <a:t>• Saved values of user-level registers (when the LWP is not running)</a:t>
            </a:r>
          </a:p>
          <a:p>
            <a:pPr lvl="1"/>
            <a:r>
              <a:rPr lang="en-NZ" sz="1200" kern="1200" baseline="0" dirty="0" smtClean="0">
                <a:solidFill>
                  <a:schemeClr val="tx1"/>
                </a:solidFill>
                <a:latin typeface="+mn-lt"/>
                <a:ea typeface="+mn-ea"/>
                <a:cs typeface="+mn-cs"/>
              </a:rPr>
              <a:t>• The kernel stack for this LWP, which includes </a:t>
            </a:r>
          </a:p>
          <a:p>
            <a:pPr lvl="2">
              <a:buFontTx/>
              <a:buChar char="-"/>
            </a:pPr>
            <a:r>
              <a:rPr lang="en-NZ" sz="1200" kern="1200" baseline="0" dirty="0" smtClean="0">
                <a:solidFill>
                  <a:schemeClr val="tx1"/>
                </a:solidFill>
                <a:latin typeface="+mn-lt"/>
                <a:ea typeface="+mn-ea"/>
                <a:cs typeface="+mn-cs"/>
              </a:rPr>
              <a:t>system call arguments, </a:t>
            </a:r>
          </a:p>
          <a:p>
            <a:pPr lvl="2">
              <a:buFontTx/>
              <a:buChar char="-"/>
            </a:pPr>
            <a:r>
              <a:rPr lang="en-NZ" sz="1200" kern="1200" baseline="0" dirty="0" smtClean="0">
                <a:solidFill>
                  <a:schemeClr val="tx1"/>
                </a:solidFill>
                <a:latin typeface="+mn-lt"/>
                <a:ea typeface="+mn-ea"/>
                <a:cs typeface="+mn-cs"/>
              </a:rPr>
              <a:t>- results, and </a:t>
            </a:r>
          </a:p>
          <a:p>
            <a:pPr lvl="2">
              <a:buFontTx/>
              <a:buChar char="-"/>
            </a:pPr>
            <a:r>
              <a:rPr lang="en-NZ" sz="1200" kern="1200" baseline="0" dirty="0" smtClean="0">
                <a:solidFill>
                  <a:schemeClr val="tx1"/>
                </a:solidFill>
                <a:latin typeface="+mn-lt"/>
                <a:ea typeface="+mn-ea"/>
                <a:cs typeface="+mn-cs"/>
              </a:rPr>
              <a:t>- error codes for each call level</a:t>
            </a:r>
          </a:p>
          <a:p>
            <a:pPr lvl="1"/>
            <a:r>
              <a:rPr lang="en-NZ" sz="1200" kern="1200" baseline="0" dirty="0" smtClean="0">
                <a:solidFill>
                  <a:schemeClr val="tx1"/>
                </a:solidFill>
                <a:latin typeface="+mn-lt"/>
                <a:ea typeface="+mn-ea"/>
                <a:cs typeface="+mn-cs"/>
              </a:rPr>
              <a:t>• Resource usage and profiling data</a:t>
            </a:r>
          </a:p>
          <a:p>
            <a:pPr lvl="1"/>
            <a:r>
              <a:rPr lang="en-NZ" sz="1200" kern="1200" baseline="0" dirty="0" smtClean="0">
                <a:solidFill>
                  <a:schemeClr val="tx1"/>
                </a:solidFill>
                <a:latin typeface="+mn-lt"/>
                <a:ea typeface="+mn-ea"/>
                <a:cs typeface="+mn-cs"/>
              </a:rPr>
              <a:t>• Pointer to the corresponding kernel thread</a:t>
            </a:r>
          </a:p>
          <a:p>
            <a:pPr lvl="1"/>
            <a:r>
              <a:rPr lang="en-NZ" sz="1200" kern="1200" baseline="0" dirty="0" smtClean="0">
                <a:solidFill>
                  <a:schemeClr val="tx1"/>
                </a:solidFill>
                <a:latin typeface="+mn-lt"/>
                <a:ea typeface="+mn-ea"/>
                <a:cs typeface="+mn-cs"/>
              </a:rPr>
              <a:t>• Pointer to the process structure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a:t>
            </a:r>
            <a:r>
              <a:rPr lang="en-NZ" b="1" dirty="0" smtClean="0"/>
              <a:t>simplified </a:t>
            </a:r>
            <a:r>
              <a:rPr lang="en-NZ" dirty="0" smtClean="0"/>
              <a:t>view of both thread execution states.</a:t>
            </a:r>
          </a:p>
          <a:p>
            <a:endParaRPr lang="en-NZ" dirty="0" smtClean="0"/>
          </a:p>
          <a:p>
            <a:r>
              <a:rPr lang="en-NZ" sz="1200" kern="1200" baseline="0" dirty="0" smtClean="0">
                <a:solidFill>
                  <a:schemeClr val="tx1"/>
                </a:solidFill>
                <a:latin typeface="+mn-lt"/>
                <a:ea typeface="+mn-ea"/>
                <a:cs typeface="+mn-cs"/>
              </a:rPr>
              <a:t>These states reflect the execution status of both a kernel thread and the LWP bound to it.</a:t>
            </a:r>
          </a:p>
          <a:p>
            <a:pPr lvl="1"/>
            <a:r>
              <a:rPr lang="en-NZ" sz="1200" kern="1200" baseline="0" dirty="0" smtClean="0">
                <a:solidFill>
                  <a:schemeClr val="tx1"/>
                </a:solidFill>
                <a:latin typeface="+mn-lt"/>
                <a:ea typeface="+mn-ea"/>
                <a:cs typeface="+mn-cs"/>
              </a:rPr>
              <a:t>- Some kernel threads are not associated with an LWP; </a:t>
            </a:r>
          </a:p>
          <a:p>
            <a:pPr lvl="1">
              <a:buFontTx/>
              <a:buChar char="-"/>
            </a:pPr>
            <a:r>
              <a:rPr lang="en-NZ" sz="1200" kern="1200" baseline="0" dirty="0" smtClean="0">
                <a:solidFill>
                  <a:schemeClr val="tx1"/>
                </a:solidFill>
                <a:latin typeface="+mn-lt"/>
                <a:ea typeface="+mn-ea"/>
                <a:cs typeface="+mn-cs"/>
              </a:rPr>
              <a:t>the same execution diagram applies.</a:t>
            </a:r>
          </a:p>
          <a:p>
            <a:pPr lvl="0">
              <a:buFontTx/>
              <a:buNone/>
            </a:pPr>
            <a:r>
              <a:rPr lang="en-NZ" sz="1200" kern="1200" baseline="0" dirty="0" smtClean="0">
                <a:solidFill>
                  <a:schemeClr val="tx1"/>
                </a:solidFill>
                <a:latin typeface="+mn-lt"/>
                <a:ea typeface="+mn-ea"/>
                <a:cs typeface="+mn-cs"/>
              </a:rPr>
              <a:t/>
            </a:r>
            <a:br>
              <a:rPr lang="en-NZ" sz="1200" kern="1200" baseline="0" dirty="0" smtClean="0">
                <a:solidFill>
                  <a:schemeClr val="tx1"/>
                </a:solidFill>
                <a:latin typeface="+mn-lt"/>
                <a:ea typeface="+mn-ea"/>
                <a:cs typeface="+mn-cs"/>
              </a:rPr>
            </a:br>
            <a:r>
              <a:rPr lang="en-NZ" sz="1200" kern="1200" baseline="0" dirty="0" smtClean="0">
                <a:solidFill>
                  <a:schemeClr val="tx1"/>
                </a:solidFill>
                <a:latin typeface="+mn-lt"/>
                <a:ea typeface="+mn-ea"/>
                <a:cs typeface="+mn-cs"/>
              </a:rPr>
              <a:t>The states are as follows:</a:t>
            </a:r>
          </a:p>
          <a:p>
            <a:pPr lvl="1">
              <a:buFont typeface="Arial" pitchFamily="34" charset="0"/>
              <a:buChar char="•"/>
            </a:pPr>
            <a:r>
              <a:rPr lang="en-NZ" sz="1200" kern="1200" baseline="0" dirty="0" smtClean="0">
                <a:solidFill>
                  <a:schemeClr val="tx1"/>
                </a:solidFill>
                <a:latin typeface="+mn-lt"/>
                <a:ea typeface="+mn-ea"/>
                <a:cs typeface="+mn-cs"/>
              </a:rPr>
              <a:t> RUN: </a:t>
            </a:r>
          </a:p>
          <a:p>
            <a:pPr lvl="2">
              <a:buFont typeface="Arial" pitchFamily="34" charset="0"/>
              <a:buNone/>
            </a:pPr>
            <a:r>
              <a:rPr lang="en-NZ" sz="1200" kern="1200" baseline="0" dirty="0" smtClean="0">
                <a:solidFill>
                  <a:schemeClr val="tx1"/>
                </a:solidFill>
                <a:latin typeface="+mn-lt"/>
                <a:ea typeface="+mn-ea"/>
                <a:cs typeface="+mn-cs"/>
              </a:rPr>
              <a:t>- The thread is runnable; that is, the thread is ready to execute.</a:t>
            </a:r>
          </a:p>
          <a:p>
            <a:pPr lvl="1">
              <a:buFont typeface="Arial" pitchFamily="34" charset="0"/>
              <a:buChar char="•"/>
            </a:pPr>
            <a:r>
              <a:rPr lang="en-NZ" sz="1200" kern="1200" baseline="0" dirty="0" smtClean="0">
                <a:solidFill>
                  <a:schemeClr val="tx1"/>
                </a:solidFill>
                <a:latin typeface="+mn-lt"/>
                <a:ea typeface="+mn-ea"/>
                <a:cs typeface="+mn-cs"/>
              </a:rPr>
              <a:t> ONPROC: </a:t>
            </a:r>
          </a:p>
          <a:p>
            <a:pPr lvl="2">
              <a:buFontTx/>
              <a:buNone/>
            </a:pPr>
            <a:r>
              <a:rPr lang="en-NZ" sz="1200" kern="1200" baseline="0" dirty="0" smtClean="0">
                <a:solidFill>
                  <a:schemeClr val="tx1"/>
                </a:solidFill>
                <a:latin typeface="+mn-lt"/>
                <a:ea typeface="+mn-ea"/>
                <a:cs typeface="+mn-cs"/>
              </a:rPr>
              <a:t>- The thread is executing on a processor.</a:t>
            </a:r>
          </a:p>
          <a:p>
            <a:pPr lvl="1">
              <a:buFont typeface="Arial" pitchFamily="34" charset="0"/>
              <a:buChar char="•"/>
            </a:pPr>
            <a:r>
              <a:rPr lang="en-NZ" sz="1200" kern="1200" baseline="0" dirty="0" smtClean="0">
                <a:solidFill>
                  <a:schemeClr val="tx1"/>
                </a:solidFill>
                <a:latin typeface="+mn-lt"/>
                <a:ea typeface="+mn-ea"/>
                <a:cs typeface="+mn-cs"/>
              </a:rPr>
              <a:t> SLEEP: </a:t>
            </a:r>
          </a:p>
          <a:p>
            <a:pPr lvl="2">
              <a:buFontTx/>
              <a:buNone/>
            </a:pPr>
            <a:r>
              <a:rPr lang="en-NZ" sz="1200" kern="1200" baseline="0" dirty="0" smtClean="0">
                <a:solidFill>
                  <a:schemeClr val="tx1"/>
                </a:solidFill>
                <a:latin typeface="+mn-lt"/>
                <a:ea typeface="+mn-ea"/>
                <a:cs typeface="+mn-cs"/>
              </a:rPr>
              <a:t>-The thread is blocked.</a:t>
            </a:r>
          </a:p>
          <a:p>
            <a:pPr lvl="1">
              <a:buFont typeface="Arial" pitchFamily="34" charset="0"/>
              <a:buChar char="•"/>
            </a:pPr>
            <a:r>
              <a:rPr lang="en-NZ" sz="1200" kern="1200" baseline="0" dirty="0" smtClean="0">
                <a:solidFill>
                  <a:schemeClr val="tx1"/>
                </a:solidFill>
                <a:latin typeface="+mn-lt"/>
                <a:ea typeface="+mn-ea"/>
                <a:cs typeface="+mn-cs"/>
              </a:rPr>
              <a:t> STOP:</a:t>
            </a:r>
          </a:p>
          <a:p>
            <a:pPr lvl="2">
              <a:buFontTx/>
              <a:buNone/>
            </a:pPr>
            <a:r>
              <a:rPr lang="en-NZ" sz="1200" kern="1200" baseline="0" dirty="0" smtClean="0">
                <a:solidFill>
                  <a:schemeClr val="tx1"/>
                </a:solidFill>
                <a:latin typeface="+mn-lt"/>
                <a:ea typeface="+mn-ea"/>
                <a:cs typeface="+mn-cs"/>
              </a:rPr>
              <a:t>- The thread is stopped.</a:t>
            </a:r>
          </a:p>
          <a:p>
            <a:pPr lvl="1">
              <a:buFont typeface="Arial" pitchFamily="34" charset="0"/>
              <a:buChar char="•"/>
            </a:pPr>
            <a:r>
              <a:rPr lang="en-NZ" sz="1200" kern="1200" baseline="0" dirty="0" smtClean="0">
                <a:solidFill>
                  <a:schemeClr val="tx1"/>
                </a:solidFill>
                <a:latin typeface="+mn-lt"/>
                <a:ea typeface="+mn-ea"/>
                <a:cs typeface="+mn-cs"/>
              </a:rPr>
              <a:t> ZOMBIE: </a:t>
            </a:r>
          </a:p>
          <a:p>
            <a:pPr lvl="2">
              <a:buFontTx/>
              <a:buChar char="-"/>
            </a:pPr>
            <a:r>
              <a:rPr lang="en-NZ" sz="1200" kern="1200" baseline="0" dirty="0" smtClean="0">
                <a:solidFill>
                  <a:schemeClr val="tx1"/>
                </a:solidFill>
                <a:latin typeface="+mn-lt"/>
                <a:ea typeface="+mn-ea"/>
                <a:cs typeface="+mn-cs"/>
              </a:rPr>
              <a:t>The thread has terminated.</a:t>
            </a:r>
          </a:p>
          <a:p>
            <a:pPr lvl="1">
              <a:buFont typeface="Arial" pitchFamily="34" charset="0"/>
              <a:buChar char="•"/>
            </a:pPr>
            <a:r>
              <a:rPr lang="en-NZ" sz="1200" kern="1200" baseline="0" dirty="0" smtClean="0">
                <a:solidFill>
                  <a:schemeClr val="tx1"/>
                </a:solidFill>
                <a:latin typeface="+mn-lt"/>
                <a:ea typeface="+mn-ea"/>
                <a:cs typeface="+mn-cs"/>
              </a:rPr>
              <a:t> FREE: </a:t>
            </a:r>
          </a:p>
          <a:p>
            <a:pPr lvl="2">
              <a:buFontTx/>
              <a:buChar char="-"/>
            </a:pPr>
            <a:r>
              <a:rPr lang="en-NZ" sz="1200" kern="1200" baseline="0" dirty="0" smtClean="0">
                <a:solidFill>
                  <a:schemeClr val="tx1"/>
                </a:solidFill>
                <a:latin typeface="+mn-lt"/>
                <a:ea typeface="+mn-ea"/>
                <a:cs typeface="+mn-cs"/>
              </a:rPr>
              <a:t>Thread resources have been released </a:t>
            </a:r>
          </a:p>
          <a:p>
            <a:pPr lvl="2">
              <a:buFontTx/>
              <a:buChar char="-"/>
            </a:pPr>
            <a:r>
              <a:rPr lang="en-NZ" sz="1200" b="1" kern="1200" baseline="0" dirty="0" smtClean="0">
                <a:solidFill>
                  <a:schemeClr val="tx1"/>
                </a:solidFill>
                <a:latin typeface="+mn-lt"/>
                <a:ea typeface="+mn-ea"/>
                <a:cs typeface="+mn-cs"/>
              </a:rPr>
              <a:t>and </a:t>
            </a:r>
            <a:r>
              <a:rPr lang="en-NZ" sz="1200" kern="1200" baseline="0" dirty="0" smtClean="0">
                <a:solidFill>
                  <a:schemeClr val="tx1"/>
                </a:solidFill>
                <a:latin typeface="+mn-lt"/>
                <a:ea typeface="+mn-ea"/>
                <a:cs typeface="+mn-cs"/>
              </a:rPr>
              <a:t>the thread is awaiting removal from the OS thread data structure.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 or task, in Linux is represented by a task_struct data structure. </a:t>
            </a:r>
          </a:p>
          <a:p>
            <a:endParaRPr lang="en-NZ" dirty="0" smtClean="0"/>
          </a:p>
          <a:p>
            <a:r>
              <a:rPr lang="en-NZ" dirty="0" smtClean="0"/>
              <a:t>The task_struct data structure contains information in a number of categories: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Running: </a:t>
            </a:r>
          </a:p>
          <a:p>
            <a:pPr lvl="1">
              <a:buFont typeface="Arial" pitchFamily="34" charset="0"/>
              <a:buChar char="•"/>
            </a:pPr>
            <a:r>
              <a:rPr lang="en-NZ" b="1" dirty="0" smtClean="0"/>
              <a:t> </a:t>
            </a:r>
            <a:r>
              <a:rPr lang="en-NZ" dirty="0" smtClean="0"/>
              <a:t>Corresponds to two states. </a:t>
            </a:r>
          </a:p>
          <a:p>
            <a:pPr lvl="2">
              <a:buFontTx/>
              <a:buChar char="-"/>
            </a:pPr>
            <a:r>
              <a:rPr lang="en-NZ" dirty="0" smtClean="0"/>
              <a:t>A Running process is either executing or </a:t>
            </a:r>
          </a:p>
          <a:p>
            <a:pPr lvl="2">
              <a:buFontTx/>
              <a:buChar char="-"/>
            </a:pPr>
            <a:r>
              <a:rPr lang="en-NZ" dirty="0" smtClean="0"/>
              <a:t> it is ready to execute.</a:t>
            </a:r>
          </a:p>
          <a:p>
            <a:pPr lvl="0">
              <a:buFont typeface="Arial" pitchFamily="34" charset="0"/>
              <a:buNone/>
            </a:pPr>
            <a:r>
              <a:rPr lang="en-NZ" b="1" dirty="0" smtClean="0"/>
              <a:t>Interruptible: </a:t>
            </a:r>
          </a:p>
          <a:p>
            <a:pPr lvl="1">
              <a:buFont typeface="Arial" pitchFamily="34" charset="0"/>
              <a:buChar char="•"/>
            </a:pPr>
            <a:r>
              <a:rPr lang="en-NZ" dirty="0" smtClean="0"/>
              <a:t> A blocked state, in which the process is waiting for an event, such as the end of an I/O operation, the availability of a resource, or a signal from another process.</a:t>
            </a:r>
          </a:p>
          <a:p>
            <a:pPr lvl="0"/>
            <a:r>
              <a:rPr lang="en-NZ" b="1" dirty="0" smtClean="0"/>
              <a:t>Uninterruptible</a:t>
            </a:r>
            <a:r>
              <a:rPr lang="en-NZ" dirty="0" smtClean="0"/>
              <a:t>: </a:t>
            </a:r>
          </a:p>
          <a:p>
            <a:pPr lvl="1">
              <a:buFont typeface="Arial" pitchFamily="34" charset="0"/>
              <a:buChar char="•"/>
            </a:pPr>
            <a:r>
              <a:rPr lang="en-NZ" dirty="0" smtClean="0"/>
              <a:t> Another blocked state. </a:t>
            </a:r>
          </a:p>
          <a:p>
            <a:pPr lvl="1">
              <a:buFont typeface="Arial" pitchFamily="34" charset="0"/>
              <a:buChar char="•"/>
            </a:pPr>
            <a:r>
              <a:rPr lang="en-NZ" dirty="0" smtClean="0"/>
              <a:t> The difference between the Interruptible state is that in this state, a process is waiting directly on hardware conditions and therefore will not handle any signals.</a:t>
            </a:r>
          </a:p>
          <a:p>
            <a:r>
              <a:rPr lang="en-NZ" b="1" dirty="0" smtClean="0"/>
              <a:t>Stopped</a:t>
            </a:r>
            <a:r>
              <a:rPr lang="en-NZ" dirty="0" smtClean="0"/>
              <a:t>: </a:t>
            </a:r>
          </a:p>
          <a:p>
            <a:pPr lvl="1">
              <a:buFont typeface="Arial" pitchFamily="34" charset="0"/>
              <a:buChar char="•"/>
            </a:pPr>
            <a:r>
              <a:rPr lang="en-NZ" dirty="0" smtClean="0"/>
              <a:t> The process has been halted and can only resume by positive action from another process. </a:t>
            </a:r>
          </a:p>
          <a:p>
            <a:pPr lvl="1">
              <a:buFont typeface="Arial" pitchFamily="34" charset="0"/>
              <a:buChar char="•"/>
            </a:pPr>
            <a:r>
              <a:rPr lang="en-NZ" dirty="0" smtClean="0"/>
              <a:t> E.G., a process that is being debugged can be put into the Stopped state.</a:t>
            </a:r>
          </a:p>
          <a:p>
            <a:r>
              <a:rPr lang="en-NZ" b="1" dirty="0" smtClean="0"/>
              <a:t>Zombie</a:t>
            </a:r>
            <a:r>
              <a:rPr lang="en-NZ" dirty="0" smtClean="0"/>
              <a:t>: </a:t>
            </a:r>
          </a:p>
          <a:p>
            <a:pPr lvl="1">
              <a:buFont typeface="Arial" pitchFamily="34" charset="0"/>
              <a:buChar char="•"/>
            </a:pPr>
            <a:r>
              <a:rPr lang="en-NZ" dirty="0" smtClean="0"/>
              <a:t> The process has been terminated but, for some reason, still must have its task structure in the process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smtClean="0"/>
              <a:t>Animated Slide</a:t>
            </a:r>
          </a:p>
          <a:p>
            <a:r>
              <a:rPr lang="en-NZ" b="1" dirty="0" smtClean="0"/>
              <a:t>Onload</a:t>
            </a:r>
            <a:r>
              <a:rPr lang="en-NZ" b="0" dirty="0" smtClean="0"/>
              <a:t> Enlarges top-left</a:t>
            </a:r>
            <a:r>
              <a:rPr lang="en-NZ" b="0" baseline="0" dirty="0" smtClean="0"/>
              <a:t> to discuss DOS</a:t>
            </a:r>
          </a:p>
          <a:p>
            <a:r>
              <a:rPr lang="en-NZ" b="1" baseline="0" dirty="0" smtClean="0"/>
              <a:t>Click1:</a:t>
            </a:r>
            <a:r>
              <a:rPr lang="en-NZ" b="0" baseline="0" dirty="0" smtClean="0"/>
              <a:t> Enlarges bottom-left for Unix</a:t>
            </a:r>
          </a:p>
          <a:p>
            <a:endParaRPr lang="en-NZ" b="0" baseline="0" dirty="0" smtClean="0"/>
          </a:p>
          <a:p>
            <a:r>
              <a:rPr lang="en-NZ" dirty="0" smtClean="0"/>
              <a:t>Single Threaded approach: The traditional approach of a single thread of execution per process, in which the concept of a thread is not recognized, examples are</a:t>
            </a:r>
          </a:p>
          <a:p>
            <a:pPr lvl="1">
              <a:buFont typeface="Arial" pitchFamily="34" charset="0"/>
              <a:buChar char="•"/>
            </a:pPr>
            <a:r>
              <a:rPr lang="en-NZ" dirty="0" smtClean="0"/>
              <a:t>MS DOS (single process, single thread)</a:t>
            </a:r>
          </a:p>
          <a:p>
            <a:pPr lvl="1">
              <a:buFont typeface="Arial" pitchFamily="34" charset="0"/>
              <a:buChar char="•"/>
            </a:pPr>
            <a:r>
              <a:rPr lang="en-NZ" dirty="0" smtClean="0"/>
              <a:t>Unix  (multiple, single threaded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Animated Slide</a:t>
            </a:r>
          </a:p>
          <a:p>
            <a:r>
              <a:rPr lang="en-US" b="1" dirty="0" smtClean="0"/>
              <a:t>Onload: </a:t>
            </a:r>
            <a:r>
              <a:rPr lang="en-US" b="0" dirty="0" smtClean="0"/>
              <a:t>Emphasis</a:t>
            </a:r>
            <a:r>
              <a:rPr lang="en-US" b="0" baseline="0" dirty="0" smtClean="0"/>
              <a:t> on top-right and JRE (single process, multiple thread), </a:t>
            </a:r>
          </a:p>
          <a:p>
            <a:r>
              <a:rPr lang="en-US" b="1" baseline="0" dirty="0" smtClean="0"/>
              <a:t>Click 1: </a:t>
            </a:r>
            <a:r>
              <a:rPr lang="en-US" b="0" baseline="0" dirty="0" smtClean="0"/>
              <a:t>Emphasis on multiple processes with multiple threads – this is the main topic of this chapter</a:t>
            </a:r>
          </a:p>
          <a:p>
            <a:endParaRPr lang="en-US" b="0" baseline="0" dirty="0" smtClean="0"/>
          </a:p>
          <a:p>
            <a:r>
              <a:rPr lang="en-NZ" dirty="0" smtClean="0"/>
              <a:t>JRE  is an example of a system of one process with multiple threads. </a:t>
            </a:r>
          </a:p>
          <a:p>
            <a:endParaRPr lang="en-NZ" dirty="0" smtClean="0"/>
          </a:p>
          <a:p>
            <a:r>
              <a:rPr lang="en-NZ" dirty="0" smtClean="0"/>
              <a:t>Of main interest in this chapter is the use of multiple processes, each of which support multiple threads.</a:t>
            </a:r>
          </a:p>
          <a:p>
            <a:pPr lvl="1"/>
            <a:r>
              <a:rPr lang="en-NZ" dirty="0" smtClean="0"/>
              <a:t>Examples include:</a:t>
            </a:r>
          </a:p>
          <a:p>
            <a:pPr lvl="2">
              <a:buFont typeface="Arial" pitchFamily="34" charset="0"/>
              <a:buChar char="•"/>
            </a:pPr>
            <a:r>
              <a:rPr lang="en-NZ" baseline="0" dirty="0" smtClean="0"/>
              <a:t> </a:t>
            </a:r>
            <a:r>
              <a:rPr lang="en-NZ" dirty="0" smtClean="0"/>
              <a:t>Windows, </a:t>
            </a:r>
          </a:p>
          <a:p>
            <a:pPr lvl="2">
              <a:buFont typeface="Arial" pitchFamily="34" charset="0"/>
              <a:buChar char="•"/>
            </a:pPr>
            <a:r>
              <a:rPr lang="en-NZ" dirty="0" smtClean="0"/>
              <a:t>Solaris, </a:t>
            </a:r>
          </a:p>
          <a:p>
            <a:pPr lvl="2">
              <a:buFont typeface="Arial" pitchFamily="34" charset="0"/>
              <a:buChar char="•"/>
            </a:pPr>
            <a:r>
              <a:rPr lang="en-NZ" dirty="0" smtClean="0"/>
              <a:t>and many modern versions of UNIX.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multithreaded environment, a process is defined as the unit of resource allocation and a unit of protection.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Within a process, there may be one or more threads, each with the following:</a:t>
            </a:r>
          </a:p>
          <a:p>
            <a:r>
              <a:rPr lang="en-NZ" dirty="0" smtClean="0"/>
              <a:t>• A thread execution state (Running, Ready, etc.).</a:t>
            </a:r>
          </a:p>
          <a:p>
            <a:r>
              <a:rPr lang="en-NZ" dirty="0" smtClean="0"/>
              <a:t>• A saved thread context when not running; </a:t>
            </a:r>
          </a:p>
          <a:p>
            <a:endParaRPr lang="en-NZ" dirty="0" smtClean="0"/>
          </a:p>
          <a:p>
            <a:r>
              <a:rPr lang="en-NZ" dirty="0" smtClean="0"/>
              <a:t>one way to view a thread is as an independent program counter operating within a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9/2/2016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9/2/2016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9/2/2016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9/2/2016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9/2/2016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9/2/2016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9/2/2016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gif"/></Relationships>
</file>

<file path=ppt/slides/_rels/slide60.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smtClean="0"/>
              <a:t>Chapter 4</a:t>
            </a:r>
            <a:br>
              <a:rPr lang="en-US" dirty="0" smtClean="0"/>
            </a:br>
            <a:r>
              <a:rPr lang="en-US" dirty="0" smtClean="0"/>
              <a:t>Threads, SMP, and Microkernels</a:t>
            </a:r>
          </a:p>
        </p:txBody>
      </p:sp>
      <p:sp>
        <p:nvSpPr>
          <p:cNvPr id="4" name="Footer Placeholder 3"/>
          <p:cNvSpPr>
            <a:spLocks noGrp="1"/>
          </p:cNvSpPr>
          <p:nvPr>
            <p:ph type="ftr" sz="quarter" idx="11"/>
          </p:nvPr>
        </p:nvSpPr>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br>
              <a:rPr lang="en-US" dirty="0" smtClean="0"/>
            </a:br>
            <a:endParaRPr lang="en-US" dirty="0"/>
          </a:p>
        </p:txBody>
      </p:sp>
      <p:sp>
        <p:nvSpPr>
          <p:cNvPr id="9"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10" name="Subtitle 9"/>
          <p:cNvSpPr>
            <a:spLocks noGrp="1"/>
          </p:cNvSpPr>
          <p:nvPr>
            <p:ph type="subTitle" idx="1"/>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One view…</a:t>
            </a:r>
            <a:endParaRPr lang="en-NZ" dirty="0"/>
          </a:p>
        </p:txBody>
      </p:sp>
      <p:sp>
        <p:nvSpPr>
          <p:cNvPr id="3" name="Content Placeholder 2"/>
          <p:cNvSpPr>
            <a:spLocks noGrp="1"/>
          </p:cNvSpPr>
          <p:nvPr>
            <p:ph idx="1"/>
          </p:nvPr>
        </p:nvSpPr>
        <p:spPr/>
        <p:txBody>
          <a:bodyPr/>
          <a:lstStyle/>
          <a:p>
            <a:pPr lvl="1"/>
            <a:endParaRPr lang="en-US" i="1" dirty="0" smtClean="0"/>
          </a:p>
          <a:p>
            <a:r>
              <a:rPr lang="en-NZ" i="1" dirty="0" smtClean="0"/>
              <a:t>One way to view a thread is as an independent program counter operating </a:t>
            </a:r>
            <a:r>
              <a:rPr lang="en-NZ" b="1" i="1" u="sng" dirty="0" smtClean="0"/>
              <a:t>within </a:t>
            </a:r>
            <a:r>
              <a:rPr lang="en-NZ" i="1" dirty="0" smtClean="0"/>
              <a:t>a process.</a:t>
            </a:r>
          </a:p>
          <a:p>
            <a:endParaRPr lang="en-US" i="1" dirty="0" smtClean="0"/>
          </a:p>
          <a:p>
            <a:endParaRPr lang="en-NZ" i="1"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Threads vs. processes </a:t>
            </a:r>
            <a:endParaRPr lang="en-US" dirty="0"/>
          </a:p>
        </p:txBody>
      </p:sp>
      <p:pic>
        <p:nvPicPr>
          <p:cNvPr id="4" name="Content Placeholder 3" descr="Fig04_02.gif"/>
          <p:cNvPicPr>
            <a:picLocks noGrp="1" noChangeAspect="1"/>
          </p:cNvPicPr>
          <p:nvPr>
            <p:ph idx="1"/>
          </p:nvPr>
        </p:nvPicPr>
        <p:blipFill>
          <a:blip r:embed="rId3"/>
          <a:stretch>
            <a:fillRect/>
          </a:stretch>
        </p:blipFill>
        <p:spPr>
          <a:xfrm>
            <a:off x="1143000" y="1228725"/>
            <a:ext cx="7438985" cy="5172075"/>
          </a:xfr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Threads</a:t>
            </a:r>
            <a:endParaRPr lang="en-US" dirty="0"/>
          </a:p>
        </p:txBody>
      </p:sp>
      <p:sp>
        <p:nvSpPr>
          <p:cNvPr id="3" name="Content Placeholder 2"/>
          <p:cNvSpPr>
            <a:spLocks noGrp="1"/>
          </p:cNvSpPr>
          <p:nvPr>
            <p:ph idx="1"/>
          </p:nvPr>
        </p:nvSpPr>
        <p:spPr/>
        <p:txBody>
          <a:bodyPr/>
          <a:lstStyle/>
          <a:p>
            <a:r>
              <a:rPr lang="en-US" dirty="0" smtClean="0"/>
              <a:t>Takes less time to create a new thread than a process</a:t>
            </a:r>
          </a:p>
          <a:p>
            <a:r>
              <a:rPr lang="en-US" dirty="0" smtClean="0"/>
              <a:t>Less time to terminate a thread than a process</a:t>
            </a:r>
          </a:p>
          <a:p>
            <a:r>
              <a:rPr lang="en-US" dirty="0" smtClean="0"/>
              <a:t>Switching between two threads takes less time that switching processes</a:t>
            </a:r>
          </a:p>
          <a:p>
            <a:r>
              <a:rPr lang="en-NZ" dirty="0" smtClean="0"/>
              <a:t>Threads can communicate with each other </a:t>
            </a:r>
          </a:p>
          <a:p>
            <a:pPr lvl="1"/>
            <a:r>
              <a:rPr lang="en-NZ" dirty="0" smtClean="0"/>
              <a:t>without invoking the kernel</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use in a </a:t>
            </a:r>
            <a:br>
              <a:rPr lang="en-US" dirty="0" smtClean="0"/>
            </a:br>
            <a:r>
              <a:rPr lang="en-US" dirty="0" smtClean="0"/>
              <a:t>Single-User System</a:t>
            </a:r>
            <a:endParaRPr lang="en-US" dirty="0"/>
          </a:p>
        </p:txBody>
      </p:sp>
      <p:sp>
        <p:nvSpPr>
          <p:cNvPr id="3" name="Content Placeholder 2"/>
          <p:cNvSpPr>
            <a:spLocks noGrp="1"/>
          </p:cNvSpPr>
          <p:nvPr>
            <p:ph idx="1"/>
          </p:nvPr>
        </p:nvSpPr>
        <p:spPr/>
        <p:txBody>
          <a:bodyPr/>
          <a:lstStyle/>
          <a:p>
            <a:r>
              <a:rPr lang="en-US" dirty="0" smtClean="0"/>
              <a:t>Foreground and background work</a:t>
            </a:r>
          </a:p>
          <a:p>
            <a:r>
              <a:rPr lang="en-US" dirty="0" smtClean="0"/>
              <a:t>Asynchronous processing</a:t>
            </a:r>
          </a:p>
          <a:p>
            <a:r>
              <a:rPr lang="en-US" dirty="0" smtClean="0"/>
              <a:t>Speed of execution</a:t>
            </a:r>
          </a:p>
          <a:p>
            <a:r>
              <a:rPr lang="en-US" dirty="0" smtClean="0"/>
              <a:t>Modular program structure</a:t>
            </a:r>
          </a:p>
          <a:p>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r>
              <a:rPr lang="en-NZ" dirty="0" smtClean="0"/>
              <a:t>Several actions that affect all of the threads in a process </a:t>
            </a:r>
          </a:p>
          <a:p>
            <a:pPr lvl="1"/>
            <a:r>
              <a:rPr lang="en-NZ" dirty="0" smtClean="0"/>
              <a:t>The OS must manage these at the process level. </a:t>
            </a:r>
          </a:p>
          <a:p>
            <a:r>
              <a:rPr lang="en-NZ" dirty="0" smtClean="0"/>
              <a:t>Examples:</a:t>
            </a:r>
          </a:p>
          <a:p>
            <a:pPr lvl="1"/>
            <a:r>
              <a:rPr lang="en-US" dirty="0" smtClean="0"/>
              <a:t>Suspending a process involves suspending all threads of the process </a:t>
            </a:r>
          </a:p>
          <a:p>
            <a:pPr lvl="1"/>
            <a:r>
              <a:rPr lang="en-US" dirty="0" smtClean="0"/>
              <a:t>Termination of a process, terminates all threads within the process</a:t>
            </a:r>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similar </a:t>
            </a:r>
            <a:br>
              <a:rPr lang="en-US" dirty="0" smtClean="0"/>
            </a:br>
            <a:r>
              <a:rPr lang="en-US" dirty="0" smtClean="0"/>
              <a:t>to Processes</a:t>
            </a:r>
            <a:endParaRPr lang="en-US" dirty="0"/>
          </a:p>
        </p:txBody>
      </p:sp>
      <p:sp>
        <p:nvSpPr>
          <p:cNvPr id="3" name="Content Placeholder 2"/>
          <p:cNvSpPr>
            <a:spLocks noGrp="1"/>
          </p:cNvSpPr>
          <p:nvPr>
            <p:ph idx="1"/>
          </p:nvPr>
        </p:nvSpPr>
        <p:spPr/>
        <p:txBody>
          <a:bodyPr/>
          <a:lstStyle/>
          <a:p>
            <a:r>
              <a:rPr lang="en-NZ" dirty="0" smtClean="0"/>
              <a:t>Threads have execution states and may synchronize with one another.</a:t>
            </a:r>
          </a:p>
          <a:p>
            <a:pPr lvl="1"/>
            <a:r>
              <a:rPr lang="en-NZ" dirty="0" smtClean="0"/>
              <a:t>Similar to processes</a:t>
            </a:r>
          </a:p>
          <a:p>
            <a:r>
              <a:rPr lang="en-NZ" dirty="0" smtClean="0"/>
              <a:t>We look at these two aspects of thread functionality in turn.</a:t>
            </a:r>
          </a:p>
          <a:p>
            <a:pPr lvl="1"/>
            <a:r>
              <a:rPr lang="en-NZ" dirty="0" smtClean="0"/>
              <a:t>States </a:t>
            </a:r>
          </a:p>
          <a:p>
            <a:pPr lvl="1"/>
            <a:r>
              <a:rPr lang="en-NZ" dirty="0" smtClean="0"/>
              <a:t>Synchronisation</a:t>
            </a:r>
            <a:endParaRPr lang="en-US" dirty="0"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Thread Execution States</a:t>
            </a:r>
            <a:endParaRPr lang="en-NZ" dirty="0"/>
          </a:p>
        </p:txBody>
      </p:sp>
      <p:sp>
        <p:nvSpPr>
          <p:cNvPr id="3" name="Content Placeholder 2"/>
          <p:cNvSpPr>
            <a:spLocks noGrp="1"/>
          </p:cNvSpPr>
          <p:nvPr>
            <p:ph idx="1"/>
          </p:nvPr>
        </p:nvSpPr>
        <p:spPr/>
        <p:txBody>
          <a:bodyPr/>
          <a:lstStyle/>
          <a:p>
            <a:r>
              <a:rPr lang="en-US" dirty="0" smtClean="0"/>
              <a:t>States associated with a change in thread state</a:t>
            </a:r>
          </a:p>
          <a:p>
            <a:pPr lvl="1"/>
            <a:r>
              <a:rPr lang="en-US" dirty="0" smtClean="0"/>
              <a:t>Spawn (another thread)</a:t>
            </a:r>
          </a:p>
          <a:p>
            <a:pPr lvl="1"/>
            <a:r>
              <a:rPr lang="en-US" dirty="0" smtClean="0"/>
              <a:t>Block</a:t>
            </a:r>
          </a:p>
          <a:p>
            <a:pPr lvl="2"/>
            <a:r>
              <a:rPr lang="en-US" dirty="0" smtClean="0"/>
              <a:t>Issue: will blocking a thread block other, or  </a:t>
            </a:r>
            <a:r>
              <a:rPr lang="en-US" i="1" dirty="0" smtClean="0"/>
              <a:t>all,</a:t>
            </a:r>
            <a:r>
              <a:rPr lang="en-US" dirty="0" smtClean="0"/>
              <a:t> threads</a:t>
            </a:r>
          </a:p>
          <a:p>
            <a:pPr lvl="1"/>
            <a:r>
              <a:rPr lang="en-US" dirty="0" smtClean="0"/>
              <a:t>Unblock</a:t>
            </a:r>
          </a:p>
          <a:p>
            <a:pPr lvl="1"/>
            <a:r>
              <a:rPr lang="en-US" dirty="0" smtClean="0"/>
              <a:t>Finish (thread)</a:t>
            </a:r>
          </a:p>
          <a:p>
            <a:pPr lvl="2"/>
            <a:r>
              <a:rPr lang="en-US" dirty="0" smtClean="0"/>
              <a:t>Deallocate register context and stacks</a:t>
            </a:r>
          </a:p>
          <a:p>
            <a:endParaRPr lang="en-US" dirty="0" smtClean="0"/>
          </a:p>
          <a:p>
            <a:endParaRPr lang="en-NZ"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a:t>
            </a:r>
            <a:br>
              <a:rPr lang="en-NZ" dirty="0" smtClean="0"/>
            </a:br>
            <a:r>
              <a:rPr lang="en-NZ" dirty="0" smtClean="0"/>
              <a:t>Remote Procedure Call</a:t>
            </a:r>
            <a:endParaRPr lang="en-NZ" dirty="0"/>
          </a:p>
        </p:txBody>
      </p:sp>
      <p:sp>
        <p:nvSpPr>
          <p:cNvPr id="6" name="Content Placeholder 5"/>
          <p:cNvSpPr>
            <a:spLocks noGrp="1"/>
          </p:cNvSpPr>
          <p:nvPr>
            <p:ph idx="1"/>
          </p:nvPr>
        </p:nvSpPr>
        <p:spPr/>
        <p:txBody>
          <a:bodyPr/>
          <a:lstStyle/>
          <a:p>
            <a:r>
              <a:rPr lang="en-NZ" dirty="0" smtClean="0"/>
              <a:t>Consider:</a:t>
            </a:r>
          </a:p>
          <a:p>
            <a:pPr lvl="1"/>
            <a:r>
              <a:rPr lang="en-NZ" dirty="0" smtClean="0"/>
              <a:t>A program that performs two remote procedure calls (RPCs) </a:t>
            </a:r>
          </a:p>
          <a:p>
            <a:pPr lvl="1"/>
            <a:r>
              <a:rPr lang="en-NZ" dirty="0" smtClean="0"/>
              <a:t> to two different hosts </a:t>
            </a:r>
          </a:p>
          <a:p>
            <a:pPr lvl="1"/>
            <a:r>
              <a:rPr lang="en-NZ" dirty="0" smtClean="0"/>
              <a:t>to obtain a combined result.</a:t>
            </a:r>
            <a:endParaRPr lang="en-NZ"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a:t>
            </a:r>
            <a:br>
              <a:rPr lang="en-US" dirty="0" smtClean="0"/>
            </a:br>
            <a:r>
              <a:rPr lang="en-US" dirty="0" smtClean="0"/>
              <a:t>Using Single Thread</a:t>
            </a:r>
            <a:endParaRPr lang="en-US" dirty="0"/>
          </a:p>
        </p:txBody>
      </p:sp>
      <p:pic>
        <p:nvPicPr>
          <p:cNvPr id="4" name="Content Placeholder 3" descr="Fig04_03a.gif"/>
          <p:cNvPicPr>
            <a:picLocks noGrp="1" noChangeAspect="1"/>
          </p:cNvPicPr>
          <p:nvPr>
            <p:ph idx="1"/>
          </p:nvPr>
        </p:nvPicPr>
        <p:blipFill>
          <a:blip r:embed="rId3"/>
          <a:stretch>
            <a:fillRect/>
          </a:stretch>
        </p:blipFill>
        <p:spPr>
          <a:xfrm>
            <a:off x="364634" y="1981200"/>
            <a:ext cx="8017366" cy="4098968"/>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Using </a:t>
            </a:r>
            <a:br>
              <a:rPr lang="en-US" dirty="0" smtClean="0"/>
            </a:br>
            <a:r>
              <a:rPr lang="en-US" dirty="0" smtClean="0"/>
              <a:t>One Thread per Server</a:t>
            </a:r>
            <a:endParaRPr lang="en-US" dirty="0"/>
          </a:p>
        </p:txBody>
      </p:sp>
      <p:pic>
        <p:nvPicPr>
          <p:cNvPr id="4" name="Content Placeholder 3" descr="Fig04_03b.gif"/>
          <p:cNvPicPr>
            <a:picLocks noGrp="1" noChangeAspect="1"/>
          </p:cNvPicPr>
          <p:nvPr>
            <p:ph idx="1"/>
          </p:nvPr>
        </p:nvPicPr>
        <p:blipFill>
          <a:blip r:embed="rId3"/>
          <a:stretch>
            <a:fillRect/>
          </a:stretch>
        </p:blipFill>
        <p:spPr>
          <a:xfrm>
            <a:off x="1447800" y="1752600"/>
            <a:ext cx="5934813" cy="3928874"/>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Threads: Resource ownership and execution</a:t>
            </a:r>
          </a:p>
          <a:p>
            <a:r>
              <a:rPr lang="en-NZ" dirty="0" smtClean="0"/>
              <a:t>Symmetric multiprocessing (SMP).</a:t>
            </a:r>
          </a:p>
          <a:p>
            <a:r>
              <a:rPr lang="en-NZ" dirty="0" smtClean="0"/>
              <a:t>Microkernel</a:t>
            </a:r>
          </a:p>
          <a:p>
            <a:r>
              <a:rPr lang="en-NZ" dirty="0" smtClean="0"/>
              <a:t>Case Studies of threads and SMP:</a:t>
            </a:r>
          </a:p>
          <a:p>
            <a:pPr lvl="1"/>
            <a:r>
              <a:rPr lang="en-NZ" dirty="0" smtClean="0"/>
              <a:t>Windows</a:t>
            </a:r>
          </a:p>
          <a:p>
            <a:pPr lvl="1"/>
            <a:r>
              <a:rPr lang="en-NZ" dirty="0" smtClean="0"/>
              <a:t>Solaris</a:t>
            </a:r>
          </a:p>
          <a:p>
            <a:pPr lvl="1"/>
            <a:r>
              <a:rPr lang="en-NZ" dirty="0" smtClean="0"/>
              <a:t>Linux</a:t>
            </a:r>
            <a:endParaRPr lang="en-NZ" dirty="0"/>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a:t>
            </a:r>
            <a:br>
              <a:rPr lang="en-US" dirty="0" smtClean="0"/>
            </a:br>
            <a:r>
              <a:rPr lang="en-US" dirty="0" smtClean="0"/>
              <a:t>on a Uniprocessor</a:t>
            </a:r>
            <a:endParaRPr lang="en-US" dirty="0"/>
          </a:p>
        </p:txBody>
      </p:sp>
      <p:pic>
        <p:nvPicPr>
          <p:cNvPr id="4" name="Content Placeholder 3" descr="Fig04_04.gif"/>
          <p:cNvPicPr>
            <a:picLocks noGrp="1" noChangeAspect="1"/>
          </p:cNvPicPr>
          <p:nvPr>
            <p:ph idx="1"/>
          </p:nvPr>
        </p:nvPicPr>
        <p:blipFill>
          <a:blip r:embed="rId3"/>
          <a:stretch>
            <a:fillRect/>
          </a:stretch>
        </p:blipFill>
        <p:spPr>
          <a:xfrm>
            <a:off x="1752600" y="1552575"/>
            <a:ext cx="5559835" cy="4924425"/>
          </a:xfr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PageMaker</a:t>
            </a:r>
            <a:endParaRPr lang="en-US" dirty="0"/>
          </a:p>
        </p:txBody>
      </p:sp>
      <p:pic>
        <p:nvPicPr>
          <p:cNvPr id="4" name="Content Placeholder 3" descr="Fig04_05.gif"/>
          <p:cNvPicPr>
            <a:picLocks noGrp="1" noChangeAspect="1"/>
          </p:cNvPicPr>
          <p:nvPr>
            <p:ph idx="1"/>
          </p:nvPr>
        </p:nvPicPr>
        <p:blipFill>
          <a:blip r:embed="rId3"/>
          <a:stretch>
            <a:fillRect/>
          </a:stretch>
        </p:blipFill>
        <p:spPr>
          <a:xfrm>
            <a:off x="2667000" y="1219200"/>
            <a:ext cx="3818021" cy="5334000"/>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Categories of </a:t>
            </a:r>
            <a:br>
              <a:rPr lang="en-NZ" dirty="0" smtClean="0"/>
            </a:br>
            <a:r>
              <a:rPr lang="en-NZ" dirty="0" smtClean="0"/>
              <a:t>Thread Implementation</a:t>
            </a:r>
            <a:endParaRPr lang="en-NZ" dirty="0"/>
          </a:p>
        </p:txBody>
      </p:sp>
      <p:sp>
        <p:nvSpPr>
          <p:cNvPr id="3" name="Content Placeholder 2"/>
          <p:cNvSpPr>
            <a:spLocks noGrp="1"/>
          </p:cNvSpPr>
          <p:nvPr>
            <p:ph idx="1"/>
          </p:nvPr>
        </p:nvSpPr>
        <p:spPr/>
        <p:txBody>
          <a:bodyPr/>
          <a:lstStyle/>
          <a:p>
            <a:r>
              <a:rPr lang="en-NZ" dirty="0" smtClean="0"/>
              <a:t>User Level Thread (ULT)</a:t>
            </a:r>
          </a:p>
          <a:p>
            <a:endParaRPr lang="en-NZ" dirty="0" smtClean="0"/>
          </a:p>
          <a:p>
            <a:r>
              <a:rPr lang="en-NZ" dirty="0" smtClean="0"/>
              <a:t>Kernel level Thread (KLT) </a:t>
            </a:r>
            <a:r>
              <a:rPr lang="en-NZ" sz="2800" dirty="0" smtClean="0"/>
              <a:t>also called:</a:t>
            </a:r>
            <a:endParaRPr lang="en-NZ" dirty="0" smtClean="0"/>
          </a:p>
          <a:p>
            <a:pPr lvl="1"/>
            <a:r>
              <a:rPr lang="en-NZ" dirty="0" smtClean="0"/>
              <a:t>kernel-supported threads </a:t>
            </a:r>
          </a:p>
          <a:p>
            <a:pPr lvl="1"/>
            <a:r>
              <a:rPr lang="en-NZ" dirty="0" smtClean="0"/>
              <a:t>lightweight processes.</a:t>
            </a:r>
            <a:endParaRPr lang="en-NZ"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User-Level Threads</a:t>
            </a:r>
            <a:endParaRPr lang="en-US" dirty="0"/>
          </a:p>
        </p:txBody>
      </p:sp>
      <p:sp>
        <p:nvSpPr>
          <p:cNvPr id="3" name="Content Placeholder 2"/>
          <p:cNvSpPr>
            <a:spLocks noGrp="1"/>
          </p:cNvSpPr>
          <p:nvPr>
            <p:ph idx="1"/>
          </p:nvPr>
        </p:nvSpPr>
        <p:spPr>
          <a:xfrm>
            <a:off x="457200" y="1600200"/>
            <a:ext cx="4343400" cy="4953000"/>
          </a:xfrm>
        </p:spPr>
        <p:txBody>
          <a:bodyPr/>
          <a:lstStyle/>
          <a:p>
            <a:r>
              <a:rPr lang="en-US" dirty="0" smtClean="0"/>
              <a:t>All thread management is done by the application</a:t>
            </a:r>
          </a:p>
          <a:p>
            <a:r>
              <a:rPr lang="en-US" dirty="0" smtClean="0"/>
              <a:t>The kernel is not aware of the existence of threads</a:t>
            </a:r>
          </a:p>
          <a:p>
            <a:endParaRPr lang="en-US" dirty="0"/>
          </a:p>
        </p:txBody>
      </p:sp>
      <p:pic>
        <p:nvPicPr>
          <p:cNvPr id="2051" name="Picture 3"/>
          <p:cNvPicPr>
            <a:picLocks noChangeAspect="1" noChangeArrowheads="1"/>
          </p:cNvPicPr>
          <p:nvPr/>
        </p:nvPicPr>
        <p:blipFill>
          <a:blip r:embed="rId3"/>
          <a:srcRect/>
          <a:stretch>
            <a:fillRect/>
          </a:stretch>
        </p:blipFill>
        <p:spPr bwMode="auto">
          <a:xfrm>
            <a:off x="4846637" y="1431925"/>
            <a:ext cx="4144963" cy="3992563"/>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NZ" sz="4000" dirty="0" smtClean="0"/>
              <a:t>Relationships between  ULT</a:t>
            </a:r>
            <a:br>
              <a:rPr lang="en-NZ" sz="4000" dirty="0" smtClean="0"/>
            </a:br>
            <a:r>
              <a:rPr lang="en-NZ" sz="4000" dirty="0" smtClean="0"/>
              <a:t>Thread and Process States</a:t>
            </a:r>
            <a:endParaRPr lang="en-NZ" sz="4000" dirty="0"/>
          </a:p>
        </p:txBody>
      </p:sp>
      <p:pic>
        <p:nvPicPr>
          <p:cNvPr id="4" name="Content Placeholder 3" descr="Fig04_07.gif"/>
          <p:cNvPicPr>
            <a:picLocks noGrp="1" noChangeAspect="1"/>
          </p:cNvPicPr>
          <p:nvPr>
            <p:ph idx="1"/>
          </p:nvPr>
        </p:nvPicPr>
        <p:blipFill>
          <a:blip r:embed="rId2"/>
          <a:stretch>
            <a:fillRect/>
          </a:stretch>
        </p:blipFill>
        <p:spPr>
          <a:xfrm>
            <a:off x="1367117" y="1600200"/>
            <a:ext cx="6409765" cy="4953000"/>
          </a:xfr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Kernel-Level Threads</a:t>
            </a:r>
            <a:endParaRPr lang="en-US" dirty="0"/>
          </a:p>
        </p:txBody>
      </p:sp>
      <p:sp>
        <p:nvSpPr>
          <p:cNvPr id="3" name="Content Placeholder 2"/>
          <p:cNvSpPr>
            <a:spLocks noGrp="1"/>
          </p:cNvSpPr>
          <p:nvPr>
            <p:ph idx="1"/>
          </p:nvPr>
        </p:nvSpPr>
        <p:spPr>
          <a:xfrm>
            <a:off x="3657600" y="1600200"/>
            <a:ext cx="5029200" cy="4953000"/>
          </a:xfrm>
        </p:spPr>
        <p:txBody>
          <a:bodyPr/>
          <a:lstStyle/>
          <a:p>
            <a:r>
              <a:rPr lang="en-US" dirty="0" smtClean="0"/>
              <a:t>Kernel maintains context information for the process and the threads </a:t>
            </a:r>
          </a:p>
          <a:p>
            <a:pPr lvl="1"/>
            <a:r>
              <a:rPr lang="en-US" dirty="0" smtClean="0"/>
              <a:t>No thread management done by application</a:t>
            </a:r>
          </a:p>
          <a:p>
            <a:r>
              <a:rPr lang="en-US" dirty="0" smtClean="0"/>
              <a:t>Scheduling is done on a thread basis</a:t>
            </a:r>
          </a:p>
          <a:p>
            <a:r>
              <a:rPr lang="en-US" dirty="0" smtClean="0"/>
              <a:t>Windows is an example of this approach</a:t>
            </a:r>
          </a:p>
          <a:p>
            <a:endParaRPr lang="en-US" dirty="0"/>
          </a:p>
        </p:txBody>
      </p:sp>
      <p:pic>
        <p:nvPicPr>
          <p:cNvPr id="4" name="Content Placeholder 3" descr="Fig4_6b.gif"/>
          <p:cNvPicPr>
            <a:picLocks noChangeAspect="1"/>
          </p:cNvPicPr>
          <p:nvPr/>
        </p:nvPicPr>
        <p:blipFill>
          <a:blip r:embed="rId3"/>
          <a:stretch>
            <a:fillRect/>
          </a:stretch>
        </p:blipFill>
        <p:spPr bwMode="auto">
          <a:xfrm>
            <a:off x="0" y="1524000"/>
            <a:ext cx="3557588" cy="4610892"/>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Advantages of KLT</a:t>
            </a:r>
            <a:endParaRPr lang="en-NZ" dirty="0"/>
          </a:p>
        </p:txBody>
      </p:sp>
      <p:sp>
        <p:nvSpPr>
          <p:cNvPr id="3" name="Content Placeholder 2"/>
          <p:cNvSpPr>
            <a:spLocks noGrp="1"/>
          </p:cNvSpPr>
          <p:nvPr>
            <p:ph idx="1"/>
          </p:nvPr>
        </p:nvSpPr>
        <p:spPr/>
        <p:txBody>
          <a:bodyPr/>
          <a:lstStyle/>
          <a:p>
            <a:r>
              <a:rPr lang="en-NZ" dirty="0" smtClean="0"/>
              <a:t>The kernel can simultaneously schedule multiple threads from the same process on multiple processors. </a:t>
            </a:r>
          </a:p>
          <a:p>
            <a:r>
              <a:rPr lang="en-NZ" dirty="0" smtClean="0"/>
              <a:t>If one thread in a process is blocked, the kernel can schedule another thread of the same process.</a:t>
            </a:r>
          </a:p>
          <a:p>
            <a:r>
              <a:rPr lang="en-NZ" dirty="0" smtClean="0"/>
              <a:t> Kernel routines themselves can be multithreaded.</a:t>
            </a:r>
          </a:p>
          <a:p>
            <a:endParaRPr lang="en-NZ"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Disadvantage of KLT</a:t>
            </a:r>
            <a:endParaRPr lang="en-NZ" dirty="0"/>
          </a:p>
        </p:txBody>
      </p:sp>
      <p:sp>
        <p:nvSpPr>
          <p:cNvPr id="3" name="Content Placeholder 2"/>
          <p:cNvSpPr>
            <a:spLocks noGrp="1"/>
          </p:cNvSpPr>
          <p:nvPr>
            <p:ph idx="1"/>
          </p:nvPr>
        </p:nvSpPr>
        <p:spPr/>
        <p:txBody>
          <a:bodyPr/>
          <a:lstStyle/>
          <a:p>
            <a:r>
              <a:rPr lang="en-NZ" dirty="0" smtClean="0"/>
              <a:t>The transfer of control from one thread to another within the same process requires a mode switch to the kernel</a:t>
            </a:r>
            <a:endParaRPr lang="en-NZ"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Approaches</a:t>
            </a:r>
            <a:endParaRPr lang="en-US" dirty="0"/>
          </a:p>
        </p:txBody>
      </p:sp>
      <p:sp>
        <p:nvSpPr>
          <p:cNvPr id="3" name="Content Placeholder 2"/>
          <p:cNvSpPr>
            <a:spLocks noGrp="1"/>
          </p:cNvSpPr>
          <p:nvPr>
            <p:ph idx="1"/>
          </p:nvPr>
        </p:nvSpPr>
        <p:spPr>
          <a:xfrm>
            <a:off x="457200" y="1600200"/>
            <a:ext cx="5029200" cy="4953000"/>
          </a:xfrm>
        </p:spPr>
        <p:txBody>
          <a:bodyPr/>
          <a:lstStyle/>
          <a:p>
            <a:r>
              <a:rPr lang="en-US" dirty="0" smtClean="0"/>
              <a:t>Thread creation done in the user space</a:t>
            </a:r>
          </a:p>
          <a:p>
            <a:r>
              <a:rPr lang="en-US" dirty="0" smtClean="0"/>
              <a:t>Bulk of scheduling and synchronization of threads by the application</a:t>
            </a:r>
          </a:p>
          <a:p>
            <a:endParaRPr lang="en-US" dirty="0" smtClean="0"/>
          </a:p>
          <a:p>
            <a:r>
              <a:rPr lang="en-US" dirty="0" smtClean="0"/>
              <a:t>Example is Solaris</a:t>
            </a:r>
          </a:p>
          <a:p>
            <a:endParaRPr lang="en-US" dirty="0"/>
          </a:p>
        </p:txBody>
      </p:sp>
      <p:pic>
        <p:nvPicPr>
          <p:cNvPr id="4" name="Content Placeholder 3" descr="Fig04_06c.gif"/>
          <p:cNvPicPr>
            <a:picLocks noChangeAspect="1"/>
          </p:cNvPicPr>
          <p:nvPr/>
        </p:nvPicPr>
        <p:blipFill>
          <a:blip r:embed="rId3"/>
          <a:stretch>
            <a:fillRect/>
          </a:stretch>
        </p:blipFill>
        <p:spPr bwMode="auto">
          <a:xfrm>
            <a:off x="5410200" y="1449711"/>
            <a:ext cx="3733800" cy="4951089"/>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a:t>
            </a:r>
            <a:br>
              <a:rPr lang="en-US" dirty="0" smtClean="0"/>
            </a:br>
            <a:r>
              <a:rPr lang="en-US" dirty="0" smtClean="0"/>
              <a:t>Thread and Processes</a:t>
            </a:r>
            <a:endParaRPr lang="en-US" dirty="0"/>
          </a:p>
        </p:txBody>
      </p:sp>
      <p:pic>
        <p:nvPicPr>
          <p:cNvPr id="5" name="Content Placeholder 4" descr="Table04_02.gif"/>
          <p:cNvPicPr>
            <a:picLocks noGrp="1" noChangeAspect="1"/>
          </p:cNvPicPr>
          <p:nvPr>
            <p:ph idx="1"/>
          </p:nvPr>
        </p:nvPicPr>
        <p:blipFill>
          <a:blip r:embed="rId3"/>
          <a:stretch>
            <a:fillRect/>
          </a:stretch>
        </p:blipFill>
        <p:spPr>
          <a:xfrm>
            <a:off x="593360" y="1600200"/>
            <a:ext cx="7957279" cy="4953000"/>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Processes and Threads</a:t>
            </a:r>
          </a:p>
        </p:txBody>
      </p:sp>
      <p:sp>
        <p:nvSpPr>
          <p:cNvPr id="4" name="Content Placeholder 3"/>
          <p:cNvSpPr>
            <a:spLocks noGrp="1"/>
          </p:cNvSpPr>
          <p:nvPr>
            <p:ph idx="1"/>
          </p:nvPr>
        </p:nvSpPr>
        <p:spPr/>
        <p:txBody>
          <a:bodyPr/>
          <a:lstStyle/>
          <a:p>
            <a:r>
              <a:rPr lang="en-US" dirty="0" smtClean="0"/>
              <a:t>Processes have two characteristics:</a:t>
            </a:r>
          </a:p>
          <a:p>
            <a:pPr lvl="1"/>
            <a:r>
              <a:rPr lang="en-US" b="1" dirty="0" smtClean="0"/>
              <a:t>Resource ownership </a:t>
            </a:r>
            <a:r>
              <a:rPr lang="en-US" dirty="0" smtClean="0"/>
              <a:t>- process includes a virtual address space to hold the process image</a:t>
            </a:r>
          </a:p>
          <a:p>
            <a:pPr lvl="1"/>
            <a:r>
              <a:rPr lang="en-US" b="1" dirty="0" smtClean="0"/>
              <a:t>Scheduling/execution</a:t>
            </a:r>
            <a:r>
              <a:rPr lang="en-US" dirty="0" smtClean="0"/>
              <a:t> - follows an execution path that may be interleaved with other processes</a:t>
            </a:r>
          </a:p>
          <a:p>
            <a:r>
              <a:rPr lang="en-US" dirty="0" smtClean="0"/>
              <a:t>These two characteristics are treated independently by the operating system</a:t>
            </a:r>
          </a:p>
          <a:p>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Threads: Resource ownership and execution</a:t>
            </a:r>
          </a:p>
          <a:p>
            <a:r>
              <a:rPr lang="en-NZ" dirty="0" smtClean="0">
                <a:solidFill>
                  <a:schemeClr val="accent1">
                    <a:lumMod val="75000"/>
                  </a:schemeClr>
                </a:solidFill>
              </a:rPr>
              <a:t>Symmetric multiprocessing (SMP).</a:t>
            </a:r>
          </a:p>
          <a:p>
            <a:r>
              <a:rPr lang="en-NZ" dirty="0" smtClean="0"/>
              <a:t>Microkernel</a:t>
            </a:r>
          </a:p>
          <a:p>
            <a:r>
              <a:rPr lang="en-NZ" dirty="0" smtClean="0"/>
              <a:t>Case Studies of threads and SMP:</a:t>
            </a:r>
          </a:p>
          <a:p>
            <a:pPr lvl="1"/>
            <a:r>
              <a:rPr lang="en-NZ" dirty="0" smtClean="0"/>
              <a:t>Windows</a:t>
            </a:r>
          </a:p>
          <a:p>
            <a:pPr lvl="1"/>
            <a:r>
              <a:rPr lang="en-NZ" dirty="0" smtClean="0"/>
              <a:t>Solaris</a:t>
            </a:r>
          </a:p>
          <a:p>
            <a:pPr lvl="1"/>
            <a:r>
              <a:rPr lang="en-NZ" dirty="0" smtClean="0"/>
              <a:t>Linux</a:t>
            </a:r>
            <a:endParaRPr lang="en-NZ" dirty="0"/>
          </a:p>
        </p:txBody>
      </p:sp>
      <p:cxnSp>
        <p:nvCxnSpPr>
          <p:cNvPr id="4" name="Straight Arrow Connector 3"/>
          <p:cNvCxnSpPr/>
          <p:nvPr/>
        </p:nvCxnSpPr>
        <p:spPr>
          <a:xfrm>
            <a:off x="76200" y="2970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Traditional View</a:t>
            </a:r>
            <a:endParaRPr lang="en-NZ" dirty="0"/>
          </a:p>
        </p:txBody>
      </p:sp>
      <p:sp>
        <p:nvSpPr>
          <p:cNvPr id="3" name="Content Placeholder 2"/>
          <p:cNvSpPr>
            <a:spLocks noGrp="1"/>
          </p:cNvSpPr>
          <p:nvPr>
            <p:ph idx="1"/>
          </p:nvPr>
        </p:nvSpPr>
        <p:spPr/>
        <p:txBody>
          <a:bodyPr/>
          <a:lstStyle/>
          <a:p>
            <a:r>
              <a:rPr lang="en-NZ" dirty="0" smtClean="0"/>
              <a:t>Traditionally, the computer has been viewed as a sequential machine.</a:t>
            </a:r>
          </a:p>
          <a:p>
            <a:pPr lvl="1"/>
            <a:r>
              <a:rPr lang="en-NZ" dirty="0" smtClean="0"/>
              <a:t>A processor executes instructions one at a time in sequence</a:t>
            </a:r>
          </a:p>
          <a:p>
            <a:pPr lvl="1"/>
            <a:r>
              <a:rPr lang="en-NZ" dirty="0" smtClean="0"/>
              <a:t>Each instruction is a sequence of operations</a:t>
            </a:r>
          </a:p>
          <a:p>
            <a:r>
              <a:rPr lang="en-NZ" dirty="0" smtClean="0"/>
              <a:t>Two popular approaches to providing parallelism</a:t>
            </a:r>
          </a:p>
          <a:p>
            <a:pPr lvl="1"/>
            <a:r>
              <a:rPr lang="en-NZ" dirty="0" smtClean="0"/>
              <a:t>Symmetric MultiProcessors (SMPs)</a:t>
            </a:r>
          </a:p>
          <a:p>
            <a:pPr lvl="1"/>
            <a:r>
              <a:rPr lang="en-NZ" dirty="0" smtClean="0"/>
              <a:t>Clusters (ch 16)</a:t>
            </a:r>
          </a:p>
          <a:p>
            <a:pPr lvl="1"/>
            <a:endParaRPr lang="en-NZ" dirty="0" smtClean="0"/>
          </a:p>
          <a:p>
            <a:endParaRPr lang="en-NZ"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a:t>
            </a:r>
            <a:br>
              <a:rPr lang="en-US" dirty="0" smtClean="0"/>
            </a:br>
            <a:r>
              <a:rPr lang="en-US" dirty="0" smtClean="0"/>
              <a:t>Computer Systems</a:t>
            </a:r>
            <a:endParaRPr lang="en-US" dirty="0"/>
          </a:p>
        </p:txBody>
      </p:sp>
      <p:sp>
        <p:nvSpPr>
          <p:cNvPr id="3" name="Content Placeholder 2"/>
          <p:cNvSpPr>
            <a:spLocks noGrp="1"/>
          </p:cNvSpPr>
          <p:nvPr>
            <p:ph idx="1"/>
          </p:nvPr>
        </p:nvSpPr>
        <p:spPr/>
        <p:txBody>
          <a:bodyPr/>
          <a:lstStyle/>
          <a:p>
            <a:r>
              <a:rPr lang="en-US" dirty="0" smtClean="0"/>
              <a:t>Single Instruction Single Data (SISD) stream</a:t>
            </a:r>
          </a:p>
          <a:p>
            <a:pPr lvl="1"/>
            <a:r>
              <a:rPr lang="en-US" dirty="0" smtClean="0"/>
              <a:t>Single processor executes a single instruction stream to operate on data stored in a single memory</a:t>
            </a:r>
          </a:p>
          <a:p>
            <a:r>
              <a:rPr lang="en-US" dirty="0" smtClean="0"/>
              <a:t>Single Instruction Multiple Data (SIMD) stream</a:t>
            </a:r>
          </a:p>
          <a:p>
            <a:pPr lvl="1"/>
            <a:r>
              <a:rPr lang="en-US" dirty="0" smtClean="0"/>
              <a:t>Each instruction is executed on a different set of data by the different processors</a:t>
            </a:r>
          </a:p>
          <a:p>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Computer Systems</a:t>
            </a:r>
            <a:endParaRPr lang="en-US" dirty="0"/>
          </a:p>
        </p:txBody>
      </p:sp>
      <p:sp>
        <p:nvSpPr>
          <p:cNvPr id="3" name="Content Placeholder 2"/>
          <p:cNvSpPr>
            <a:spLocks noGrp="1"/>
          </p:cNvSpPr>
          <p:nvPr>
            <p:ph idx="1"/>
          </p:nvPr>
        </p:nvSpPr>
        <p:spPr/>
        <p:txBody>
          <a:bodyPr/>
          <a:lstStyle/>
          <a:p>
            <a:pPr marL="342900" lvl="1" indent="-342900">
              <a:buFont typeface="Arial" charset="0"/>
              <a:buChar char="•"/>
            </a:pPr>
            <a:r>
              <a:rPr lang="en-US" dirty="0" smtClean="0"/>
              <a:t>Multiple Instruction Single Data (MISD) stream (Never implemented)</a:t>
            </a:r>
          </a:p>
          <a:p>
            <a:pPr lvl="1"/>
            <a:r>
              <a:rPr lang="en-US" dirty="0" smtClean="0"/>
              <a:t>A sequence of data is transmitted to a set of processors, each of execute a different instruction sequence </a:t>
            </a:r>
          </a:p>
          <a:p>
            <a:r>
              <a:rPr lang="en-US" dirty="0" smtClean="0"/>
              <a:t>Multiple Instruction Multiple Data (MIMD)</a:t>
            </a:r>
          </a:p>
          <a:p>
            <a:pPr lvl="1"/>
            <a:r>
              <a:rPr lang="en-US" dirty="0" smtClean="0"/>
              <a:t>A set of processors simultaneously execute different instruction sequences on different data sets</a:t>
            </a:r>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Processor </a:t>
            </a:r>
            <a:br>
              <a:rPr lang="en-US" dirty="0" smtClean="0"/>
            </a:br>
            <a:r>
              <a:rPr lang="en-US" dirty="0" smtClean="0"/>
              <a:t>Architectures</a:t>
            </a:r>
            <a:endParaRPr lang="en-US" dirty="0"/>
          </a:p>
        </p:txBody>
      </p:sp>
      <p:pic>
        <p:nvPicPr>
          <p:cNvPr id="4" name="Content Placeholder 3" descr="Fig04_08.gif"/>
          <p:cNvPicPr>
            <a:picLocks noGrp="1" noChangeAspect="1"/>
          </p:cNvPicPr>
          <p:nvPr>
            <p:ph idx="1"/>
          </p:nvPr>
        </p:nvPicPr>
        <p:blipFill>
          <a:blip r:embed="rId3"/>
          <a:stretch>
            <a:fillRect/>
          </a:stretch>
        </p:blipFill>
        <p:spPr>
          <a:xfrm>
            <a:off x="1395412" y="1481138"/>
            <a:ext cx="6990969" cy="5376862"/>
          </a:xfr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a:t>
            </a:r>
            <a:br>
              <a:rPr lang="en-US" dirty="0" smtClean="0"/>
            </a:br>
            <a:r>
              <a:rPr lang="en-US" dirty="0" smtClean="0"/>
              <a:t>Multiprocessing</a:t>
            </a:r>
            <a:endParaRPr lang="en-US" dirty="0"/>
          </a:p>
        </p:txBody>
      </p:sp>
      <p:sp>
        <p:nvSpPr>
          <p:cNvPr id="3" name="Content Placeholder 2"/>
          <p:cNvSpPr>
            <a:spLocks noGrp="1"/>
          </p:cNvSpPr>
          <p:nvPr>
            <p:ph idx="1"/>
          </p:nvPr>
        </p:nvSpPr>
        <p:spPr/>
        <p:txBody>
          <a:bodyPr/>
          <a:lstStyle/>
          <a:p>
            <a:r>
              <a:rPr lang="en-US" dirty="0" smtClean="0"/>
              <a:t>Kernel can execute on any processor</a:t>
            </a:r>
          </a:p>
          <a:p>
            <a:pPr lvl="1"/>
            <a:r>
              <a:rPr lang="en-US" dirty="0" smtClean="0"/>
              <a:t>Allowing portions of the kernel to execute in parallel</a:t>
            </a:r>
          </a:p>
          <a:p>
            <a:r>
              <a:rPr lang="en-US" dirty="0" smtClean="0"/>
              <a:t>Typically each processor does self-scheduling from the pool of available process or threads</a:t>
            </a:r>
          </a:p>
          <a:p>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a:t>
            </a:r>
            <a:br>
              <a:rPr lang="en-US" dirty="0" smtClean="0"/>
            </a:br>
            <a:r>
              <a:rPr lang="en-US" dirty="0" smtClean="0"/>
              <a:t>SMP Organization</a:t>
            </a:r>
            <a:endParaRPr lang="en-US" dirty="0"/>
          </a:p>
        </p:txBody>
      </p:sp>
      <p:pic>
        <p:nvPicPr>
          <p:cNvPr id="4" name="Content Placeholder 3" descr="Fig04_09.gif"/>
          <p:cNvPicPr>
            <a:picLocks noGrp="1" noChangeAspect="1"/>
          </p:cNvPicPr>
          <p:nvPr>
            <p:ph idx="1"/>
          </p:nvPr>
        </p:nvPicPr>
        <p:blipFill>
          <a:blip r:embed="rId3"/>
          <a:stretch>
            <a:fillRect/>
          </a:stretch>
        </p:blipFill>
        <p:spPr>
          <a:xfrm>
            <a:off x="1472292" y="1600201"/>
            <a:ext cx="6291942" cy="5181599"/>
          </a:xfr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Multiprocessor OS</a:t>
            </a:r>
            <a:br>
              <a:rPr lang="en-US" dirty="0" smtClean="0"/>
            </a:br>
            <a:r>
              <a:rPr lang="en-US" dirty="0" smtClean="0"/>
              <a:t>Design Considerations</a:t>
            </a:r>
            <a:endParaRPr lang="en-US" dirty="0"/>
          </a:p>
        </p:txBody>
      </p:sp>
      <p:sp>
        <p:nvSpPr>
          <p:cNvPr id="3" name="Content Placeholder 2"/>
          <p:cNvSpPr>
            <a:spLocks noGrp="1"/>
          </p:cNvSpPr>
          <p:nvPr>
            <p:ph idx="1"/>
          </p:nvPr>
        </p:nvSpPr>
        <p:spPr/>
        <p:txBody>
          <a:bodyPr/>
          <a:lstStyle/>
          <a:p>
            <a:r>
              <a:rPr lang="en-NZ" dirty="0" smtClean="0"/>
              <a:t>The key design issues include</a:t>
            </a:r>
            <a:endParaRPr lang="en-US" dirty="0" smtClean="0"/>
          </a:p>
          <a:p>
            <a:pPr lvl="1"/>
            <a:r>
              <a:rPr lang="en-US" dirty="0" smtClean="0"/>
              <a:t>Simultaneous concurrent processes or threads</a:t>
            </a:r>
          </a:p>
          <a:p>
            <a:pPr lvl="1"/>
            <a:r>
              <a:rPr lang="en-US" dirty="0" smtClean="0"/>
              <a:t>Scheduling</a:t>
            </a:r>
          </a:p>
          <a:p>
            <a:pPr lvl="1"/>
            <a:r>
              <a:rPr lang="en-US" dirty="0" smtClean="0"/>
              <a:t>Synchronization</a:t>
            </a:r>
          </a:p>
          <a:p>
            <a:pPr lvl="1"/>
            <a:r>
              <a:rPr lang="en-US" dirty="0" smtClean="0"/>
              <a:t>Memory Management</a:t>
            </a:r>
          </a:p>
          <a:p>
            <a:pPr lvl="1"/>
            <a:r>
              <a:rPr lang="en-US" dirty="0" smtClean="0"/>
              <a:t>Reliability and Fault Tolerance</a:t>
            </a:r>
          </a:p>
          <a:p>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Threads: Resource ownership and execution</a:t>
            </a:r>
          </a:p>
          <a:p>
            <a:r>
              <a:rPr lang="en-NZ" dirty="0" smtClean="0"/>
              <a:t>Symmetric multiprocessing (SMP).</a:t>
            </a:r>
          </a:p>
          <a:p>
            <a:r>
              <a:rPr lang="en-NZ" dirty="0" smtClean="0">
                <a:solidFill>
                  <a:schemeClr val="accent1">
                    <a:lumMod val="75000"/>
                  </a:schemeClr>
                </a:solidFill>
              </a:rPr>
              <a:t>Microkernel</a:t>
            </a:r>
          </a:p>
          <a:p>
            <a:r>
              <a:rPr lang="en-NZ" dirty="0" smtClean="0"/>
              <a:t>Case Studies of threads and SMP:</a:t>
            </a:r>
          </a:p>
          <a:p>
            <a:pPr lvl="1"/>
            <a:r>
              <a:rPr lang="en-NZ" dirty="0" smtClean="0"/>
              <a:t>Windows</a:t>
            </a:r>
          </a:p>
          <a:p>
            <a:pPr lvl="1"/>
            <a:r>
              <a:rPr lang="en-NZ" dirty="0" smtClean="0"/>
              <a:t>Solaris</a:t>
            </a:r>
          </a:p>
          <a:p>
            <a:pPr lvl="1"/>
            <a:r>
              <a:rPr lang="en-NZ" dirty="0" smtClean="0"/>
              <a:t>Linux</a:t>
            </a:r>
            <a:endParaRPr lang="en-NZ" dirty="0"/>
          </a:p>
        </p:txBody>
      </p:sp>
      <p:cxnSp>
        <p:nvCxnSpPr>
          <p:cNvPr id="4" name="Straight Arrow Connector 3"/>
          <p:cNvCxnSpPr/>
          <p:nvPr/>
        </p:nvCxnSpPr>
        <p:spPr>
          <a:xfrm>
            <a:off x="76200" y="3579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Microkernel</a:t>
            </a:r>
            <a:endParaRPr lang="en-NZ" dirty="0"/>
          </a:p>
        </p:txBody>
      </p:sp>
      <p:sp>
        <p:nvSpPr>
          <p:cNvPr id="3" name="Content Placeholder 2"/>
          <p:cNvSpPr>
            <a:spLocks noGrp="1"/>
          </p:cNvSpPr>
          <p:nvPr>
            <p:ph idx="1"/>
          </p:nvPr>
        </p:nvSpPr>
        <p:spPr/>
        <p:txBody>
          <a:bodyPr/>
          <a:lstStyle/>
          <a:p>
            <a:r>
              <a:rPr lang="en-NZ" dirty="0" smtClean="0"/>
              <a:t>A microkernel is a small OS core that provides the foundation for modular extensions.</a:t>
            </a:r>
          </a:p>
          <a:p>
            <a:r>
              <a:rPr lang="en-NZ" dirty="0" smtClean="0"/>
              <a:t>Big question is how small must a kernel be to qualify as a microkernel</a:t>
            </a:r>
          </a:p>
          <a:p>
            <a:pPr lvl="1"/>
            <a:r>
              <a:rPr lang="en-NZ" i="1" dirty="0" smtClean="0"/>
              <a:t>Must</a:t>
            </a:r>
            <a:r>
              <a:rPr lang="en-NZ" dirty="0" smtClean="0"/>
              <a:t> drivers be in user space?</a:t>
            </a:r>
          </a:p>
          <a:p>
            <a:r>
              <a:rPr lang="en-NZ" dirty="0" smtClean="0"/>
              <a:t> In theory, this approach provides a high degree of flexibility and modularity. </a:t>
            </a:r>
            <a:endParaRPr lang="en-NZ"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and Threads</a:t>
            </a:r>
            <a:endParaRPr lang="en-US" dirty="0"/>
          </a:p>
        </p:txBody>
      </p:sp>
      <p:sp>
        <p:nvSpPr>
          <p:cNvPr id="3" name="Content Placeholder 2"/>
          <p:cNvSpPr>
            <a:spLocks noGrp="1"/>
          </p:cNvSpPr>
          <p:nvPr>
            <p:ph idx="1"/>
          </p:nvPr>
        </p:nvSpPr>
        <p:spPr/>
        <p:txBody>
          <a:bodyPr/>
          <a:lstStyle/>
          <a:p>
            <a:r>
              <a:rPr lang="en-US" dirty="0" smtClean="0"/>
              <a:t>The unit of dispatching is referred to as a </a:t>
            </a:r>
            <a:r>
              <a:rPr lang="en-US" b="1" i="1" dirty="0" smtClean="0"/>
              <a:t>thread </a:t>
            </a:r>
            <a:r>
              <a:rPr lang="en-US" dirty="0" smtClean="0"/>
              <a:t>or lightweight process</a:t>
            </a:r>
          </a:p>
          <a:p>
            <a:r>
              <a:rPr lang="en-US" dirty="0" smtClean="0"/>
              <a:t>The unit of resource ownership is referred to as a process or </a:t>
            </a:r>
            <a:r>
              <a:rPr lang="en-US" b="1" i="1" dirty="0" smtClean="0"/>
              <a:t>task</a:t>
            </a:r>
          </a:p>
          <a:p>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Architecture</a:t>
            </a:r>
            <a:endParaRPr lang="en-US" dirty="0"/>
          </a:p>
        </p:txBody>
      </p:sp>
      <p:pic>
        <p:nvPicPr>
          <p:cNvPr id="4" name="Content Placeholder 3" descr="Fig04_10.gif"/>
          <p:cNvPicPr>
            <a:picLocks noGrp="1" noChangeAspect="1"/>
          </p:cNvPicPr>
          <p:nvPr>
            <p:ph idx="1"/>
          </p:nvPr>
        </p:nvPicPr>
        <p:blipFill>
          <a:blip r:embed="rId3"/>
          <a:stretch>
            <a:fillRect/>
          </a:stretch>
        </p:blipFill>
        <p:spPr>
          <a:xfrm>
            <a:off x="762000" y="1524000"/>
            <a:ext cx="7682685" cy="4605337"/>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Microkernel Design: </a:t>
            </a:r>
            <a:br>
              <a:rPr lang="en-US" dirty="0" smtClean="0"/>
            </a:br>
            <a:r>
              <a:rPr lang="en-US" dirty="0" smtClean="0"/>
              <a:t>Memory Management</a:t>
            </a:r>
            <a:endParaRPr lang="en-US" dirty="0"/>
          </a:p>
        </p:txBody>
      </p:sp>
      <p:sp>
        <p:nvSpPr>
          <p:cNvPr id="3" name="Content Placeholder 2"/>
          <p:cNvSpPr>
            <a:spLocks noGrp="1"/>
          </p:cNvSpPr>
          <p:nvPr>
            <p:ph idx="1"/>
          </p:nvPr>
        </p:nvSpPr>
        <p:spPr/>
        <p:txBody>
          <a:bodyPr/>
          <a:lstStyle/>
          <a:p>
            <a:r>
              <a:rPr lang="en-US" dirty="0" smtClean="0"/>
              <a:t>Low-level memory management - Mapping each virtual page to a physical page frame</a:t>
            </a:r>
          </a:p>
          <a:p>
            <a:pPr lvl="1"/>
            <a:r>
              <a:rPr lang="en-US" dirty="0" smtClean="0"/>
              <a:t>Most memory management tasks occur in user space</a:t>
            </a:r>
          </a:p>
          <a:p>
            <a:endParaRPr lang="en-US" dirty="0"/>
          </a:p>
        </p:txBody>
      </p:sp>
      <p:pic>
        <p:nvPicPr>
          <p:cNvPr id="1026" name="Picture 2"/>
          <p:cNvPicPr>
            <a:picLocks noChangeAspect="1" noChangeArrowheads="1"/>
          </p:cNvPicPr>
          <p:nvPr/>
        </p:nvPicPr>
        <p:blipFill>
          <a:blip r:embed="rId3"/>
          <a:srcRect/>
          <a:stretch>
            <a:fillRect/>
          </a:stretch>
        </p:blipFill>
        <p:spPr bwMode="auto">
          <a:xfrm>
            <a:off x="1981200" y="3868737"/>
            <a:ext cx="5540375" cy="2989263"/>
          </a:xfrm>
          <a:prstGeom prst="rect">
            <a:avLst/>
          </a:prstGeom>
          <a:noFill/>
          <a:ln w="9525">
            <a:noFill/>
            <a:miter lim="800000"/>
            <a:headEnd/>
            <a:tailEnd/>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smtClean="0"/>
              <a:t>Microkernel Design:</a:t>
            </a:r>
            <a:br>
              <a:rPr lang="en-US" dirty="0" smtClean="0"/>
            </a:br>
            <a:r>
              <a:rPr lang="en-US" dirty="0" smtClean="0"/>
              <a:t>Interprocess Communication</a:t>
            </a:r>
            <a:endParaRPr lang="en-US" dirty="0"/>
          </a:p>
        </p:txBody>
      </p:sp>
      <p:sp>
        <p:nvSpPr>
          <p:cNvPr id="3" name="Content Placeholder 2"/>
          <p:cNvSpPr>
            <a:spLocks noGrp="1"/>
          </p:cNvSpPr>
          <p:nvPr>
            <p:ph idx="1"/>
          </p:nvPr>
        </p:nvSpPr>
        <p:spPr/>
        <p:txBody>
          <a:bodyPr/>
          <a:lstStyle/>
          <a:p>
            <a:r>
              <a:rPr lang="en-NZ" dirty="0" smtClean="0"/>
              <a:t>Communication between processes or threads in a microkernel OS is via messages.</a:t>
            </a:r>
          </a:p>
          <a:p>
            <a:r>
              <a:rPr lang="en-NZ" dirty="0" smtClean="0"/>
              <a:t>A message includes:</a:t>
            </a:r>
          </a:p>
          <a:p>
            <a:pPr lvl="1"/>
            <a:r>
              <a:rPr lang="en-NZ" dirty="0" smtClean="0"/>
              <a:t> A header that identifies the sending and receiving process and </a:t>
            </a:r>
          </a:p>
          <a:p>
            <a:pPr lvl="1"/>
            <a:r>
              <a:rPr lang="en-NZ" dirty="0" smtClean="0"/>
              <a:t> A body that contains direct data, a pointer to a block of data, or some control information about the process.</a:t>
            </a:r>
            <a:endParaRPr lang="en-US" dirty="0" smtClean="0"/>
          </a:p>
          <a:p>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72400" cy="1143000"/>
          </a:xfrm>
        </p:spPr>
        <p:txBody>
          <a:bodyPr/>
          <a:lstStyle/>
          <a:p>
            <a:r>
              <a:rPr lang="en-NZ" dirty="0" smtClean="0"/>
              <a:t>Microkernal Design:</a:t>
            </a:r>
            <a:br>
              <a:rPr lang="en-NZ" dirty="0" smtClean="0"/>
            </a:br>
            <a:r>
              <a:rPr lang="en-NZ" dirty="0" smtClean="0"/>
              <a:t>I/O and interrupt management</a:t>
            </a:r>
            <a:endParaRPr lang="en-NZ" dirty="0"/>
          </a:p>
        </p:txBody>
      </p:sp>
      <p:sp>
        <p:nvSpPr>
          <p:cNvPr id="3" name="Content Placeholder 2"/>
          <p:cNvSpPr>
            <a:spLocks noGrp="1"/>
          </p:cNvSpPr>
          <p:nvPr>
            <p:ph idx="1"/>
          </p:nvPr>
        </p:nvSpPr>
        <p:spPr/>
        <p:txBody>
          <a:bodyPr/>
          <a:lstStyle/>
          <a:p>
            <a:r>
              <a:rPr lang="en-NZ" dirty="0" smtClean="0"/>
              <a:t>Within a microkernel it is possible to handle hardware interrupts as messages and to include I/O ports in address spaces.</a:t>
            </a:r>
          </a:p>
          <a:p>
            <a:pPr lvl="1"/>
            <a:r>
              <a:rPr lang="en-NZ" dirty="0" smtClean="0"/>
              <a:t>a particular user-level process is assigned to the interrupt and the kernel maintains the mapping.</a:t>
            </a:r>
            <a:endParaRPr lang="en-NZ"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a:t>
            </a:r>
            <a:br>
              <a:rPr lang="en-US" dirty="0" smtClean="0"/>
            </a:br>
            <a:r>
              <a:rPr lang="en-US" dirty="0" smtClean="0"/>
              <a:t>Microkernel Organization</a:t>
            </a:r>
            <a:endParaRPr lang="en-US" dirty="0"/>
          </a:p>
        </p:txBody>
      </p:sp>
      <p:sp>
        <p:nvSpPr>
          <p:cNvPr id="3" name="Content Placeholder 2"/>
          <p:cNvSpPr>
            <a:spLocks noGrp="1"/>
          </p:cNvSpPr>
          <p:nvPr>
            <p:ph idx="1"/>
          </p:nvPr>
        </p:nvSpPr>
        <p:spPr/>
        <p:txBody>
          <a:bodyPr/>
          <a:lstStyle/>
          <a:p>
            <a:r>
              <a:rPr lang="en-US" dirty="0" smtClean="0"/>
              <a:t>Uniform interfaces </a:t>
            </a:r>
            <a:r>
              <a:rPr lang="en-NZ" dirty="0" smtClean="0"/>
              <a:t>on requests made by a process.</a:t>
            </a:r>
            <a:endParaRPr lang="en-US" dirty="0" smtClean="0"/>
          </a:p>
          <a:p>
            <a:r>
              <a:rPr lang="en-US" dirty="0" smtClean="0"/>
              <a:t>Extensibility</a:t>
            </a:r>
          </a:p>
          <a:p>
            <a:r>
              <a:rPr lang="en-US" dirty="0" smtClean="0"/>
              <a:t>Flexibility</a:t>
            </a:r>
          </a:p>
          <a:p>
            <a:r>
              <a:rPr lang="en-US" dirty="0" smtClean="0"/>
              <a:t>Portability</a:t>
            </a:r>
          </a:p>
          <a:p>
            <a:r>
              <a:rPr lang="en-US" dirty="0" smtClean="0"/>
              <a:t>Reliability</a:t>
            </a:r>
          </a:p>
          <a:p>
            <a:r>
              <a:rPr lang="en-US" dirty="0" smtClean="0"/>
              <a:t>Distributed System Support</a:t>
            </a:r>
          </a:p>
          <a:p>
            <a:r>
              <a:rPr lang="en-US" dirty="0" smtClean="0"/>
              <a:t>Object Oriented Operating Systems</a:t>
            </a:r>
          </a:p>
          <a:p>
            <a:pPr>
              <a:buNone/>
            </a:pPr>
            <a:endParaRPr lang="en-US" dirty="0" smtClean="0"/>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Threads: Resource ownership and execution</a:t>
            </a:r>
          </a:p>
          <a:p>
            <a:r>
              <a:rPr lang="en-NZ" dirty="0" smtClean="0"/>
              <a:t>Symmetric multiprocessing (SMP).</a:t>
            </a:r>
          </a:p>
          <a:p>
            <a:r>
              <a:rPr lang="en-NZ" dirty="0" smtClean="0"/>
              <a:t>Microkernel</a:t>
            </a:r>
          </a:p>
          <a:p>
            <a:r>
              <a:rPr lang="en-NZ" dirty="0" smtClean="0">
                <a:solidFill>
                  <a:schemeClr val="accent1">
                    <a:lumMod val="75000"/>
                  </a:schemeClr>
                </a:solidFill>
              </a:rPr>
              <a:t>Case Studies of threads and SMP:</a:t>
            </a:r>
          </a:p>
          <a:p>
            <a:pPr lvl="1"/>
            <a:r>
              <a:rPr lang="en-NZ" dirty="0" smtClean="0">
                <a:solidFill>
                  <a:schemeClr val="accent1">
                    <a:lumMod val="75000"/>
                  </a:schemeClr>
                </a:solidFill>
              </a:rPr>
              <a:t>Windows</a:t>
            </a:r>
          </a:p>
          <a:p>
            <a:pPr lvl="1"/>
            <a:r>
              <a:rPr lang="en-NZ" dirty="0" smtClean="0">
                <a:solidFill>
                  <a:schemeClr val="accent1">
                    <a:lumMod val="75000"/>
                  </a:schemeClr>
                </a:solidFill>
              </a:rPr>
              <a:t>Solaris</a:t>
            </a:r>
          </a:p>
          <a:p>
            <a:pPr lvl="1"/>
            <a:r>
              <a:rPr lang="en-NZ" dirty="0" smtClean="0">
                <a:solidFill>
                  <a:schemeClr val="accent1">
                    <a:lumMod val="75000"/>
                  </a:schemeClr>
                </a:solidFill>
              </a:rPr>
              <a:t>Linux</a:t>
            </a:r>
            <a:endParaRPr lang="en-NZ" dirty="0">
              <a:solidFill>
                <a:schemeClr val="accent1">
                  <a:lumMod val="75000"/>
                </a:schemeClr>
              </a:solidFill>
            </a:endParaRPr>
          </a:p>
        </p:txBody>
      </p:sp>
      <p:cxnSp>
        <p:nvCxnSpPr>
          <p:cNvPr id="4" name="Straight Arrow Connector 3"/>
          <p:cNvCxnSpPr/>
          <p:nvPr/>
        </p:nvCxnSpPr>
        <p:spPr>
          <a:xfrm>
            <a:off x="76200" y="4113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Different Approaches </a:t>
            </a:r>
            <a:br>
              <a:rPr lang="en-NZ" dirty="0" smtClean="0"/>
            </a:br>
            <a:r>
              <a:rPr lang="en-NZ" dirty="0" smtClean="0"/>
              <a:t>to Processes</a:t>
            </a:r>
            <a:endParaRPr lang="en-NZ" dirty="0"/>
          </a:p>
        </p:txBody>
      </p:sp>
      <p:sp>
        <p:nvSpPr>
          <p:cNvPr id="3" name="Content Placeholder 2"/>
          <p:cNvSpPr>
            <a:spLocks noGrp="1"/>
          </p:cNvSpPr>
          <p:nvPr>
            <p:ph idx="1"/>
          </p:nvPr>
        </p:nvSpPr>
        <p:spPr/>
        <p:txBody>
          <a:bodyPr/>
          <a:lstStyle/>
          <a:p>
            <a:r>
              <a:rPr lang="en-NZ" dirty="0" smtClean="0"/>
              <a:t>Differences between different OS’s support of processes include</a:t>
            </a:r>
          </a:p>
          <a:p>
            <a:pPr lvl="1"/>
            <a:r>
              <a:rPr lang="en-NZ" dirty="0" smtClean="0"/>
              <a:t>How processes are named</a:t>
            </a:r>
          </a:p>
          <a:p>
            <a:pPr lvl="1"/>
            <a:r>
              <a:rPr lang="en-NZ" dirty="0" smtClean="0"/>
              <a:t>Whether threads are provided</a:t>
            </a:r>
          </a:p>
          <a:p>
            <a:pPr lvl="1"/>
            <a:r>
              <a:rPr lang="en-NZ" dirty="0" smtClean="0"/>
              <a:t>How processes are represented</a:t>
            </a:r>
          </a:p>
          <a:p>
            <a:pPr lvl="1"/>
            <a:r>
              <a:rPr lang="en-NZ" dirty="0" smtClean="0"/>
              <a:t>How process resources are protected</a:t>
            </a:r>
          </a:p>
          <a:p>
            <a:pPr lvl="1"/>
            <a:r>
              <a:rPr lang="en-NZ" dirty="0" smtClean="0"/>
              <a:t>What mechanisms are used for inter-process communication and synchronization</a:t>
            </a:r>
          </a:p>
          <a:p>
            <a:pPr lvl="1"/>
            <a:r>
              <a:rPr lang="en-NZ" dirty="0" smtClean="0"/>
              <a:t> How processes are related to each other</a:t>
            </a:r>
            <a:endParaRPr lang="en-NZ"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Processes</a:t>
            </a:r>
            <a:endParaRPr lang="en-US" dirty="0"/>
          </a:p>
        </p:txBody>
      </p:sp>
      <p:sp>
        <p:nvSpPr>
          <p:cNvPr id="3" name="Content Placeholder 2"/>
          <p:cNvSpPr>
            <a:spLocks noGrp="1"/>
          </p:cNvSpPr>
          <p:nvPr>
            <p:ph idx="1"/>
          </p:nvPr>
        </p:nvSpPr>
        <p:spPr/>
        <p:txBody>
          <a:bodyPr/>
          <a:lstStyle/>
          <a:p>
            <a:r>
              <a:rPr lang="en-US" dirty="0" smtClean="0"/>
              <a:t>Processes and services provided by the Windows Kernel are relatively simple and general purpose</a:t>
            </a:r>
          </a:p>
          <a:p>
            <a:pPr lvl="1"/>
            <a:r>
              <a:rPr lang="en-US" dirty="0" smtClean="0"/>
              <a:t>Implemented as objects</a:t>
            </a:r>
          </a:p>
          <a:p>
            <a:pPr lvl="1"/>
            <a:r>
              <a:rPr lang="en-US" dirty="0" smtClean="0"/>
              <a:t>An executable process may contain one or more threads</a:t>
            </a:r>
          </a:p>
          <a:p>
            <a:pPr lvl="1"/>
            <a:r>
              <a:rPr lang="en-US" dirty="0" smtClean="0"/>
              <a:t>Both processes and thread objects have built-in synchronization capabilities</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a:t>
            </a:r>
            <a:br>
              <a:rPr lang="en-US" dirty="0" smtClean="0"/>
            </a:br>
            <a:r>
              <a:rPr lang="en-US" dirty="0" smtClean="0"/>
              <a:t>Process and Resources</a:t>
            </a:r>
            <a:endParaRPr lang="en-US" dirty="0"/>
          </a:p>
        </p:txBody>
      </p:sp>
      <p:pic>
        <p:nvPicPr>
          <p:cNvPr id="4" name="Content Placeholder 3" descr="Fig04_12.gif"/>
          <p:cNvPicPr>
            <a:picLocks noGrp="1" noChangeAspect="1"/>
          </p:cNvPicPr>
          <p:nvPr>
            <p:ph idx="1"/>
          </p:nvPr>
        </p:nvPicPr>
        <p:blipFill>
          <a:blip r:embed="rId3"/>
          <a:stretch>
            <a:fillRect/>
          </a:stretch>
        </p:blipFill>
        <p:spPr>
          <a:xfrm>
            <a:off x="1219200" y="1560064"/>
            <a:ext cx="6858000" cy="5297936"/>
          </a:xfr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Process Object</a:t>
            </a:r>
            <a:endParaRPr lang="en-US" dirty="0"/>
          </a:p>
        </p:txBody>
      </p:sp>
      <p:pic>
        <p:nvPicPr>
          <p:cNvPr id="4" name="Content Placeholder 3" descr="Fig04_13a.gif"/>
          <p:cNvPicPr>
            <a:picLocks noGrp="1" noChangeAspect="1"/>
          </p:cNvPicPr>
          <p:nvPr>
            <p:ph idx="1"/>
          </p:nvPr>
        </p:nvPicPr>
        <p:blipFill>
          <a:blip r:embed="rId3"/>
          <a:stretch>
            <a:fillRect/>
          </a:stretch>
        </p:blipFill>
        <p:spPr>
          <a:xfrm>
            <a:off x="1981200" y="1351924"/>
            <a:ext cx="4876800" cy="5284414"/>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3" name="Content Placeholder 2"/>
          <p:cNvSpPr>
            <a:spLocks noGrp="1"/>
          </p:cNvSpPr>
          <p:nvPr>
            <p:ph idx="1"/>
          </p:nvPr>
        </p:nvSpPr>
        <p:spPr>
          <a:xfrm>
            <a:off x="457200" y="1600200"/>
            <a:ext cx="3962400" cy="4953000"/>
          </a:xfrm>
        </p:spPr>
        <p:txBody>
          <a:bodyPr/>
          <a:lstStyle/>
          <a:p>
            <a:r>
              <a:rPr lang="en-NZ" dirty="0" smtClean="0"/>
              <a:t>The ability of an OS to support multiple, concurrent paths of execution within a single process.</a:t>
            </a:r>
            <a:endParaRPr lang="en-US" dirty="0"/>
          </a:p>
        </p:txBody>
      </p:sp>
      <p:pic>
        <p:nvPicPr>
          <p:cNvPr id="4" name="Content Placeholder 3" descr="Fig04_01.gif"/>
          <p:cNvPicPr>
            <a:picLocks noChangeAspect="1"/>
          </p:cNvPicPr>
          <p:nvPr/>
        </p:nvPicPr>
        <p:blipFill>
          <a:blip r:embed="rId3"/>
          <a:stretch>
            <a:fillRect/>
          </a:stretch>
        </p:blipFill>
        <p:spPr bwMode="auto">
          <a:xfrm>
            <a:off x="4482353" y="1371600"/>
            <a:ext cx="4661647" cy="360218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Thread Object</a:t>
            </a:r>
            <a:endParaRPr lang="en-US" dirty="0"/>
          </a:p>
        </p:txBody>
      </p:sp>
      <p:pic>
        <p:nvPicPr>
          <p:cNvPr id="4" name="Content Placeholder 3" descr="Fig04_13b.gif"/>
          <p:cNvPicPr>
            <a:picLocks noGrp="1" noChangeAspect="1"/>
          </p:cNvPicPr>
          <p:nvPr>
            <p:ph idx="1"/>
          </p:nvPr>
        </p:nvPicPr>
        <p:blipFill>
          <a:blip r:embed="rId3"/>
          <a:stretch>
            <a:fillRect/>
          </a:stretch>
        </p:blipFill>
        <p:spPr>
          <a:xfrm>
            <a:off x="2514600" y="1234645"/>
            <a:ext cx="3581400" cy="5565689"/>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pic>
        <p:nvPicPr>
          <p:cNvPr id="4" name="Content Placeholder 3" descr="Fig04_14.gif"/>
          <p:cNvPicPr>
            <a:picLocks noGrp="1" noChangeAspect="1"/>
          </p:cNvPicPr>
          <p:nvPr>
            <p:ph idx="1"/>
          </p:nvPr>
        </p:nvPicPr>
        <p:blipFill>
          <a:blip r:embed="rId3"/>
          <a:stretch>
            <a:fillRect/>
          </a:stretch>
        </p:blipFill>
        <p:spPr>
          <a:xfrm>
            <a:off x="1457325" y="1295401"/>
            <a:ext cx="6993076" cy="5014912"/>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SMP Support</a:t>
            </a:r>
            <a:endParaRPr lang="en-NZ" dirty="0"/>
          </a:p>
        </p:txBody>
      </p:sp>
      <p:sp>
        <p:nvSpPr>
          <p:cNvPr id="3" name="Content Placeholder 2"/>
          <p:cNvSpPr>
            <a:spLocks noGrp="1"/>
          </p:cNvSpPr>
          <p:nvPr>
            <p:ph idx="1"/>
          </p:nvPr>
        </p:nvSpPr>
        <p:spPr/>
        <p:txBody>
          <a:bodyPr/>
          <a:lstStyle/>
          <a:p>
            <a:r>
              <a:rPr lang="en-NZ" sz="2800" b="1" dirty="0" smtClean="0"/>
              <a:t>Threads can run on any processor</a:t>
            </a:r>
          </a:p>
          <a:p>
            <a:pPr lvl="1"/>
            <a:r>
              <a:rPr lang="en-NZ" sz="2400" b="1" dirty="0" smtClean="0"/>
              <a:t>But an application can restrict affinity</a:t>
            </a:r>
          </a:p>
          <a:p>
            <a:r>
              <a:rPr lang="en-NZ" sz="2800" b="1" dirty="0" smtClean="0"/>
              <a:t>Soft Affinity</a:t>
            </a:r>
          </a:p>
          <a:p>
            <a:pPr lvl="1"/>
            <a:r>
              <a:rPr lang="en-NZ" sz="2400" b="1" dirty="0" smtClean="0"/>
              <a:t>The dispatcher tries to assign a ready thread to the same processor it last ran on.</a:t>
            </a:r>
          </a:p>
          <a:p>
            <a:pPr lvl="1"/>
            <a:r>
              <a:rPr lang="en-NZ" sz="2400" b="1" dirty="0" smtClean="0"/>
              <a:t>This helps reuse data still in that processor’s memory caches from the previous execution of the thread.</a:t>
            </a:r>
          </a:p>
          <a:p>
            <a:r>
              <a:rPr lang="en-NZ" sz="2800" b="1" dirty="0" smtClean="0"/>
              <a:t>Hard Affinity</a:t>
            </a:r>
          </a:p>
          <a:p>
            <a:pPr lvl="1"/>
            <a:r>
              <a:rPr lang="en-NZ" sz="2400" b="1" dirty="0" smtClean="0"/>
              <a:t>An application restricts threads to certain processor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Solaris</a:t>
            </a:r>
            <a:endParaRPr lang="en-US" dirty="0"/>
          </a:p>
        </p:txBody>
      </p:sp>
      <p:sp>
        <p:nvSpPr>
          <p:cNvPr id="3" name="Content Placeholder 2"/>
          <p:cNvSpPr>
            <a:spLocks noGrp="1"/>
          </p:cNvSpPr>
          <p:nvPr>
            <p:ph idx="1"/>
          </p:nvPr>
        </p:nvSpPr>
        <p:spPr/>
        <p:txBody>
          <a:bodyPr/>
          <a:lstStyle/>
          <a:p>
            <a:r>
              <a:rPr lang="en-NZ" dirty="0" smtClean="0"/>
              <a:t>Solaris implements multilevel thread support designed to provide flexibility in exploiting processor resources.</a:t>
            </a:r>
          </a:p>
          <a:p>
            <a:r>
              <a:rPr lang="en-US" dirty="0" smtClean="0"/>
              <a:t>Processes include the user’s address space, stack, and process control block</a:t>
            </a:r>
          </a:p>
          <a:p>
            <a:pPr>
              <a:buNone/>
            </a:pPr>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Solaris Process</a:t>
            </a:r>
            <a:endParaRPr lang="en-NZ" dirty="0"/>
          </a:p>
        </p:txBody>
      </p:sp>
      <p:sp>
        <p:nvSpPr>
          <p:cNvPr id="3" name="Content Placeholder 2"/>
          <p:cNvSpPr>
            <a:spLocks noGrp="1"/>
          </p:cNvSpPr>
          <p:nvPr>
            <p:ph idx="1"/>
          </p:nvPr>
        </p:nvSpPr>
        <p:spPr/>
        <p:txBody>
          <a:bodyPr/>
          <a:lstStyle/>
          <a:p>
            <a:r>
              <a:rPr lang="en-NZ" dirty="0" smtClean="0"/>
              <a:t>Solaris makes use of four separate thread-related concepts:</a:t>
            </a:r>
          </a:p>
          <a:p>
            <a:pPr lvl="1"/>
            <a:r>
              <a:rPr lang="en-NZ" dirty="0" smtClean="0"/>
              <a:t>Process: includes the user’s address space, stack, and process control block.</a:t>
            </a:r>
          </a:p>
          <a:p>
            <a:pPr lvl="1"/>
            <a:r>
              <a:rPr lang="en-NZ" dirty="0" smtClean="0"/>
              <a:t>User-level threads: a user-created unit of execution within a process.</a:t>
            </a:r>
          </a:p>
          <a:p>
            <a:pPr lvl="1"/>
            <a:r>
              <a:rPr lang="en-NZ" dirty="0" smtClean="0"/>
              <a:t>Lightweight processes: a mapping between ULTs and kernel threads. </a:t>
            </a:r>
          </a:p>
          <a:p>
            <a:pPr lvl="1"/>
            <a:r>
              <a:rPr lang="en-NZ" dirty="0" smtClean="0"/>
              <a:t>Kernel threads</a:t>
            </a:r>
            <a:endParaRPr lang="en-NZ"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a:t>
            </a:r>
            <a:br>
              <a:rPr lang="en-US" dirty="0" smtClean="0"/>
            </a:br>
            <a:r>
              <a:rPr lang="en-US" dirty="0" smtClean="0"/>
              <a:t>Processes and Threads</a:t>
            </a:r>
            <a:endParaRPr lang="en-US" dirty="0"/>
          </a:p>
        </p:txBody>
      </p:sp>
      <p:pic>
        <p:nvPicPr>
          <p:cNvPr id="4" name="Content Placeholder 3" descr="Fig04_15.gif"/>
          <p:cNvPicPr>
            <a:picLocks noGrp="1" noChangeAspect="1"/>
          </p:cNvPicPr>
          <p:nvPr>
            <p:ph idx="1"/>
          </p:nvPr>
        </p:nvPicPr>
        <p:blipFill>
          <a:blip r:embed="rId3"/>
          <a:stretch>
            <a:fillRect/>
          </a:stretch>
        </p:blipFill>
        <p:spPr>
          <a:xfrm>
            <a:off x="1676400" y="1490663"/>
            <a:ext cx="5863462" cy="4910137"/>
          </a:xfr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t>
            </a:r>
            <a:br>
              <a:rPr lang="en-US" dirty="0" smtClean="0"/>
            </a:br>
            <a:r>
              <a:rPr lang="en-US" dirty="0" smtClean="0"/>
              <a:t>Unix vs Solaris</a:t>
            </a:r>
            <a:endParaRPr lang="en-US" dirty="0"/>
          </a:p>
        </p:txBody>
      </p:sp>
      <p:pic>
        <p:nvPicPr>
          <p:cNvPr id="4" name="Content Placeholder 3" descr="Fig04_16.gif"/>
          <p:cNvPicPr>
            <a:picLocks noGrp="1" noChangeAspect="1"/>
          </p:cNvPicPr>
          <p:nvPr>
            <p:ph idx="1"/>
          </p:nvPr>
        </p:nvPicPr>
        <p:blipFill>
          <a:blip r:embed="rId3"/>
          <a:stretch>
            <a:fillRect/>
          </a:stretch>
        </p:blipFill>
        <p:spPr>
          <a:xfrm>
            <a:off x="1428750" y="1590675"/>
            <a:ext cx="6870424" cy="5267325"/>
          </a:xfrm>
        </p:spPr>
      </p:pic>
      <p:sp>
        <p:nvSpPr>
          <p:cNvPr id="5" name="Right Arrow 4"/>
          <p:cNvSpPr/>
          <p:nvPr/>
        </p:nvSpPr>
        <p:spPr>
          <a:xfrm rot="2045339">
            <a:off x="3601459" y="4145518"/>
            <a:ext cx="2177434"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Line Callout 1 5"/>
          <p:cNvSpPr/>
          <p:nvPr/>
        </p:nvSpPr>
        <p:spPr>
          <a:xfrm>
            <a:off x="914400" y="4724400"/>
            <a:ext cx="2362200" cy="1371600"/>
          </a:xfrm>
          <a:prstGeom prst="borderCallout1">
            <a:avLst>
              <a:gd name="adj1" fmla="val 47152"/>
              <a:gd name="adj2" fmla="val 102656"/>
              <a:gd name="adj3" fmla="val 12303"/>
              <a:gd name="adj4" fmla="val 1478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000" dirty="0" smtClean="0"/>
              <a:t>Solaris replaces  the processor state block with a list  of LWPs</a:t>
            </a:r>
            <a:endParaRPr lang="en-NZ"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LWP Data Structure</a:t>
            </a:r>
            <a:endParaRPr lang="en-US" dirty="0"/>
          </a:p>
        </p:txBody>
      </p:sp>
      <p:sp>
        <p:nvSpPr>
          <p:cNvPr id="3" name="Content Placeholder 2"/>
          <p:cNvSpPr>
            <a:spLocks noGrp="1"/>
          </p:cNvSpPr>
          <p:nvPr>
            <p:ph idx="1"/>
          </p:nvPr>
        </p:nvSpPr>
        <p:spPr/>
        <p:txBody>
          <a:bodyPr/>
          <a:lstStyle/>
          <a:p>
            <a:r>
              <a:rPr lang="en-NZ" dirty="0" smtClean="0"/>
              <a:t>An LWP identifier</a:t>
            </a:r>
          </a:p>
          <a:p>
            <a:r>
              <a:rPr lang="en-NZ" dirty="0" smtClean="0"/>
              <a:t>The priority of this LWP </a:t>
            </a:r>
          </a:p>
          <a:p>
            <a:r>
              <a:rPr lang="en-NZ" dirty="0" smtClean="0"/>
              <a:t> A signal mask </a:t>
            </a:r>
          </a:p>
          <a:p>
            <a:r>
              <a:rPr lang="en-NZ" dirty="0" smtClean="0"/>
              <a:t>Saved values of user-level registers </a:t>
            </a:r>
          </a:p>
          <a:p>
            <a:r>
              <a:rPr lang="en-NZ" dirty="0" smtClean="0"/>
              <a:t>The kernel stack for this LWP</a:t>
            </a:r>
          </a:p>
          <a:p>
            <a:r>
              <a:rPr lang="en-NZ" dirty="0" smtClean="0"/>
              <a:t>Resource usage and profiling data</a:t>
            </a:r>
          </a:p>
          <a:p>
            <a:r>
              <a:rPr lang="en-NZ" dirty="0" smtClean="0"/>
              <a:t>Pointer to the corresponding kernel thread</a:t>
            </a:r>
          </a:p>
          <a:p>
            <a:r>
              <a:rPr lang="en-NZ" dirty="0" smtClean="0"/>
              <a:t>Pointer to the process structure</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Solaris Thread States</a:t>
            </a:r>
            <a:endParaRPr lang="en-US" dirty="0"/>
          </a:p>
        </p:txBody>
      </p:sp>
      <p:pic>
        <p:nvPicPr>
          <p:cNvPr id="4" name="Content Placeholder 3" descr="Fig04_17.gif"/>
          <p:cNvPicPr>
            <a:picLocks noGrp="1" noChangeAspect="1"/>
          </p:cNvPicPr>
          <p:nvPr>
            <p:ph idx="1"/>
          </p:nvPr>
        </p:nvPicPr>
        <p:blipFill>
          <a:blip r:embed="rId3"/>
          <a:stretch>
            <a:fillRect/>
          </a:stretch>
        </p:blipFill>
        <p:spPr>
          <a:xfrm>
            <a:off x="1676400" y="1295400"/>
            <a:ext cx="6007799" cy="4924425"/>
          </a:xfrm>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Tasks</a:t>
            </a:r>
            <a:endParaRPr lang="en-US" dirty="0"/>
          </a:p>
        </p:txBody>
      </p:sp>
      <p:sp>
        <p:nvSpPr>
          <p:cNvPr id="3" name="Content Placeholder 2"/>
          <p:cNvSpPr>
            <a:spLocks noGrp="1"/>
          </p:cNvSpPr>
          <p:nvPr>
            <p:ph idx="1"/>
          </p:nvPr>
        </p:nvSpPr>
        <p:spPr/>
        <p:txBody>
          <a:bodyPr/>
          <a:lstStyle/>
          <a:p>
            <a:r>
              <a:rPr lang="en-NZ" dirty="0" smtClean="0"/>
              <a:t>A process, or task, in Linux is represented by a task_struct data structure</a:t>
            </a:r>
          </a:p>
          <a:p>
            <a:r>
              <a:rPr lang="en-NZ" dirty="0" smtClean="0"/>
              <a:t>This contains a number of categories including:</a:t>
            </a:r>
          </a:p>
          <a:p>
            <a:pPr lvl="1"/>
            <a:r>
              <a:rPr lang="en-US" dirty="0" smtClean="0"/>
              <a:t>State</a:t>
            </a:r>
          </a:p>
          <a:p>
            <a:pPr lvl="1"/>
            <a:r>
              <a:rPr lang="en-US" dirty="0" smtClean="0"/>
              <a:t>Scheduling information</a:t>
            </a:r>
          </a:p>
          <a:p>
            <a:pPr lvl="1"/>
            <a:r>
              <a:rPr lang="en-US" dirty="0" smtClean="0"/>
              <a:t>Identifiers</a:t>
            </a:r>
          </a:p>
          <a:p>
            <a:pPr lvl="1"/>
            <a:r>
              <a:rPr lang="en-US" dirty="0" smtClean="0"/>
              <a:t>Interprocess communication</a:t>
            </a:r>
          </a:p>
          <a:p>
            <a:pPr lvl="1"/>
            <a:r>
              <a:rPr lang="en-US" dirty="0" smtClean="0"/>
              <a:t>And others</a:t>
            </a:r>
          </a:p>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Single Thread </a:t>
            </a:r>
            <a:br>
              <a:rPr lang="en-NZ" dirty="0" smtClean="0"/>
            </a:br>
            <a:r>
              <a:rPr lang="en-NZ" dirty="0" smtClean="0"/>
              <a:t>Approaches</a:t>
            </a:r>
            <a:endParaRPr lang="en-NZ" dirty="0"/>
          </a:p>
        </p:txBody>
      </p:sp>
      <p:sp>
        <p:nvSpPr>
          <p:cNvPr id="3" name="Content Placeholder 2"/>
          <p:cNvSpPr>
            <a:spLocks noGrp="1"/>
          </p:cNvSpPr>
          <p:nvPr>
            <p:ph idx="1"/>
          </p:nvPr>
        </p:nvSpPr>
        <p:spPr>
          <a:xfrm>
            <a:off x="457200" y="1600200"/>
            <a:ext cx="4419600" cy="4953000"/>
          </a:xfrm>
        </p:spPr>
        <p:txBody>
          <a:bodyPr/>
          <a:lstStyle/>
          <a:p>
            <a:r>
              <a:rPr lang="en-NZ" dirty="0" smtClean="0"/>
              <a:t>MS-DOS supports a single user process and a single thread. </a:t>
            </a:r>
          </a:p>
          <a:p>
            <a:r>
              <a:rPr lang="en-NZ" dirty="0" smtClean="0"/>
              <a:t>Some UNIX, support multiple user processes but only support one thread per process</a:t>
            </a:r>
            <a:endParaRPr lang="en-NZ" dirty="0"/>
          </a:p>
        </p:txBody>
      </p:sp>
      <p:pic>
        <p:nvPicPr>
          <p:cNvPr id="4" name="Content Placeholder 3" descr="Fig04_01.gif"/>
          <p:cNvPicPr>
            <a:picLocks noChangeAspect="1"/>
          </p:cNvPicPr>
          <p:nvPr/>
        </p:nvPicPr>
        <p:blipFill>
          <a:blip r:embed="rId3"/>
          <a:stretch>
            <a:fillRect/>
          </a:stretch>
        </p:blipFill>
        <p:spPr bwMode="auto">
          <a:xfrm>
            <a:off x="5002306" y="1524000"/>
            <a:ext cx="4141694" cy="3200400"/>
          </a:xfrm>
          <a:prstGeom prst="rect">
            <a:avLst/>
          </a:prstGeom>
          <a:noFill/>
          <a:ln w="9525">
            <a:noFill/>
            <a:miter lim="800000"/>
            <a:headEnd/>
            <a:tailEnd/>
          </a:ln>
        </p:spPr>
      </p:pic>
      <p:pic>
        <p:nvPicPr>
          <p:cNvPr id="1026" name="Picture 2" descr="S:\poly\H\research\stallings\new\ch4\1proc1thread (topleft).gif"/>
          <p:cNvPicPr>
            <a:picLocks noChangeAspect="1" noChangeArrowheads="1"/>
          </p:cNvPicPr>
          <p:nvPr/>
        </p:nvPicPr>
        <p:blipFill>
          <a:blip r:embed="rId4"/>
          <a:srcRect/>
          <a:stretch>
            <a:fillRect/>
          </a:stretch>
        </p:blipFill>
        <p:spPr bwMode="auto">
          <a:xfrm>
            <a:off x="5105400" y="1654261"/>
            <a:ext cx="1981200" cy="1040571"/>
          </a:xfrm>
          <a:prstGeom prst="rect">
            <a:avLst/>
          </a:prstGeom>
          <a:noFill/>
        </p:spPr>
      </p:pic>
      <p:pic>
        <p:nvPicPr>
          <p:cNvPr id="9" name="Picture 5" descr="S:\poly\H\research\stallings\new\ch4\many proc 1 thead (bot left).gif"/>
          <p:cNvPicPr>
            <a:picLocks noChangeAspect="1" noChangeArrowheads="1"/>
          </p:cNvPicPr>
          <p:nvPr/>
        </p:nvPicPr>
        <p:blipFill>
          <a:blip r:embed="rId5"/>
          <a:srcRect/>
          <a:stretch>
            <a:fillRect/>
          </a:stretch>
        </p:blipFill>
        <p:spPr bwMode="auto">
          <a:xfrm>
            <a:off x="5105400" y="2615487"/>
            <a:ext cx="1970694" cy="1290543"/>
          </a:xfrm>
          <a:prstGeom prst="rect">
            <a:avLst/>
          </a:prstGeom>
          <a:noFill/>
        </p:spPr>
      </p:pic>
      <p:pic>
        <p:nvPicPr>
          <p:cNvPr id="1028" name="Picture 4" descr="S:\poly\H\research\stallings\new\ch4\1proc1thread (topleft).gif"/>
          <p:cNvPicPr>
            <a:picLocks noChangeAspect="1" noChangeArrowheads="1"/>
          </p:cNvPicPr>
          <p:nvPr/>
        </p:nvPicPr>
        <p:blipFill>
          <a:blip r:embed="rId4"/>
          <a:srcRect/>
          <a:stretch>
            <a:fillRect/>
          </a:stretch>
        </p:blipFill>
        <p:spPr bwMode="auto">
          <a:xfrm>
            <a:off x="5562600" y="1981200"/>
            <a:ext cx="3209925" cy="1685925"/>
          </a:xfrm>
          <a:prstGeom prst="rect">
            <a:avLst/>
          </a:prstGeom>
          <a:noFill/>
        </p:spPr>
      </p:pic>
      <p:pic>
        <p:nvPicPr>
          <p:cNvPr id="1029" name="Picture 5" descr="S:\poly\H\research\stallings\new\ch4\many proc 1 thead (bot left).gif"/>
          <p:cNvPicPr>
            <a:picLocks noChangeAspect="1" noChangeArrowheads="1"/>
          </p:cNvPicPr>
          <p:nvPr/>
        </p:nvPicPr>
        <p:blipFill>
          <a:blip r:embed="rId5"/>
          <a:srcRect/>
          <a:stretch>
            <a:fillRect/>
          </a:stretch>
        </p:blipFill>
        <p:spPr bwMode="auto">
          <a:xfrm>
            <a:off x="5381625" y="1752600"/>
            <a:ext cx="3228975" cy="2114550"/>
          </a:xfrm>
          <a:prstGeom prst="rect">
            <a:avLst/>
          </a:prstGeom>
          <a:noFill/>
        </p:spPr>
      </p:pic>
      <p:pic>
        <p:nvPicPr>
          <p:cNvPr id="10" name="Content Placeholder 3" descr="Fig04_01.gif"/>
          <p:cNvPicPr>
            <a:picLocks noChangeAspect="1"/>
          </p:cNvPicPr>
          <p:nvPr/>
        </p:nvPicPr>
        <p:blipFill>
          <a:blip r:embed="rId3"/>
          <a:stretch>
            <a:fillRect/>
          </a:stretch>
        </p:blipFill>
        <p:spPr bwMode="auto">
          <a:xfrm>
            <a:off x="5002306" y="1371600"/>
            <a:ext cx="4141694" cy="3200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par>
                          <p:cTn id="11" fill="hold">
                            <p:stCondLst>
                              <p:cond delay="500"/>
                            </p:stCondLst>
                            <p:childTnLst>
                              <p:par>
                                <p:cTn id="12" presetID="6" presetClass="emph" presetSubtype="0" fill="hold" nodeType="afterEffect">
                                  <p:stCondLst>
                                    <p:cond delay="0"/>
                                  </p:stCondLst>
                                  <p:childTnLst>
                                    <p:animScale>
                                      <p:cBhvr>
                                        <p:cTn id="13" dur="2000" fill="hold"/>
                                        <p:tgtEl>
                                          <p:spTgt spid="1026"/>
                                        </p:tgtEl>
                                      </p:cBhvr>
                                      <p:by x="150000" y="150000"/>
                                    </p:animScale>
                                  </p:childTnLst>
                                </p:cTn>
                              </p:par>
                              <p:par>
                                <p:cTn id="14" presetID="0" presetClass="path" presetSubtype="0" accel="50000" decel="50000" fill="hold" nodeType="withEffect">
                                  <p:stCondLst>
                                    <p:cond delay="0"/>
                                  </p:stCondLst>
                                  <p:childTnLst>
                                    <p:animMotion origin="layout" path="M 3.33333E-6 -1.48148E-6 L 0.10833 0.08889 " pathEditMode="relative" ptsTypes="AA">
                                      <p:cBhvr>
                                        <p:cTn id="15" dur="2000" fill="hold"/>
                                        <p:tgtEl>
                                          <p:spTgt spid="1026"/>
                                        </p:tgtEl>
                                        <p:attrNameLst>
                                          <p:attrName>ppt_x</p:attrName>
                                          <p:attrName>ppt_y</p:attrName>
                                        </p:attrNameLst>
                                      </p:cBhvr>
                                    </p:animMotion>
                                  </p:childTnLst>
                                </p:cTn>
                              </p:par>
                            </p:childTnLst>
                          </p:cTn>
                        </p:par>
                        <p:par>
                          <p:cTn id="16" fill="hold">
                            <p:stCondLst>
                              <p:cond delay="2500"/>
                            </p:stCondLst>
                            <p:childTnLst>
                              <p:par>
                                <p:cTn id="17" presetID="1" presetClass="exit"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dissolve">
                                      <p:cBhvr>
                                        <p:cTn id="25" dur="500"/>
                                        <p:tgtEl>
                                          <p:spTgt spid="3">
                                            <p:txEl>
                                              <p:pRg st="1" end="1"/>
                                            </p:txEl>
                                          </p:spTgt>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028"/>
                                        </p:tgtEl>
                                        <p:attrNameLst>
                                          <p:attrName>style.visibility</p:attrName>
                                        </p:attrNameLst>
                                      </p:cBhvr>
                                      <p:to>
                                        <p:strVal val="hidden"/>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9"/>
                                        </p:tgtEl>
                                      </p:cBhvr>
                                      <p:by x="150000" y="150000"/>
                                    </p:animScale>
                                  </p:childTnLst>
                                </p:cTn>
                              </p:par>
                              <p:par>
                                <p:cTn id="34" presetID="0" presetClass="path" presetSubtype="0" accel="50000" decel="50000" fill="hold" nodeType="withEffect">
                                  <p:stCondLst>
                                    <p:cond delay="0"/>
                                  </p:stCondLst>
                                  <p:childTnLst>
                                    <p:animMotion origin="layout" path="M 5.55556E-6 5.18519E-6 L 0.10001 -0.08888 " pathEditMode="relative" ptsTypes="AA">
                                      <p:cBhvr>
                                        <p:cTn id="35" dur="2000" fill="hold"/>
                                        <p:tgtEl>
                                          <p:spTgt spid="9"/>
                                        </p:tgtEl>
                                        <p:attrNameLst>
                                          <p:attrName>ppt_x</p:attrName>
                                          <p:attrName>ppt_y</p:attrName>
                                        </p:attrNameLst>
                                      </p:cBhvr>
                                    </p:animMotion>
                                  </p:childTnLst>
                                </p:cTn>
                              </p:par>
                            </p:childTnLst>
                          </p:cTn>
                        </p:par>
                        <p:par>
                          <p:cTn id="36" fill="hold">
                            <p:stCondLst>
                              <p:cond delay="2500"/>
                            </p:stCondLst>
                            <p:childTnLst>
                              <p:par>
                                <p:cTn id="37" presetID="1" presetClass="exit" presetSubtype="0" fill="hold" nodeType="after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par>
                          <p:cTn id="39" fill="hold">
                            <p:stCondLst>
                              <p:cond delay="2500"/>
                            </p:stCondLst>
                            <p:childTnLst>
                              <p:par>
                                <p:cTn id="40" presetID="1" presetClass="entr" presetSubtype="0" fill="hold" nodeType="afterEffect">
                                  <p:stCondLst>
                                    <p:cond delay="0"/>
                                  </p:stCondLst>
                                  <p:childTnLst>
                                    <p:set>
                                      <p:cBhvr>
                                        <p:cTn id="41"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
            </a:r>
            <a:br>
              <a:rPr lang="en-US" dirty="0" smtClean="0"/>
            </a:br>
            <a:r>
              <a:rPr lang="en-US" dirty="0" smtClean="0"/>
              <a:t>Process/Thread Model</a:t>
            </a:r>
            <a:endParaRPr lang="en-US" dirty="0"/>
          </a:p>
        </p:txBody>
      </p:sp>
      <p:pic>
        <p:nvPicPr>
          <p:cNvPr id="4" name="Content Placeholder 3" descr="Fig04_18.gif"/>
          <p:cNvPicPr>
            <a:picLocks noGrp="1" noChangeAspect="1"/>
          </p:cNvPicPr>
          <p:nvPr>
            <p:ph idx="1"/>
          </p:nvPr>
        </p:nvPicPr>
        <p:blipFill>
          <a:blip r:embed="rId3"/>
          <a:stretch>
            <a:fillRect/>
          </a:stretch>
        </p:blipFill>
        <p:spPr>
          <a:xfrm>
            <a:off x="1295400" y="1447800"/>
            <a:ext cx="6767932" cy="5410200"/>
          </a:xfr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3" name="Content Placeholder 2"/>
          <p:cNvSpPr>
            <a:spLocks noGrp="1"/>
          </p:cNvSpPr>
          <p:nvPr>
            <p:ph idx="1"/>
          </p:nvPr>
        </p:nvSpPr>
        <p:spPr>
          <a:xfrm>
            <a:off x="457200" y="1600200"/>
            <a:ext cx="4572000" cy="4953000"/>
          </a:xfrm>
        </p:spPr>
        <p:txBody>
          <a:bodyPr/>
          <a:lstStyle/>
          <a:p>
            <a:r>
              <a:rPr lang="en-US" dirty="0" smtClean="0"/>
              <a:t>Java run-time environment is a single process with multiple threads</a:t>
            </a:r>
          </a:p>
          <a:p>
            <a:r>
              <a:rPr lang="en-NZ" dirty="0" smtClean="0"/>
              <a:t>Multiple processes </a:t>
            </a:r>
            <a:r>
              <a:rPr lang="en-NZ" b="1" i="1" dirty="0" smtClean="0"/>
              <a:t>and </a:t>
            </a:r>
            <a:r>
              <a:rPr lang="en-NZ" dirty="0" smtClean="0"/>
              <a:t>threads are found in Windows, Solaris, and many modern versions of UNIX</a:t>
            </a:r>
            <a:endParaRPr lang="en-US" dirty="0"/>
          </a:p>
        </p:txBody>
      </p:sp>
      <p:pic>
        <p:nvPicPr>
          <p:cNvPr id="4" name="Content Placeholder 3" descr="Fig04_01.gif"/>
          <p:cNvPicPr>
            <a:picLocks noChangeAspect="1"/>
          </p:cNvPicPr>
          <p:nvPr/>
        </p:nvPicPr>
        <p:blipFill>
          <a:blip r:embed="rId3"/>
          <a:stretch>
            <a:fillRect/>
          </a:stretch>
        </p:blipFill>
        <p:spPr bwMode="auto">
          <a:xfrm>
            <a:off x="5002306" y="1371600"/>
            <a:ext cx="4141694" cy="3200400"/>
          </a:xfrm>
          <a:prstGeom prst="rect">
            <a:avLst/>
          </a:prstGeom>
          <a:noFill/>
          <a:ln w="9525">
            <a:noFill/>
            <a:miter lim="800000"/>
            <a:headEnd/>
            <a:tailEnd/>
          </a:ln>
        </p:spPr>
      </p:pic>
      <p:pic>
        <p:nvPicPr>
          <p:cNvPr id="2050" name="Picture 2" descr="S:\poly\H\research\stallings\new\ch4\1 proc many thread (top right).gif"/>
          <p:cNvPicPr>
            <a:picLocks noChangeAspect="1" noChangeArrowheads="1"/>
          </p:cNvPicPr>
          <p:nvPr/>
        </p:nvPicPr>
        <p:blipFill>
          <a:blip r:embed="rId4"/>
          <a:srcRect/>
          <a:stretch>
            <a:fillRect/>
          </a:stretch>
        </p:blipFill>
        <p:spPr bwMode="auto">
          <a:xfrm>
            <a:off x="7002296" y="1534170"/>
            <a:ext cx="2133600" cy="1017752"/>
          </a:xfrm>
          <a:prstGeom prst="rect">
            <a:avLst/>
          </a:prstGeom>
          <a:noFill/>
        </p:spPr>
      </p:pic>
      <p:pic>
        <p:nvPicPr>
          <p:cNvPr id="7" name="Picture 2" descr="S:\poly\H\research\stallings\new\ch4\1 proc many thread (top right).gif"/>
          <p:cNvPicPr>
            <a:picLocks noChangeAspect="1" noChangeArrowheads="1"/>
          </p:cNvPicPr>
          <p:nvPr/>
        </p:nvPicPr>
        <p:blipFill>
          <a:blip r:embed="rId4"/>
          <a:srcRect/>
          <a:stretch>
            <a:fillRect/>
          </a:stretch>
        </p:blipFill>
        <p:spPr bwMode="auto">
          <a:xfrm>
            <a:off x="5410200" y="1752600"/>
            <a:ext cx="3314700" cy="1581150"/>
          </a:xfrm>
          <a:prstGeom prst="rect">
            <a:avLst/>
          </a:prstGeom>
          <a:noFill/>
        </p:spPr>
      </p:pic>
      <p:pic>
        <p:nvPicPr>
          <p:cNvPr id="2051" name="Picture 3" descr="S:\poly\H\research\stallings\new\ch4\many proc many thread (bot right).gif"/>
          <p:cNvPicPr>
            <a:picLocks noChangeAspect="1" noChangeArrowheads="1"/>
          </p:cNvPicPr>
          <p:nvPr/>
        </p:nvPicPr>
        <p:blipFill>
          <a:blip r:embed="rId5"/>
          <a:srcRect/>
          <a:stretch>
            <a:fillRect/>
          </a:stretch>
        </p:blipFill>
        <p:spPr bwMode="auto">
          <a:xfrm>
            <a:off x="5295900" y="1809750"/>
            <a:ext cx="3390900" cy="2228850"/>
          </a:xfrm>
          <a:prstGeom prst="rect">
            <a:avLst/>
          </a:prstGeom>
          <a:noFill/>
        </p:spPr>
      </p:pic>
      <p:pic>
        <p:nvPicPr>
          <p:cNvPr id="9" name="Picture 3" descr="S:\poly\H\research\stallings\new\ch4\many proc many thread (bot right).gif"/>
          <p:cNvPicPr>
            <a:picLocks noChangeAspect="1" noChangeArrowheads="1"/>
          </p:cNvPicPr>
          <p:nvPr/>
        </p:nvPicPr>
        <p:blipFill>
          <a:blip r:embed="rId5"/>
          <a:srcRect/>
          <a:stretch>
            <a:fillRect/>
          </a:stretch>
        </p:blipFill>
        <p:spPr bwMode="auto">
          <a:xfrm>
            <a:off x="6938514" y="2492403"/>
            <a:ext cx="2249528" cy="1478622"/>
          </a:xfrm>
          <a:prstGeom prst="rect">
            <a:avLst/>
          </a:prstGeom>
          <a:noFill/>
        </p:spPr>
      </p:pic>
      <p:pic>
        <p:nvPicPr>
          <p:cNvPr id="5" name="Content Placeholder 3" descr="Fig04_01.gif"/>
          <p:cNvPicPr>
            <a:picLocks noChangeAspect="1"/>
          </p:cNvPicPr>
          <p:nvPr/>
        </p:nvPicPr>
        <p:blipFill>
          <a:blip r:embed="rId3"/>
          <a:stretch>
            <a:fillRect/>
          </a:stretch>
        </p:blipFill>
        <p:spPr bwMode="auto">
          <a:xfrm>
            <a:off x="5078506" y="1371600"/>
            <a:ext cx="4141694" cy="3200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050"/>
                                        </p:tgtEl>
                                        <p:attrNameLst>
                                          <p:attrName>style.visibility</p:attrName>
                                        </p:attrNameLst>
                                      </p:cBhvr>
                                      <p:to>
                                        <p:strVal val="visible"/>
                                      </p:to>
                                    </p:set>
                                  </p:childTnLst>
                                </p:cTn>
                              </p:par>
                            </p:childTnLst>
                          </p:cTn>
                        </p:par>
                        <p:par>
                          <p:cTn id="14" fill="hold">
                            <p:stCondLst>
                              <p:cond delay="500"/>
                            </p:stCondLst>
                            <p:childTnLst>
                              <p:par>
                                <p:cTn id="15" presetID="6" presetClass="emph" presetSubtype="0" fill="hold" nodeType="afterEffect">
                                  <p:stCondLst>
                                    <p:cond delay="0"/>
                                  </p:stCondLst>
                                  <p:childTnLst>
                                    <p:animScale>
                                      <p:cBhvr>
                                        <p:cTn id="16" dur="2000" fill="hold"/>
                                        <p:tgtEl>
                                          <p:spTgt spid="2050"/>
                                        </p:tgtEl>
                                      </p:cBhvr>
                                      <p:by x="150000" y="150000"/>
                                    </p:animScale>
                                  </p:childTnLst>
                                </p:cTn>
                              </p:par>
                              <p:par>
                                <p:cTn id="17" presetID="0" presetClass="path" presetSubtype="0" accel="50000" decel="50000" fill="hold" nodeType="withEffect">
                                  <p:stCondLst>
                                    <p:cond delay="0"/>
                                  </p:stCondLst>
                                  <p:childTnLst>
                                    <p:animMotion origin="layout" path="M -8.05556E-6 5.25659E-6 L -0.10001 0.07768 " pathEditMode="relative" ptsTypes="AA">
                                      <p:cBhvr>
                                        <p:cTn id="18" dur="2000" fill="hold"/>
                                        <p:tgtEl>
                                          <p:spTgt spid="2050"/>
                                        </p:tgtEl>
                                        <p:attrNameLst>
                                          <p:attrName>ppt_x</p:attrName>
                                          <p:attrName>ppt_y</p:attrName>
                                        </p:attrNameLst>
                                      </p:cBhvr>
                                    </p:animMotion>
                                  </p:childTnLst>
                                </p:cTn>
                              </p:par>
                            </p:childTnLst>
                          </p:cTn>
                        </p:par>
                        <p:par>
                          <p:cTn id="19" fill="hold">
                            <p:stCondLst>
                              <p:cond delay="2500"/>
                            </p:stCondLst>
                            <p:childTnLst>
                              <p:par>
                                <p:cTn id="20" presetID="1" presetClass="exit" presetSubtype="0" fill="hold" nodeType="afterEffect">
                                  <p:stCondLst>
                                    <p:cond delay="0"/>
                                  </p:stCondLst>
                                  <p:childTnLst>
                                    <p:set>
                                      <p:cBhvr>
                                        <p:cTn id="21" dur="1" fill="hold">
                                          <p:stCondLst>
                                            <p:cond delay="0"/>
                                          </p:stCondLst>
                                        </p:cTn>
                                        <p:tgtEl>
                                          <p:spTgt spid="2050"/>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dissolve">
                                      <p:cBhvr>
                                        <p:cTn id="28" dur="500"/>
                                        <p:tgtEl>
                                          <p:spTgt spid="3">
                                            <p:txEl>
                                              <p:pRg st="1" end="1"/>
                                            </p:txEl>
                                          </p:spTgt>
                                        </p:tgtEl>
                                      </p:cBhvr>
                                    </p:animEffect>
                                  </p:childTnLst>
                                </p:cTn>
                              </p:par>
                            </p:childTnLst>
                          </p:cTn>
                        </p:par>
                        <p:par>
                          <p:cTn id="29" fill="hold">
                            <p:stCondLst>
                              <p:cond delay="500"/>
                            </p:stCondLst>
                            <p:childTnLst>
                              <p:par>
                                <p:cTn id="30" presetID="9" presetClass="exit" presetSubtype="0" fill="hold" nodeType="afterEffect">
                                  <p:stCondLst>
                                    <p:cond delay="0"/>
                                  </p:stCondLst>
                                  <p:childTnLst>
                                    <p:animEffect transition="out" filter="dissolv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2.5E-6 -3.88709E-6 L -0.11666 -0.08885 " pathEditMode="relative" ptsTypes="AA">
                                      <p:cBhvr>
                                        <p:cTn id="37" dur="2000" fill="hold"/>
                                        <p:tgtEl>
                                          <p:spTgt spid="9"/>
                                        </p:tgtEl>
                                        <p:attrNameLst>
                                          <p:attrName>ppt_x</p:attrName>
                                          <p:attrName>ppt_y</p:attrName>
                                        </p:attrNameLst>
                                      </p:cBhvr>
                                    </p:animMotion>
                                  </p:childTnLst>
                                </p:cTn>
                              </p:par>
                            </p:childTnLst>
                          </p:cTn>
                        </p:par>
                        <p:par>
                          <p:cTn id="38" fill="hold">
                            <p:stCondLst>
                              <p:cond delay="3000"/>
                            </p:stCondLst>
                            <p:childTnLst>
                              <p:par>
                                <p:cTn id="39" presetID="1" presetClass="exit" presetSubtype="0" fill="hold" nodeType="after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a:t>
            </a:r>
            <a:endParaRPr lang="en-US" dirty="0"/>
          </a:p>
        </p:txBody>
      </p:sp>
      <p:sp>
        <p:nvSpPr>
          <p:cNvPr id="3" name="Content Placeholder 2"/>
          <p:cNvSpPr>
            <a:spLocks noGrp="1"/>
          </p:cNvSpPr>
          <p:nvPr>
            <p:ph idx="1"/>
          </p:nvPr>
        </p:nvSpPr>
        <p:spPr/>
        <p:txBody>
          <a:bodyPr/>
          <a:lstStyle/>
          <a:p>
            <a:r>
              <a:rPr lang="en-US" dirty="0" smtClean="0"/>
              <a:t>A virtual address space which holds the process image</a:t>
            </a:r>
          </a:p>
          <a:p>
            <a:r>
              <a:rPr lang="en-US" dirty="0" smtClean="0"/>
              <a:t>Protected access to</a:t>
            </a:r>
          </a:p>
          <a:p>
            <a:pPr lvl="1"/>
            <a:r>
              <a:rPr lang="en-US" dirty="0" smtClean="0"/>
              <a:t>Processors, </a:t>
            </a:r>
          </a:p>
          <a:p>
            <a:pPr lvl="1"/>
            <a:r>
              <a:rPr lang="en-US" dirty="0" smtClean="0"/>
              <a:t>Other processes, </a:t>
            </a:r>
          </a:p>
          <a:p>
            <a:pPr lvl="1"/>
            <a:r>
              <a:rPr lang="en-US" dirty="0" smtClean="0"/>
              <a:t>Files, </a:t>
            </a:r>
          </a:p>
          <a:p>
            <a:pPr lvl="1"/>
            <a:r>
              <a:rPr lang="en-US" dirty="0" smtClean="0"/>
              <a:t>I/O resources</a:t>
            </a:r>
          </a:p>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or More Threads in Process</a:t>
            </a:r>
            <a:endParaRPr lang="en-US" dirty="0"/>
          </a:p>
        </p:txBody>
      </p:sp>
      <p:sp>
        <p:nvSpPr>
          <p:cNvPr id="3" name="Content Placeholder 2"/>
          <p:cNvSpPr>
            <a:spLocks noGrp="1"/>
          </p:cNvSpPr>
          <p:nvPr>
            <p:ph idx="1"/>
          </p:nvPr>
        </p:nvSpPr>
        <p:spPr/>
        <p:txBody>
          <a:bodyPr/>
          <a:lstStyle/>
          <a:p>
            <a:r>
              <a:rPr lang="en-US" dirty="0" smtClean="0"/>
              <a:t>Each thread has</a:t>
            </a:r>
          </a:p>
          <a:p>
            <a:pPr lvl="1"/>
            <a:r>
              <a:rPr lang="en-US" dirty="0" smtClean="0"/>
              <a:t>An execution state (running, ready, etc.)</a:t>
            </a:r>
          </a:p>
          <a:p>
            <a:pPr lvl="1"/>
            <a:r>
              <a:rPr lang="en-US" dirty="0" smtClean="0"/>
              <a:t>Saved thread context when not running</a:t>
            </a:r>
          </a:p>
          <a:p>
            <a:pPr lvl="1"/>
            <a:r>
              <a:rPr lang="en-US" dirty="0" smtClean="0"/>
              <a:t>An execution stack</a:t>
            </a:r>
          </a:p>
          <a:p>
            <a:pPr lvl="1"/>
            <a:r>
              <a:rPr lang="en-NZ" dirty="0" smtClean="0"/>
              <a:t>Some per-thread static storage for local variables</a:t>
            </a:r>
          </a:p>
          <a:p>
            <a:pPr lvl="1"/>
            <a:r>
              <a:rPr lang="en-NZ" dirty="0" smtClean="0"/>
              <a:t>Access to the memory and resources of its process (all threads of a process share this)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5519</Words>
  <Application>Microsoft Office PowerPoint</Application>
  <PresentationFormat>On-screen Show (4:3)</PresentationFormat>
  <Paragraphs>673</Paragraphs>
  <Slides>60</Slides>
  <Notes>53</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Office Theme</vt:lpstr>
      <vt:lpstr>Custom Design</vt:lpstr>
      <vt:lpstr>Chapter 4 Threads, SMP, and Microkernels</vt:lpstr>
      <vt:lpstr>Roadmap</vt:lpstr>
      <vt:lpstr>Processes and Threads</vt:lpstr>
      <vt:lpstr>Processes and Threads</vt:lpstr>
      <vt:lpstr>Multithreading</vt:lpstr>
      <vt:lpstr>Single Thread  Approaches</vt:lpstr>
      <vt:lpstr>Multithreading</vt:lpstr>
      <vt:lpstr>Processes</vt:lpstr>
      <vt:lpstr>One or More Threads in Process</vt:lpstr>
      <vt:lpstr>One view…</vt:lpstr>
      <vt:lpstr>Threads vs. processes </vt:lpstr>
      <vt:lpstr>Benefits of Threads</vt:lpstr>
      <vt:lpstr>Thread use in a  Single-User System</vt:lpstr>
      <vt:lpstr>Threads</vt:lpstr>
      <vt:lpstr>Activities similar  to Processes</vt:lpstr>
      <vt:lpstr>Thread Execution States</vt:lpstr>
      <vt:lpstr>Example:  Remote Procedure Call</vt:lpstr>
      <vt:lpstr>RPC Using Single Thread</vt:lpstr>
      <vt:lpstr>RPC Using  One Thread per Server</vt:lpstr>
      <vt:lpstr>Multithreading  on a Uniprocessor</vt:lpstr>
      <vt:lpstr>Adobe PageMaker</vt:lpstr>
      <vt:lpstr>Categories of  Thread Implementation</vt:lpstr>
      <vt:lpstr>User-Level Threads</vt:lpstr>
      <vt:lpstr>Relationships between  ULT Thread and Process States</vt:lpstr>
      <vt:lpstr>Kernel-Level Threads</vt:lpstr>
      <vt:lpstr>Advantages of KLT</vt:lpstr>
      <vt:lpstr>Disadvantage of KLT</vt:lpstr>
      <vt:lpstr>Combined Approaches</vt:lpstr>
      <vt:lpstr>Relationship Between  Thread and Processes</vt:lpstr>
      <vt:lpstr>Roadmap</vt:lpstr>
      <vt:lpstr>Traditional View</vt:lpstr>
      <vt:lpstr>Categories of  Computer Systems</vt:lpstr>
      <vt:lpstr>Categories of Computer Systems</vt:lpstr>
      <vt:lpstr>Parallel Processor  Architectures</vt:lpstr>
      <vt:lpstr>Symmetric  Multiprocessing</vt:lpstr>
      <vt:lpstr>Typical SMP Organization</vt:lpstr>
      <vt:lpstr>Multiprocessor OS Design Considerations</vt:lpstr>
      <vt:lpstr>Roadmap</vt:lpstr>
      <vt:lpstr>Microkernel</vt:lpstr>
      <vt:lpstr>Kernel Architecture</vt:lpstr>
      <vt:lpstr>Microkernel Design:  Memory Management</vt:lpstr>
      <vt:lpstr>Microkernel Design: Interprocess Communication</vt:lpstr>
      <vt:lpstr>Microkernal Design: I/O and interrupt management</vt:lpstr>
      <vt:lpstr>Benefits of a Microkernel Organization</vt:lpstr>
      <vt:lpstr>Roadmap</vt:lpstr>
      <vt:lpstr>Different Approaches  to Processes</vt:lpstr>
      <vt:lpstr>Windows Processes</vt:lpstr>
      <vt:lpstr>Relationship between  Process and Resources</vt:lpstr>
      <vt:lpstr>Windows Process Object</vt:lpstr>
      <vt:lpstr>Windows Thread Object</vt:lpstr>
      <vt:lpstr>Thread States</vt:lpstr>
      <vt:lpstr>Windows SMP Support</vt:lpstr>
      <vt:lpstr>Solaris</vt:lpstr>
      <vt:lpstr>Solaris Process</vt:lpstr>
      <vt:lpstr>Relationship between Processes and Threads</vt:lpstr>
      <vt:lpstr>Traditional  Unix vs Solaris</vt:lpstr>
      <vt:lpstr>LWP Data Structure</vt:lpstr>
      <vt:lpstr>Solaris Thread States</vt:lpstr>
      <vt:lpstr>Linux Tasks</vt:lpstr>
      <vt:lpstr>Linux  Process/Thread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2008-04-03T13:45:14Z</dcterms:created>
  <dcterms:modified xsi:type="dcterms:W3CDTF">2016-09-02T11:42:49Z</dcterms:modified>
</cp:coreProperties>
</file>