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107"/>
  </p:notesMasterIdLst>
  <p:sldIdLst>
    <p:sldId id="256" r:id="rId3"/>
    <p:sldId id="327" r:id="rId4"/>
    <p:sldId id="328" r:id="rId5"/>
    <p:sldId id="330" r:id="rId6"/>
    <p:sldId id="329" r:id="rId7"/>
    <p:sldId id="331" r:id="rId8"/>
    <p:sldId id="260" r:id="rId9"/>
    <p:sldId id="261" r:id="rId10"/>
    <p:sldId id="264" r:id="rId11"/>
    <p:sldId id="265" r:id="rId12"/>
    <p:sldId id="267" r:id="rId13"/>
    <p:sldId id="268" r:id="rId14"/>
    <p:sldId id="269" r:id="rId15"/>
    <p:sldId id="270" r:id="rId16"/>
    <p:sldId id="271" r:id="rId17"/>
    <p:sldId id="332" r:id="rId18"/>
    <p:sldId id="272" r:id="rId19"/>
    <p:sldId id="273" r:id="rId20"/>
    <p:sldId id="274" r:id="rId21"/>
    <p:sldId id="333" r:id="rId22"/>
    <p:sldId id="275" r:id="rId23"/>
    <p:sldId id="276" r:id="rId24"/>
    <p:sldId id="334" r:id="rId25"/>
    <p:sldId id="278" r:id="rId26"/>
    <p:sldId id="279" r:id="rId27"/>
    <p:sldId id="281" r:id="rId28"/>
    <p:sldId id="284" r:id="rId29"/>
    <p:sldId id="285" r:id="rId30"/>
    <p:sldId id="290" r:id="rId31"/>
    <p:sldId id="335" r:id="rId32"/>
    <p:sldId id="291" r:id="rId33"/>
    <p:sldId id="293" r:id="rId34"/>
    <p:sldId id="336" r:id="rId35"/>
    <p:sldId id="337" r:id="rId36"/>
    <p:sldId id="338" r:id="rId37"/>
    <p:sldId id="292" r:id="rId38"/>
    <p:sldId id="339" r:id="rId39"/>
    <p:sldId id="296" r:id="rId40"/>
    <p:sldId id="297" r:id="rId41"/>
    <p:sldId id="340" r:id="rId42"/>
    <p:sldId id="299" r:id="rId43"/>
    <p:sldId id="341" r:id="rId44"/>
    <p:sldId id="342" r:id="rId45"/>
    <p:sldId id="302" r:id="rId46"/>
    <p:sldId id="303" r:id="rId47"/>
    <p:sldId id="304" r:id="rId48"/>
    <p:sldId id="305" r:id="rId49"/>
    <p:sldId id="343" r:id="rId50"/>
    <p:sldId id="307" r:id="rId51"/>
    <p:sldId id="344" r:id="rId52"/>
    <p:sldId id="345" r:id="rId53"/>
    <p:sldId id="346" r:id="rId54"/>
    <p:sldId id="308" r:id="rId55"/>
    <p:sldId id="348" r:id="rId56"/>
    <p:sldId id="309" r:id="rId57"/>
    <p:sldId id="347" r:id="rId58"/>
    <p:sldId id="310" r:id="rId59"/>
    <p:sldId id="349" r:id="rId60"/>
    <p:sldId id="311" r:id="rId61"/>
    <p:sldId id="350" r:id="rId62"/>
    <p:sldId id="312" r:id="rId63"/>
    <p:sldId id="351" r:id="rId64"/>
    <p:sldId id="352" r:id="rId65"/>
    <p:sldId id="313" r:id="rId66"/>
    <p:sldId id="314" r:id="rId67"/>
    <p:sldId id="315" r:id="rId68"/>
    <p:sldId id="316" r:id="rId69"/>
    <p:sldId id="318" r:id="rId70"/>
    <p:sldId id="319" r:id="rId71"/>
    <p:sldId id="320" r:id="rId72"/>
    <p:sldId id="353" r:id="rId73"/>
    <p:sldId id="355" r:id="rId74"/>
    <p:sldId id="321" r:id="rId75"/>
    <p:sldId id="354" r:id="rId76"/>
    <p:sldId id="356" r:id="rId77"/>
    <p:sldId id="357" r:id="rId78"/>
    <p:sldId id="358" r:id="rId79"/>
    <p:sldId id="359" r:id="rId80"/>
    <p:sldId id="360" r:id="rId81"/>
    <p:sldId id="361" r:id="rId82"/>
    <p:sldId id="362" r:id="rId83"/>
    <p:sldId id="363" r:id="rId84"/>
    <p:sldId id="364" r:id="rId85"/>
    <p:sldId id="365" r:id="rId86"/>
    <p:sldId id="380" r:id="rId87"/>
    <p:sldId id="367" r:id="rId88"/>
    <p:sldId id="368" r:id="rId89"/>
    <p:sldId id="381" r:id="rId90"/>
    <p:sldId id="369" r:id="rId91"/>
    <p:sldId id="382" r:id="rId92"/>
    <p:sldId id="370" r:id="rId93"/>
    <p:sldId id="371" r:id="rId94"/>
    <p:sldId id="372" r:id="rId95"/>
    <p:sldId id="383" r:id="rId96"/>
    <p:sldId id="373" r:id="rId97"/>
    <p:sldId id="374" r:id="rId98"/>
    <p:sldId id="375" r:id="rId99"/>
    <p:sldId id="376" r:id="rId100"/>
    <p:sldId id="384" r:id="rId101"/>
    <p:sldId id="377" r:id="rId102"/>
    <p:sldId id="378" r:id="rId103"/>
    <p:sldId id="385" r:id="rId104"/>
    <p:sldId id="386" r:id="rId105"/>
    <p:sldId id="379" r:id="rId10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34375" autoAdjust="0"/>
  </p:normalViewPr>
  <p:slideViewPr>
    <p:cSldViewPr>
      <p:cViewPr varScale="1">
        <p:scale>
          <a:sx n="23" d="100"/>
          <a:sy n="23" d="100"/>
        </p:scale>
        <p:origin x="-288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1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Objectives include:</a:t>
            </a:r>
          </a:p>
          <a:p>
            <a:pPr lvl="1">
              <a:buFont typeface="Arial" pitchFamily="34" charset="0"/>
              <a:buChar char="•"/>
            </a:pPr>
            <a:r>
              <a:rPr lang="en-NZ" dirty="0" smtClean="0"/>
              <a:t> To meet the data management needs and requirements of the user, </a:t>
            </a:r>
          </a:p>
          <a:p>
            <a:pPr lvl="1">
              <a:buFont typeface="Arial" pitchFamily="34" charset="0"/>
              <a:buChar char="•"/>
            </a:pPr>
            <a:r>
              <a:rPr lang="en-NZ" dirty="0" smtClean="0"/>
              <a:t> To guarantee, to the extent possible, that the data in the file are valid</a:t>
            </a:r>
          </a:p>
          <a:p>
            <a:pPr lvl="1">
              <a:buFont typeface="Arial" pitchFamily="34" charset="0"/>
              <a:buChar char="•"/>
            </a:pPr>
            <a:r>
              <a:rPr lang="en-NZ" dirty="0" smtClean="0"/>
              <a:t> To optimize performance, both from the system point of view in terms of over-all throughput and from the user’s point of view in terms of response time</a:t>
            </a:r>
          </a:p>
          <a:p>
            <a:pPr lvl="1">
              <a:buFont typeface="Arial" pitchFamily="34" charset="0"/>
              <a:buChar char="•"/>
            </a:pPr>
            <a:r>
              <a:rPr lang="en-NZ" dirty="0" smtClean="0"/>
              <a:t> To provide I/O support for a variety of storage device types</a:t>
            </a:r>
          </a:p>
          <a:p>
            <a:pPr lvl="1">
              <a:buFont typeface="Arial" pitchFamily="34" charset="0"/>
              <a:buChar char="•"/>
            </a:pPr>
            <a:r>
              <a:rPr lang="en-NZ" dirty="0" smtClean="0"/>
              <a:t> To minimize or eliminate the potential for lost or destroyed data</a:t>
            </a:r>
          </a:p>
          <a:p>
            <a:pPr lvl="1">
              <a:buFont typeface="Arial" pitchFamily="34" charset="0"/>
              <a:buChar char="•"/>
            </a:pPr>
            <a:r>
              <a:rPr lang="en-NZ" dirty="0" smtClean="0"/>
              <a:t> To provide a standardized set of I/O interface routines to user processes</a:t>
            </a:r>
          </a:p>
          <a:p>
            <a:pPr lvl="1">
              <a:buFont typeface="Arial" pitchFamily="34" charset="0"/>
              <a:buChar char="•"/>
            </a:pPr>
            <a:r>
              <a:rPr lang="en-NZ" dirty="0" smtClean="0"/>
              <a:t> To provide I/O support for multiple users, in the case of multiple-user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an interactive, general-purpose system, the following constitute a minimal set of requirements:</a:t>
            </a:r>
          </a:p>
          <a:p>
            <a:endParaRPr lang="en-NZ" dirty="0" smtClean="0"/>
          </a:p>
          <a:p>
            <a:r>
              <a:rPr lang="en-NZ" dirty="0" smtClean="0"/>
              <a:t>1. Each user should be able to create, delete, read, write, and modify files.</a:t>
            </a:r>
          </a:p>
          <a:p>
            <a:r>
              <a:rPr lang="en-NZ" dirty="0" smtClean="0"/>
              <a:t>2. Each user may have controlled access to other users’ files.</a:t>
            </a:r>
          </a:p>
          <a:p>
            <a:r>
              <a:rPr lang="en-NZ" dirty="0" smtClean="0"/>
              <a:t>3. Each user may control what types of accesses are allowed to the user’s files.</a:t>
            </a:r>
          </a:p>
          <a:p>
            <a:r>
              <a:rPr lang="en-NZ" dirty="0" smtClean="0"/>
              <a:t>4. Each user should be able to restructure the user’s files in a form appropriate to the problem.</a:t>
            </a:r>
          </a:p>
          <a:p>
            <a:endParaRPr lang="en-NZ" dirty="0" smtClean="0"/>
          </a:p>
          <a:p>
            <a:r>
              <a:rPr lang="en-NZ" dirty="0" smtClean="0"/>
              <a:t>5,6, and 7 on next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NZ" dirty="0" smtClean="0"/>
              <a:t>5. Each user should be able to move data between files.</a:t>
            </a:r>
          </a:p>
          <a:p>
            <a:endParaRPr lang="en-NZ" dirty="0" smtClean="0"/>
          </a:p>
          <a:p>
            <a:r>
              <a:rPr lang="en-NZ" dirty="0" smtClean="0"/>
              <a:t>6. Each user should be able to back up and recover the user’s files in case of damage.</a:t>
            </a:r>
          </a:p>
          <a:p>
            <a:endParaRPr lang="en-NZ" dirty="0" smtClean="0"/>
          </a:p>
          <a:p>
            <a:r>
              <a:rPr lang="en-NZ" dirty="0" smtClean="0"/>
              <a:t>7. Each user should be able to access his or her files by name rather than by numeric identifier.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Variations will exist between systems but typically</a:t>
            </a:r>
            <a:r>
              <a:rPr lang="en-US" baseline="0" dirty="0" smtClean="0"/>
              <a:t> have the aspects described above and in the following slides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NZ" b="1" dirty="0" smtClean="0"/>
              <a:t>device drivers </a:t>
            </a:r>
            <a:r>
              <a:rPr lang="en-NZ" dirty="0" smtClean="0"/>
              <a:t>communicate at the lowest level directly with peripheral devices or their controllers or channels. </a:t>
            </a:r>
          </a:p>
          <a:p>
            <a:pPr lvl="1">
              <a:buFont typeface="Arial" pitchFamily="34" charset="0"/>
              <a:buChar char="•"/>
            </a:pPr>
            <a:r>
              <a:rPr lang="en-NZ" dirty="0" smtClean="0"/>
              <a:t> A device driver is responsible for starting I/O operations on a device and processing the completion of an I/O request. </a:t>
            </a:r>
          </a:p>
          <a:p>
            <a:pPr lvl="1">
              <a:buFont typeface="Arial" pitchFamily="34" charset="0"/>
              <a:buChar char="•"/>
            </a:pPr>
            <a:r>
              <a:rPr lang="en-NZ" dirty="0" smtClean="0"/>
              <a:t> For file operations, the typical devices controlled are disk and tape drives.</a:t>
            </a:r>
          </a:p>
          <a:p>
            <a:pPr lvl="1">
              <a:buFont typeface="Arial" pitchFamily="34" charset="0"/>
              <a:buChar char="•"/>
            </a:pPr>
            <a:r>
              <a:rPr lang="en-NZ" dirty="0" smtClean="0"/>
              <a:t> Device drivers are usually considered to be part of the operating system.</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basic file system</a:t>
            </a:r>
            <a:r>
              <a:rPr lang="en-NZ" dirty="0" smtClean="0"/>
              <a:t>, or </a:t>
            </a:r>
            <a:r>
              <a:rPr lang="en-NZ" b="1" dirty="0" smtClean="0"/>
              <a:t>the physical I/O level.</a:t>
            </a:r>
          </a:p>
          <a:p>
            <a:endParaRPr lang="en-NZ" dirty="0" smtClean="0"/>
          </a:p>
          <a:p>
            <a:r>
              <a:rPr lang="en-NZ" dirty="0" smtClean="0"/>
              <a:t>This is the primary interface with the environment outside of the computer system.</a:t>
            </a:r>
          </a:p>
          <a:p>
            <a:endParaRPr lang="en-NZ" dirty="0" smtClean="0"/>
          </a:p>
          <a:p>
            <a:r>
              <a:rPr lang="en-NZ" dirty="0" smtClean="0"/>
              <a:t>It deals with blocks of data that are exchanged with disk or tape systems. </a:t>
            </a:r>
          </a:p>
          <a:p>
            <a:pPr lvl="1">
              <a:buFont typeface="Arial" pitchFamily="34" charset="0"/>
              <a:buChar char="•"/>
            </a:pPr>
            <a:r>
              <a:rPr lang="en-NZ" dirty="0" smtClean="0"/>
              <a:t> It is concerned with the placement of those blocks on the secondary storage device and on the buffering of those blocks in main memory. </a:t>
            </a:r>
          </a:p>
          <a:p>
            <a:pPr lvl="1">
              <a:buFont typeface="Arial" pitchFamily="34" charset="0"/>
              <a:buChar char="•"/>
            </a:pPr>
            <a:r>
              <a:rPr lang="en-NZ" dirty="0" smtClean="0"/>
              <a:t> It does not understand the content of the data or the structure of the files involved.</a:t>
            </a:r>
          </a:p>
          <a:p>
            <a:pPr lvl="1">
              <a:buFont typeface="Arial" pitchFamily="34" charset="0"/>
              <a:buChar char="•"/>
            </a:pPr>
            <a:r>
              <a:rPr lang="en-NZ" dirty="0" smtClean="0"/>
              <a:t> The basic file system is often considered part of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Basic I/O supervisor is responsible for all file I/O initiation and termination.</a:t>
            </a:r>
          </a:p>
          <a:p>
            <a:endParaRPr lang="en-NZ" dirty="0" smtClean="0"/>
          </a:p>
          <a:p>
            <a:r>
              <a:rPr lang="en-NZ" dirty="0" smtClean="0"/>
              <a:t>Control structures are maintained that deal with</a:t>
            </a:r>
          </a:p>
          <a:p>
            <a:pPr lvl="1">
              <a:buFont typeface="Arial" pitchFamily="34" charset="0"/>
              <a:buChar char="•"/>
            </a:pPr>
            <a:r>
              <a:rPr lang="en-NZ" dirty="0" smtClean="0"/>
              <a:t> device I/O, </a:t>
            </a:r>
          </a:p>
          <a:p>
            <a:pPr lvl="1">
              <a:buFont typeface="Arial" pitchFamily="34" charset="0"/>
              <a:buChar char="•"/>
            </a:pPr>
            <a:r>
              <a:rPr lang="en-NZ" dirty="0" smtClean="0"/>
              <a:t> scheduling, and </a:t>
            </a:r>
          </a:p>
          <a:p>
            <a:pPr lvl="1">
              <a:buFont typeface="Arial" pitchFamily="34" charset="0"/>
              <a:buChar char="•"/>
            </a:pPr>
            <a:r>
              <a:rPr lang="en-NZ" dirty="0" smtClean="0"/>
              <a:t>file status.</a:t>
            </a:r>
          </a:p>
          <a:p>
            <a:pPr lvl="1">
              <a:buFont typeface="Arial" pitchFamily="34" charset="0"/>
              <a:buChar char="•"/>
            </a:pPr>
            <a:endParaRPr lang="en-NZ" dirty="0" smtClean="0"/>
          </a:p>
          <a:p>
            <a:pPr lvl="0">
              <a:buFont typeface="Arial" pitchFamily="34" charset="0"/>
              <a:buNone/>
            </a:pPr>
            <a:r>
              <a:rPr lang="en-NZ" dirty="0" smtClean="0"/>
              <a:t>The basic I/O supervisor selects the device on which file I/O is to be performed, based on the particular file selected. </a:t>
            </a:r>
          </a:p>
          <a:p>
            <a:pPr lvl="0">
              <a:buFont typeface="Arial" pitchFamily="34" charset="0"/>
              <a:buNone/>
            </a:pPr>
            <a:endParaRPr lang="en-NZ" dirty="0" smtClean="0"/>
          </a:p>
          <a:p>
            <a:pPr lvl="0">
              <a:buFont typeface="Arial" pitchFamily="34" charset="0"/>
              <a:buNone/>
            </a:pPr>
            <a:r>
              <a:rPr lang="en-NZ" dirty="0" smtClean="0"/>
              <a:t>It is also concerned with scheduling disk and tape accesses to optimize performance. </a:t>
            </a:r>
          </a:p>
          <a:p>
            <a:pPr lvl="1">
              <a:buFont typeface="Arial" pitchFamily="34" charset="0"/>
              <a:buChar char="•"/>
            </a:pPr>
            <a:r>
              <a:rPr lang="en-NZ" dirty="0" smtClean="0"/>
              <a:t> I/O buffers are assigned and secondary memory is allocated at this level. </a:t>
            </a:r>
          </a:p>
          <a:p>
            <a:pPr lvl="0">
              <a:buFont typeface="Arial" pitchFamily="34" charset="0"/>
              <a:buNone/>
            </a:pPr>
            <a:endParaRPr lang="en-NZ" dirty="0" smtClean="0"/>
          </a:p>
          <a:p>
            <a:pPr lvl="0">
              <a:buFont typeface="Arial" pitchFamily="34" charset="0"/>
              <a:buNone/>
            </a:pPr>
            <a:r>
              <a:rPr lang="en-NZ" dirty="0" smtClean="0"/>
              <a:t>The basic I/O supervisor is part of the operating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Logical I/O </a:t>
            </a:r>
            <a:r>
              <a:rPr lang="en-NZ" dirty="0" smtClean="0"/>
              <a:t>enables users and applications to access records.</a:t>
            </a:r>
          </a:p>
          <a:p>
            <a:endParaRPr lang="en-NZ" dirty="0" smtClean="0"/>
          </a:p>
          <a:p>
            <a:r>
              <a:rPr lang="en-NZ" dirty="0" smtClean="0"/>
              <a:t>Whereas the basic file system deals with blocks of data, </a:t>
            </a:r>
          </a:p>
          <a:p>
            <a:pPr lvl="1">
              <a:buFont typeface="Arial" pitchFamily="34" charset="0"/>
              <a:buChar char="•"/>
            </a:pPr>
            <a:r>
              <a:rPr lang="en-NZ" dirty="0" smtClean="0"/>
              <a:t> the logical I/O module deals with file records.</a:t>
            </a:r>
          </a:p>
          <a:p>
            <a:pPr lvl="0">
              <a:buFont typeface="Arial" pitchFamily="34" charset="0"/>
              <a:buNone/>
            </a:pPr>
            <a:endParaRPr lang="en-NZ" dirty="0" smtClean="0"/>
          </a:p>
          <a:p>
            <a:pPr lvl="0">
              <a:buFont typeface="Arial" pitchFamily="34" charset="0"/>
              <a:buNone/>
            </a:pPr>
            <a:r>
              <a:rPr lang="en-NZ" dirty="0" smtClean="0"/>
              <a:t>Logical I/O provides a general-purpose record I/O capability </a:t>
            </a:r>
          </a:p>
          <a:p>
            <a:pPr lvl="1">
              <a:buFont typeface="Arial" pitchFamily="34" charset="0"/>
              <a:buChar char="•"/>
            </a:pPr>
            <a:r>
              <a:rPr lang="en-NZ" dirty="0" smtClean="0"/>
              <a:t> and maintains basic data about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the access method </a:t>
            </a:r>
            <a:r>
              <a:rPr lang="en-NZ" b="0" dirty="0" smtClean="0"/>
              <a:t>is t</a:t>
            </a:r>
            <a:r>
              <a:rPr lang="en-NZ" dirty="0" smtClean="0"/>
              <a:t>he level of the file system closest to the user.</a:t>
            </a:r>
          </a:p>
          <a:p>
            <a:endParaRPr lang="en-NZ" dirty="0" smtClean="0"/>
          </a:p>
          <a:p>
            <a:r>
              <a:rPr lang="en-NZ" dirty="0" smtClean="0"/>
              <a:t>It provides a standard interface between applications and the file systems and devices that hold the data. </a:t>
            </a:r>
          </a:p>
          <a:p>
            <a:endParaRPr lang="en-NZ" dirty="0" smtClean="0"/>
          </a:p>
          <a:p>
            <a:r>
              <a:rPr lang="en-NZ" dirty="0" smtClean="0"/>
              <a:t>Different access methods reflect different file structures and different ways of accessing and processing the data.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Users and application programs interact with the file system by means of commands for creating and deleting files and for performing operations on files. </a:t>
            </a:r>
          </a:p>
          <a:p>
            <a:endParaRPr lang="en-NZ" dirty="0" smtClean="0"/>
          </a:p>
          <a:p>
            <a:r>
              <a:rPr lang="en-NZ" dirty="0" smtClean="0"/>
              <a:t>Before performing any operation, the file system must identify and locate the selected file. </a:t>
            </a:r>
          </a:p>
          <a:p>
            <a:pPr lvl="1">
              <a:buFont typeface="Arial" pitchFamily="34" charset="0"/>
              <a:buChar char="•"/>
            </a:pPr>
            <a:r>
              <a:rPr lang="en-NZ" dirty="0" smtClean="0"/>
              <a:t> This requires the use of some sort of directory that serves to describe the location of all files, plus their attributes. </a:t>
            </a:r>
          </a:p>
          <a:p>
            <a:pPr lvl="1">
              <a:buFont typeface="Arial" pitchFamily="34" charset="0"/>
              <a:buChar char="•"/>
            </a:pPr>
            <a:r>
              <a:rPr lang="en-NZ" dirty="0" smtClean="0"/>
              <a:t>In addition, most shared systems enforce user access control</a:t>
            </a:r>
          </a:p>
          <a:p>
            <a:pPr lvl="1">
              <a:buFont typeface="Arial" pitchFamily="34" charset="0"/>
              <a:buChar char="•"/>
            </a:pPr>
            <a:endParaRPr lang="en-NZ" dirty="0" smtClean="0"/>
          </a:p>
          <a:p>
            <a:r>
              <a:rPr lang="en-NZ" dirty="0" smtClean="0"/>
              <a:t>The basic operations that a user or application may perform on a file are performed at the record level. </a:t>
            </a:r>
          </a:p>
          <a:p>
            <a:pPr lvl="1">
              <a:buFont typeface="Arial" pitchFamily="34" charset="0"/>
              <a:buChar char="•"/>
            </a:pPr>
            <a:r>
              <a:rPr lang="en-NZ" dirty="0" smtClean="0"/>
              <a:t> The user or application views the file as having some structure that organizes the records, such as a sequential structure</a:t>
            </a:r>
          </a:p>
          <a:p>
            <a:pPr lvl="0">
              <a:buFont typeface="Arial" pitchFamily="34" charset="0"/>
              <a:buNone/>
            </a:pPr>
            <a:endParaRPr lang="en-NZ" dirty="0" smtClean="0"/>
          </a:p>
          <a:p>
            <a:pPr lvl="0">
              <a:buFont typeface="Arial" pitchFamily="34" charset="0"/>
              <a:buNone/>
            </a:pPr>
            <a:r>
              <a:rPr lang="en-NZ" dirty="0" smtClean="0"/>
              <a:t>The secondary storage must be managed.</a:t>
            </a:r>
          </a:p>
          <a:p>
            <a:pPr lvl="1">
              <a:buFont typeface="Arial" pitchFamily="34" charset="0"/>
              <a:buChar char="•"/>
            </a:pPr>
            <a:r>
              <a:rPr lang="en-NZ" dirty="0" smtClean="0"/>
              <a:t> This involves allocating files to free blocks on secondary storage and managing free storage so as to know what blocks are available for new files and growth in existing files. </a:t>
            </a:r>
          </a:p>
          <a:p>
            <a:pPr lvl="1">
              <a:buFont typeface="Arial" pitchFamily="34" charset="0"/>
              <a:buChar char="•"/>
            </a:pPr>
            <a:r>
              <a:rPr lang="en-NZ" dirty="0" smtClean="0"/>
              <a:t>In addition, individual block I/O requests must be scheduled</a:t>
            </a:r>
          </a:p>
          <a:p>
            <a:pPr lvl="0">
              <a:buFont typeface="Arial" pitchFamily="34" charset="0"/>
              <a:buNone/>
            </a:pPr>
            <a:endParaRPr lang="en-NZ" dirty="0" smtClean="0"/>
          </a:p>
          <a:p>
            <a:pPr lvl="0">
              <a:buFont typeface="Arial" pitchFamily="34" charset="0"/>
              <a:buNone/>
            </a:pPr>
            <a:r>
              <a:rPr lang="en-NZ" dirty="0" smtClean="0"/>
              <a:t>Disk scheduling and file allocation are both concerned with optimizing performance. </a:t>
            </a:r>
          </a:p>
          <a:p>
            <a:pPr lvl="0">
              <a:buFont typeface="Arial" pitchFamily="34" charset="0"/>
              <a:buNone/>
            </a:pPr>
            <a:endParaRPr lang="en-NZ" dirty="0" smtClean="0"/>
          </a:p>
          <a:p>
            <a:pPr lvl="0">
              <a:buFont typeface="Arial" pitchFamily="34" charset="0"/>
              <a:buNone/>
            </a:pPr>
            <a:r>
              <a:rPr lang="en-NZ" dirty="0" smtClean="0"/>
              <a:t>The optimization will depend on the structure of the files and the access patterns.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begin with an overview, followed by a look at various file organization schemes.</a:t>
            </a:r>
          </a:p>
          <a:p>
            <a:endParaRPr lang="en-NZ" dirty="0" smtClean="0"/>
          </a:p>
          <a:p>
            <a:r>
              <a:rPr lang="en-NZ" dirty="0" smtClean="0"/>
              <a:t>Although file organization is generally beyond the scope of the operating system, it is essential to have a general understanding of the common alternatives to appreciate some of the design tradeoffs involved in file management. </a:t>
            </a:r>
          </a:p>
          <a:p>
            <a:endParaRPr lang="en-NZ" dirty="0" smtClean="0"/>
          </a:p>
          <a:p>
            <a:r>
              <a:rPr lang="en-NZ" dirty="0" smtClean="0"/>
              <a:t>The remainder of this chapter looks at other topics in file management.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“file organization” </a:t>
            </a:r>
            <a:r>
              <a:rPr lang="en-NZ" dirty="0" smtClean="0"/>
              <a:t>refers to the logical structuring of the records as determined by the way in which they are accessed.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relative priority of these criteria will depend on the applications that will use the file. </a:t>
            </a:r>
          </a:p>
          <a:p>
            <a:pPr lvl="1">
              <a:buFont typeface="Arial" pitchFamily="34" charset="0"/>
              <a:buChar char="•"/>
            </a:pPr>
            <a:r>
              <a:rPr lang="en-NZ" dirty="0" smtClean="0"/>
              <a:t> e.g. if a file is only to be processed in batch mode, with all of the records accessed every time, then rapid access for retrieval of a single record is of minimal concern.</a:t>
            </a:r>
          </a:p>
          <a:p>
            <a:pPr lvl="1">
              <a:buFont typeface="Arial" pitchFamily="34" charset="0"/>
              <a:buChar char="•"/>
            </a:pPr>
            <a:r>
              <a:rPr lang="en-NZ" dirty="0" smtClean="0"/>
              <a:t>A file stored on CD-ROM will never be updated, and so ease of update is not an issue.</a:t>
            </a:r>
          </a:p>
          <a:p>
            <a:pPr lvl="0">
              <a:buFont typeface="Arial" pitchFamily="34" charset="0"/>
              <a:buNone/>
            </a:pPr>
            <a:endParaRPr lang="en-NZ" dirty="0" smtClean="0"/>
          </a:p>
          <a:p>
            <a:pPr lvl="0">
              <a:buFont typeface="Arial" pitchFamily="34" charset="0"/>
              <a:buNone/>
            </a:pPr>
            <a:r>
              <a:rPr lang="en-NZ" dirty="0" smtClean="0"/>
              <a:t>These criteria may conflict.</a:t>
            </a:r>
          </a:p>
          <a:p>
            <a:pPr lvl="1">
              <a:buFont typeface="Arial" pitchFamily="34" charset="0"/>
              <a:buChar char="•"/>
            </a:pPr>
            <a:r>
              <a:rPr lang="en-NZ" baseline="0" dirty="0" smtClean="0"/>
              <a:t>E.g. </a:t>
            </a:r>
            <a:r>
              <a:rPr lang="en-NZ" dirty="0" smtClean="0"/>
              <a:t>for economy of storage, there should be minimum redundancy in the data, but redundancy is a primary means of increasing the speed of access to data (such as indexes.)</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Most structures used in actual systems either fall into one of these categories or can be implemented with a combination of these organizations. </a:t>
            </a:r>
          </a:p>
          <a:p>
            <a:endParaRPr lang="en-NZ" dirty="0" smtClean="0"/>
          </a:p>
          <a:p>
            <a:r>
              <a:rPr lang="en-NZ" dirty="0" smtClean="0"/>
              <a:t>The five organizations are:</a:t>
            </a:r>
          </a:p>
          <a:p>
            <a:pPr lvl="1">
              <a:buFont typeface="Arial" pitchFamily="34" charset="0"/>
              <a:buChar char="•"/>
            </a:pPr>
            <a:r>
              <a:rPr lang="en-NZ" baseline="0" dirty="0" smtClean="0"/>
              <a:t> </a:t>
            </a:r>
            <a:r>
              <a:rPr lang="en-NZ" dirty="0" smtClean="0"/>
              <a:t>The pile</a:t>
            </a:r>
          </a:p>
          <a:p>
            <a:pPr lvl="1">
              <a:buFont typeface="Arial" pitchFamily="34" charset="0"/>
              <a:buChar char="•"/>
            </a:pPr>
            <a:r>
              <a:rPr lang="en-NZ" dirty="0" smtClean="0"/>
              <a:t> The sequential file</a:t>
            </a:r>
          </a:p>
          <a:p>
            <a:pPr lvl="1">
              <a:buFont typeface="Arial" pitchFamily="34" charset="0"/>
              <a:buChar char="•"/>
            </a:pPr>
            <a:r>
              <a:rPr lang="en-NZ" dirty="0" smtClean="0"/>
              <a:t> The indexed sequential file</a:t>
            </a:r>
          </a:p>
          <a:p>
            <a:pPr lvl="1">
              <a:buFont typeface="Arial" pitchFamily="34" charset="0"/>
              <a:buChar char="•"/>
            </a:pPr>
            <a:r>
              <a:rPr lang="en-NZ" dirty="0" smtClean="0"/>
              <a:t> The indexed file</a:t>
            </a:r>
          </a:p>
          <a:p>
            <a:pPr lvl="1">
              <a:buFont typeface="Arial" pitchFamily="34" charset="0"/>
              <a:buChar char="•"/>
            </a:pPr>
            <a:r>
              <a:rPr lang="en-NZ" dirty="0" smtClean="0"/>
              <a:t> The direct, or hashed,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least-complicated form of file organization may be termed the pile. </a:t>
            </a:r>
          </a:p>
          <a:p>
            <a:endParaRPr lang="en-NZ" dirty="0" smtClean="0"/>
          </a:p>
          <a:p>
            <a:r>
              <a:rPr lang="en-NZ" dirty="0" smtClean="0"/>
              <a:t>Data are collected in the order in which they arrive.</a:t>
            </a:r>
          </a:p>
          <a:p>
            <a:pPr lvl="1">
              <a:buFont typeface="Arial" pitchFamily="34" charset="0"/>
              <a:buChar char="•"/>
            </a:pPr>
            <a:r>
              <a:rPr lang="en-NZ" baseline="0" dirty="0" smtClean="0"/>
              <a:t> </a:t>
            </a:r>
            <a:r>
              <a:rPr lang="en-NZ" dirty="0" smtClean="0"/>
              <a:t>Each record consists of one burst of data.</a:t>
            </a:r>
          </a:p>
          <a:p>
            <a:pPr lvl="1">
              <a:buFont typeface="Arial" pitchFamily="34" charset="0"/>
              <a:buNone/>
            </a:pPr>
            <a:endParaRPr lang="en-NZ" dirty="0" smtClean="0"/>
          </a:p>
          <a:p>
            <a:r>
              <a:rPr lang="en-NZ" dirty="0" smtClean="0"/>
              <a:t>The purpose of the pile is simply to accumulate the mass of data and save it.</a:t>
            </a:r>
          </a:p>
          <a:p>
            <a:endParaRPr lang="en-NZ" dirty="0" smtClean="0"/>
          </a:p>
          <a:p>
            <a:r>
              <a:rPr lang="en-NZ" dirty="0" smtClean="0"/>
              <a:t>Records may have different fields, or similar fields in different orders.</a:t>
            </a:r>
          </a:p>
          <a:p>
            <a:pPr lvl="1">
              <a:buFont typeface="Arial" pitchFamily="34" charset="0"/>
              <a:buChar char="•"/>
            </a:pPr>
            <a:r>
              <a:rPr lang="en-NZ" dirty="0" smtClean="0"/>
              <a:t> Thus, each field should be self-describing, including a field name as well as a value.</a:t>
            </a:r>
          </a:p>
          <a:p>
            <a:pPr lvl="1">
              <a:buFont typeface="Arial" pitchFamily="34" charset="0"/>
              <a:buChar char="•"/>
            </a:pPr>
            <a:r>
              <a:rPr lang="en-NZ" dirty="0" smtClean="0"/>
              <a:t> The length of each field must be implicitly indicated by delimiters.</a:t>
            </a:r>
          </a:p>
          <a:p>
            <a:pPr lvl="1">
              <a:buFont typeface="Arial" pitchFamily="34" charset="0"/>
              <a:buChar char="•"/>
            </a:pPr>
            <a:endParaRPr lang="en-NZ" dirty="0" smtClean="0"/>
          </a:p>
          <a:p>
            <a:pPr lvl="0">
              <a:buFont typeface="Arial" pitchFamily="34" charset="0"/>
              <a:buNone/>
            </a:pPr>
            <a:r>
              <a:rPr lang="en-NZ" dirty="0" smtClean="0"/>
              <a:t>Because there is no structure to the pile file, record access is by exhaustive search.</a:t>
            </a:r>
          </a:p>
          <a:p>
            <a:pPr lvl="1">
              <a:buFont typeface="Arial" pitchFamily="34" charset="0"/>
              <a:buChar char="•"/>
            </a:pPr>
            <a:r>
              <a:rPr lang="en-NZ" dirty="0" smtClean="0"/>
              <a:t> ie , to find a record that contains a particular field with a particular value, it is necessary to examine each record in the pile until the desired record is found or the entire file has been searched. </a:t>
            </a:r>
          </a:p>
          <a:p>
            <a:pPr lvl="1">
              <a:buFont typeface="Arial" pitchFamily="34" charset="0"/>
              <a:buChar char="•"/>
            </a:pPr>
            <a:r>
              <a:rPr lang="en-NZ" dirty="0" smtClean="0"/>
              <a:t> to find all records that contain a particular field or contain that field with a particular value, then the entire file must be searched.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most common form of file structure.</a:t>
            </a:r>
          </a:p>
          <a:p>
            <a:endParaRPr lang="en-NZ" dirty="0" smtClean="0"/>
          </a:p>
          <a:p>
            <a:r>
              <a:rPr lang="en-NZ" dirty="0" smtClean="0"/>
              <a:t>A fixed format is used for records.</a:t>
            </a:r>
          </a:p>
          <a:p>
            <a:endParaRPr lang="en-NZ" dirty="0" smtClean="0"/>
          </a:p>
          <a:p>
            <a:r>
              <a:rPr lang="en-NZ" dirty="0" smtClean="0"/>
              <a:t>All records are of the same length, consisting of the same number of fixed-length fields in a particular order.</a:t>
            </a:r>
          </a:p>
          <a:p>
            <a:pPr lvl="1">
              <a:buFont typeface="Arial" pitchFamily="34" charset="0"/>
              <a:buChar char="•"/>
            </a:pPr>
            <a:r>
              <a:rPr lang="en-NZ" dirty="0" smtClean="0"/>
              <a:t> Because the length and position of each field are known, only the values of fields need to be stored; </a:t>
            </a:r>
          </a:p>
          <a:p>
            <a:pPr lvl="1">
              <a:buFont typeface="Arial" pitchFamily="34" charset="0"/>
              <a:buChar char="•"/>
            </a:pPr>
            <a:r>
              <a:rPr lang="en-NZ" dirty="0" smtClean="0"/>
              <a:t> the field name and length for each field are attributes of the file structure.</a:t>
            </a:r>
          </a:p>
          <a:p>
            <a:pPr lvl="0">
              <a:buFont typeface="Arial" pitchFamily="34" charset="0"/>
              <a:buNone/>
            </a:pPr>
            <a:endParaRPr lang="en-NZ" dirty="0" smtClean="0"/>
          </a:p>
          <a:p>
            <a:pPr lvl="0">
              <a:buFont typeface="Arial" pitchFamily="34" charset="0"/>
              <a:buNone/>
            </a:pPr>
            <a:r>
              <a:rPr lang="en-NZ" dirty="0" smtClean="0"/>
              <a:t>The key field uniquely identifies the record; </a:t>
            </a:r>
          </a:p>
          <a:p>
            <a:pPr lvl="1">
              <a:buFont typeface="Arial" pitchFamily="34" charset="0"/>
              <a:buChar char="•"/>
            </a:pPr>
            <a:r>
              <a:rPr lang="en-NZ" dirty="0" smtClean="0"/>
              <a:t> thus key values for different records are always different. </a:t>
            </a:r>
          </a:p>
          <a:p>
            <a:pPr lvl="1">
              <a:buFont typeface="Arial" pitchFamily="34" charset="0"/>
              <a:buChar char="•"/>
            </a:pPr>
            <a:r>
              <a:rPr lang="en-NZ" dirty="0" smtClean="0"/>
              <a:t> The records are stored in key sequence: alphabetical order for a text key, and numerical order for a numerical key.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indexed sequential file maintains the key characteristic of the sequential file: </a:t>
            </a:r>
          </a:p>
          <a:p>
            <a:pPr lvl="1">
              <a:buFont typeface="Arial" pitchFamily="34" charset="0"/>
              <a:buChar char="•"/>
            </a:pPr>
            <a:r>
              <a:rPr lang="en-NZ" dirty="0" smtClean="0"/>
              <a:t> records are organized in sequence based on a key field.</a:t>
            </a:r>
          </a:p>
          <a:p>
            <a:pPr lvl="0">
              <a:buFont typeface="Arial" pitchFamily="34" charset="0"/>
              <a:buNone/>
            </a:pPr>
            <a:endParaRPr lang="en-NZ" dirty="0" smtClean="0"/>
          </a:p>
          <a:p>
            <a:pPr lvl="0">
              <a:buFont typeface="Arial" pitchFamily="34" charset="0"/>
              <a:buNone/>
            </a:pPr>
            <a:r>
              <a:rPr lang="en-NZ" dirty="0" smtClean="0"/>
              <a:t>Two features are added: </a:t>
            </a:r>
          </a:p>
          <a:p>
            <a:pPr lvl="1">
              <a:buFont typeface="Arial" pitchFamily="34" charset="0"/>
              <a:buChar char="•"/>
            </a:pPr>
            <a:r>
              <a:rPr lang="en-NZ" dirty="0" smtClean="0"/>
              <a:t> an index to the file to support random access,</a:t>
            </a:r>
          </a:p>
          <a:p>
            <a:pPr lvl="1">
              <a:buFont typeface="Arial" pitchFamily="34" charset="0"/>
              <a:buChar char="•"/>
            </a:pPr>
            <a:r>
              <a:rPr lang="en-NZ" dirty="0" smtClean="0"/>
              <a:t> and an overflow file. </a:t>
            </a:r>
          </a:p>
          <a:p>
            <a:pPr lvl="0">
              <a:buFont typeface="Arial" pitchFamily="34" charset="0"/>
              <a:buNone/>
            </a:pPr>
            <a:endParaRPr lang="en-NZ" dirty="0" smtClean="0"/>
          </a:p>
          <a:p>
            <a:pPr lvl="0">
              <a:buFont typeface="Arial" pitchFamily="34" charset="0"/>
              <a:buNone/>
            </a:pPr>
            <a:r>
              <a:rPr lang="en-NZ" dirty="0" smtClean="0"/>
              <a:t>The index provides a lookup capability to reach quickly the vicinity of a desired record.</a:t>
            </a:r>
          </a:p>
          <a:p>
            <a:pPr lvl="0">
              <a:buFont typeface="Arial" pitchFamily="34" charset="0"/>
              <a:buNone/>
            </a:pPr>
            <a:endParaRPr lang="en-NZ" dirty="0" smtClean="0"/>
          </a:p>
          <a:p>
            <a:pPr lvl="0">
              <a:buFont typeface="Arial" pitchFamily="34" charset="0"/>
              <a:buNone/>
            </a:pPr>
            <a:r>
              <a:rPr lang="en-NZ" dirty="0" smtClean="0"/>
              <a:t>The overflow file is similar to the log file used with a sequential file </a:t>
            </a:r>
          </a:p>
          <a:p>
            <a:pPr lvl="1">
              <a:buFont typeface="Arial" pitchFamily="34" charset="0"/>
              <a:buChar char="•"/>
            </a:pPr>
            <a:r>
              <a:rPr lang="en-NZ" dirty="0" smtClean="0"/>
              <a:t> but is integrated so that a record in the overflow file is located by following a pointer from its predecessor record.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the general indexed file, the concept of sequentiality and a single key are abandoned. </a:t>
            </a:r>
          </a:p>
          <a:p>
            <a:endParaRPr lang="en-NZ" dirty="0" smtClean="0"/>
          </a:p>
          <a:p>
            <a:r>
              <a:rPr lang="en-NZ" dirty="0" smtClean="0"/>
              <a:t>Records are accessed only through their indexes. </a:t>
            </a:r>
          </a:p>
          <a:p>
            <a:pPr lvl="1">
              <a:buFont typeface="Arial" pitchFamily="34" charset="0"/>
              <a:buChar char="•"/>
            </a:pPr>
            <a:r>
              <a:rPr lang="en-NZ" dirty="0" smtClean="0"/>
              <a:t> now no restriction on the placement of records as long as a pointer in at least one index refers to that record. </a:t>
            </a:r>
          </a:p>
          <a:p>
            <a:pPr lvl="1">
              <a:buFont typeface="Arial" pitchFamily="34" charset="0"/>
              <a:buChar char="•"/>
            </a:pPr>
            <a:r>
              <a:rPr lang="en-NZ" dirty="0" smtClean="0"/>
              <a:t> variable-length records can be employed.</a:t>
            </a:r>
          </a:p>
          <a:p>
            <a:pPr lvl="1">
              <a:buFont typeface="Arial" pitchFamily="34" charset="0"/>
              <a:buChar char="•"/>
            </a:pPr>
            <a:endParaRPr lang="en-NZ" dirty="0" smtClean="0"/>
          </a:p>
          <a:p>
            <a:r>
              <a:rPr lang="en-NZ" dirty="0" smtClean="0"/>
              <a:t>Two types of indexes are used. </a:t>
            </a:r>
          </a:p>
          <a:p>
            <a:pPr lvl="1">
              <a:buFont typeface="Arial" pitchFamily="34" charset="0"/>
              <a:buChar char="•"/>
            </a:pPr>
            <a:r>
              <a:rPr lang="en-NZ" dirty="0" smtClean="0"/>
              <a:t> An exhaustive index contains one entry for every record in the main file. The index itself is organized as a sequential file for ease of searching.</a:t>
            </a:r>
          </a:p>
          <a:p>
            <a:pPr lvl="1">
              <a:buFont typeface="Arial" pitchFamily="34" charset="0"/>
              <a:buChar char="•"/>
            </a:pPr>
            <a:r>
              <a:rPr lang="en-NZ" dirty="0" smtClean="0"/>
              <a:t>A partial index contains entries to records where the field of interest exists.</a:t>
            </a:r>
          </a:p>
          <a:p>
            <a:pPr lvl="1">
              <a:buFont typeface="Arial" pitchFamily="34" charset="0"/>
              <a:buChar char="•"/>
            </a:pPr>
            <a:endParaRPr lang="en-NZ" dirty="0" smtClean="0"/>
          </a:p>
          <a:p>
            <a:r>
              <a:rPr lang="en-NZ" dirty="0" smtClean="0"/>
              <a:t>When a new record is added to the main file, all of the index files must be updated.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Exploits the capability found on disks to access directly any block of a known address.</a:t>
            </a:r>
          </a:p>
          <a:p>
            <a:endParaRPr lang="en-NZ" dirty="0" smtClean="0"/>
          </a:p>
          <a:p>
            <a:r>
              <a:rPr lang="en-NZ" dirty="0" smtClean="0"/>
              <a:t>A key field is required in each record.</a:t>
            </a:r>
          </a:p>
          <a:p>
            <a:pPr lvl="1">
              <a:buFont typeface="Arial" pitchFamily="34" charset="0"/>
              <a:buChar char="•"/>
            </a:pPr>
            <a:r>
              <a:rPr lang="en-NZ" dirty="0" smtClean="0"/>
              <a:t> But there is no concept of sequential ordering.</a:t>
            </a:r>
          </a:p>
          <a:p>
            <a:pPr lvl="1">
              <a:buFont typeface="Arial" pitchFamily="34" charset="0"/>
              <a:buChar char="•"/>
            </a:pPr>
            <a:endParaRPr lang="en-NZ" dirty="0" smtClean="0"/>
          </a:p>
          <a:p>
            <a:r>
              <a:rPr lang="en-NZ" dirty="0" smtClean="0"/>
              <a:t>The direct file makes use of hashing on the key value.</a:t>
            </a:r>
          </a:p>
          <a:p>
            <a:endParaRPr lang="en-NZ" dirty="0" smtClean="0"/>
          </a:p>
          <a:p>
            <a:r>
              <a:rPr lang="en-NZ" dirty="0" smtClean="0"/>
              <a:t>Direct files are often used where very rapid access is required, where fixed length records are used, and where records are always accessed one at a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most applications, the file is the central element.</a:t>
            </a:r>
          </a:p>
          <a:p>
            <a:endParaRPr lang="en-NZ" dirty="0" smtClean="0"/>
          </a:p>
          <a:p>
            <a:r>
              <a:rPr lang="en-NZ" dirty="0" smtClean="0"/>
              <a:t>From the user’s point of view, one of the most important parts of an operating system is the file system.</a:t>
            </a:r>
          </a:p>
          <a:p>
            <a:pPr lvl="1">
              <a:buFont typeface="Arial" pitchFamily="34" charset="0"/>
              <a:buChar char="•"/>
            </a:pPr>
            <a:r>
              <a:rPr lang="en-NZ" dirty="0" smtClean="0"/>
              <a:t> The file system provides the resource abstractions typically associated with secondary storage. </a:t>
            </a:r>
          </a:p>
          <a:p>
            <a:pPr lvl="0">
              <a:buFont typeface="Arial" pitchFamily="34" charset="0"/>
              <a:buNone/>
            </a:pPr>
            <a:endParaRPr lang="en-NZ" dirty="0" smtClean="0"/>
          </a:p>
          <a:p>
            <a:pPr lvl="0">
              <a:buFont typeface="Arial" pitchFamily="34" charset="0"/>
              <a:buNone/>
            </a:pPr>
            <a:r>
              <a:rPr lang="en-NZ" dirty="0" smtClean="0"/>
              <a:t>Desirable properties</a:t>
            </a:r>
            <a:r>
              <a:rPr lang="en-NZ" baseline="0" dirty="0" smtClean="0"/>
              <a:t> include</a:t>
            </a:r>
          </a:p>
          <a:p>
            <a:pPr lvl="1">
              <a:buFont typeface="Arial" pitchFamily="34" charset="0"/>
              <a:buChar char="•"/>
            </a:pPr>
            <a:r>
              <a:rPr lang="en-NZ" baseline="0" dirty="0" smtClean="0"/>
              <a:t> </a:t>
            </a:r>
            <a:r>
              <a:rPr lang="en-NZ" b="1" dirty="0" smtClean="0"/>
              <a:t>Long-term existence: </a:t>
            </a:r>
            <a:r>
              <a:rPr lang="en-NZ" dirty="0" smtClean="0"/>
              <a:t>Files are stored on disk or other secondary storage and do not disappear when a user logs off.</a:t>
            </a:r>
          </a:p>
          <a:p>
            <a:pPr lvl="1">
              <a:buFont typeface="Arial" pitchFamily="34" charset="0"/>
              <a:buChar char="•"/>
            </a:pPr>
            <a:r>
              <a:rPr lang="en-NZ" b="1" dirty="0" smtClean="0"/>
              <a:t> Sharable between processes:</a:t>
            </a:r>
            <a:r>
              <a:rPr lang="en-NZ" dirty="0" smtClean="0"/>
              <a:t> Files have names and can have associated access permissions that permit controlled sharing.</a:t>
            </a:r>
          </a:p>
          <a:p>
            <a:pPr lvl="1">
              <a:buFont typeface="Arial" pitchFamily="34" charset="0"/>
              <a:buChar char="•"/>
            </a:pPr>
            <a:r>
              <a:rPr lang="en-NZ" dirty="0" smtClean="0"/>
              <a:t> </a:t>
            </a:r>
            <a:r>
              <a:rPr lang="en-NZ" b="1" dirty="0" smtClean="0"/>
              <a:t>Structure: </a:t>
            </a:r>
            <a:r>
              <a:rPr lang="en-NZ" dirty="0" smtClean="0"/>
              <a:t>Depending on the file system, a file can have an internal structure that is convenient for particular applications. In addition, files can be organized into hierarchical or more complex structure to reflect the relationships among files.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directory contains information about the files, including attributes, location, and ownership. </a:t>
            </a:r>
          </a:p>
          <a:p>
            <a:pPr lvl="1">
              <a:buFont typeface="Arial" pitchFamily="34" charset="0"/>
              <a:buChar char="•"/>
            </a:pPr>
            <a:r>
              <a:rPr lang="en-NZ" dirty="0" smtClean="0"/>
              <a:t> Much of this information is managed by the operating system. </a:t>
            </a:r>
          </a:p>
          <a:p>
            <a:pPr lvl="0">
              <a:buFont typeface="Arial" pitchFamily="34" charset="0"/>
              <a:buNone/>
            </a:pPr>
            <a:endParaRPr lang="en-NZ" dirty="0" smtClean="0"/>
          </a:p>
          <a:p>
            <a:pPr lvl="0">
              <a:buFont typeface="Arial" pitchFamily="34" charset="0"/>
              <a:buNone/>
            </a:pPr>
            <a:r>
              <a:rPr lang="en-NZ" dirty="0" smtClean="0"/>
              <a:t>The directory is itself a file, accessible by various file management routines.</a:t>
            </a:r>
          </a:p>
          <a:p>
            <a:pPr lvl="1">
              <a:buFont typeface="Arial" pitchFamily="34" charset="0"/>
              <a:buChar char="•"/>
            </a:pPr>
            <a:r>
              <a:rPr lang="en-NZ" dirty="0" smtClean="0"/>
              <a:t> Although some of the information in directories is available to users and applications, this is generally provided indirectly by system routines.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From the user’s point of view, the directory provides a mapping between file names, known to users and applications, and the files themselves.</a:t>
            </a:r>
          </a:p>
          <a:p>
            <a:endParaRPr lang="en-NZ" dirty="0" smtClean="0"/>
          </a:p>
          <a:p>
            <a:r>
              <a:rPr lang="en-NZ" dirty="0" smtClean="0"/>
              <a:t>This, and the following slides, summarises table 12.2</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way in which the information of Table 12.2 is stored differs widely among various systems. </a:t>
            </a:r>
          </a:p>
          <a:p>
            <a:pPr lvl="1">
              <a:buFont typeface="Arial" pitchFamily="34" charset="0"/>
              <a:buChar char="•"/>
            </a:pPr>
            <a:r>
              <a:rPr lang="en-NZ" dirty="0" smtClean="0"/>
              <a:t> Some of the information may be stored in a header record associated with the file;</a:t>
            </a:r>
          </a:p>
          <a:p>
            <a:pPr lvl="1">
              <a:buFont typeface="Arial" pitchFamily="34" charset="0"/>
              <a:buChar char="•"/>
            </a:pPr>
            <a:r>
              <a:rPr lang="en-NZ" baseline="0" dirty="0" smtClean="0"/>
              <a:t> T</a:t>
            </a:r>
            <a:r>
              <a:rPr lang="en-NZ" dirty="0" smtClean="0"/>
              <a:t>his reduces the amount of storage required for the directory, making it easier to keep all or much of the directory in main memory to improve speed.</a:t>
            </a:r>
          </a:p>
          <a:p>
            <a:pPr lvl="1">
              <a:buFont typeface="Arial" pitchFamily="34" charset="0"/>
              <a:buChar char="•"/>
            </a:pPr>
            <a:endParaRPr lang="en-NZ" dirty="0" smtClean="0"/>
          </a:p>
          <a:p>
            <a:r>
              <a:rPr lang="en-NZ" dirty="0" smtClean="0"/>
              <a:t>The simplest form of structure for a directory is that of a list of entries, one for each file. </a:t>
            </a:r>
          </a:p>
          <a:p>
            <a:pPr lvl="1">
              <a:buFont typeface="Arial" pitchFamily="34" charset="0"/>
              <a:buChar char="•"/>
            </a:pPr>
            <a:r>
              <a:rPr lang="en-NZ" dirty="0" smtClean="0"/>
              <a:t> This structure could be represented by a simple sequential file, with the name of the file serving as the key.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smtClean="0"/>
              <a:t>NB</a:t>
            </a:r>
            <a:r>
              <a:rPr lang="en-NZ" b="0" baseline="0" dirty="0" smtClean="0"/>
              <a:t> the simple list will not easily support these operations.</a:t>
            </a:r>
          </a:p>
          <a:p>
            <a:endParaRPr lang="en-NZ" b="0" dirty="0" smtClean="0"/>
          </a:p>
          <a:p>
            <a:r>
              <a:rPr lang="en-NZ" b="1" dirty="0" smtClean="0"/>
              <a:t>Search</a:t>
            </a:r>
            <a:r>
              <a:rPr lang="en-NZ" dirty="0" smtClean="0"/>
              <a:t>: When a user or application references a file, the directory must be searched to find the entry corresponding to that file.</a:t>
            </a:r>
          </a:p>
          <a:p>
            <a:endParaRPr lang="en-NZ" dirty="0" smtClean="0"/>
          </a:p>
          <a:p>
            <a:r>
              <a:rPr lang="en-NZ" b="1" dirty="0" smtClean="0"/>
              <a:t>Create file: </a:t>
            </a:r>
            <a:r>
              <a:rPr lang="en-NZ" dirty="0" smtClean="0"/>
              <a:t>When a new file is created, an entry must be added to the directory.</a:t>
            </a:r>
          </a:p>
          <a:p>
            <a:endParaRPr lang="en-NZ" dirty="0" smtClean="0"/>
          </a:p>
          <a:p>
            <a:r>
              <a:rPr lang="en-NZ" b="1" dirty="0" smtClean="0"/>
              <a:t>Delete file: </a:t>
            </a:r>
            <a:r>
              <a:rPr lang="en-NZ" dirty="0" smtClean="0"/>
              <a:t>When a file is deleted, an entry must be removed from the directory.</a:t>
            </a:r>
          </a:p>
          <a:p>
            <a:endParaRPr lang="en-NZ" dirty="0" smtClean="0"/>
          </a:p>
          <a:p>
            <a:r>
              <a:rPr lang="en-NZ" b="1" dirty="0" smtClean="0"/>
              <a:t>List directory: </a:t>
            </a:r>
            <a:r>
              <a:rPr lang="en-NZ" dirty="0" smtClean="0"/>
              <a:t>All or a portion of the directory may be requested. Generally, this request is made by a user and results in a listing of all files owned by that user, plus some of the attributes of each file </a:t>
            </a:r>
          </a:p>
          <a:p>
            <a:endParaRPr lang="en-NZ" dirty="0" smtClean="0"/>
          </a:p>
          <a:p>
            <a:r>
              <a:rPr lang="en-NZ" b="1" dirty="0" smtClean="0"/>
              <a:t>Update directory: </a:t>
            </a:r>
            <a:r>
              <a:rPr lang="en-NZ" dirty="0" smtClean="0"/>
              <a:t>Because some file attributes are stored in the directory, a change in one of these attributes requires a change in the corresponding directory entry.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this case, there is one directory for each user, and a master directory. </a:t>
            </a:r>
          </a:p>
          <a:p>
            <a:pPr lvl="1">
              <a:buFont typeface="Arial" pitchFamily="34" charset="0"/>
              <a:buChar char="•"/>
            </a:pPr>
            <a:r>
              <a:rPr lang="en-NZ" dirty="0" smtClean="0"/>
              <a:t> The master directory has an entry for each user directory, providing address and access control information.</a:t>
            </a:r>
          </a:p>
          <a:p>
            <a:pPr lvl="1">
              <a:buFont typeface="Arial" pitchFamily="34" charset="0"/>
              <a:buChar char="•"/>
            </a:pPr>
            <a:r>
              <a:rPr lang="en-NZ" dirty="0" smtClean="0"/>
              <a:t> Each user directory is a simple list of the files of that user.</a:t>
            </a:r>
          </a:p>
          <a:p>
            <a:pPr lvl="1">
              <a:buFont typeface="Arial" pitchFamily="34" charset="0"/>
              <a:buChar char="•"/>
            </a:pPr>
            <a:endParaRPr lang="en-NZ" dirty="0" smtClean="0"/>
          </a:p>
          <a:p>
            <a:pPr lvl="0">
              <a:buFont typeface="Arial" pitchFamily="34" charset="0"/>
              <a:buNone/>
            </a:pPr>
            <a:r>
              <a:rPr lang="en-NZ" dirty="0" smtClean="0"/>
              <a:t>This arrangement means that names must be unique only within the collection of files of a single user, and that the file system can easily enforce access restriction on directories. </a:t>
            </a:r>
          </a:p>
          <a:p>
            <a:pPr lvl="0">
              <a:buFont typeface="Arial" pitchFamily="34" charset="0"/>
              <a:buNone/>
            </a:pPr>
            <a:endParaRPr lang="en-NZ" dirty="0" smtClean="0"/>
          </a:p>
          <a:p>
            <a:pPr lvl="0">
              <a:buFont typeface="Arial" pitchFamily="34" charset="0"/>
              <a:buNone/>
            </a:pPr>
            <a:r>
              <a:rPr lang="en-NZ" dirty="0" smtClean="0"/>
              <a:t>However, it still provides users with no help in structuring collections of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is a master directory, which has under it a number of user directories. </a:t>
            </a:r>
          </a:p>
          <a:p>
            <a:endParaRPr lang="en-NZ" dirty="0" smtClean="0"/>
          </a:p>
          <a:p>
            <a:r>
              <a:rPr lang="en-NZ" dirty="0" smtClean="0"/>
              <a:t>Each of these user directories, in turn, may have subdirectories and files as entries.</a:t>
            </a:r>
          </a:p>
          <a:p>
            <a:endParaRPr lang="en-NZ" dirty="0" smtClean="0"/>
          </a:p>
          <a:p>
            <a:r>
              <a:rPr lang="en-NZ" dirty="0" smtClean="0"/>
              <a:t>The simplest approach is to store each directory as a sequential file.</a:t>
            </a:r>
          </a:p>
          <a:p>
            <a:pPr lvl="0">
              <a:buFont typeface="Arial" pitchFamily="34" charset="0"/>
              <a:buNone/>
            </a:pPr>
            <a:endParaRPr lang="en-NZ" dirty="0" smtClean="0"/>
          </a:p>
          <a:p>
            <a:pPr lvl="0">
              <a:buFont typeface="Arial" pitchFamily="34" charset="0"/>
              <a:buNone/>
            </a:pPr>
            <a:r>
              <a:rPr lang="en-NZ" dirty="0" smtClean="0"/>
              <a:t> When directories may contain a very large number of entries, such an organization may lead to unnecessarily long search times. </a:t>
            </a:r>
          </a:p>
          <a:p>
            <a:pPr lvl="1">
              <a:buFont typeface="Arial" pitchFamily="34" charset="0"/>
              <a:buChar char="•"/>
            </a:pPr>
            <a:r>
              <a:rPr lang="en-NZ" dirty="0" smtClean="0"/>
              <a:t> If so, a hashed structure is preferred.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Users need to be able to refer to a file by a symbolic name. </a:t>
            </a:r>
          </a:p>
          <a:p>
            <a:pPr lvl="1">
              <a:buFont typeface="Arial" pitchFamily="34" charset="0"/>
              <a:buChar char="•"/>
            </a:pPr>
            <a:r>
              <a:rPr lang="en-NZ" dirty="0" smtClean="0"/>
              <a:t> Each file in the system must have a unique name in order that file references be unambiguous. </a:t>
            </a:r>
          </a:p>
          <a:p>
            <a:pPr lvl="1">
              <a:buFont typeface="Arial" pitchFamily="34" charset="0"/>
              <a:buChar char="•"/>
            </a:pPr>
            <a:r>
              <a:rPr lang="en-NZ" dirty="0" smtClean="0"/>
              <a:t> But it is an unacceptable burden on users to require that they provide unique names, especially in a shared system.</a:t>
            </a:r>
          </a:p>
          <a:p>
            <a:pPr lvl="1">
              <a:buFont typeface="Arial" pitchFamily="34" charset="0"/>
              <a:buChar char="•"/>
            </a:pPr>
            <a:endParaRPr lang="en-NZ" dirty="0" smtClean="0"/>
          </a:p>
          <a:p>
            <a:r>
              <a:rPr lang="en-NZ" dirty="0" smtClean="0"/>
              <a:t>The use of a tree-structured directory minimizes the difficulty in assigning unique names.</a:t>
            </a:r>
          </a:p>
          <a:p>
            <a:pPr lvl="1">
              <a:buFont typeface="Arial" pitchFamily="34" charset="0"/>
              <a:buChar char="•"/>
            </a:pPr>
            <a:r>
              <a:rPr lang="en-NZ" dirty="0" smtClean="0"/>
              <a:t> Any file in the system can be located by following a path from the root or master directory down various branches until the file is reached.</a:t>
            </a:r>
          </a:p>
          <a:p>
            <a:pPr lvl="1">
              <a:buFont typeface="Arial" pitchFamily="34" charset="0"/>
              <a:buChar char="•"/>
            </a:pPr>
            <a:r>
              <a:rPr lang="en-NZ" dirty="0" smtClean="0"/>
              <a:t> The series of directory names, culminating in the file name itself, constitutes a pathname for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It would be awkward for a user to have to spell out the entire pathname every time a reference is made to a file.</a:t>
            </a:r>
          </a:p>
          <a:p>
            <a:endParaRPr lang="en-NZ" dirty="0" smtClean="0"/>
          </a:p>
          <a:p>
            <a:r>
              <a:rPr lang="en-NZ" dirty="0" smtClean="0"/>
              <a:t>Typically, an interactive user or a process has associated with it a current directory, often referred to as the working directory. </a:t>
            </a:r>
          </a:p>
          <a:p>
            <a:pPr lvl="1">
              <a:buFont typeface="Arial" pitchFamily="34" charset="0"/>
              <a:buChar char="•"/>
            </a:pPr>
            <a:r>
              <a:rPr lang="en-NZ" dirty="0" smtClean="0"/>
              <a:t> Files are then referenced relative to the working directory.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multiuser system, there is almost always a requirement for allowing files to be shared among a number of users.</a:t>
            </a:r>
          </a:p>
          <a:p>
            <a:endParaRPr lang="en-NZ" dirty="0" smtClean="0"/>
          </a:p>
          <a:p>
            <a:r>
              <a:rPr lang="en-NZ" dirty="0" smtClean="0"/>
              <a:t>Two issues arise: </a:t>
            </a:r>
          </a:p>
          <a:p>
            <a:pPr lvl="1">
              <a:buFont typeface="Arial" pitchFamily="34" charset="0"/>
              <a:buChar char="•"/>
            </a:pPr>
            <a:r>
              <a:rPr lang="en-NZ" dirty="0" smtClean="0"/>
              <a:t> access rights and </a:t>
            </a:r>
          </a:p>
          <a:p>
            <a:pPr lvl="1">
              <a:buFont typeface="Arial" pitchFamily="34" charset="0"/>
              <a:buChar char="•"/>
            </a:pPr>
            <a:r>
              <a:rPr lang="en-NZ" dirty="0" smtClean="0"/>
              <a:t> the management `of simultaneous access.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file system should provide a number of options so that the way in which a particular file is accessed can be controlled. </a:t>
            </a:r>
          </a:p>
          <a:p>
            <a:endParaRPr lang="en-NZ" dirty="0" smtClean="0"/>
          </a:p>
          <a:p>
            <a:r>
              <a:rPr lang="en-NZ" dirty="0" smtClean="0"/>
              <a:t>Typically, users or groups of users are granted certain access rights to a file. </a:t>
            </a:r>
          </a:p>
          <a:p>
            <a:pPr lvl="0">
              <a:buFont typeface="Arial" pitchFamily="34" charset="0"/>
              <a:buNone/>
            </a:pPr>
            <a:endParaRPr lang="en-NZ" dirty="0" smtClean="0"/>
          </a:p>
          <a:p>
            <a:pPr lvl="0">
              <a:buFont typeface="Arial" pitchFamily="34" charset="0"/>
              <a:buNone/>
            </a:pPr>
            <a:r>
              <a:rPr lang="en-NZ" dirty="0" smtClean="0"/>
              <a:t> A wide range of access rights has been used.</a:t>
            </a:r>
          </a:p>
          <a:p>
            <a:pPr lvl="1">
              <a:buFont typeface="Arial" pitchFamily="34" charset="0"/>
              <a:buChar char="•"/>
            </a:pPr>
            <a:r>
              <a:rPr lang="en-NZ" dirty="0" smtClean="0"/>
              <a:t>These rights can be considered to constitute a hierarchy, with each right implying those that precede it.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Owner of a given file, usually the person who initially created a file.</a:t>
            </a:r>
          </a:p>
          <a:p>
            <a:endParaRPr lang="en-NZ" dirty="0" smtClean="0"/>
          </a:p>
          <a:p>
            <a:r>
              <a:rPr lang="en-NZ" dirty="0" smtClean="0"/>
              <a:t>The owner has all of the access rights listed previously and may grant rights to others.</a:t>
            </a:r>
          </a:p>
          <a:p>
            <a:endParaRPr lang="en-NZ" dirty="0" smtClean="0"/>
          </a:p>
          <a:p>
            <a:r>
              <a:rPr lang="en-NZ" b="1" dirty="0" smtClean="0"/>
              <a:t>Specific user: </a:t>
            </a:r>
            <a:r>
              <a:rPr lang="en-NZ" dirty="0" smtClean="0"/>
              <a:t>Individual users who are designated by user ID.</a:t>
            </a:r>
          </a:p>
          <a:p>
            <a:endParaRPr lang="en-NZ" b="1" dirty="0" smtClean="0"/>
          </a:p>
          <a:p>
            <a:r>
              <a:rPr lang="en-NZ" b="1" dirty="0" smtClean="0"/>
              <a:t>User groups: </a:t>
            </a:r>
            <a:r>
              <a:rPr lang="en-NZ" dirty="0" smtClean="0"/>
              <a:t>A set of users who are not individually defined.</a:t>
            </a:r>
          </a:p>
          <a:p>
            <a:pPr lvl="1">
              <a:buFont typeface="Arial" pitchFamily="34" charset="0"/>
              <a:buChar char="•"/>
            </a:pPr>
            <a:r>
              <a:rPr lang="en-NZ" dirty="0" smtClean="0"/>
              <a:t> The system must have some way of keeping track of the membership of user groups.</a:t>
            </a:r>
          </a:p>
          <a:p>
            <a:endParaRPr lang="en-NZ" dirty="0" smtClean="0"/>
          </a:p>
          <a:p>
            <a:r>
              <a:rPr lang="en-NZ" b="1" dirty="0" smtClean="0"/>
              <a:t> All: </a:t>
            </a:r>
            <a:r>
              <a:rPr lang="en-NZ" dirty="0" smtClean="0"/>
              <a:t>All users who have access to this system. These are public files.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access is granted to append or update a file to more than one user, the operating system or file management system must enforce discipline.</a:t>
            </a:r>
          </a:p>
          <a:p>
            <a:endParaRPr lang="en-NZ" dirty="0" smtClean="0"/>
          </a:p>
          <a:p>
            <a:r>
              <a:rPr lang="en-NZ" dirty="0" smtClean="0"/>
              <a:t>A brute-force approach is to allow a user to lock the entire file when it is to be updated.</a:t>
            </a:r>
          </a:p>
          <a:p>
            <a:pPr lvl="1">
              <a:buFont typeface="Arial" pitchFamily="34" charset="0"/>
              <a:buChar char="•"/>
            </a:pPr>
            <a:r>
              <a:rPr lang="en-NZ" dirty="0" smtClean="0"/>
              <a:t> A finer grain of control is to lock individual records during update. </a:t>
            </a:r>
          </a:p>
          <a:p>
            <a:pPr lvl="0">
              <a:buFont typeface="Arial" pitchFamily="34" charset="0"/>
              <a:buNone/>
            </a:pPr>
            <a:endParaRPr lang="en-NZ" dirty="0" smtClean="0"/>
          </a:p>
          <a:p>
            <a:pPr lvl="0">
              <a:buFont typeface="Arial" pitchFamily="34" charset="0"/>
              <a:buNone/>
            </a:pPr>
            <a:r>
              <a:rPr lang="en-NZ" dirty="0" smtClean="0"/>
              <a:t>Issues of mutual exclusion and deadlock must be addressed in designing the shared access capability.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Records are the logical unit of access of a structured file,</a:t>
            </a:r>
          </a:p>
          <a:p>
            <a:endParaRPr lang="en-NZ" dirty="0" smtClean="0"/>
          </a:p>
          <a:p>
            <a:r>
              <a:rPr lang="en-NZ" dirty="0" smtClean="0"/>
              <a:t>Whereas blocks are the unit of I/O with secondary storage. For I/O to be performed,</a:t>
            </a:r>
          </a:p>
          <a:p>
            <a:r>
              <a:rPr lang="en-NZ" dirty="0" smtClean="0"/>
              <a:t>records must be organized as blocks.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Any file system provides not only a means to store data organized as files, but a collection of functions that can be performed on files. </a:t>
            </a:r>
          </a:p>
          <a:p>
            <a:endParaRPr lang="en-NZ" dirty="0" smtClean="0"/>
          </a:p>
          <a:p>
            <a:r>
              <a:rPr lang="en-NZ" dirty="0" smtClean="0"/>
              <a:t>Typical operations include the following:</a:t>
            </a:r>
          </a:p>
          <a:p>
            <a:pPr lvl="1">
              <a:buFont typeface="Arial" pitchFamily="34" charset="0"/>
              <a:buChar char="•"/>
            </a:pPr>
            <a:r>
              <a:rPr lang="en-NZ" b="1" dirty="0" smtClean="0"/>
              <a:t> Create: </a:t>
            </a:r>
            <a:r>
              <a:rPr lang="en-NZ" dirty="0" smtClean="0"/>
              <a:t>A new file is defined and positioned within the structure of files.</a:t>
            </a:r>
          </a:p>
          <a:p>
            <a:pPr lvl="1">
              <a:buFont typeface="Arial" pitchFamily="34" charset="0"/>
              <a:buChar char="•"/>
            </a:pPr>
            <a:r>
              <a:rPr lang="en-NZ" b="1" dirty="0" smtClean="0"/>
              <a:t> Delete: </a:t>
            </a:r>
            <a:r>
              <a:rPr lang="en-NZ" dirty="0" smtClean="0"/>
              <a:t>A file is removed from the file structure and destroyed.</a:t>
            </a:r>
          </a:p>
          <a:p>
            <a:pPr lvl="1">
              <a:buFont typeface="Arial" pitchFamily="34" charset="0"/>
              <a:buChar char="•"/>
            </a:pPr>
            <a:r>
              <a:rPr lang="en-NZ" b="1" dirty="0" smtClean="0"/>
              <a:t> Open: </a:t>
            </a:r>
            <a:r>
              <a:rPr lang="en-NZ" dirty="0" smtClean="0"/>
              <a:t>An existing file is declared to be “opened” by a process, allowing the process to perform functions on the file.</a:t>
            </a:r>
          </a:p>
          <a:p>
            <a:pPr lvl="1">
              <a:buFont typeface="Arial" pitchFamily="34" charset="0"/>
              <a:buChar char="•"/>
            </a:pPr>
            <a:r>
              <a:rPr lang="en-NZ" baseline="0" dirty="0" smtClean="0"/>
              <a:t> </a:t>
            </a:r>
            <a:r>
              <a:rPr lang="en-NZ" b="1" dirty="0" smtClean="0"/>
              <a:t>Close: </a:t>
            </a:r>
            <a:r>
              <a:rPr lang="en-NZ" dirty="0" smtClean="0"/>
              <a:t>The file is closed with respect to a process, so that the process no longer may perform functions on the file, until the process opens the file again. </a:t>
            </a:r>
          </a:p>
          <a:p>
            <a:pPr lvl="1">
              <a:buFont typeface="Arial" pitchFamily="34" charset="0"/>
              <a:buChar char="•"/>
            </a:pPr>
            <a:r>
              <a:rPr lang="en-NZ" dirty="0" smtClean="0"/>
              <a:t> </a:t>
            </a:r>
            <a:r>
              <a:rPr lang="en-NZ" b="1" dirty="0" smtClean="0"/>
              <a:t>Read: </a:t>
            </a:r>
            <a:r>
              <a:rPr lang="en-NZ" dirty="0" smtClean="0"/>
              <a:t>A process reads all or a portion of the data in a file.</a:t>
            </a:r>
          </a:p>
          <a:p>
            <a:pPr lvl="1">
              <a:buFont typeface="Arial" pitchFamily="34" charset="0"/>
              <a:buChar char="•"/>
            </a:pPr>
            <a:r>
              <a:rPr lang="en-NZ" dirty="0" smtClean="0"/>
              <a:t> </a:t>
            </a:r>
            <a:r>
              <a:rPr lang="en-NZ" b="1" dirty="0" smtClean="0"/>
              <a:t>Write:</a:t>
            </a:r>
            <a:r>
              <a:rPr lang="en-NZ" dirty="0" smtClean="0"/>
              <a:t> A process updates a file, either by adding new data that expands the size of the file or by changing the values of existing data items in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Fixed blocking: </a:t>
            </a:r>
            <a:r>
              <a:rPr lang="en-NZ" dirty="0" smtClean="0"/>
              <a:t>Fixed-length records are used, and an integral number of records are stored in a block. </a:t>
            </a:r>
          </a:p>
          <a:p>
            <a:pPr lvl="1">
              <a:buFont typeface="Arial" pitchFamily="34" charset="0"/>
              <a:buChar char="•"/>
            </a:pPr>
            <a:r>
              <a:rPr lang="en-NZ" dirty="0" smtClean="0"/>
              <a:t> There may be unused space at the end of each block.</a:t>
            </a:r>
          </a:p>
          <a:p>
            <a:pPr lvl="1">
              <a:buFont typeface="Arial" pitchFamily="34" charset="0"/>
              <a:buChar char="•"/>
            </a:pPr>
            <a:r>
              <a:rPr lang="en-NZ" dirty="0" smtClean="0"/>
              <a:t> This is referred to as </a:t>
            </a:r>
            <a:r>
              <a:rPr lang="en-NZ" b="1" dirty="0" smtClean="0"/>
              <a:t>internal fragmentation.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Variable-length records are used and are packed into blocks with no unused space. </a:t>
            </a:r>
          </a:p>
          <a:p>
            <a:endParaRPr lang="en-NZ" dirty="0" smtClean="0"/>
          </a:p>
          <a:p>
            <a:r>
              <a:rPr lang="en-NZ" dirty="0" smtClean="0"/>
              <a:t>Thus, some records must span two blocks, with the continuation indicated by a pointer to the successor block.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Variable-length records are used, but spanning is not employed.</a:t>
            </a:r>
          </a:p>
          <a:p>
            <a:endParaRPr lang="en-NZ" dirty="0" smtClean="0"/>
          </a:p>
          <a:p>
            <a:r>
              <a:rPr lang="en-NZ" dirty="0" smtClean="0"/>
              <a:t>There is wasted space in most blocks because of the inability to use the remainder of a block if the next record is larger than the remaining unused space.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 secondary storage, a file consists of a collection of blocks.</a:t>
            </a:r>
          </a:p>
          <a:p>
            <a:pPr lvl="1">
              <a:buFont typeface="Arial" pitchFamily="34" charset="0"/>
              <a:buChar char="•"/>
            </a:pPr>
            <a:r>
              <a:rPr lang="en-NZ" dirty="0" smtClean="0"/>
              <a:t> The operating system or file management system is responsible for allocating blocks to files. </a:t>
            </a:r>
          </a:p>
          <a:p>
            <a:pPr lvl="0">
              <a:buFont typeface="Arial" pitchFamily="34" charset="0"/>
              <a:buNone/>
            </a:pPr>
            <a:endParaRPr lang="en-NZ" dirty="0" smtClean="0"/>
          </a:p>
          <a:p>
            <a:pPr lvl="0">
              <a:buFont typeface="Arial" pitchFamily="34" charset="0"/>
              <a:buNone/>
            </a:pPr>
            <a:r>
              <a:rPr lang="en-NZ" dirty="0" smtClean="0"/>
              <a:t>This raises two management issues. </a:t>
            </a:r>
          </a:p>
          <a:p>
            <a:pPr lvl="1">
              <a:buFont typeface="Arial" pitchFamily="34" charset="0"/>
              <a:buChar char="•"/>
            </a:pPr>
            <a:r>
              <a:rPr lang="en-NZ" dirty="0" smtClean="0"/>
              <a:t> First, space on secondary storage must be allocated to files,</a:t>
            </a:r>
          </a:p>
          <a:p>
            <a:pPr lvl="1">
              <a:buFont typeface="Arial" pitchFamily="34" charset="0"/>
              <a:buChar char="•"/>
            </a:pPr>
            <a:r>
              <a:rPr lang="en-NZ" dirty="0" smtClean="0"/>
              <a:t> second, it is necessary to keep track of the space available for allocation.</a:t>
            </a:r>
          </a:p>
          <a:p>
            <a:pPr lvl="1">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When a new file is created, is the maximum space required for the file allocated at once?</a:t>
            </a:r>
          </a:p>
          <a:p>
            <a:pPr marL="228600" indent="-228600">
              <a:buAutoNum type="arabicPeriod"/>
            </a:pPr>
            <a:endParaRPr lang="en-NZ" dirty="0" smtClean="0"/>
          </a:p>
          <a:p>
            <a:r>
              <a:rPr lang="en-NZ" dirty="0" smtClean="0"/>
              <a:t>2. Space is allocated to a file as one or more contiguous units, which we shall refer to as portions.</a:t>
            </a:r>
          </a:p>
          <a:p>
            <a:pPr lvl="1">
              <a:buFont typeface="Arial" pitchFamily="34" charset="0"/>
              <a:buChar char="•"/>
            </a:pPr>
            <a:r>
              <a:rPr lang="en-NZ" dirty="0" smtClean="0"/>
              <a:t> That is, a portion is a contiguous set of allocated blocks.</a:t>
            </a:r>
          </a:p>
          <a:p>
            <a:pPr lvl="1">
              <a:buFont typeface="Arial" pitchFamily="34" charset="0"/>
              <a:buChar char="•"/>
            </a:pPr>
            <a:r>
              <a:rPr lang="en-NZ" dirty="0" smtClean="0"/>
              <a:t> The size of a portion can range from a single block to the entire file.</a:t>
            </a:r>
          </a:p>
          <a:p>
            <a:pPr lvl="1">
              <a:buFont typeface="Arial" pitchFamily="34" charset="0"/>
              <a:buChar char="•"/>
            </a:pPr>
            <a:r>
              <a:rPr lang="en-NZ" baseline="0" dirty="0" smtClean="0"/>
              <a:t> </a:t>
            </a:r>
            <a:r>
              <a:rPr lang="en-NZ" dirty="0" smtClean="0"/>
              <a:t>What size of portion should be used for file allocation?</a:t>
            </a:r>
          </a:p>
          <a:p>
            <a:pPr lvl="1">
              <a:buFont typeface="Arial" pitchFamily="34" charset="0"/>
              <a:buChar char="•"/>
            </a:pPr>
            <a:endParaRPr lang="en-NZ" dirty="0" smtClean="0"/>
          </a:p>
          <a:p>
            <a:r>
              <a:rPr lang="en-NZ" dirty="0" smtClean="0"/>
              <a:t>3. What sort of data structure or table is used to keep track of the portions assigned to a file? </a:t>
            </a:r>
          </a:p>
          <a:p>
            <a:pPr lvl="1">
              <a:buFont typeface="Arial" pitchFamily="34" charset="0"/>
              <a:buChar char="•"/>
            </a:pPr>
            <a:r>
              <a:rPr lang="en-NZ" dirty="0" smtClean="0"/>
              <a:t> An example of such a structure is a file allocation table (FAT), found on DOS and some other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preallocation policy requires that the maximum size of a file be declared at the time of the file creation request.</a:t>
            </a:r>
          </a:p>
          <a:p>
            <a:endParaRPr lang="en-NZ" dirty="0" smtClean="0"/>
          </a:p>
          <a:p>
            <a:r>
              <a:rPr lang="en-NZ" dirty="0" smtClean="0"/>
              <a:t>Sometimes such as program compilations, the production of summary data files, or the transfer of a file from another system over a communications network, this value can be reliably estimated. </a:t>
            </a:r>
          </a:p>
          <a:p>
            <a:pPr lvl="1">
              <a:buFont typeface="Arial" pitchFamily="34" charset="0"/>
              <a:buChar char="•"/>
            </a:pPr>
            <a:r>
              <a:rPr lang="en-NZ" dirty="0" smtClean="0"/>
              <a:t> But usually it is difficult if not impossible to estimate reliably the maximum potential size of the file. </a:t>
            </a:r>
          </a:p>
          <a:p>
            <a:pPr lvl="1">
              <a:buFont typeface="Arial" pitchFamily="34" charset="0"/>
              <a:buChar char="•"/>
            </a:pPr>
            <a:r>
              <a:rPr lang="en-NZ" dirty="0" smtClean="0"/>
              <a:t> In those cases, users and application programmers would tend to overestimate file size,</a:t>
            </a:r>
            <a:r>
              <a:rPr lang="en-NZ" baseline="0" dirty="0" smtClean="0"/>
              <a:t> leading to wasted space</a:t>
            </a:r>
            <a:endParaRPr lang="en-NZ" dirty="0" smtClean="0"/>
          </a:p>
          <a:p>
            <a:pPr lvl="0">
              <a:buFont typeface="Arial" pitchFamily="34" charset="0"/>
              <a:buNone/>
            </a:pPr>
            <a:endParaRPr lang="en-NZ" dirty="0" smtClean="0"/>
          </a:p>
          <a:p>
            <a:pPr lvl="0">
              <a:buFont typeface="Arial" pitchFamily="34" charset="0"/>
              <a:buNone/>
            </a:pPr>
            <a:r>
              <a:rPr lang="en-NZ" dirty="0" smtClean="0"/>
              <a:t>Thus, there are advantages to the use of dynamic allocation, which allocates space to a file in portions as needed.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Discussed on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At one extreme, a portion large enough to hold the entire file is allocated.</a:t>
            </a:r>
          </a:p>
          <a:p>
            <a:endParaRPr lang="en-NZ" dirty="0" smtClean="0"/>
          </a:p>
          <a:p>
            <a:r>
              <a:rPr lang="en-NZ" dirty="0" smtClean="0"/>
              <a:t>Space on the disk is allocated one block at a time. </a:t>
            </a:r>
          </a:p>
          <a:p>
            <a:endParaRPr lang="en-NZ" dirty="0" smtClean="0"/>
          </a:p>
          <a:p>
            <a:r>
              <a:rPr lang="en-NZ" dirty="0" smtClean="0"/>
              <a:t>In choosing a portion size, there is a tradeoff between efficiency from the point of view of a single file versus overall system efficiency.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single contiguous set of blocks is allocated to a file at the time of file creation </a:t>
            </a:r>
          </a:p>
          <a:p>
            <a:pPr lvl="1">
              <a:buFont typeface="Arial" pitchFamily="34" charset="0"/>
              <a:buChar char="•"/>
            </a:pPr>
            <a:r>
              <a:rPr lang="en-NZ" dirty="0" smtClean="0"/>
              <a:t> This is a preallocation strategy, using variable-size portions.</a:t>
            </a:r>
          </a:p>
          <a:p>
            <a:pPr lvl="1">
              <a:buFont typeface="Arial" pitchFamily="34" charset="0"/>
              <a:buChar char="•"/>
            </a:pPr>
            <a:endParaRPr lang="en-NZ" dirty="0" smtClean="0"/>
          </a:p>
          <a:p>
            <a:pPr lvl="0">
              <a:buFont typeface="Arial" pitchFamily="34" charset="0"/>
              <a:buNone/>
            </a:pPr>
            <a:r>
              <a:rPr lang="en-NZ" dirty="0" smtClean="0"/>
              <a:t> The file allocation table needs just a single entry for each file, showing the starting block and the length of the file. </a:t>
            </a:r>
          </a:p>
          <a:p>
            <a:pPr lvl="0">
              <a:buFont typeface="Arial" pitchFamily="34" charset="0"/>
              <a:buNone/>
            </a:pPr>
            <a:endParaRPr lang="en-NZ" dirty="0" smtClean="0"/>
          </a:p>
          <a:p>
            <a:pPr lvl="0">
              <a:buFont typeface="Arial" pitchFamily="34" charset="0"/>
              <a:buNone/>
            </a:pPr>
            <a:r>
              <a:rPr lang="en-NZ" dirty="0" smtClean="0"/>
              <a:t>Contiguous allocation is the best from the point of view of the individual sequential file. </a:t>
            </a:r>
          </a:p>
          <a:p>
            <a:pPr lvl="1">
              <a:buFont typeface="Arial" pitchFamily="34" charset="0"/>
              <a:buChar char="•"/>
            </a:pPr>
            <a:r>
              <a:rPr lang="en-NZ" dirty="0" smtClean="0"/>
              <a:t>Multiple blocks can be read in at a time to improve I/O performance for sequential processing.</a:t>
            </a:r>
          </a:p>
          <a:p>
            <a:pPr lvl="1">
              <a:buFont typeface="Arial" pitchFamily="34" charset="0"/>
              <a:buChar char="•"/>
            </a:pPr>
            <a:r>
              <a:rPr lang="en-NZ" dirty="0" smtClean="0"/>
              <a:t>It is also easy to retrieve a single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External fragmentation will occur, making it difficult to find contiguous blocks of space of sufficient length. </a:t>
            </a:r>
          </a:p>
          <a:p>
            <a:endParaRPr lang="en-NZ" dirty="0" smtClean="0"/>
          </a:p>
          <a:p>
            <a:r>
              <a:rPr lang="en-NZ" dirty="0" smtClean="0"/>
              <a:t>From time to time, it will be necessary to perform a compaction algorithm to free up additional space on the disk.</a:t>
            </a:r>
          </a:p>
          <a:p>
            <a:endParaRPr lang="en-NZ" dirty="0" smtClean="0"/>
          </a:p>
          <a:p>
            <a:r>
              <a:rPr lang="en-NZ" dirty="0" smtClean="0"/>
              <a:t>Also, with preallocation, it is necessary to declare the size of the file at the time of creation, with the problems mentioned earlier.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Typically, allocation is on an individual block basis.</a:t>
            </a:r>
          </a:p>
          <a:p>
            <a:pPr lvl="1">
              <a:buFont typeface="Arial" pitchFamily="34" charset="0"/>
              <a:buChar char="•"/>
            </a:pPr>
            <a:r>
              <a:rPr lang="en-NZ" dirty="0" smtClean="0"/>
              <a:t>Each block contains a pointer to the next block in the chain.</a:t>
            </a:r>
          </a:p>
          <a:p>
            <a:pPr lvl="1">
              <a:buFont typeface="Arial" pitchFamily="34" charset="0"/>
              <a:buChar char="•"/>
            </a:pPr>
            <a:endParaRPr lang="en-NZ" dirty="0" smtClean="0"/>
          </a:p>
          <a:p>
            <a:pPr lvl="0">
              <a:buFont typeface="Arial" pitchFamily="34" charset="0"/>
              <a:buNone/>
            </a:pPr>
            <a:r>
              <a:rPr lang="en-NZ" dirty="0" smtClean="0"/>
              <a:t>The file allocation table needs just a single entry for each file, showing the starting block and the length of the file.</a:t>
            </a:r>
          </a:p>
          <a:p>
            <a:pPr lvl="0">
              <a:buFont typeface="Arial" pitchFamily="34" charset="0"/>
              <a:buNone/>
            </a:pPr>
            <a:endParaRPr lang="en-NZ" dirty="0" smtClean="0"/>
          </a:p>
          <a:p>
            <a:r>
              <a:rPr lang="en-NZ" dirty="0" smtClean="0"/>
              <a:t>Although preallocation is possible, it is more common simply to allocate blocks as needed.</a:t>
            </a:r>
          </a:p>
          <a:p>
            <a:pPr lvl="1">
              <a:buFont typeface="Arial" pitchFamily="34" charset="0"/>
              <a:buChar char="•"/>
            </a:pPr>
            <a:r>
              <a:rPr lang="en-NZ" dirty="0" smtClean="0"/>
              <a:t> The selection of blocks is now a simple matter: any free block can be added to a chain. </a:t>
            </a:r>
          </a:p>
          <a:p>
            <a:pPr lvl="1">
              <a:buFont typeface="Arial" pitchFamily="34" charset="0"/>
              <a:buChar char="•"/>
            </a:pPr>
            <a:r>
              <a:rPr lang="en-NZ" dirty="0" smtClean="0"/>
              <a:t> There is no external fragmentation to worry about because only one block at a time is needed.</a:t>
            </a:r>
          </a:p>
          <a:p>
            <a:pPr lvl="0">
              <a:buFont typeface="Arial" pitchFamily="34" charset="0"/>
              <a:buNone/>
            </a:pPr>
            <a:endParaRPr lang="en-NZ" dirty="0" smtClean="0"/>
          </a:p>
          <a:p>
            <a:pPr lvl="0">
              <a:buFont typeface="Arial" pitchFamily="34" charset="0"/>
              <a:buNone/>
            </a:pPr>
            <a:r>
              <a:rPr lang="en-NZ" dirty="0" smtClean="0"/>
              <a:t>This type of physical organization is best suited to sequential files that are to be processed sequentially.</a:t>
            </a:r>
          </a:p>
          <a:p>
            <a:pPr lvl="1">
              <a:buFont typeface="Arial" pitchFamily="34" charset="0"/>
              <a:buChar char="•"/>
            </a:pPr>
            <a:r>
              <a:rPr lang="en-NZ" dirty="0" smtClean="0"/>
              <a:t> To select an individual block of a file requires tracing through the chain to the desired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consequence of chaining, is that there is no accommodation of the principle of locality.</a:t>
            </a:r>
          </a:p>
          <a:p>
            <a:endParaRPr lang="en-NZ" dirty="0" smtClean="0"/>
          </a:p>
          <a:p>
            <a:r>
              <a:rPr lang="en-NZ" dirty="0" smtClean="0"/>
              <a:t>If it is necessary to bring in several blocks of a file at a time, as in sequential processing, then a series of accesses to different parts of the disk are required. </a:t>
            </a:r>
          </a:p>
          <a:p>
            <a:pPr lvl="1">
              <a:buFont typeface="Arial" pitchFamily="34" charset="0"/>
              <a:buChar char="•"/>
            </a:pPr>
            <a:r>
              <a:rPr lang="en-NZ" dirty="0" smtClean="0"/>
              <a:t>This is perhaps a more significant effect on a single-user system but may also be of concern on a shared system. </a:t>
            </a:r>
          </a:p>
          <a:p>
            <a:pPr lvl="1">
              <a:buFont typeface="Arial" pitchFamily="34" charset="0"/>
              <a:buChar char="•"/>
            </a:pPr>
            <a:r>
              <a:rPr lang="en-NZ" dirty="0" smtClean="0"/>
              <a:t> To overcome this problem, some systems periodically consolidate files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addresses many of the problems of contiguous and chained allocation. </a:t>
            </a:r>
          </a:p>
          <a:p>
            <a:endParaRPr lang="en-NZ" dirty="0" smtClean="0"/>
          </a:p>
          <a:p>
            <a:r>
              <a:rPr lang="en-NZ" dirty="0" smtClean="0"/>
              <a:t>In this case, the file allocation table contains a separate one-level index for each file; </a:t>
            </a:r>
          </a:p>
          <a:p>
            <a:pPr lvl="1">
              <a:buFont typeface="Arial" pitchFamily="34" charset="0"/>
              <a:buChar char="•"/>
            </a:pPr>
            <a:r>
              <a:rPr lang="en-NZ" dirty="0" smtClean="0"/>
              <a:t> the index has one entry for each portion allocated to the file.</a:t>
            </a:r>
          </a:p>
          <a:p>
            <a:pPr lvl="0">
              <a:buFont typeface="Arial" pitchFamily="34" charset="0"/>
              <a:buNone/>
            </a:pPr>
            <a:endParaRPr lang="en-NZ" dirty="0" smtClean="0"/>
          </a:p>
          <a:p>
            <a:pPr lvl="0">
              <a:buFont typeface="Arial" pitchFamily="34" charset="0"/>
              <a:buNone/>
            </a:pPr>
            <a:r>
              <a:rPr lang="en-NZ" dirty="0" smtClean="0"/>
              <a:t>Typically, the file indexes are not physically stored as part of the file allocation table. </a:t>
            </a:r>
          </a:p>
          <a:p>
            <a:pPr lvl="1">
              <a:buFont typeface="Arial" pitchFamily="34" charset="0"/>
              <a:buChar char="•"/>
            </a:pPr>
            <a:r>
              <a:rPr lang="en-NZ" dirty="0" smtClean="0"/>
              <a:t> Rather, the file index for a file is kept in a separate block, and the entry for the file in the file allocation table points to that block.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Allocation may be on the basis of either</a:t>
            </a:r>
          </a:p>
          <a:p>
            <a:pPr lvl="1">
              <a:buFont typeface="Arial" pitchFamily="34" charset="0"/>
              <a:buChar char="•"/>
            </a:pPr>
            <a:r>
              <a:rPr lang="en-NZ" dirty="0" smtClean="0"/>
              <a:t> fixed-size blocks or </a:t>
            </a:r>
          </a:p>
          <a:p>
            <a:pPr lvl="1">
              <a:buFont typeface="Arial" pitchFamily="34" charset="0"/>
              <a:buChar char="•"/>
            </a:pPr>
            <a:r>
              <a:rPr lang="en-NZ" dirty="0" smtClean="0"/>
              <a:t>variable-size portions </a:t>
            </a:r>
          </a:p>
          <a:p>
            <a:pPr lvl="0">
              <a:buFont typeface="Arial" pitchFamily="34" charset="0"/>
              <a:buNone/>
            </a:pPr>
            <a:endParaRPr lang="en-NZ" dirty="0" smtClean="0"/>
          </a:p>
          <a:p>
            <a:pPr lvl="0">
              <a:buFont typeface="Arial" pitchFamily="34" charset="0"/>
              <a:buNone/>
            </a:pPr>
            <a:r>
              <a:rPr lang="en-NZ" dirty="0" smtClean="0"/>
              <a:t>Allocation by blocks eliminates external fragmentation, </a:t>
            </a:r>
          </a:p>
          <a:p>
            <a:pPr lvl="1">
              <a:buFont typeface="Arial" pitchFamily="34" charset="0"/>
              <a:buChar char="•"/>
            </a:pPr>
            <a:r>
              <a:rPr lang="en-NZ" dirty="0" smtClean="0"/>
              <a:t> whereas allocation by variable-size portions improves locality. </a:t>
            </a:r>
          </a:p>
          <a:p>
            <a:pPr lvl="0">
              <a:buFont typeface="Arial" pitchFamily="34" charset="0"/>
              <a:buNone/>
            </a:pPr>
            <a:endParaRPr lang="en-NZ" dirty="0" smtClean="0"/>
          </a:p>
          <a:p>
            <a:pPr lvl="0">
              <a:buFont typeface="Arial" pitchFamily="34" charset="0"/>
              <a:buNone/>
            </a:pPr>
            <a:r>
              <a:rPr lang="en-NZ" dirty="0" smtClean="0"/>
              <a:t>In either case, file consolidation may be done from time to time. </a:t>
            </a:r>
          </a:p>
          <a:p>
            <a:pPr lvl="1">
              <a:buFont typeface="Arial" pitchFamily="34" charset="0"/>
              <a:buChar char="•"/>
            </a:pPr>
            <a:r>
              <a:rPr lang="en-NZ" dirty="0" smtClean="0"/>
              <a:t> File consolidation reduces the size of the index in the case of variable-size portions, but not in the case of block allocation. </a:t>
            </a:r>
          </a:p>
          <a:p>
            <a:pPr lvl="0">
              <a:buFont typeface="Arial" pitchFamily="34" charset="0"/>
              <a:buNone/>
            </a:pP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 field </a:t>
            </a:r>
            <a:r>
              <a:rPr lang="en-NZ" dirty="0" smtClean="0"/>
              <a:t>is the basic element of data.</a:t>
            </a:r>
          </a:p>
          <a:p>
            <a:pPr lvl="1">
              <a:buFont typeface="Arial" pitchFamily="34" charset="0"/>
              <a:buChar char="•"/>
            </a:pPr>
            <a:r>
              <a:rPr lang="en-NZ" dirty="0" smtClean="0"/>
              <a:t> It is characterized by its length and data type (e.g.</a:t>
            </a:r>
            <a:r>
              <a:rPr lang="en-NZ" baseline="0" dirty="0" smtClean="0"/>
              <a:t> </a:t>
            </a:r>
            <a:r>
              <a:rPr lang="en-NZ" dirty="0" smtClean="0"/>
              <a:t>ASCII string, decimal). </a:t>
            </a:r>
          </a:p>
          <a:p>
            <a:pPr lvl="1">
              <a:buFont typeface="Arial" pitchFamily="34" charset="0"/>
              <a:buChar char="•"/>
            </a:pPr>
            <a:r>
              <a:rPr lang="en-NZ" dirty="0" smtClean="0"/>
              <a:t> Depending on the file design, fields may be fixed length or variable length.</a:t>
            </a:r>
          </a:p>
          <a:p>
            <a:pPr lvl="0">
              <a:buFont typeface="Arial" pitchFamily="34" charset="0"/>
              <a:buNone/>
            </a:pPr>
            <a:endParaRPr lang="en-NZ" dirty="0" smtClean="0"/>
          </a:p>
          <a:p>
            <a:pPr lvl="0">
              <a:buFont typeface="Arial" pitchFamily="34" charset="0"/>
              <a:buNone/>
            </a:pPr>
            <a:r>
              <a:rPr lang="en-NZ" b="1" dirty="0" smtClean="0"/>
              <a:t>A record </a:t>
            </a:r>
            <a:r>
              <a:rPr lang="en-NZ" dirty="0" smtClean="0"/>
              <a:t>is a collection of related fields that can be treated as a unit by some application program.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Just as the space that is allocated to files must be managed, so the space that is not currently allocated to any file must be managed. </a:t>
            </a:r>
          </a:p>
          <a:p>
            <a:endParaRPr lang="en-NZ" dirty="0" smtClean="0"/>
          </a:p>
          <a:p>
            <a:r>
              <a:rPr lang="en-NZ" dirty="0" smtClean="0"/>
              <a:t>To perform any of the file allocation techniques described previously, it is necessary to know what blocks on the disk are available. </a:t>
            </a:r>
          </a:p>
          <a:p>
            <a:endParaRPr lang="en-NZ" dirty="0" smtClean="0"/>
          </a:p>
          <a:p>
            <a:r>
              <a:rPr lang="en-NZ" dirty="0" smtClean="0"/>
              <a:t>Thus we need a disk allocation table in addition to a file allocation table.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method uses a vector containing one bit for each block on the disk. </a:t>
            </a:r>
          </a:p>
          <a:p>
            <a:pPr lvl="1">
              <a:buFont typeface="Arial" pitchFamily="34" charset="0"/>
              <a:buChar char="•"/>
            </a:pPr>
            <a:r>
              <a:rPr lang="en-NZ" dirty="0" smtClean="0"/>
              <a:t> Each entry of a 0 corresponds to a free block, and each 1 corresponds to a block in use.</a:t>
            </a:r>
          </a:p>
          <a:p>
            <a:endParaRPr lang="en-NZ" dirty="0" smtClean="0"/>
          </a:p>
          <a:p>
            <a:r>
              <a:rPr lang="en-NZ" dirty="0" smtClean="0"/>
              <a:t>A bit table has the advantage that it is relatively easy to find one or a contiguous group of free blocks. </a:t>
            </a:r>
          </a:p>
          <a:p>
            <a:pPr lvl="1">
              <a:buFont typeface="Arial" pitchFamily="34" charset="0"/>
              <a:buChar char="•"/>
            </a:pPr>
            <a:r>
              <a:rPr lang="en-NZ" dirty="0" smtClean="0"/>
              <a:t> Thus, a bit table works well with any of the file allocation methods outlined. </a:t>
            </a:r>
          </a:p>
          <a:p>
            <a:pPr lvl="1">
              <a:buFont typeface="Arial" pitchFamily="34" charset="0"/>
              <a:buChar char="•"/>
            </a:pPr>
            <a:r>
              <a:rPr lang="en-NZ" dirty="0" smtClean="0"/>
              <a:t> Another advantage is that it is as small as possible.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smtClean="0"/>
              <a:t>The free portions may be chained together by using a pointer and length value in each free portion. </a:t>
            </a:r>
          </a:p>
          <a:p>
            <a:endParaRPr lang="en-NZ" dirty="0" smtClean="0"/>
          </a:p>
          <a:p>
            <a:r>
              <a:rPr lang="en-NZ" dirty="0" smtClean="0"/>
              <a:t>This method has negligible space overhead because there is no need for a disk allocation table, merely for a pointer to the beginning of the chain and the length of the first portion. </a:t>
            </a:r>
          </a:p>
          <a:p>
            <a:endParaRPr lang="en-NZ" dirty="0" smtClean="0"/>
          </a:p>
          <a:p>
            <a:r>
              <a:rPr lang="en-NZ" dirty="0" smtClean="0"/>
              <a:t>This method is suited to all of the file allocation methods. </a:t>
            </a:r>
          </a:p>
          <a:p>
            <a:pPr lvl="1">
              <a:buFont typeface="Arial" pitchFamily="34" charset="0"/>
              <a:buChar char="•"/>
            </a:pPr>
            <a:r>
              <a:rPr lang="en-NZ" dirty="0" smtClean="0"/>
              <a:t> If allocation is a block at a time, simply choose the free block at the head of the chain and adjust the first pointer or length value. </a:t>
            </a:r>
          </a:p>
          <a:p>
            <a:pPr lvl="1">
              <a:buFont typeface="Arial" pitchFamily="34" charset="0"/>
              <a:buChar char="•"/>
            </a:pPr>
            <a:r>
              <a:rPr lang="en-NZ" dirty="0" smtClean="0"/>
              <a:t> If allocation is by variable-length portion, a first-fit algorithm may be used: The headers from the portions are fetched one at a time to determine the next suitable free portion in the chain. Again, pointer and length values are adjusted.</a:t>
            </a:r>
          </a:p>
          <a:p>
            <a:pPr lvl="1">
              <a:buFont typeface="Arial" pitchFamily="34" charset="0"/>
              <a:buChar char="•"/>
            </a:pPr>
            <a:endParaRPr lang="en-NZ" dirty="0" smtClean="0"/>
          </a:p>
          <a:p>
            <a:r>
              <a:rPr lang="en-NZ" dirty="0" smtClean="0"/>
              <a:t>This method has its own problems.</a:t>
            </a:r>
          </a:p>
          <a:p>
            <a:pPr lvl="1">
              <a:buFont typeface="Arial" pitchFamily="34" charset="0"/>
              <a:buChar char="•"/>
            </a:pPr>
            <a:r>
              <a:rPr lang="en-NZ" dirty="0" smtClean="0"/>
              <a:t> After some use, the disk will become quite fragmented and many portions will be a single block long. </a:t>
            </a:r>
          </a:p>
          <a:p>
            <a:pPr lvl="1">
              <a:buFont typeface="Arial" pitchFamily="34" charset="0"/>
              <a:buChar char="•"/>
            </a:pPr>
            <a:r>
              <a:rPr lang="en-NZ" dirty="0" smtClean="0"/>
              <a:t> Also note that every time you allocate a block, you need to read the block first to recover the pointer to the new first free block before writing data to that block. If many individual blocks need to be allocated at one time for a file operation, this greatly slows file creation</a:t>
            </a:r>
          </a:p>
          <a:p>
            <a:pPr lvl="1">
              <a:buFont typeface="Arial" pitchFamily="34" charset="0"/>
              <a:buChar char="•"/>
            </a:pPr>
            <a:r>
              <a:rPr lang="en-NZ" dirty="0" smtClean="0"/>
              <a:t> Similarly, deleting highly fragmented files is very time consuming.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indexing approach treats free space as a file and uses an index table as described under file allocation.</a:t>
            </a:r>
          </a:p>
          <a:p>
            <a:endParaRPr lang="en-NZ" dirty="0" smtClean="0"/>
          </a:p>
          <a:p>
            <a:r>
              <a:rPr lang="en-NZ" dirty="0" smtClean="0"/>
              <a:t>For efficiency, the index should be on the basis of variable-size portions rather than blocks.</a:t>
            </a:r>
          </a:p>
          <a:p>
            <a:pPr lvl="1">
              <a:buFont typeface="Arial" pitchFamily="34" charset="0"/>
              <a:buChar char="•"/>
            </a:pPr>
            <a:r>
              <a:rPr lang="en-NZ" dirty="0" smtClean="0"/>
              <a:t> Thus, there is one entry in the table for every free portion on the disk.</a:t>
            </a:r>
          </a:p>
          <a:p>
            <a:pPr lvl="1">
              <a:buFont typeface="Arial" pitchFamily="34" charset="0"/>
              <a:buChar char="•"/>
            </a:pPr>
            <a:r>
              <a:rPr lang="en-NZ" dirty="0" smtClean="0"/>
              <a:t> This approach provides efficient support for all of the file allocation methods.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this method, each block is assigned a number sequentially and the list of the numbers of all free blocks is maintained in a reserved portion of</a:t>
            </a:r>
          </a:p>
          <a:p>
            <a:r>
              <a:rPr lang="en-NZ" dirty="0" smtClean="0"/>
              <a:t>the disk. </a:t>
            </a:r>
          </a:p>
          <a:p>
            <a:endParaRPr lang="en-NZ" dirty="0" smtClean="0"/>
          </a:p>
          <a:p>
            <a:r>
              <a:rPr lang="en-NZ" dirty="0" smtClean="0"/>
              <a:t>Depending on the size of the disk, either 24 or 32 bits will be needed to store a single block number, so the size of the free block list is 24 or 32 times the size of the corresponding bit table and thus must be stored on disk rather than in main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term volume is used somewhat differently by different operating systems and file management systems, but in essence a volume is a logical disk.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Following successful logon, the user has been granted access to one or a set of hosts and applications. </a:t>
            </a:r>
          </a:p>
          <a:p>
            <a:pPr lvl="1"/>
            <a:endParaRPr lang="en-NZ" dirty="0" smtClean="0"/>
          </a:p>
          <a:p>
            <a:r>
              <a:rPr lang="en-NZ" dirty="0" smtClean="0"/>
              <a:t>Through the user access control procedure, a user can be identified to the system. </a:t>
            </a:r>
          </a:p>
          <a:p>
            <a:pPr lvl="1">
              <a:buFont typeface="Arial" pitchFamily="34" charset="0"/>
              <a:buChar char="•"/>
            </a:pPr>
            <a:r>
              <a:rPr lang="en-NZ" dirty="0" smtClean="0"/>
              <a:t> Associated with each user, there can be a profile that specifies permissible operations and file accesses. </a:t>
            </a:r>
          </a:p>
          <a:p>
            <a:pPr lvl="1">
              <a:buFont typeface="Arial" pitchFamily="34" charset="0"/>
              <a:buChar char="•"/>
            </a:pPr>
            <a:r>
              <a:rPr lang="en-NZ" dirty="0" smtClean="0"/>
              <a:t> The operating system can then enforce rules based on the user profile.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dimension of the matrix consists of identified subjects that may attempt data access.</a:t>
            </a:r>
          </a:p>
          <a:p>
            <a:pPr lvl="1">
              <a:buFont typeface="Arial" pitchFamily="34" charset="0"/>
              <a:buChar char="•"/>
            </a:pPr>
            <a:r>
              <a:rPr lang="en-NZ" dirty="0" smtClean="0"/>
              <a:t> Typically, this list will consist of individual users or user groups, although access could be controlled for terminals, hosts, or applications instead of or in addition to users. </a:t>
            </a:r>
          </a:p>
          <a:p>
            <a:pPr lvl="0">
              <a:buFont typeface="Arial" pitchFamily="34" charset="0"/>
              <a:buNone/>
            </a:pPr>
            <a:endParaRPr lang="en-NZ" dirty="0" smtClean="0"/>
          </a:p>
          <a:p>
            <a:pPr lvl="0">
              <a:buFont typeface="Arial" pitchFamily="34" charset="0"/>
              <a:buNone/>
            </a:pPr>
            <a:r>
              <a:rPr lang="en-NZ" dirty="0" smtClean="0"/>
              <a:t>The other dimension lists the objects that may be accessed. </a:t>
            </a:r>
          </a:p>
          <a:p>
            <a:pPr lvl="1">
              <a:buFont typeface="Arial" pitchFamily="34" charset="0"/>
              <a:buChar char="•"/>
            </a:pPr>
            <a:r>
              <a:rPr lang="en-NZ" dirty="0" smtClean="0"/>
              <a:t> At the greatest level of detail, objects may be individual data fields.</a:t>
            </a:r>
          </a:p>
          <a:p>
            <a:pPr lvl="1">
              <a:buFont typeface="Arial" pitchFamily="34" charset="0"/>
              <a:buChar char="•"/>
            </a:pPr>
            <a:r>
              <a:rPr lang="en-NZ" dirty="0" smtClean="0"/>
              <a:t> More aggregate groupings, such as records, files, or even the entire database, may also be objects in the matrix. </a:t>
            </a:r>
          </a:p>
          <a:p>
            <a:pPr lvl="0">
              <a:buFont typeface="Arial" pitchFamily="34" charset="0"/>
              <a:buNone/>
            </a:pPr>
            <a:endParaRPr lang="en-NZ" dirty="0" smtClean="0"/>
          </a:p>
          <a:p>
            <a:pPr lvl="0">
              <a:buFont typeface="Arial" pitchFamily="34" charset="0"/>
              <a:buNone/>
            </a:pPr>
            <a:r>
              <a:rPr lang="en-NZ" dirty="0" smtClean="0"/>
              <a:t>Each entry in the matrix indicates the access rights of that subject for that object.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practice, an access matrix is usually sparse and is implemented by decomposition in one of two ways. The matrix may be decomposed by columns, yielding access control lists </a:t>
            </a:r>
          </a:p>
          <a:p>
            <a:endParaRPr lang="en-NZ" dirty="0" smtClean="0"/>
          </a:p>
          <a:p>
            <a:r>
              <a:rPr lang="en-NZ" dirty="0" smtClean="0"/>
              <a:t>Thus for each object, an access control list lists users and their permitted access rights.</a:t>
            </a:r>
          </a:p>
          <a:p>
            <a:pPr lvl="1">
              <a:buFont typeface="Arial" pitchFamily="34" charset="0"/>
              <a:buChar char="•"/>
            </a:pPr>
            <a:r>
              <a:rPr lang="en-NZ" dirty="0" smtClean="0"/>
              <a:t> The access control list may contain a default, or public, entry.</a:t>
            </a:r>
          </a:p>
          <a:p>
            <a:pPr lvl="1">
              <a:buFont typeface="Arial" pitchFamily="34" charset="0"/>
              <a:buChar char="•"/>
            </a:pPr>
            <a:r>
              <a:rPr lang="en-NZ" dirty="0" smtClean="0"/>
              <a:t> This allows users that are not explicitly listed as having special rights to have a default set of rights. </a:t>
            </a:r>
          </a:p>
          <a:p>
            <a:pPr lvl="0">
              <a:buFont typeface="Arial" pitchFamily="34" charset="0"/>
              <a:buNone/>
            </a:pPr>
            <a:endParaRPr lang="en-NZ" dirty="0" smtClean="0"/>
          </a:p>
          <a:p>
            <a:pPr lvl="0">
              <a:buFont typeface="Arial" pitchFamily="34" charset="0"/>
              <a:buNone/>
            </a:pPr>
            <a:r>
              <a:rPr lang="en-NZ" dirty="0" smtClean="0"/>
              <a:t>Elements of the list may include individual users as well as groups of users.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smtClean="0"/>
              <a:t>A file </a:t>
            </a:r>
            <a:r>
              <a:rPr lang="en-NZ" dirty="0" smtClean="0"/>
              <a:t>is a collection of similar records. </a:t>
            </a:r>
          </a:p>
          <a:p>
            <a:pPr lvl="1">
              <a:buFont typeface="Arial" pitchFamily="34" charset="0"/>
              <a:buChar char="•"/>
            </a:pPr>
            <a:r>
              <a:rPr lang="en-NZ" dirty="0" smtClean="0"/>
              <a:t> The file is treated as a single entity by users and applications and may be referenced by name.</a:t>
            </a:r>
          </a:p>
          <a:p>
            <a:pPr lvl="1">
              <a:buFont typeface="Arial" pitchFamily="34" charset="0"/>
              <a:buChar char="•"/>
            </a:pPr>
            <a:r>
              <a:rPr lang="en-NZ" dirty="0" smtClean="0"/>
              <a:t> Files have file names and may be created and deleted. </a:t>
            </a:r>
          </a:p>
          <a:p>
            <a:pPr lvl="1">
              <a:buFont typeface="Arial" pitchFamily="34" charset="0"/>
              <a:buChar char="•"/>
            </a:pPr>
            <a:r>
              <a:rPr lang="en-NZ" dirty="0" smtClean="0"/>
              <a:t> Access control restrictions usually apply at the file level.</a:t>
            </a:r>
          </a:p>
          <a:p>
            <a:endParaRPr lang="en-NZ" dirty="0" smtClean="0"/>
          </a:p>
          <a:p>
            <a:r>
              <a:rPr lang="en-NZ" b="1" dirty="0" smtClean="0"/>
              <a:t>A database </a:t>
            </a:r>
            <a:r>
              <a:rPr lang="en-NZ" dirty="0" smtClean="0"/>
              <a:t>is a collection of related data. </a:t>
            </a:r>
          </a:p>
          <a:p>
            <a:pPr lvl="1">
              <a:buFont typeface="Arial" pitchFamily="34" charset="0"/>
              <a:buChar char="•"/>
            </a:pPr>
            <a:r>
              <a:rPr lang="en-NZ" dirty="0" smtClean="0"/>
              <a:t> Explicit relationships exist among elements of data </a:t>
            </a:r>
          </a:p>
          <a:p>
            <a:pPr lvl="1">
              <a:buFont typeface="Arial" pitchFamily="34" charset="0"/>
              <a:buChar char="•"/>
            </a:pPr>
            <a:r>
              <a:rPr lang="en-NZ" dirty="0" smtClean="0"/>
              <a:t> The database itself consists of one or more types of files.</a:t>
            </a:r>
          </a:p>
          <a:p>
            <a:pPr lvl="1">
              <a:buFont typeface="Arial" pitchFamily="34" charset="0"/>
              <a:buChar char="•"/>
            </a:pPr>
            <a:r>
              <a:rPr lang="en-NZ" dirty="0" smtClean="0"/>
              <a:t> Usually, there is a separate database management system that is independent of the operating system, although that system may make use of some file management programs.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Decomposition by rows yields capability tickets </a:t>
            </a:r>
          </a:p>
          <a:p>
            <a:endParaRPr lang="en-NZ" dirty="0" smtClean="0"/>
          </a:p>
          <a:p>
            <a:r>
              <a:rPr lang="en-NZ" dirty="0" smtClean="0"/>
              <a:t>A capability ticket specifies authorized objects and operations for a user.</a:t>
            </a:r>
          </a:p>
          <a:p>
            <a:pPr lvl="1">
              <a:buFont typeface="Arial" pitchFamily="34" charset="0"/>
              <a:buChar char="•"/>
            </a:pPr>
            <a:r>
              <a:rPr lang="en-NZ" dirty="0" smtClean="0"/>
              <a:t> Each user has a number of tickets and may be authorized to loan or give them to others.</a:t>
            </a:r>
          </a:p>
          <a:p>
            <a:pPr lvl="0">
              <a:buFont typeface="Arial" pitchFamily="34" charset="0"/>
              <a:buNone/>
            </a:pPr>
            <a:endParaRPr lang="en-NZ" dirty="0" smtClean="0"/>
          </a:p>
          <a:p>
            <a:pPr lvl="0">
              <a:buFont typeface="Arial" pitchFamily="34" charset="0"/>
              <a:buNone/>
            </a:pPr>
            <a:r>
              <a:rPr lang="en-NZ" dirty="0" smtClean="0"/>
              <a:t>Because tickets may be dispersed around the system, they present a greater security problem than access control lists. </a:t>
            </a:r>
          </a:p>
          <a:p>
            <a:pPr lvl="1">
              <a:buFont typeface="Arial" pitchFamily="34" charset="0"/>
              <a:buChar char="•"/>
            </a:pPr>
            <a:r>
              <a:rPr lang="en-NZ" dirty="0" smtClean="0"/>
              <a:t> In particular, the ticket must be </a:t>
            </a:r>
            <a:r>
              <a:rPr lang="en-NZ" dirty="0" err="1" smtClean="0"/>
              <a:t>unforgeable</a:t>
            </a:r>
            <a:r>
              <a:rPr lang="en-NZ" dirty="0" smtClean="0"/>
              <a: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smtClean="0"/>
              <a:t>Regular, or ordinary: </a:t>
            </a:r>
            <a:r>
              <a:rPr lang="en-NZ" dirty="0" smtClean="0"/>
              <a:t>Contains arbitrary data in zero or more data blocks.</a:t>
            </a:r>
          </a:p>
          <a:p>
            <a:pPr lvl="1">
              <a:buFont typeface="Arial" pitchFamily="34" charset="0"/>
              <a:buChar char="•"/>
            </a:pPr>
            <a:r>
              <a:rPr lang="en-NZ" dirty="0" smtClean="0"/>
              <a:t> Regular files contain information entered in them by a user, an application program, or a system utility program. </a:t>
            </a:r>
          </a:p>
          <a:p>
            <a:pPr lvl="1">
              <a:buFont typeface="Arial" pitchFamily="34" charset="0"/>
              <a:buChar char="•"/>
            </a:pPr>
            <a:r>
              <a:rPr lang="en-NZ" dirty="0" smtClean="0"/>
              <a:t> The file system does not impose any internal structure to a regular file but treats it as a stream of bytes.</a:t>
            </a:r>
          </a:p>
          <a:p>
            <a:pPr lvl="0">
              <a:buFont typeface="Arial" pitchFamily="34" charset="0"/>
              <a:buNone/>
            </a:pPr>
            <a:endParaRPr lang="en-NZ" dirty="0" smtClean="0"/>
          </a:p>
          <a:p>
            <a:pPr lvl="0">
              <a:buFont typeface="Arial" pitchFamily="34" charset="0"/>
              <a:buNone/>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pPr>
            <a:r>
              <a:rPr lang="en-NZ" dirty="0" smtClean="0"/>
              <a:t> Directories are hierarchically organized </a:t>
            </a:r>
          </a:p>
          <a:p>
            <a:pPr lvl="1">
              <a:buFont typeface="Arial" pitchFamily="34" charset="0"/>
              <a:buChar cha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pPr>
            <a:endParaRPr lang="en-NZ" dirty="0" smtClean="0"/>
          </a:p>
          <a:p>
            <a:pPr lvl="0">
              <a:buFont typeface="Arial" pitchFamily="34" charset="0"/>
              <a:buNone/>
            </a:pPr>
            <a:r>
              <a:rPr lang="en-NZ" b="1" dirty="0" smtClean="0"/>
              <a:t>Special: </a:t>
            </a:r>
            <a:r>
              <a:rPr lang="en-NZ" dirty="0" smtClean="0"/>
              <a:t>Contains no data, but provides a mechanism to map physical devices to file names.</a:t>
            </a:r>
          </a:p>
          <a:p>
            <a:pPr lvl="1">
              <a:buFont typeface="Arial" pitchFamily="34" charset="0"/>
              <a:buChar char="•"/>
            </a:pPr>
            <a:r>
              <a:rPr lang="en-NZ" dirty="0" smtClean="0"/>
              <a:t> The file names are used to access peripheral devices, such as terminals and printers.</a:t>
            </a:r>
          </a:p>
          <a:p>
            <a:pPr lvl="1">
              <a:buFont typeface="Arial" pitchFamily="34" charset="0"/>
              <a:buChar char="•"/>
            </a:pPr>
            <a:r>
              <a:rPr lang="en-NZ" baseline="0" dirty="0" smtClean="0"/>
              <a:t> </a:t>
            </a:r>
            <a:r>
              <a:rPr lang="en-NZ" dirty="0" smtClean="0"/>
              <a:t>Each I/O device is associated with a special file.</a:t>
            </a:r>
          </a:p>
          <a:p>
            <a:pPr lvl="0">
              <a:buFont typeface="Arial" pitchFamily="34" charset="0"/>
              <a:buNone/>
            </a:pPr>
            <a:endParaRPr lang="en-NZ" dirty="0" smtClean="0"/>
          </a:p>
          <a:p>
            <a:pPr lvl="0">
              <a:buFont typeface="Arial" pitchFamily="34" charset="0"/>
              <a:buNone/>
            </a:pPr>
            <a:r>
              <a:rPr lang="en-NZ" b="1" dirty="0" smtClean="0"/>
              <a:t>Named pipes: </a:t>
            </a:r>
            <a:r>
              <a:rPr lang="en-NZ" b="0" dirty="0" smtClean="0"/>
              <a:t>A</a:t>
            </a:r>
            <a:r>
              <a:rPr lang="en-NZ" dirty="0" smtClean="0"/>
              <a:t> pipe is an </a:t>
            </a:r>
            <a:r>
              <a:rPr lang="en-NZ" dirty="0" err="1" smtClean="0"/>
              <a:t>interprocess</a:t>
            </a:r>
            <a:r>
              <a:rPr lang="en-NZ" dirty="0" smtClean="0"/>
              <a:t> communications facility.</a:t>
            </a:r>
          </a:p>
          <a:p>
            <a:pPr lvl="1">
              <a:buFont typeface="Arial" pitchFamily="34" charset="0"/>
              <a:buChar char="•"/>
            </a:pPr>
            <a:r>
              <a:rPr lang="en-NZ" dirty="0" smtClean="0"/>
              <a:t> A pipe file buffers data received in its input so that a process that reads from the pipe’s output receives the data on a first-in-first-out basis.</a:t>
            </a:r>
          </a:p>
          <a:p>
            <a:pPr lvl="1">
              <a:buFont typeface="Arial" pitchFamily="34" charset="0"/>
              <a:buChar char="•"/>
            </a:pPr>
            <a:endParaRPr lang="en-NZ" dirty="0" smtClean="0"/>
          </a:p>
          <a:p>
            <a:pPr lvl="0">
              <a:buFont typeface="Arial" pitchFamily="34" charset="0"/>
              <a:buNone/>
            </a:pPr>
            <a:r>
              <a:rPr lang="en-NZ" b="1" dirty="0" smtClean="0"/>
              <a:t>Links: </a:t>
            </a:r>
            <a:r>
              <a:rPr lang="en-NZ" dirty="0" smtClean="0"/>
              <a:t>A link is an alternative file name for an existing file.</a:t>
            </a:r>
          </a:p>
          <a:p>
            <a:pPr lvl="0">
              <a:buFont typeface="Arial" pitchFamily="34" charset="0"/>
              <a:buNone/>
            </a:pPr>
            <a:endParaRPr lang="en-NZ" dirty="0" smtClean="0"/>
          </a:p>
          <a:p>
            <a:pPr lvl="0">
              <a:buFont typeface="Arial" pitchFamily="34" charset="0"/>
              <a:buNone/>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a:t>
            </a:r>
            <a:r>
              <a:rPr lang="en-NZ" dirty="0" err="1" smtClean="0"/>
              <a:t>inode</a:t>
            </a:r>
            <a:r>
              <a:rPr lang="en-NZ" dirty="0" smtClean="0"/>
              <a:t> (index node) is a control structure that contains the key information needed by the operating system for a particular file. </a:t>
            </a:r>
          </a:p>
          <a:p>
            <a:endParaRPr lang="en-NZ" dirty="0" smtClean="0"/>
          </a:p>
          <a:p>
            <a:r>
              <a:rPr lang="en-NZ" dirty="0" smtClean="0"/>
              <a:t>Several file names may be associated with a single </a:t>
            </a:r>
            <a:r>
              <a:rPr lang="en-NZ" dirty="0" err="1" smtClean="0"/>
              <a:t>inode</a:t>
            </a:r>
            <a:r>
              <a:rPr lang="en-NZ" dirty="0" smtClean="0"/>
              <a:t>, </a:t>
            </a:r>
          </a:p>
          <a:p>
            <a:pPr lvl="1">
              <a:buFont typeface="Arial" pitchFamily="34" charset="0"/>
              <a:buChar char="•"/>
            </a:pPr>
            <a:r>
              <a:rPr lang="en-NZ" dirty="0" smtClean="0"/>
              <a:t> but an active </a:t>
            </a:r>
            <a:r>
              <a:rPr lang="en-NZ" dirty="0" err="1" smtClean="0"/>
              <a:t>inode</a:t>
            </a:r>
            <a:r>
              <a:rPr lang="en-NZ" dirty="0" smtClean="0"/>
              <a:t> is associated with exactly one file, and each file is controlled by exactly one </a:t>
            </a:r>
            <a:r>
              <a:rPr lang="en-NZ" dirty="0" err="1" smtClean="0"/>
              <a:t>inode</a:t>
            </a:r>
            <a:r>
              <a:rPr lang="en-NZ" dirty="0" smtClean="0"/>
              <a:t>.</a:t>
            </a:r>
          </a:p>
          <a:p>
            <a:pPr lvl="1">
              <a:buFont typeface="Arial" pitchFamily="34" charset="0"/>
              <a:buChar char="•"/>
            </a:pPr>
            <a:endParaRPr lang="en-NZ" dirty="0" smtClean="0"/>
          </a:p>
          <a:p>
            <a:r>
              <a:rPr lang="en-NZ" dirty="0" smtClean="0"/>
              <a:t>The attributes of the file as well as its permissions and other control information are stored in the </a:t>
            </a:r>
            <a:r>
              <a:rPr lang="en-NZ" dirty="0" err="1" smtClean="0"/>
              <a:t>inode</a:t>
            </a:r>
            <a:r>
              <a:rPr lang="en-NZ" dirty="0" smtClean="0"/>
              <a:t>.</a:t>
            </a:r>
          </a:p>
          <a:p>
            <a:endParaRPr lang="en-NZ" dirty="0" smtClean="0"/>
          </a:p>
          <a:p>
            <a:r>
              <a:rPr lang="en-NZ" dirty="0" smtClean="0"/>
              <a:t>The exact </a:t>
            </a:r>
            <a:r>
              <a:rPr lang="en-NZ" dirty="0" err="1" smtClean="0"/>
              <a:t>inode</a:t>
            </a:r>
            <a:r>
              <a:rPr lang="en-NZ" dirty="0" smtClean="0"/>
              <a:t> structure varies from one UNIX implementation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The type and access mode of the file</a:t>
            </a:r>
          </a:p>
          <a:p>
            <a:r>
              <a:rPr lang="en-NZ" dirty="0" smtClean="0"/>
              <a:t>• The file’s owner and group-access identifiers</a:t>
            </a:r>
          </a:p>
          <a:p>
            <a:r>
              <a:rPr lang="en-NZ" dirty="0" smtClean="0"/>
              <a:t>• The time that the file was created, when it was most recently read and written, and when its </a:t>
            </a:r>
            <a:r>
              <a:rPr lang="en-NZ" dirty="0" err="1" smtClean="0"/>
              <a:t>inode</a:t>
            </a:r>
            <a:r>
              <a:rPr lang="en-NZ" dirty="0" smtClean="0"/>
              <a:t> was most recently updated by the system</a:t>
            </a:r>
          </a:p>
          <a:p>
            <a:r>
              <a:rPr lang="en-NZ" dirty="0" smtClean="0"/>
              <a:t>• The size of the file in bytes</a:t>
            </a:r>
          </a:p>
          <a:p>
            <a:r>
              <a:rPr lang="en-NZ" dirty="0" smtClean="0"/>
              <a:t>• A sequence of block pointers, explained in the next subsection</a:t>
            </a:r>
          </a:p>
          <a:p>
            <a:r>
              <a:rPr lang="en-NZ" dirty="0" smtClean="0"/>
              <a:t>• The number of physical blocks used by the file, including blocks used to hold indirect pointers and attributes</a:t>
            </a:r>
          </a:p>
          <a:p>
            <a:r>
              <a:rPr lang="en-NZ" dirty="0" smtClean="0"/>
              <a:t>• The number of directory entries the reference the file</a:t>
            </a:r>
          </a:p>
          <a:p>
            <a:r>
              <a:rPr lang="en-NZ" dirty="0" smtClean="0"/>
              <a:t>• The kernel and user </a:t>
            </a:r>
            <a:r>
              <a:rPr lang="en-NZ" dirty="0" err="1" smtClean="0"/>
              <a:t>setable</a:t>
            </a:r>
            <a:r>
              <a:rPr lang="en-NZ" dirty="0" smtClean="0"/>
              <a:t> flags that describe the characteristics of the file</a:t>
            </a:r>
          </a:p>
          <a:p>
            <a:r>
              <a:rPr lang="en-NZ" dirty="0" smtClean="0"/>
              <a:t>• The generation number of the file (a randomly selected number assigned to the </a:t>
            </a:r>
            <a:r>
              <a:rPr lang="en-NZ" dirty="0" err="1" smtClean="0"/>
              <a:t>inode</a:t>
            </a:r>
            <a:r>
              <a:rPr lang="en-NZ" dirty="0" smtClean="0"/>
              <a:t> each time that the latter is allocated to a new file; the generation number is used to detect references to deleted files)</a:t>
            </a:r>
          </a:p>
          <a:p>
            <a:r>
              <a:rPr lang="en-NZ" dirty="0" smtClean="0"/>
              <a:t>• The </a:t>
            </a:r>
            <a:r>
              <a:rPr lang="en-NZ" dirty="0" err="1" smtClean="0"/>
              <a:t>blocksize</a:t>
            </a:r>
            <a:r>
              <a:rPr lang="en-NZ" dirty="0" smtClean="0"/>
              <a:t> of the data blocks referenced by the </a:t>
            </a:r>
            <a:r>
              <a:rPr lang="en-NZ" dirty="0" err="1" smtClean="0"/>
              <a:t>inode</a:t>
            </a:r>
            <a:r>
              <a:rPr lang="en-NZ" dirty="0" smtClean="0"/>
              <a:t> (typically the same</a:t>
            </a:r>
          </a:p>
          <a:p>
            <a:r>
              <a:rPr lang="en-NZ" dirty="0" smtClean="0"/>
              <a:t>as, but sometimes larger than, the file system </a:t>
            </a:r>
            <a:r>
              <a:rPr lang="en-NZ" dirty="0" err="1" smtClean="0"/>
              <a:t>blocksize</a:t>
            </a:r>
            <a:r>
              <a:rPr lang="en-NZ" dirty="0" smtClean="0"/>
              <a:t>)</a:t>
            </a:r>
          </a:p>
          <a:p>
            <a:r>
              <a:rPr lang="en-NZ" dirty="0" smtClean="0"/>
              <a:t>• The size of the extended attribute information</a:t>
            </a:r>
          </a:p>
          <a:p>
            <a:r>
              <a:rPr lang="en-NZ" dirty="0" smtClean="0"/>
              <a:t>• Zero or more extended attribute entries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File allocation is done on a block basis.</a:t>
            </a:r>
          </a:p>
          <a:p>
            <a:endParaRPr lang="en-NZ" dirty="0" smtClean="0"/>
          </a:p>
          <a:p>
            <a:r>
              <a:rPr lang="en-NZ" dirty="0" smtClean="0"/>
              <a:t>Allocation is dynamic, as needed, rather than using preallocation. </a:t>
            </a:r>
          </a:p>
          <a:p>
            <a:pPr lvl="1">
              <a:buFont typeface="Arial" pitchFamily="34" charset="0"/>
              <a:buChar char="•"/>
            </a:pPr>
            <a:r>
              <a:rPr lang="en-NZ" dirty="0" smtClean="0"/>
              <a:t> the blocks of a file on disk are not necessarily contiguous. </a:t>
            </a:r>
          </a:p>
          <a:p>
            <a:pPr lvl="0">
              <a:buFont typeface="Arial" pitchFamily="34" charset="0"/>
              <a:buNone/>
            </a:pPr>
            <a:endParaRPr lang="en-NZ" dirty="0" smtClean="0"/>
          </a:p>
          <a:p>
            <a:pPr lvl="0">
              <a:buFont typeface="Arial" pitchFamily="34" charset="0"/>
              <a:buNone/>
            </a:pPr>
            <a:r>
              <a:rPr lang="en-NZ" dirty="0" smtClean="0"/>
              <a:t>An indexed method is used to keep track of each file, </a:t>
            </a:r>
          </a:p>
          <a:p>
            <a:pPr lvl="1">
              <a:buFont typeface="Arial" pitchFamily="34" charset="0"/>
              <a:buChar char="•"/>
            </a:pPr>
            <a:r>
              <a:rPr lang="en-NZ" dirty="0" smtClean="0"/>
              <a:t> with part of the index stored in the </a:t>
            </a:r>
            <a:r>
              <a:rPr lang="en-NZ" dirty="0" err="1" smtClean="0"/>
              <a:t>inode</a:t>
            </a:r>
            <a:r>
              <a:rPr lang="en-NZ" dirty="0" smtClean="0"/>
              <a:t> for the file. </a:t>
            </a:r>
          </a:p>
          <a:p>
            <a:pPr lvl="0">
              <a:buFont typeface="Arial" pitchFamily="34" charset="0"/>
              <a:buNone/>
            </a:pPr>
            <a:endParaRPr lang="en-NZ" dirty="0" smtClean="0"/>
          </a:p>
          <a:p>
            <a:pPr lvl="0">
              <a:buFont typeface="Arial" pitchFamily="34" charset="0"/>
              <a:buNone/>
            </a:pPr>
            <a:r>
              <a:rPr lang="en-NZ" dirty="0" smtClean="0"/>
              <a:t>In all UNIX implementations, the </a:t>
            </a:r>
            <a:r>
              <a:rPr lang="en-NZ" dirty="0" err="1" smtClean="0"/>
              <a:t>inode</a:t>
            </a:r>
            <a:r>
              <a:rPr lang="en-NZ" dirty="0" smtClean="0"/>
              <a:t> includes a number of direct pointers and three indirect pointers (single, double, triple).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Directories are structured in a hierarchical tree. </a:t>
            </a:r>
          </a:p>
          <a:p>
            <a:pPr lvl="1">
              <a:buFont typeface="Arial" pitchFamily="34" charset="0"/>
              <a:buChar char="•"/>
            </a:pPr>
            <a:r>
              <a:rPr lang="en-NZ" dirty="0" smtClean="0"/>
              <a:t> Each directory can contain files and/or other directories.</a:t>
            </a:r>
          </a:p>
          <a:p>
            <a:pPr lvl="1">
              <a:buFont typeface="Arial" pitchFamily="34" charset="0"/>
              <a:buChar char="•"/>
            </a:pPr>
            <a:r>
              <a:rPr lang="en-NZ" dirty="0" smtClean="0"/>
              <a:t> A directory that is inside another directory is referred to as a subdirectory.</a:t>
            </a:r>
          </a:p>
          <a:p>
            <a:pPr lvl="0">
              <a:buFont typeface="Arial" pitchFamily="34" charset="0"/>
              <a:buNone/>
            </a:pPr>
            <a:endParaRPr lang="en-NZ" dirty="0" smtClean="0"/>
          </a:p>
          <a:p>
            <a:pPr lvl="0">
              <a:buFont typeface="Arial" pitchFamily="34" charset="0"/>
              <a:buNone/>
            </a:pPr>
            <a:r>
              <a:rPr lang="en-NZ" dirty="0" smtClean="0"/>
              <a:t>A directory is simply a file that contains a list of file names plus pointers to associated </a:t>
            </a:r>
            <a:r>
              <a:rPr lang="en-NZ" dirty="0" err="1" smtClean="0"/>
              <a:t>inodes</a:t>
            </a:r>
            <a:r>
              <a:rPr lang="en-NZ" dirty="0" smtClean="0"/>
              <a:t>. </a:t>
            </a:r>
          </a:p>
          <a:p>
            <a:endParaRPr lang="en-NZ" dirty="0" smtClean="0"/>
          </a:p>
          <a:p>
            <a:r>
              <a:rPr lang="en-NZ" dirty="0" smtClean="0"/>
              <a:t>Each directory entry (</a:t>
            </a:r>
            <a:r>
              <a:rPr lang="en-NZ" dirty="0" err="1" smtClean="0"/>
              <a:t>dentry</a:t>
            </a:r>
            <a:r>
              <a:rPr lang="en-NZ" dirty="0" smtClean="0"/>
              <a:t>) contains a name for the associated file or subdirectory plus an integer called the </a:t>
            </a:r>
            <a:r>
              <a:rPr lang="en-NZ" dirty="0" err="1" smtClean="0"/>
              <a:t>i</a:t>
            </a:r>
            <a:r>
              <a:rPr lang="en-NZ" dirty="0" smtClean="0"/>
              <a:t>-number (index number). </a:t>
            </a:r>
          </a:p>
          <a:p>
            <a:pPr lvl="1">
              <a:buFont typeface="Arial" pitchFamily="34" charset="0"/>
              <a:buChar char="•"/>
            </a:pPr>
            <a:r>
              <a:rPr lang="en-NZ" dirty="0" smtClean="0"/>
              <a:t> When the file or directory is accessed, its </a:t>
            </a:r>
            <a:r>
              <a:rPr lang="en-NZ" dirty="0" err="1" smtClean="0"/>
              <a:t>i</a:t>
            </a:r>
            <a:r>
              <a:rPr lang="en-NZ" dirty="0" smtClean="0"/>
              <a:t>-number is used as an index into the </a:t>
            </a:r>
            <a:r>
              <a:rPr lang="en-NZ" dirty="0" err="1" smtClean="0"/>
              <a:t>inode</a:t>
            </a:r>
            <a:r>
              <a:rPr lang="en-NZ" dirty="0" smtClean="0"/>
              <a:t>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UNIX user is assigned a unique user identification number (user ID).</a:t>
            </a:r>
          </a:p>
          <a:p>
            <a:endParaRPr lang="en-NZ" dirty="0" smtClean="0"/>
          </a:p>
          <a:p>
            <a:r>
              <a:rPr lang="en-NZ" dirty="0" smtClean="0"/>
              <a:t>A user is also a member of a primary group, and possibly a number of other groups, each identified by a group ID.</a:t>
            </a:r>
          </a:p>
          <a:p>
            <a:endParaRPr lang="en-NZ" dirty="0" smtClean="0"/>
          </a:p>
          <a:p>
            <a:r>
              <a:rPr lang="en-NZ" dirty="0" smtClean="0"/>
              <a:t>When a file is created, it is designated as owned by a particular user and marked with that user’s ID. </a:t>
            </a:r>
          </a:p>
          <a:p>
            <a:pPr lvl="1">
              <a:buFont typeface="Arial" pitchFamily="34" charset="0"/>
              <a:buChar char="•"/>
            </a:pPr>
            <a:r>
              <a:rPr lang="en-NZ" dirty="0" smtClean="0"/>
              <a:t> It also belongs to a specific group, which initially is either its creator’s primary group, or the group of its parent directory if that directory has </a:t>
            </a:r>
            <a:r>
              <a:rPr lang="en-NZ" dirty="0" err="1" smtClean="0"/>
              <a:t>SetGID</a:t>
            </a:r>
            <a:r>
              <a:rPr lang="en-NZ" dirty="0" smtClean="0"/>
              <a:t> permission set.</a:t>
            </a:r>
          </a:p>
          <a:p>
            <a:pPr lvl="0">
              <a:buFont typeface="Arial" pitchFamily="34" charset="0"/>
              <a:buNone/>
            </a:pPr>
            <a:endParaRPr lang="en-NZ" dirty="0" smtClean="0"/>
          </a:p>
          <a:p>
            <a:pPr lvl="0">
              <a:buFont typeface="Arial" pitchFamily="34" charset="0"/>
              <a:buNone/>
            </a:pPr>
            <a:r>
              <a:rPr lang="en-NZ" dirty="0" smtClean="0"/>
              <a:t>Associated with each file is a set of 12 protection bits.</a:t>
            </a:r>
          </a:p>
          <a:p>
            <a:pPr lvl="1">
              <a:buFont typeface="Arial" pitchFamily="34" charset="0"/>
              <a:buChar char="•"/>
            </a:pPr>
            <a:r>
              <a:rPr lang="en-NZ" dirty="0" smtClean="0"/>
              <a:t>The owner ID, group ID, and protection bits are part of the file’s </a:t>
            </a:r>
            <a:r>
              <a:rPr lang="en-NZ" dirty="0" err="1" smtClean="0"/>
              <a:t>inode</a:t>
            </a:r>
            <a:r>
              <a:rPr lang="en-NZ" dirty="0" smtClean="0"/>
              <a:t>.</a:t>
            </a:r>
          </a:p>
          <a:p>
            <a:endParaRPr lang="en-NZ" dirty="0" smtClean="0"/>
          </a:p>
          <a:p>
            <a:r>
              <a:rPr lang="en-NZ" dirty="0" smtClean="0"/>
              <a:t>Nine of the protection bits specify read, write, and execute permission for the owner of the file, other members of the group to which this file belongs, and all other users.</a:t>
            </a:r>
          </a:p>
          <a:p>
            <a:pPr lvl="1"/>
            <a:r>
              <a:rPr lang="en-NZ" dirty="0" smtClean="0"/>
              <a:t>These form a hierarchy of owner, group, and all others, with the highest relevant set of permissions being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FreeBSD and most UNIX implementations that support extended ACLs use the following strategy:</a:t>
            </a:r>
          </a:p>
          <a:p>
            <a:endParaRPr lang="en-NZ" dirty="0" smtClean="0"/>
          </a:p>
          <a:p>
            <a:pPr marL="228600" indent="-228600">
              <a:buAutoNum type="arabicPeriod"/>
            </a:pPr>
            <a:r>
              <a:rPr lang="en-NZ" dirty="0" smtClean="0"/>
              <a:t>The owner class and other class entries in the 9-bit permission field have the same meaning as before</a:t>
            </a:r>
          </a:p>
          <a:p>
            <a:pPr marL="228600" indent="-228600">
              <a:buAutoNum type="arabicPeriod"/>
            </a:pPr>
            <a:endParaRPr lang="en-NZ" dirty="0" smtClean="0"/>
          </a:p>
          <a:p>
            <a:r>
              <a:rPr lang="en-NZ" dirty="0" smtClean="0"/>
              <a:t>2. The group class entry specifies the permissions for the owner group for this file. </a:t>
            </a:r>
          </a:p>
          <a:p>
            <a:pPr lvl="1">
              <a:buFont typeface="Arial" pitchFamily="34" charset="0"/>
              <a:buChar char="•"/>
            </a:pPr>
            <a:r>
              <a:rPr lang="en-NZ" dirty="0" smtClean="0"/>
              <a:t> These permissions represent the maximum permissions that can be assigned to named users or named groups, other than the owning user. </a:t>
            </a:r>
          </a:p>
          <a:p>
            <a:pPr lvl="1">
              <a:buFont typeface="Arial" pitchFamily="34" charset="0"/>
              <a:buChar char="•"/>
            </a:pPr>
            <a:r>
              <a:rPr lang="en-NZ" dirty="0" smtClean="0"/>
              <a:t> In this latter role, the group class entry functions as a mask.</a:t>
            </a:r>
          </a:p>
          <a:p>
            <a:pPr lvl="1">
              <a:buFont typeface="Arial" pitchFamily="34" charset="0"/>
              <a:buChar char="•"/>
            </a:pPr>
            <a:endParaRPr lang="en-NZ" dirty="0" smtClean="0"/>
          </a:p>
          <a:p>
            <a:r>
              <a:rPr lang="en-NZ" dirty="0" smtClean="0"/>
              <a:t>3. Additional named users and named groups may be associated with the file, each with a 3-bit permission field. </a:t>
            </a:r>
          </a:p>
          <a:p>
            <a:pPr lvl="1">
              <a:buFont typeface="Arial" pitchFamily="34" charset="0"/>
              <a:buChar char="•"/>
            </a:pPr>
            <a:r>
              <a:rPr lang="en-NZ" dirty="0" smtClean="0"/>
              <a:t> The permissions listed for a named user or named group are compared to the mask field.</a:t>
            </a:r>
          </a:p>
          <a:p>
            <a:pPr lvl="1">
              <a:buFont typeface="Arial" pitchFamily="34" charset="0"/>
              <a:buChar char="•"/>
            </a:pPr>
            <a:r>
              <a:rPr lang="en-NZ" dirty="0" smtClean="0"/>
              <a:t> Any permission for the named user or named group that is not present in the mask field is disallowed.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file management system is the set of system software that provides services to users and applications in the use of files.</a:t>
            </a:r>
          </a:p>
          <a:p>
            <a:pPr lvl="1">
              <a:buFont typeface="Arial" pitchFamily="34" charset="0"/>
              <a:buChar char="•"/>
            </a:pPr>
            <a:r>
              <a:rPr lang="en-NZ" dirty="0" smtClean="0"/>
              <a:t>Typically, the only way that a user or application may access files is through the file management system.</a:t>
            </a:r>
          </a:p>
          <a:p>
            <a:pPr lvl="0">
              <a:buFont typeface="Arial" pitchFamily="34" charset="0"/>
              <a:buNone/>
            </a:pPr>
            <a:endParaRPr lang="en-NZ" dirty="0" smtClean="0"/>
          </a:p>
          <a:p>
            <a:pPr lvl="0">
              <a:buFont typeface="Arial" pitchFamily="34" charset="0"/>
              <a:buNone/>
            </a:pPr>
            <a:r>
              <a:rPr lang="en-NZ" dirty="0" smtClean="0"/>
              <a:t>This relieves the user or programmer of the necessity of developing special-purpose software for each application </a:t>
            </a:r>
          </a:p>
          <a:p>
            <a:pPr lvl="1">
              <a:buFont typeface="Arial" pitchFamily="34" charset="0"/>
              <a:buChar char="•"/>
            </a:pPr>
            <a:r>
              <a:rPr lang="en-NZ" dirty="0" smtClean="0"/>
              <a:t> and provides the system with a consistent, well-defined means of controlling its most important asset.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94</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virtual file system (VFS), presents a single, uniform file system interface to user processes.</a:t>
            </a:r>
          </a:p>
          <a:p>
            <a:pPr lvl="1">
              <a:buFont typeface="Arial" pitchFamily="34" charset="0"/>
              <a:buChar char="•"/>
            </a:pPr>
            <a:r>
              <a:rPr lang="en-NZ" dirty="0" smtClean="0"/>
              <a:t> The VFS defines a common file model that is capable of representing any conceivable file system’s general feature and </a:t>
            </a:r>
            <a:r>
              <a:rPr lang="en-NZ" dirty="0" err="1" smtClean="0"/>
              <a:t>behavior</a:t>
            </a:r>
            <a:r>
              <a:rPr lang="en-NZ" dirty="0" smtClean="0"/>
              <a:t>.</a:t>
            </a:r>
          </a:p>
          <a:p>
            <a:endParaRPr lang="en-NZ" dirty="0" smtClean="0"/>
          </a:p>
          <a:p>
            <a:r>
              <a:rPr lang="en-NZ" dirty="0" smtClean="0"/>
              <a:t>The VFS assumes that files are objects in a computer’s mass storage memory that share basic properties regardless of the target file system or the underlying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95</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smtClean="0"/>
              <a:t>A user process issues a file system call (e.g., read) using the VFS file scheme.</a:t>
            </a:r>
          </a:p>
          <a:p>
            <a:pPr lvl="1">
              <a:buFont typeface="Arial" pitchFamily="34" charset="0"/>
              <a:buChar char="•"/>
            </a:pPr>
            <a:r>
              <a:rPr lang="en-NZ" dirty="0" smtClean="0"/>
              <a:t>The VFS converts this into an internal (to the kernel) file system call that is passed to a mapping function for a specific file system [e.g., IBM’s Journaling File System (JFS)]. </a:t>
            </a:r>
          </a:p>
          <a:p>
            <a:endParaRPr lang="en-NZ" dirty="0" smtClean="0"/>
          </a:p>
          <a:p>
            <a:r>
              <a:rPr lang="en-NZ" dirty="0" smtClean="0"/>
              <a:t>In most cases, the mapping function is simply a mapping of file system functional calls from one scheme to another.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96</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figure </a:t>
            </a:r>
            <a:r>
              <a:rPr lang="en-NZ" dirty="0" smtClean="0"/>
              <a:t>indicates the role that VFS plays within the Linux kernel.</a:t>
            </a:r>
          </a:p>
          <a:p>
            <a:endParaRPr lang="en-NZ" dirty="0" smtClean="0"/>
          </a:p>
          <a:p>
            <a:r>
              <a:rPr lang="en-NZ" dirty="0" smtClean="0"/>
              <a:t>When a process initiates a file-oriented system call (e.g., read), the kernel calls a function in the VFS. </a:t>
            </a:r>
          </a:p>
          <a:p>
            <a:pPr lvl="1">
              <a:buFont typeface="Arial" pitchFamily="34" charset="0"/>
              <a:buChar char="•"/>
            </a:pPr>
            <a:r>
              <a:rPr lang="en-NZ" dirty="0" smtClean="0"/>
              <a:t> This function handles the file-system-independent manipulations and initiates a call to a function in the target file system code.</a:t>
            </a:r>
          </a:p>
          <a:p>
            <a:pPr lvl="1">
              <a:buFont typeface="Arial" pitchFamily="34" charset="0"/>
              <a:buChar char="•"/>
            </a:pPr>
            <a:r>
              <a:rPr lang="en-NZ" dirty="0" smtClean="0"/>
              <a:t> This call passes through a mapping function that converts the call from the VFS into a call to the target file system.</a:t>
            </a:r>
          </a:p>
          <a:p>
            <a:pPr lvl="0">
              <a:buFont typeface="Arial" pitchFamily="34" charset="0"/>
              <a:buChar char="•"/>
            </a:pPr>
            <a:endParaRPr lang="en-NZ" dirty="0" smtClean="0"/>
          </a:p>
          <a:p>
            <a:pPr lvl="0">
              <a:buFont typeface="Arial" pitchFamily="34" charset="0"/>
              <a:buNone/>
            </a:pPr>
            <a:r>
              <a:rPr lang="en-NZ" dirty="0" smtClean="0"/>
              <a:t>The VFS is independent of any file system, so the implementation of a mapping function must be part of the implementation of a file system on Linux.</a:t>
            </a:r>
          </a:p>
          <a:p>
            <a:pPr lvl="0">
              <a:buFont typeface="Arial" pitchFamily="34" charset="0"/>
              <a:buNone/>
            </a:pPr>
            <a:endParaRPr lang="en-NZ" dirty="0" smtClean="0"/>
          </a:p>
          <a:p>
            <a:pPr lvl="0">
              <a:buFont typeface="Arial" pitchFamily="34" charset="0"/>
              <a:buNone/>
            </a:pPr>
            <a:r>
              <a:rPr lang="en-NZ" dirty="0" smtClean="0"/>
              <a:t>The target file system converts the file system request into device-oriented instructions that are passed to a device driver by means of page cache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97</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VFS is an object-oriented scheme. </a:t>
            </a:r>
          </a:p>
          <a:p>
            <a:pPr lvl="1">
              <a:buFont typeface="Arial" pitchFamily="34" charset="0"/>
              <a:buChar char="•"/>
            </a:pPr>
            <a:r>
              <a:rPr lang="en-NZ" dirty="0" smtClean="0"/>
              <a:t> VFS objects are implemented simply as C data structures. </a:t>
            </a:r>
          </a:p>
          <a:p>
            <a:pPr lvl="0">
              <a:buFont typeface="Arial" pitchFamily="34" charset="0"/>
              <a:buNone/>
            </a:pPr>
            <a:endParaRPr lang="en-NZ" dirty="0" smtClean="0"/>
          </a:p>
          <a:p>
            <a:pPr lvl="0">
              <a:buFont typeface="Arial" pitchFamily="34" charset="0"/>
              <a:buNone/>
            </a:pPr>
            <a:r>
              <a:rPr lang="en-NZ" dirty="0" smtClean="0"/>
              <a:t>Each object contains both data and pointers to file-system-implemented functions that operate on data.</a:t>
            </a:r>
          </a:p>
          <a:p>
            <a:pPr lvl="0">
              <a:buFont typeface="Arial" pitchFamily="34" charset="0"/>
              <a:buNone/>
            </a:pPr>
            <a:endParaRPr lang="en-NZ" dirty="0" smtClean="0"/>
          </a:p>
          <a:p>
            <a:pPr lvl="0">
              <a:buFont typeface="Arial" pitchFamily="34" charset="0"/>
              <a:buNone/>
            </a:pPr>
            <a:r>
              <a:rPr lang="en-NZ" dirty="0" smtClean="0"/>
              <a:t>The four primary object types in VFS are as follows:</a:t>
            </a:r>
          </a:p>
          <a:p>
            <a:pPr lvl="1"/>
            <a:r>
              <a:rPr lang="en-NZ" dirty="0" smtClean="0"/>
              <a:t>• </a:t>
            </a:r>
            <a:r>
              <a:rPr lang="en-NZ" b="1" dirty="0" smtClean="0"/>
              <a:t>Superblock object: </a:t>
            </a:r>
            <a:r>
              <a:rPr lang="en-NZ" dirty="0" smtClean="0"/>
              <a:t>Represents a specific mounted file system</a:t>
            </a:r>
          </a:p>
          <a:p>
            <a:pPr lvl="1"/>
            <a:r>
              <a:rPr lang="en-NZ" dirty="0" smtClean="0"/>
              <a:t>• </a:t>
            </a:r>
            <a:r>
              <a:rPr lang="en-NZ" b="1" dirty="0" err="1" smtClean="0"/>
              <a:t>Inode</a:t>
            </a:r>
            <a:r>
              <a:rPr lang="en-NZ" b="1" dirty="0" smtClean="0"/>
              <a:t> object: </a:t>
            </a:r>
            <a:r>
              <a:rPr lang="en-NZ" dirty="0" smtClean="0"/>
              <a:t>Represents a specific file</a:t>
            </a:r>
          </a:p>
          <a:p>
            <a:pPr lvl="1"/>
            <a:r>
              <a:rPr lang="en-NZ" dirty="0" smtClean="0"/>
              <a:t>• </a:t>
            </a:r>
            <a:r>
              <a:rPr lang="en-NZ" b="1" dirty="0" err="1" smtClean="0"/>
              <a:t>Dentry</a:t>
            </a:r>
            <a:r>
              <a:rPr lang="en-NZ" b="1" dirty="0" smtClean="0"/>
              <a:t> object: </a:t>
            </a:r>
            <a:r>
              <a:rPr lang="en-NZ" dirty="0" smtClean="0"/>
              <a:t>Represents a specific directory entry</a:t>
            </a:r>
          </a:p>
          <a:p>
            <a:pPr lvl="1"/>
            <a:r>
              <a:rPr lang="en-NZ" dirty="0" smtClean="0"/>
              <a:t>• </a:t>
            </a:r>
            <a:r>
              <a:rPr lang="en-NZ" b="1" dirty="0" smtClean="0"/>
              <a:t>File object: </a:t>
            </a:r>
            <a:r>
              <a:rPr lang="en-NZ" dirty="0" smtClean="0"/>
              <a:t>Represents an open file associated with a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98</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99</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Recoverability</a:t>
            </a:r>
            <a:r>
              <a:rPr lang="en-NZ" dirty="0" smtClean="0"/>
              <a:t>: the ability to recover from system crashes and disk failures.</a:t>
            </a:r>
          </a:p>
          <a:p>
            <a:endParaRPr lang="en-NZ" dirty="0" smtClean="0"/>
          </a:p>
          <a:p>
            <a:r>
              <a:rPr lang="en-NZ" b="1" dirty="0" smtClean="0"/>
              <a:t>Security: </a:t>
            </a:r>
            <a:r>
              <a:rPr lang="en-NZ" dirty="0" smtClean="0"/>
              <a:t>NTFS uses the Windows object model to enforce security.</a:t>
            </a:r>
          </a:p>
          <a:p>
            <a:endParaRPr lang="en-NZ" dirty="0" smtClean="0"/>
          </a:p>
          <a:p>
            <a:r>
              <a:rPr lang="en-NZ" b="1" dirty="0" smtClean="0"/>
              <a:t>Large disks and large files:</a:t>
            </a:r>
            <a:r>
              <a:rPr lang="en-NZ" dirty="0" smtClean="0"/>
              <a:t> NTFS supports very large disks and very large files more efficiently than most other file systems, including FAT.</a:t>
            </a:r>
          </a:p>
          <a:p>
            <a:endParaRPr lang="en-NZ" dirty="0" smtClean="0"/>
          </a:p>
          <a:p>
            <a:r>
              <a:rPr lang="en-NZ" b="1" dirty="0" smtClean="0"/>
              <a:t>Multiple data streams: </a:t>
            </a:r>
            <a:r>
              <a:rPr lang="en-NZ" dirty="0" smtClean="0"/>
              <a:t>The actual contents of a file are treated as a stream of bytes. </a:t>
            </a:r>
          </a:p>
          <a:p>
            <a:endParaRPr lang="en-NZ" dirty="0" smtClean="0"/>
          </a:p>
          <a:p>
            <a:r>
              <a:rPr lang="en-NZ" b="1" dirty="0" smtClean="0"/>
              <a:t>Journaling: </a:t>
            </a:r>
            <a:r>
              <a:rPr lang="en-NZ" dirty="0" smtClean="0"/>
              <a:t>NTFS keeps a log of all changes made to files on the volumes.</a:t>
            </a:r>
          </a:p>
          <a:p>
            <a:endParaRPr lang="en-NZ" dirty="0" smtClean="0"/>
          </a:p>
          <a:p>
            <a:r>
              <a:rPr lang="en-NZ" b="1" dirty="0" smtClean="0"/>
              <a:t>Compression and Encryption: </a:t>
            </a:r>
            <a:r>
              <a:rPr lang="en-NZ" dirty="0" smtClean="0"/>
              <a:t>Entire directories and individual files can be transparently compressed and/or encrypted.</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100</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Sector: </a:t>
            </a:r>
            <a:r>
              <a:rPr lang="en-NZ" dirty="0" smtClean="0"/>
              <a:t>The smallest physical storage unit on the disk.</a:t>
            </a:r>
          </a:p>
          <a:p>
            <a:pPr lvl="1">
              <a:buFont typeface="Arial" pitchFamily="34" charset="0"/>
              <a:buChar char="•"/>
            </a:pPr>
            <a:r>
              <a:rPr lang="en-NZ" dirty="0" smtClean="0"/>
              <a:t> almost always 512 bytes.</a:t>
            </a:r>
          </a:p>
          <a:p>
            <a:pPr lvl="1">
              <a:buFont typeface="Arial" pitchFamily="34" charset="0"/>
              <a:buChar char="•"/>
            </a:pPr>
            <a:endParaRPr lang="en-NZ" dirty="0" smtClean="0"/>
          </a:p>
          <a:p>
            <a:r>
              <a:rPr lang="en-NZ" b="1" dirty="0" smtClean="0"/>
              <a:t>Cluster: </a:t>
            </a:r>
            <a:r>
              <a:rPr lang="en-NZ" dirty="0" smtClean="0"/>
              <a:t>One or more contiguous (next to each other on the same track) sectors.</a:t>
            </a:r>
          </a:p>
          <a:p>
            <a:endParaRPr lang="en-NZ" dirty="0" smtClean="0"/>
          </a:p>
          <a:p>
            <a:r>
              <a:rPr lang="en-NZ" b="1" dirty="0" smtClean="0"/>
              <a:t>Volume: </a:t>
            </a:r>
            <a:r>
              <a:rPr lang="en-NZ" dirty="0" smtClean="0"/>
              <a:t>A logical partition on a disk, consisting of one or more clusters and used by a file system to allocate space.</a:t>
            </a:r>
          </a:p>
          <a:p>
            <a:pPr lvl="1">
              <a:buFont typeface="Arial" pitchFamily="34" charset="0"/>
              <a:buChar char="•"/>
            </a:pPr>
            <a:r>
              <a:rPr lang="en-NZ" dirty="0" smtClean="0"/>
              <a:t> At any time, a volume consists of a file system information, a collection of files, and any additional unallocated space remaining on the volume that can be allocated to files.</a:t>
            </a:r>
          </a:p>
          <a:p>
            <a:pPr lvl="1">
              <a:buFont typeface="Arial" pitchFamily="34" charset="0"/>
              <a:buChar char="•"/>
            </a:pPr>
            <a:r>
              <a:rPr lang="en-NZ" dirty="0" smtClean="0"/>
              <a:t> A volume can be all or a portion of a single disk or it can extend across multiple disks. </a:t>
            </a:r>
          </a:p>
          <a:p>
            <a:pPr lvl="1">
              <a:buFont typeface="Arial" pitchFamily="34" charset="0"/>
              <a:buChar char="•"/>
            </a:pPr>
            <a:r>
              <a:rPr lang="en-NZ" dirty="0" smtClean="0"/>
              <a:t> If hardware or software RAID 5 is employed, a volume consists of stripes spanning multiple disks.</a:t>
            </a:r>
          </a:p>
          <a:p>
            <a:pPr lvl="1">
              <a:buFont typeface="Arial" pitchFamily="34" charset="0"/>
              <a:buChar char="•"/>
            </a:pPr>
            <a:r>
              <a:rPr lang="en-NZ" dirty="0" smtClean="0"/>
              <a:t> The maximum volume size for NTFS is 2</a:t>
            </a:r>
            <a:r>
              <a:rPr lang="en-NZ" baseline="30000" dirty="0" smtClean="0"/>
              <a:t>64 </a:t>
            </a:r>
            <a:r>
              <a:rPr lang="en-NZ" dirty="0" smtClean="0"/>
              <a:t>bytes.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101</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first few sectors on any volume are occupied by the partition boot sector which contains information about the volume layout and the file system structures as well as boot </a:t>
            </a:r>
            <a:r>
              <a:rPr lang="en-NZ" dirty="0" err="1" smtClean="0"/>
              <a:t>startup</a:t>
            </a:r>
            <a:r>
              <a:rPr lang="en-NZ" dirty="0" smtClean="0"/>
              <a:t> information and code.</a:t>
            </a:r>
          </a:p>
          <a:p>
            <a:endParaRPr lang="en-NZ" dirty="0" smtClean="0"/>
          </a:p>
          <a:p>
            <a:r>
              <a:rPr lang="en-NZ" b="1" dirty="0" smtClean="0"/>
              <a:t>master file table (</a:t>
            </a:r>
            <a:r>
              <a:rPr lang="en-NZ" dirty="0" smtClean="0"/>
              <a:t>MFT) contains information about all of the files and folders (directories) on this NTFS volume. </a:t>
            </a:r>
          </a:p>
          <a:p>
            <a:pPr lvl="1">
              <a:buFont typeface="Arial" pitchFamily="34" charset="0"/>
              <a:buChar char="•"/>
            </a:pPr>
            <a:r>
              <a:rPr lang="en-NZ" dirty="0" smtClean="0"/>
              <a:t> The MFT is a list of all files and their attributes on this NTFS volume, organized as a set of rows in a relational database structure.</a:t>
            </a:r>
          </a:p>
          <a:p>
            <a:pPr lvl="1">
              <a:buFont typeface="Arial" pitchFamily="34" charset="0"/>
              <a:buChar char="•"/>
            </a:pPr>
            <a:endParaRPr lang="en-NZ" dirty="0" smtClean="0"/>
          </a:p>
          <a:p>
            <a:r>
              <a:rPr lang="en-NZ" b="1" dirty="0" smtClean="0"/>
              <a:t>system files. </a:t>
            </a:r>
            <a:r>
              <a:rPr lang="en-NZ" dirty="0" smtClean="0"/>
              <a:t>typically about 1 </a:t>
            </a:r>
            <a:r>
              <a:rPr lang="en-NZ" dirty="0" err="1" smtClean="0"/>
              <a:t>Mbyte</a:t>
            </a:r>
            <a:r>
              <a:rPr lang="en-NZ" dirty="0" smtClean="0"/>
              <a:t> in length includes:</a:t>
            </a:r>
          </a:p>
          <a:p>
            <a:pPr lvl="1">
              <a:buFont typeface="Arial" pitchFamily="34" charset="0"/>
              <a:buChar char="•"/>
            </a:pPr>
            <a:r>
              <a:rPr lang="en-NZ" dirty="0" smtClean="0"/>
              <a:t> MFT2: A mirror of the first three rows of the MFT, used to guarantee access to the MFT in the case of a single-sector failure</a:t>
            </a:r>
          </a:p>
          <a:p>
            <a:pPr lvl="1">
              <a:buFont typeface="Arial" pitchFamily="34" charset="0"/>
              <a:buChar char="•"/>
            </a:pPr>
            <a:r>
              <a:rPr lang="en-NZ" dirty="0" smtClean="0"/>
              <a:t> Log file: A list of transaction steps used for NTFS recoverability</a:t>
            </a:r>
          </a:p>
          <a:p>
            <a:pPr lvl="1">
              <a:buFont typeface="Arial" pitchFamily="34" charset="0"/>
              <a:buChar char="•"/>
            </a:pPr>
            <a:r>
              <a:rPr lang="en-NZ" dirty="0" smtClean="0"/>
              <a:t> Cluster bit map: A representation of the volume, showing which clusters are in use</a:t>
            </a:r>
          </a:p>
          <a:p>
            <a:pPr lvl="1">
              <a:buFont typeface="Arial" pitchFamily="34" charset="0"/>
              <a:buChar char="•"/>
            </a:pPr>
            <a:r>
              <a:rPr lang="en-NZ" dirty="0" smtClean="0"/>
              <a:t> Attribute definition table: Defines the attribute types supported on this volume and indicates whether they can be indexed and whether they can be recovered during a system recovery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103</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I/O manager:</a:t>
            </a:r>
            <a:r>
              <a:rPr lang="en-NZ" dirty="0" smtClean="0"/>
              <a:t> Includes the NTFS driver, which handles the basic open, close, read, write functions of NTFS. </a:t>
            </a:r>
          </a:p>
          <a:p>
            <a:endParaRPr lang="en-NZ" dirty="0" smtClean="0"/>
          </a:p>
          <a:p>
            <a:r>
              <a:rPr lang="en-NZ" b="1" dirty="0" smtClean="0"/>
              <a:t>Log file service: </a:t>
            </a:r>
            <a:r>
              <a:rPr lang="en-NZ" dirty="0" smtClean="0"/>
              <a:t>Maintains a log of file system metadata changes on disk. </a:t>
            </a:r>
          </a:p>
          <a:p>
            <a:pPr lvl="1">
              <a:buFont typeface="Arial" pitchFamily="34" charset="0"/>
              <a:buChar char="•"/>
            </a:pPr>
            <a:r>
              <a:rPr lang="en-NZ" dirty="0" smtClean="0"/>
              <a:t>The log file is used to recover an NTFS-formatted volume in the case of a system failure (i.e., without having to run the file system check utility).</a:t>
            </a:r>
          </a:p>
          <a:p>
            <a:pPr lvl="1">
              <a:buFont typeface="Arial" pitchFamily="34" charset="0"/>
              <a:buChar char="•"/>
            </a:pPr>
            <a:endParaRPr lang="en-NZ" dirty="0" smtClean="0"/>
          </a:p>
          <a:p>
            <a:r>
              <a:rPr lang="en-NZ" b="1" dirty="0" smtClean="0"/>
              <a:t>Cache manager: </a:t>
            </a:r>
            <a:r>
              <a:rPr lang="en-NZ" dirty="0" smtClean="0"/>
              <a:t>Responsible for caching file reads and writes to enhance performance.</a:t>
            </a:r>
          </a:p>
          <a:p>
            <a:pPr lvl="1">
              <a:buFont typeface="Arial" pitchFamily="34" charset="0"/>
              <a:buChar char="•"/>
            </a:pPr>
            <a:r>
              <a:rPr lang="en-NZ" dirty="0" smtClean="0"/>
              <a:t> The cache manager optimizes disk I/O.</a:t>
            </a:r>
          </a:p>
          <a:p>
            <a:pPr lvl="1">
              <a:buFont typeface="Arial" pitchFamily="34" charset="0"/>
              <a:buChar char="•"/>
            </a:pPr>
            <a:endParaRPr lang="en-NZ" dirty="0" smtClean="0"/>
          </a:p>
          <a:p>
            <a:r>
              <a:rPr lang="en-NZ" b="1" dirty="0" smtClean="0"/>
              <a:t>Virtual memory manager: </a:t>
            </a:r>
            <a:r>
              <a:rPr lang="en-NZ" dirty="0" smtClean="0"/>
              <a:t>The NTFS accesses cached files by mapping file references to virtual memory references and reading and writing virtual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9/4/2017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9/4/2017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9/4/2017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9/4/2017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9/4/2017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9/4/2017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9/4/2017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9/4/2017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9/4/2017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smtClean="0"/>
              <a:t>Chapter 12</a:t>
            </a:r>
            <a:br>
              <a:rPr lang="en-US" dirty="0" smtClean="0"/>
            </a:br>
            <a:r>
              <a:rPr lang="en-US" dirty="0" smtClean="0"/>
              <a:t>File Management</a:t>
            </a:r>
          </a:p>
        </p:txBody>
      </p:sp>
      <p:sp>
        <p:nvSpPr>
          <p:cNvPr id="4" name="Footer Placeholder 3"/>
          <p:cNvSpPr>
            <a:spLocks noGrp="1"/>
          </p:cNvSpPr>
          <p:nvPr>
            <p:ph type="ftr" sz="quarter" idx="11"/>
          </p:nvPr>
        </p:nvSpPr>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
        <p:nvSpPr>
          <p:cNvPr id="6" name="Subtitle 5"/>
          <p:cNvSpPr>
            <a:spLocks noGrp="1"/>
          </p:cNvSpPr>
          <p:nvPr>
            <p:ph type="subTitle" idx="1"/>
          </p:nvPr>
        </p:nvSpPr>
        <p:spPr/>
        <p:txBody>
          <a:bodyPr/>
          <a:lstStyle/>
          <a:p>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for a File Management System</a:t>
            </a:r>
            <a:endParaRPr lang="en-US" dirty="0"/>
          </a:p>
        </p:txBody>
      </p:sp>
      <p:sp>
        <p:nvSpPr>
          <p:cNvPr id="3" name="Content Placeholder 2"/>
          <p:cNvSpPr>
            <a:spLocks noGrp="1"/>
          </p:cNvSpPr>
          <p:nvPr>
            <p:ph idx="1"/>
          </p:nvPr>
        </p:nvSpPr>
        <p:spPr/>
        <p:txBody>
          <a:bodyPr/>
          <a:lstStyle/>
          <a:p>
            <a:r>
              <a:rPr lang="en-US" sz="2800" dirty="0" smtClean="0"/>
              <a:t>Meet the data management needs of the user</a:t>
            </a:r>
          </a:p>
          <a:p>
            <a:r>
              <a:rPr lang="en-US" sz="2800" dirty="0" smtClean="0"/>
              <a:t>Guarantee that the data in the file are valid</a:t>
            </a:r>
          </a:p>
          <a:p>
            <a:r>
              <a:rPr lang="en-US" sz="2800" dirty="0" smtClean="0"/>
              <a:t>Optimize performance</a:t>
            </a:r>
          </a:p>
          <a:p>
            <a:r>
              <a:rPr lang="en-US" sz="2800" dirty="0" smtClean="0"/>
              <a:t>Provide I/O support for a variety of storage device types</a:t>
            </a:r>
          </a:p>
          <a:p>
            <a:r>
              <a:rPr lang="en-NZ" sz="2800" dirty="0" smtClean="0"/>
              <a:t>Minimize lost or destroyed data</a:t>
            </a:r>
          </a:p>
          <a:p>
            <a:r>
              <a:rPr lang="en-NZ" sz="2800" dirty="0" smtClean="0"/>
              <a:t>Provide a standardized set of I/O interface routines to user processes</a:t>
            </a:r>
          </a:p>
          <a:p>
            <a:r>
              <a:rPr lang="en-NZ" sz="2800" dirty="0" smtClean="0"/>
              <a:t>Provide I/O support for multiple users (if needed)</a:t>
            </a:r>
          </a:p>
          <a:p>
            <a:pPr>
              <a:buNone/>
            </a:pPr>
            <a:endParaRPr lang="en-US" sz="2800" dirty="0" smtClean="0"/>
          </a:p>
          <a:p>
            <a:endParaRPr lang="en-US" sz="2800"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File System</a:t>
            </a:r>
            <a:endParaRPr lang="en-US" dirty="0"/>
          </a:p>
        </p:txBody>
      </p:sp>
      <p:sp>
        <p:nvSpPr>
          <p:cNvPr id="3" name="Content Placeholder 2"/>
          <p:cNvSpPr>
            <a:spLocks noGrp="1"/>
          </p:cNvSpPr>
          <p:nvPr>
            <p:ph idx="1"/>
          </p:nvPr>
        </p:nvSpPr>
        <p:spPr/>
        <p:txBody>
          <a:bodyPr/>
          <a:lstStyle/>
          <a:p>
            <a:r>
              <a:rPr lang="en-US" smtClean="0"/>
              <a:t>Key features of NTFS</a:t>
            </a:r>
          </a:p>
          <a:p>
            <a:pPr lvl="1"/>
            <a:r>
              <a:rPr lang="en-US" smtClean="0"/>
              <a:t>Recoverability</a:t>
            </a:r>
          </a:p>
          <a:p>
            <a:pPr lvl="1"/>
            <a:r>
              <a:rPr lang="en-US" smtClean="0"/>
              <a:t>Security</a:t>
            </a:r>
          </a:p>
          <a:p>
            <a:pPr lvl="1"/>
            <a:r>
              <a:rPr lang="en-US" smtClean="0"/>
              <a:t>Large disks and large files</a:t>
            </a:r>
          </a:p>
          <a:p>
            <a:pPr lvl="1"/>
            <a:r>
              <a:rPr lang="en-US" smtClean="0"/>
              <a:t>Multiple data streams</a:t>
            </a:r>
          </a:p>
          <a:p>
            <a:pPr lvl="1"/>
            <a:r>
              <a:rPr lang="en-US" smtClean="0"/>
              <a:t>Journaling</a:t>
            </a:r>
          </a:p>
          <a:p>
            <a:pPr lvl="1"/>
            <a:r>
              <a:rPr lang="en-US" smtClean="0"/>
              <a:t>Compression and Encryption</a:t>
            </a:r>
          </a:p>
          <a:p>
            <a:endParaRPr lang="en-US"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NTFS Volume and File Structure</a:t>
            </a:r>
            <a:endParaRPr lang="en-US" dirty="0"/>
          </a:p>
        </p:txBody>
      </p:sp>
      <p:sp>
        <p:nvSpPr>
          <p:cNvPr id="3" name="Content Placeholder 2"/>
          <p:cNvSpPr>
            <a:spLocks noGrp="1"/>
          </p:cNvSpPr>
          <p:nvPr>
            <p:ph idx="1"/>
          </p:nvPr>
        </p:nvSpPr>
        <p:spPr/>
        <p:txBody>
          <a:bodyPr/>
          <a:lstStyle/>
          <a:p>
            <a:r>
              <a:rPr lang="en-US" dirty="0" smtClean="0"/>
              <a:t>Sector</a:t>
            </a:r>
          </a:p>
          <a:p>
            <a:pPr lvl="1"/>
            <a:r>
              <a:rPr lang="en-US" dirty="0" smtClean="0"/>
              <a:t>The smallest physical storage unit on the disk</a:t>
            </a:r>
          </a:p>
          <a:p>
            <a:pPr lvl="1"/>
            <a:r>
              <a:rPr lang="en-US" dirty="0" smtClean="0"/>
              <a:t>Almost always 512 bytes</a:t>
            </a:r>
          </a:p>
          <a:p>
            <a:r>
              <a:rPr lang="en-US" dirty="0" smtClean="0"/>
              <a:t>Cluster</a:t>
            </a:r>
          </a:p>
          <a:p>
            <a:pPr lvl="1"/>
            <a:r>
              <a:rPr lang="en-US" dirty="0" smtClean="0"/>
              <a:t>One or more contiguous sectors</a:t>
            </a:r>
          </a:p>
          <a:p>
            <a:r>
              <a:rPr lang="en-US" dirty="0" smtClean="0"/>
              <a:t>Volume</a:t>
            </a:r>
          </a:p>
          <a:p>
            <a:pPr lvl="1"/>
            <a:r>
              <a:rPr lang="en-US" dirty="0" smtClean="0"/>
              <a:t>Logical partition on a disk</a:t>
            </a:r>
          </a:p>
          <a:p>
            <a:endParaRPr lang="en-US"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Efficient with </a:t>
            </a:r>
            <a:br>
              <a:rPr lang="en-NZ" dirty="0" smtClean="0"/>
            </a:br>
            <a:r>
              <a:rPr lang="en-NZ" dirty="0" smtClean="0"/>
              <a:t>Large Files</a:t>
            </a:r>
            <a:endParaRPr lang="en-NZ" dirty="0"/>
          </a:p>
        </p:txBody>
      </p:sp>
      <p:graphicFrame>
        <p:nvGraphicFramePr>
          <p:cNvPr id="5" name="Table 4"/>
          <p:cNvGraphicFramePr>
            <a:graphicFrameLocks noGrp="1"/>
          </p:cNvGraphicFramePr>
          <p:nvPr/>
        </p:nvGraphicFramePr>
        <p:xfrm>
          <a:off x="609600" y="1719453"/>
          <a:ext cx="7924800" cy="3776984"/>
        </p:xfrm>
        <a:graphic>
          <a:graphicData uri="http://schemas.openxmlformats.org/drawingml/2006/table">
            <a:tbl>
              <a:tblPr/>
              <a:tblGrid>
                <a:gridCol w="3031086"/>
                <a:gridCol w="2574969"/>
                <a:gridCol w="2318745"/>
              </a:tblGrid>
              <a:tr h="609600">
                <a:tc>
                  <a:txBody>
                    <a:bodyPr/>
                    <a:lstStyle/>
                    <a:p>
                      <a:pPr>
                        <a:lnSpc>
                          <a:spcPct val="115000"/>
                        </a:lnSpc>
                        <a:spcAft>
                          <a:spcPts val="0"/>
                        </a:spcAft>
                      </a:pPr>
                      <a:r>
                        <a:rPr lang="en-NZ" sz="2400" b="1" dirty="0">
                          <a:latin typeface="Calibri"/>
                          <a:ea typeface="Calibri"/>
                          <a:cs typeface="Times New Roman"/>
                        </a:rPr>
                        <a:t>Volume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b="1" dirty="0">
                          <a:latin typeface="Calibri"/>
                          <a:ea typeface="Calibri"/>
                          <a:cs typeface="Times New Roman"/>
                        </a:rPr>
                        <a:t>Sectors per Cluster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b="1" dirty="0">
                          <a:latin typeface="Calibri"/>
                          <a:ea typeface="Calibri"/>
                          <a:cs typeface="Times New Roman"/>
                        </a:rPr>
                        <a:t>Cluster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dirty="0">
                          <a:latin typeface="Calibri"/>
                          <a:ea typeface="Calibri"/>
                          <a:cs typeface="Times New Roman"/>
                        </a:rPr>
                        <a:t>512Mbyte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512bytes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4">
                <a:tc>
                  <a:txBody>
                    <a:bodyPr/>
                    <a:lstStyle/>
                    <a:p>
                      <a:pPr>
                        <a:lnSpc>
                          <a:spcPct val="115000"/>
                        </a:lnSpc>
                        <a:spcAft>
                          <a:spcPts val="0"/>
                        </a:spcAft>
                      </a:pPr>
                      <a:r>
                        <a:rPr lang="en-NZ" sz="2400" dirty="0">
                          <a:latin typeface="Calibri"/>
                          <a:ea typeface="Calibri"/>
                          <a:cs typeface="Times New Roman"/>
                        </a:rPr>
                        <a:t>512Mbyte – 1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1K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dirty="0">
                          <a:latin typeface="Calibri"/>
                          <a:ea typeface="Calibri"/>
                          <a:cs typeface="Times New Roman"/>
                        </a:rPr>
                        <a:t>1–2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2K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dirty="0">
                          <a:latin typeface="Calibri"/>
                          <a:ea typeface="Calibri"/>
                          <a:cs typeface="Times New Roman"/>
                        </a:rPr>
                        <a:t>2–4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4K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dirty="0">
                          <a:latin typeface="Calibri"/>
                          <a:ea typeface="Calibri"/>
                          <a:cs typeface="Times New Roman"/>
                        </a:rPr>
                        <a:t>4–8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8K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a:latin typeface="Calibri"/>
                          <a:ea typeface="Calibri"/>
                          <a:cs typeface="Times New Roman"/>
                        </a:rPr>
                        <a:t>8–16 Gbyte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16K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a:latin typeface="Calibri"/>
                          <a:ea typeface="Calibri"/>
                          <a:cs typeface="Times New Roman"/>
                        </a:rPr>
                        <a:t>16–32 Gbyte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32K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a:latin typeface="Calibri"/>
                          <a:ea typeface="Calibri"/>
                          <a:cs typeface="Times New Roman"/>
                        </a:rPr>
                        <a:t>&gt;32Gbyte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128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64K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NTFS Volume Layout</a:t>
            </a:r>
            <a:endParaRPr lang="en-NZ" dirty="0"/>
          </a:p>
        </p:txBody>
      </p:sp>
      <p:sp>
        <p:nvSpPr>
          <p:cNvPr id="3" name="Content Placeholder 2"/>
          <p:cNvSpPr>
            <a:spLocks noGrp="1"/>
          </p:cNvSpPr>
          <p:nvPr>
            <p:ph idx="1"/>
          </p:nvPr>
        </p:nvSpPr>
        <p:spPr>
          <a:xfrm>
            <a:off x="457200" y="1600200"/>
            <a:ext cx="8229600" cy="2438400"/>
          </a:xfrm>
        </p:spPr>
        <p:txBody>
          <a:bodyPr/>
          <a:lstStyle/>
          <a:p>
            <a:r>
              <a:rPr lang="en-NZ" dirty="0" smtClean="0"/>
              <a:t>Every element on a volume is a file, and every file consists of a collection of attributes. </a:t>
            </a:r>
          </a:p>
          <a:p>
            <a:pPr lvl="1"/>
            <a:r>
              <a:rPr lang="en-NZ" dirty="0" smtClean="0"/>
              <a:t>Even the data contents of a file is treated as an attribute.</a:t>
            </a:r>
            <a:endParaRPr lang="en-NZ" dirty="0"/>
          </a:p>
        </p:txBody>
      </p:sp>
      <p:pic>
        <p:nvPicPr>
          <p:cNvPr id="233474" name="Picture 2"/>
          <p:cNvPicPr>
            <a:picLocks noChangeAspect="1" noChangeArrowheads="1"/>
          </p:cNvPicPr>
          <p:nvPr/>
        </p:nvPicPr>
        <p:blipFill>
          <a:blip r:embed="rId3"/>
          <a:srcRect/>
          <a:stretch>
            <a:fillRect/>
          </a:stretch>
        </p:blipFill>
        <p:spPr bwMode="auto">
          <a:xfrm>
            <a:off x="990600" y="4114800"/>
            <a:ext cx="7477125" cy="1695450"/>
          </a:xfrm>
          <a:prstGeom prst="rect">
            <a:avLst/>
          </a:prstGeom>
          <a:noFill/>
          <a:ln w="9525">
            <a:noFill/>
            <a:miter lim="800000"/>
            <a:headEnd/>
            <a:tailEnd/>
          </a:ln>
          <a:effectLst/>
        </p:spPr>
      </p:pic>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NTFS</a:t>
            </a:r>
            <a:br>
              <a:rPr lang="en-US" dirty="0" smtClean="0"/>
            </a:br>
            <a:r>
              <a:rPr lang="en-US" dirty="0" smtClean="0"/>
              <a:t> Components</a:t>
            </a:r>
            <a:endParaRPr lang="en-US" dirty="0"/>
          </a:p>
        </p:txBody>
      </p:sp>
      <p:pic>
        <p:nvPicPr>
          <p:cNvPr id="4" name="Content Placeholder 3" descr="Fig12_20.gif"/>
          <p:cNvPicPr>
            <a:picLocks noGrp="1" noChangeAspect="1"/>
          </p:cNvPicPr>
          <p:nvPr>
            <p:ph idx="1"/>
          </p:nvPr>
        </p:nvPicPr>
        <p:blipFill>
          <a:blip r:embed="rId3"/>
          <a:stretch>
            <a:fillRect/>
          </a:stretch>
        </p:blipFill>
        <p:spPr>
          <a:xfrm>
            <a:off x="1371600" y="1550280"/>
            <a:ext cx="6972423" cy="5460120"/>
          </a:xfr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Requirements for a </a:t>
            </a:r>
            <a:br>
              <a:rPr lang="en-NZ" dirty="0" smtClean="0"/>
            </a:br>
            <a:r>
              <a:rPr lang="en-NZ" dirty="0" smtClean="0"/>
              <a:t>general purpose system</a:t>
            </a: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Each user should be able to create, delete, read, write and modify files</a:t>
            </a:r>
          </a:p>
          <a:p>
            <a:pPr marL="514350" indent="-514350">
              <a:buFont typeface="+mj-lt"/>
              <a:buAutoNum type="arabicPeriod"/>
            </a:pPr>
            <a:r>
              <a:rPr lang="en-US" dirty="0" smtClean="0"/>
              <a:t>Each user may have controlled access to other users’ files</a:t>
            </a:r>
          </a:p>
          <a:p>
            <a:pPr marL="514350" indent="-514350">
              <a:buFont typeface="+mj-lt"/>
              <a:buAutoNum type="arabicPeriod"/>
            </a:pPr>
            <a:r>
              <a:rPr lang="en-US" dirty="0" smtClean="0"/>
              <a:t>Each user may control what type of accesses are allowed to the users’ files</a:t>
            </a:r>
          </a:p>
          <a:p>
            <a:pPr marL="514350" indent="-514350">
              <a:buFont typeface="+mj-lt"/>
              <a:buAutoNum type="arabicPeriod"/>
            </a:pPr>
            <a:r>
              <a:rPr lang="en-US" dirty="0" smtClean="0"/>
              <a:t>Each user should be able to restructure the user’s files in a form appropriate to the problem</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t>Each user should be able to move data between files</a:t>
            </a:r>
          </a:p>
          <a:p>
            <a:pPr marL="514350" indent="-514350">
              <a:buFont typeface="+mj-lt"/>
              <a:buAutoNum type="arabicPeriod" startAt="5"/>
            </a:pPr>
            <a:r>
              <a:rPr lang="en-US" dirty="0" smtClean="0"/>
              <a:t>Each user should be able to back up and recover the user’s files in case of damage</a:t>
            </a:r>
          </a:p>
          <a:p>
            <a:pPr marL="514350" indent="-514350">
              <a:buFont typeface="+mj-lt"/>
              <a:buAutoNum type="arabicPeriod" startAt="5"/>
            </a:pPr>
            <a:r>
              <a:rPr lang="en-US" dirty="0" smtClean="0"/>
              <a:t>Each user should be able to access the user’s files by using symbolic names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software </a:t>
            </a:r>
            <a:br>
              <a:rPr lang="en-US" dirty="0" smtClean="0"/>
            </a:br>
            <a:r>
              <a:rPr lang="en-US" dirty="0" smtClean="0"/>
              <a:t>organization</a:t>
            </a:r>
            <a:endParaRPr lang="en-US" dirty="0"/>
          </a:p>
        </p:txBody>
      </p:sp>
      <p:pic>
        <p:nvPicPr>
          <p:cNvPr id="4" name="Content Placeholder 3" descr="Fig12_01.gif"/>
          <p:cNvPicPr>
            <a:picLocks noGrp="1" noChangeAspect="1"/>
          </p:cNvPicPr>
          <p:nvPr>
            <p:ph idx="1"/>
          </p:nvPr>
        </p:nvPicPr>
        <p:blipFill>
          <a:blip r:embed="rId3"/>
          <a:stretch>
            <a:fillRect/>
          </a:stretch>
        </p:blipFill>
        <p:spPr>
          <a:xfrm>
            <a:off x="1471888" y="1600200"/>
            <a:ext cx="6200223" cy="4953000"/>
          </a:xfr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Drivers</a:t>
            </a:r>
            <a:endParaRPr lang="en-US" dirty="0"/>
          </a:p>
        </p:txBody>
      </p:sp>
      <p:sp>
        <p:nvSpPr>
          <p:cNvPr id="3" name="Content Placeholder 2"/>
          <p:cNvSpPr>
            <a:spLocks noGrp="1"/>
          </p:cNvSpPr>
          <p:nvPr>
            <p:ph idx="1"/>
          </p:nvPr>
        </p:nvSpPr>
        <p:spPr/>
        <p:txBody>
          <a:bodyPr/>
          <a:lstStyle/>
          <a:p>
            <a:r>
              <a:rPr lang="en-US" dirty="0" smtClean="0"/>
              <a:t>Lowest level</a:t>
            </a:r>
          </a:p>
          <a:p>
            <a:r>
              <a:rPr lang="en-US" dirty="0" smtClean="0"/>
              <a:t>Communicates directly with peripheral devices</a:t>
            </a:r>
          </a:p>
          <a:p>
            <a:r>
              <a:rPr lang="en-US" dirty="0" smtClean="0"/>
              <a:t>Responsible for starting I/O operations on a device</a:t>
            </a:r>
          </a:p>
          <a:p>
            <a:r>
              <a:rPr lang="en-US" dirty="0" smtClean="0"/>
              <a:t>Processes the completion of an I/O request</a:t>
            </a:r>
          </a:p>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File System</a:t>
            </a:r>
            <a:endParaRPr lang="en-US" dirty="0"/>
          </a:p>
        </p:txBody>
      </p:sp>
      <p:sp>
        <p:nvSpPr>
          <p:cNvPr id="3" name="Content Placeholder 2"/>
          <p:cNvSpPr>
            <a:spLocks noGrp="1"/>
          </p:cNvSpPr>
          <p:nvPr>
            <p:ph idx="1"/>
          </p:nvPr>
        </p:nvSpPr>
        <p:spPr/>
        <p:txBody>
          <a:bodyPr/>
          <a:lstStyle/>
          <a:p>
            <a:r>
              <a:rPr lang="en-US" dirty="0" smtClean="0"/>
              <a:t>Physical I/O</a:t>
            </a:r>
          </a:p>
          <a:p>
            <a:r>
              <a:rPr lang="en-US" dirty="0" smtClean="0"/>
              <a:t>Primary interface with the environment outside the computer system</a:t>
            </a:r>
          </a:p>
          <a:p>
            <a:r>
              <a:rPr lang="en-US" dirty="0" smtClean="0"/>
              <a:t>Deals with exchanging blocks of data</a:t>
            </a:r>
          </a:p>
          <a:p>
            <a:r>
              <a:rPr lang="en-US" dirty="0" smtClean="0"/>
              <a:t>Concerned with the placement of blocks</a:t>
            </a:r>
          </a:p>
          <a:p>
            <a:r>
              <a:rPr lang="en-US" dirty="0" smtClean="0"/>
              <a:t>Concerned with buffering blocks in main memory</a:t>
            </a:r>
          </a:p>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I/O Supervisor</a:t>
            </a:r>
            <a:endParaRPr lang="en-NZ" dirty="0"/>
          </a:p>
        </p:txBody>
      </p:sp>
      <p:sp>
        <p:nvSpPr>
          <p:cNvPr id="3" name="Content Placeholder 2"/>
          <p:cNvSpPr>
            <a:spLocks noGrp="1"/>
          </p:cNvSpPr>
          <p:nvPr>
            <p:ph idx="1"/>
          </p:nvPr>
        </p:nvSpPr>
        <p:spPr/>
        <p:txBody>
          <a:bodyPr/>
          <a:lstStyle/>
          <a:p>
            <a:r>
              <a:rPr lang="en-NZ" dirty="0" smtClean="0"/>
              <a:t>Responsible for all file I/O initiation and termination.</a:t>
            </a:r>
          </a:p>
          <a:p>
            <a:r>
              <a:rPr lang="en-NZ" dirty="0" smtClean="0"/>
              <a:t>Control structures deal with</a:t>
            </a:r>
          </a:p>
          <a:p>
            <a:pPr lvl="1">
              <a:buFont typeface="Arial" pitchFamily="34" charset="0"/>
              <a:buChar char="•"/>
            </a:pPr>
            <a:r>
              <a:rPr lang="en-NZ" dirty="0" smtClean="0"/>
              <a:t>Device I/O, </a:t>
            </a:r>
          </a:p>
          <a:p>
            <a:pPr lvl="1">
              <a:buFont typeface="Arial" pitchFamily="34" charset="0"/>
              <a:buChar char="•"/>
            </a:pPr>
            <a:r>
              <a:rPr lang="en-NZ" dirty="0" smtClean="0"/>
              <a:t>Scheduling,</a:t>
            </a:r>
          </a:p>
          <a:p>
            <a:pPr lvl="1">
              <a:buFont typeface="Arial" pitchFamily="34" charset="0"/>
              <a:buChar char="•"/>
            </a:pPr>
            <a:r>
              <a:rPr lang="en-NZ" dirty="0" smtClean="0"/>
              <a:t>File status.</a:t>
            </a:r>
          </a:p>
          <a:p>
            <a:pPr>
              <a:buFont typeface="Arial" pitchFamily="34" charset="0"/>
              <a:buChar char="•"/>
            </a:pPr>
            <a:r>
              <a:rPr lang="en-NZ" dirty="0" smtClean="0"/>
              <a:t>Selects and schedules I/O with the device</a:t>
            </a:r>
          </a:p>
          <a:p>
            <a:endParaRPr lang="en-NZ"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I/O</a:t>
            </a:r>
            <a:endParaRPr lang="en-US" dirty="0"/>
          </a:p>
        </p:txBody>
      </p:sp>
      <p:sp>
        <p:nvSpPr>
          <p:cNvPr id="3" name="Content Placeholder 2"/>
          <p:cNvSpPr>
            <a:spLocks noGrp="1"/>
          </p:cNvSpPr>
          <p:nvPr>
            <p:ph idx="1"/>
          </p:nvPr>
        </p:nvSpPr>
        <p:spPr/>
        <p:txBody>
          <a:bodyPr/>
          <a:lstStyle/>
          <a:p>
            <a:r>
              <a:rPr lang="en-US" dirty="0" smtClean="0"/>
              <a:t>Enables users and applications to access records</a:t>
            </a:r>
          </a:p>
          <a:p>
            <a:r>
              <a:rPr lang="en-US" dirty="0" smtClean="0"/>
              <a:t>Provides general-purpose record I/O capability</a:t>
            </a:r>
          </a:p>
          <a:p>
            <a:r>
              <a:rPr lang="en-US" dirty="0" smtClean="0"/>
              <a:t>Maintains basic data about file</a:t>
            </a:r>
          </a:p>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Method</a:t>
            </a:r>
            <a:endParaRPr lang="en-US" dirty="0"/>
          </a:p>
        </p:txBody>
      </p:sp>
      <p:sp>
        <p:nvSpPr>
          <p:cNvPr id="3" name="Content Placeholder 2"/>
          <p:cNvSpPr>
            <a:spLocks noGrp="1"/>
          </p:cNvSpPr>
          <p:nvPr>
            <p:ph idx="1"/>
          </p:nvPr>
        </p:nvSpPr>
        <p:spPr/>
        <p:txBody>
          <a:bodyPr/>
          <a:lstStyle/>
          <a:p>
            <a:r>
              <a:rPr lang="en-US" dirty="0" smtClean="0"/>
              <a:t>Closest to the user</a:t>
            </a:r>
          </a:p>
          <a:p>
            <a:r>
              <a:rPr lang="en-US" dirty="0" smtClean="0"/>
              <a:t>Reflect different file structures</a:t>
            </a:r>
          </a:p>
          <a:p>
            <a:r>
              <a:rPr lang="en-NZ" dirty="0" smtClean="0"/>
              <a:t>Provides a standard interface between applications and the file systems and devices that hold the data</a:t>
            </a:r>
            <a:endParaRPr lang="en-US" dirty="0" smtClean="0"/>
          </a:p>
          <a:p>
            <a:r>
              <a:rPr lang="en-US" dirty="0" smtClean="0"/>
              <a:t>Access method varies depending on the ways to access and process data for the device.</a:t>
            </a:r>
          </a:p>
          <a:p>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p>
            <a:r>
              <a:rPr lang="en-US" dirty="0" smtClean="0"/>
              <a:t>Elements of </a:t>
            </a:r>
            <a:br>
              <a:rPr lang="en-US" dirty="0" smtClean="0"/>
            </a:br>
            <a:r>
              <a:rPr lang="en-US" dirty="0" smtClean="0"/>
              <a:t>File Management</a:t>
            </a:r>
            <a:endParaRPr lang="en-US" dirty="0"/>
          </a:p>
        </p:txBody>
      </p:sp>
      <p:pic>
        <p:nvPicPr>
          <p:cNvPr id="4" name="Content Placeholder 3" descr="Fig12_02.gif"/>
          <p:cNvPicPr>
            <a:picLocks noGrp="1" noChangeAspect="1"/>
          </p:cNvPicPr>
          <p:nvPr>
            <p:ph idx="1"/>
          </p:nvPr>
        </p:nvPicPr>
        <p:blipFill>
          <a:blip r:embed="rId3"/>
          <a:stretch>
            <a:fillRect/>
          </a:stretch>
        </p:blipFill>
        <p:spPr>
          <a:xfrm>
            <a:off x="865423" y="1600200"/>
            <a:ext cx="7755299" cy="5181600"/>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dirty="0" smtClean="0">
                <a:solidFill>
                  <a:schemeClr val="accent1">
                    <a:lumMod val="75000"/>
                  </a:schemeClr>
                </a:solidFill>
              </a:rPr>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Organization</a:t>
            </a:r>
            <a:endParaRPr lang="en-US" dirty="0"/>
          </a:p>
        </p:txBody>
      </p:sp>
      <p:sp>
        <p:nvSpPr>
          <p:cNvPr id="3" name="Content Placeholder 2"/>
          <p:cNvSpPr>
            <a:spLocks noGrp="1"/>
          </p:cNvSpPr>
          <p:nvPr>
            <p:ph idx="1"/>
          </p:nvPr>
        </p:nvSpPr>
        <p:spPr/>
        <p:txBody>
          <a:bodyPr/>
          <a:lstStyle/>
          <a:p>
            <a:r>
              <a:rPr lang="en-US" dirty="0" smtClean="0"/>
              <a:t>File Management Referring to the logical structure of records</a:t>
            </a:r>
          </a:p>
          <a:p>
            <a:pPr lvl="1"/>
            <a:r>
              <a:rPr lang="en-US" dirty="0" smtClean="0"/>
              <a:t>Physical organization discussed later</a:t>
            </a:r>
          </a:p>
          <a:p>
            <a:r>
              <a:rPr lang="en-US" dirty="0" smtClean="0"/>
              <a:t>Determined by the </a:t>
            </a:r>
            <a:r>
              <a:rPr lang="en-US" b="1" i="1" dirty="0" smtClean="0"/>
              <a:t>way</a:t>
            </a:r>
            <a:r>
              <a:rPr lang="en-US" i="1" dirty="0" smtClean="0"/>
              <a:t> </a:t>
            </a:r>
            <a:r>
              <a:rPr lang="en-US" dirty="0" smtClean="0"/>
              <a:t>in which files are accessed</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a:t>
            </a:r>
            <a:br>
              <a:rPr lang="en-US" dirty="0" smtClean="0"/>
            </a:br>
            <a:r>
              <a:rPr lang="en-US" dirty="0" smtClean="0"/>
              <a:t>File Organization</a:t>
            </a:r>
            <a:endParaRPr lang="en-US" dirty="0"/>
          </a:p>
        </p:txBody>
      </p:sp>
      <p:sp>
        <p:nvSpPr>
          <p:cNvPr id="3" name="Content Placeholder 2"/>
          <p:cNvSpPr>
            <a:spLocks noGrp="1"/>
          </p:cNvSpPr>
          <p:nvPr>
            <p:ph idx="1"/>
          </p:nvPr>
        </p:nvSpPr>
        <p:spPr/>
        <p:txBody>
          <a:bodyPr/>
          <a:lstStyle/>
          <a:p>
            <a:r>
              <a:rPr lang="en-US" dirty="0" smtClean="0"/>
              <a:t>Important criteria include:</a:t>
            </a:r>
          </a:p>
          <a:p>
            <a:pPr lvl="1"/>
            <a:r>
              <a:rPr lang="en-US" dirty="0" smtClean="0"/>
              <a:t>Short access time</a:t>
            </a:r>
          </a:p>
          <a:p>
            <a:pPr lvl="1"/>
            <a:r>
              <a:rPr lang="en-US" dirty="0" smtClean="0"/>
              <a:t>Ease of update</a:t>
            </a:r>
          </a:p>
          <a:p>
            <a:pPr lvl="1"/>
            <a:r>
              <a:rPr lang="en-US" dirty="0" smtClean="0"/>
              <a:t>Economy of storage</a:t>
            </a:r>
          </a:p>
          <a:p>
            <a:pPr lvl="1"/>
            <a:r>
              <a:rPr lang="en-US" dirty="0" smtClean="0"/>
              <a:t>Simple maintenance</a:t>
            </a:r>
          </a:p>
          <a:p>
            <a:pPr lvl="1"/>
            <a:r>
              <a:rPr lang="en-US" dirty="0" smtClean="0"/>
              <a:t>Reliability</a:t>
            </a:r>
          </a:p>
          <a:p>
            <a:r>
              <a:rPr lang="en-US" dirty="0" smtClean="0"/>
              <a:t>Priority will differ depending on the use (e.g. read-only CD vs Hard Drive)</a:t>
            </a:r>
          </a:p>
          <a:p>
            <a:pPr lvl="1"/>
            <a:r>
              <a:rPr lang="en-US" dirty="0" smtClean="0"/>
              <a:t>Some may even conflict</a:t>
            </a:r>
          </a:p>
          <a:p>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Organisation </a:t>
            </a:r>
            <a:br>
              <a:rPr lang="en-NZ" dirty="0" smtClean="0"/>
            </a:br>
            <a:r>
              <a:rPr lang="en-NZ" dirty="0" smtClean="0"/>
              <a:t>Types</a:t>
            </a:r>
            <a:endParaRPr lang="en-NZ" dirty="0"/>
          </a:p>
        </p:txBody>
      </p:sp>
      <p:sp>
        <p:nvSpPr>
          <p:cNvPr id="3" name="Content Placeholder 2"/>
          <p:cNvSpPr>
            <a:spLocks noGrp="1"/>
          </p:cNvSpPr>
          <p:nvPr>
            <p:ph idx="1"/>
          </p:nvPr>
        </p:nvSpPr>
        <p:spPr/>
        <p:txBody>
          <a:bodyPr/>
          <a:lstStyle/>
          <a:p>
            <a:r>
              <a:rPr lang="en-NZ" dirty="0" smtClean="0"/>
              <a:t>Many exist, but usually variations of:</a:t>
            </a:r>
          </a:p>
          <a:p>
            <a:pPr lvl="1"/>
            <a:r>
              <a:rPr lang="en-NZ" dirty="0" smtClean="0"/>
              <a:t>Pile</a:t>
            </a:r>
          </a:p>
          <a:p>
            <a:pPr lvl="1"/>
            <a:r>
              <a:rPr lang="en-NZ" dirty="0" smtClean="0"/>
              <a:t>Sequential file</a:t>
            </a:r>
          </a:p>
          <a:p>
            <a:pPr lvl="1"/>
            <a:r>
              <a:rPr lang="en-NZ" dirty="0" smtClean="0"/>
              <a:t>Indexed sequential file</a:t>
            </a:r>
          </a:p>
          <a:p>
            <a:pPr lvl="1"/>
            <a:r>
              <a:rPr lang="en-NZ" dirty="0" smtClean="0"/>
              <a:t>Indexed file</a:t>
            </a:r>
          </a:p>
          <a:p>
            <a:pPr lvl="1"/>
            <a:r>
              <a:rPr lang="en-NZ" dirty="0" smtClean="0"/>
              <a:t>Direct, or hashed, file</a:t>
            </a:r>
          </a:p>
          <a:p>
            <a:pPr lvl="1"/>
            <a:endParaRPr lang="en-NZ"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Pile</a:t>
            </a:r>
          </a:p>
        </p:txBody>
      </p:sp>
      <p:sp>
        <p:nvSpPr>
          <p:cNvPr id="3" name="Content Placeholder 2"/>
          <p:cNvSpPr>
            <a:spLocks noGrp="1"/>
          </p:cNvSpPr>
          <p:nvPr>
            <p:ph idx="1"/>
          </p:nvPr>
        </p:nvSpPr>
        <p:spPr>
          <a:xfrm>
            <a:off x="457200" y="1447800"/>
            <a:ext cx="6248400" cy="4953000"/>
          </a:xfrm>
        </p:spPr>
        <p:txBody>
          <a:bodyPr/>
          <a:lstStyle/>
          <a:p>
            <a:r>
              <a:rPr lang="en-US" dirty="0" smtClean="0"/>
              <a:t>Data are collected in the order they arrive</a:t>
            </a:r>
          </a:p>
          <a:p>
            <a:pPr lvl="1"/>
            <a:r>
              <a:rPr lang="en-US" dirty="0" smtClean="0"/>
              <a:t>No structure</a:t>
            </a:r>
          </a:p>
          <a:p>
            <a:r>
              <a:rPr lang="en-US" dirty="0" smtClean="0"/>
              <a:t>Purpose is to accumulate a mass of data and save it</a:t>
            </a:r>
          </a:p>
          <a:p>
            <a:r>
              <a:rPr lang="en-US" dirty="0" smtClean="0"/>
              <a:t>Records may have different fields</a:t>
            </a:r>
          </a:p>
          <a:p>
            <a:r>
              <a:rPr lang="en-US" dirty="0" smtClean="0"/>
              <a:t>Record access is by exhaustive search</a:t>
            </a:r>
            <a:endParaRPr lang="en-US" dirty="0"/>
          </a:p>
        </p:txBody>
      </p:sp>
      <p:pic>
        <p:nvPicPr>
          <p:cNvPr id="4" name="Content Placeholder 3" descr="Fig12_03a.gif"/>
          <p:cNvPicPr>
            <a:picLocks noChangeAspect="1"/>
          </p:cNvPicPr>
          <p:nvPr/>
        </p:nvPicPr>
        <p:blipFill>
          <a:blip r:embed="rId3"/>
          <a:stretch>
            <a:fillRect/>
          </a:stretch>
        </p:blipFill>
        <p:spPr bwMode="auto">
          <a:xfrm>
            <a:off x="6558413" y="1295401"/>
            <a:ext cx="2585586" cy="3200399"/>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Sequential File</a:t>
            </a:r>
          </a:p>
        </p:txBody>
      </p:sp>
      <p:sp>
        <p:nvSpPr>
          <p:cNvPr id="3" name="Content Placeholder 2"/>
          <p:cNvSpPr>
            <a:spLocks noGrp="1"/>
          </p:cNvSpPr>
          <p:nvPr>
            <p:ph idx="1"/>
          </p:nvPr>
        </p:nvSpPr>
        <p:spPr>
          <a:xfrm>
            <a:off x="457200" y="1600200"/>
            <a:ext cx="5486400" cy="4953000"/>
          </a:xfrm>
        </p:spPr>
        <p:txBody>
          <a:bodyPr/>
          <a:lstStyle/>
          <a:p>
            <a:r>
              <a:rPr lang="en-US" sz="2800" dirty="0" smtClean="0"/>
              <a:t>Fixed format used for records</a:t>
            </a:r>
          </a:p>
          <a:p>
            <a:r>
              <a:rPr lang="en-US" sz="2800" dirty="0" smtClean="0"/>
              <a:t>Records are the same length</a:t>
            </a:r>
          </a:p>
          <a:p>
            <a:r>
              <a:rPr lang="en-US" sz="2800" dirty="0" smtClean="0"/>
              <a:t>All fields the same (order and length)</a:t>
            </a:r>
          </a:p>
          <a:p>
            <a:r>
              <a:rPr lang="en-US" sz="2800" dirty="0" smtClean="0"/>
              <a:t>Field names and lengths are attributes of the file</a:t>
            </a:r>
          </a:p>
          <a:p>
            <a:r>
              <a:rPr lang="en-US" sz="2800" dirty="0" smtClean="0"/>
              <a:t>Key field</a:t>
            </a:r>
          </a:p>
          <a:p>
            <a:pPr lvl="1"/>
            <a:r>
              <a:rPr lang="en-US" sz="2400" dirty="0" smtClean="0"/>
              <a:t>Uniquely identifies the record</a:t>
            </a:r>
          </a:p>
          <a:p>
            <a:pPr lvl="1"/>
            <a:r>
              <a:rPr lang="en-US" sz="2400" dirty="0" smtClean="0"/>
              <a:t>Records are stored in key sequence</a:t>
            </a:r>
          </a:p>
          <a:p>
            <a:endParaRPr lang="en-US" sz="2800" dirty="0" smtClean="0"/>
          </a:p>
        </p:txBody>
      </p:sp>
      <p:pic>
        <p:nvPicPr>
          <p:cNvPr id="4" name="Content Placeholder 3" descr="Fig12_03b.gif"/>
          <p:cNvPicPr>
            <a:picLocks noChangeAspect="1"/>
          </p:cNvPicPr>
          <p:nvPr/>
        </p:nvPicPr>
        <p:blipFill>
          <a:blip r:embed="rId3"/>
          <a:stretch>
            <a:fillRect/>
          </a:stretch>
        </p:blipFill>
        <p:spPr bwMode="auto">
          <a:xfrm>
            <a:off x="6023918" y="1524000"/>
            <a:ext cx="3120081" cy="3810000"/>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Sequential File</a:t>
            </a:r>
          </a:p>
        </p:txBody>
      </p:sp>
      <p:sp>
        <p:nvSpPr>
          <p:cNvPr id="3" name="Content Placeholder 2"/>
          <p:cNvSpPr>
            <a:spLocks noGrp="1"/>
          </p:cNvSpPr>
          <p:nvPr>
            <p:ph idx="1"/>
          </p:nvPr>
        </p:nvSpPr>
        <p:spPr>
          <a:xfrm>
            <a:off x="457200" y="1447800"/>
            <a:ext cx="5029200" cy="5105400"/>
          </a:xfrm>
        </p:spPr>
        <p:txBody>
          <a:bodyPr/>
          <a:lstStyle/>
          <a:p>
            <a:r>
              <a:rPr lang="en-NZ" sz="2800" dirty="0" smtClean="0"/>
              <a:t>Maintains the key characteristic of the sequential file: </a:t>
            </a:r>
          </a:p>
          <a:p>
            <a:pPr lvl="1">
              <a:buFont typeface="Arial" pitchFamily="34" charset="0"/>
              <a:buChar char="•"/>
            </a:pPr>
            <a:r>
              <a:rPr lang="en-NZ" sz="2400" dirty="0" smtClean="0"/>
              <a:t> records are organized in sequence based on a key field.</a:t>
            </a:r>
          </a:p>
          <a:p>
            <a:pPr lvl="0">
              <a:buFont typeface="Arial" pitchFamily="34" charset="0"/>
              <a:buNone/>
            </a:pPr>
            <a:r>
              <a:rPr lang="en-NZ" sz="2800" dirty="0" smtClean="0"/>
              <a:t>Two features are added: </a:t>
            </a:r>
          </a:p>
          <a:p>
            <a:pPr lvl="1">
              <a:buFont typeface="Arial" pitchFamily="34" charset="0"/>
              <a:buChar char="•"/>
            </a:pPr>
            <a:r>
              <a:rPr lang="en-NZ" sz="2400" dirty="0" smtClean="0"/>
              <a:t> an index to the file to support random access,</a:t>
            </a:r>
          </a:p>
          <a:p>
            <a:pPr lvl="1">
              <a:buFont typeface="Arial" pitchFamily="34" charset="0"/>
              <a:buChar char="•"/>
            </a:pPr>
            <a:r>
              <a:rPr lang="en-NZ" sz="2400" dirty="0" smtClean="0"/>
              <a:t> and an overflow file. </a:t>
            </a:r>
          </a:p>
          <a:p>
            <a:endParaRPr lang="en-US" sz="2800" dirty="0" smtClean="0"/>
          </a:p>
        </p:txBody>
      </p:sp>
      <p:pic>
        <p:nvPicPr>
          <p:cNvPr id="4" name="Content Placeholder 3" descr="Fig12_03c.gif"/>
          <p:cNvPicPr>
            <a:picLocks noChangeAspect="1"/>
          </p:cNvPicPr>
          <p:nvPr/>
        </p:nvPicPr>
        <p:blipFill>
          <a:blip r:embed="rId3"/>
          <a:stretch>
            <a:fillRect/>
          </a:stretch>
        </p:blipFill>
        <p:spPr bwMode="auto">
          <a:xfrm>
            <a:off x="5216979" y="990600"/>
            <a:ext cx="3927021" cy="42291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File</a:t>
            </a:r>
          </a:p>
        </p:txBody>
      </p:sp>
      <p:sp>
        <p:nvSpPr>
          <p:cNvPr id="3" name="Content Placeholder 2"/>
          <p:cNvSpPr>
            <a:spLocks noGrp="1"/>
          </p:cNvSpPr>
          <p:nvPr>
            <p:ph idx="1"/>
          </p:nvPr>
        </p:nvSpPr>
        <p:spPr>
          <a:xfrm>
            <a:off x="457200" y="1371600"/>
            <a:ext cx="6096000" cy="5181600"/>
          </a:xfrm>
        </p:spPr>
        <p:txBody>
          <a:bodyPr/>
          <a:lstStyle/>
          <a:p>
            <a:r>
              <a:rPr lang="en-US" dirty="0" smtClean="0"/>
              <a:t>Uses multiple indexes for different key fields</a:t>
            </a:r>
          </a:p>
          <a:p>
            <a:pPr lvl="1"/>
            <a:r>
              <a:rPr lang="en-US" dirty="0" smtClean="0"/>
              <a:t>May contain an exhaustive index that contains one entry for every record in the main file</a:t>
            </a:r>
          </a:p>
          <a:p>
            <a:pPr lvl="1"/>
            <a:r>
              <a:rPr lang="en-US" dirty="0" smtClean="0"/>
              <a:t>May contain a partial index</a:t>
            </a:r>
          </a:p>
          <a:p>
            <a:r>
              <a:rPr lang="en-NZ" dirty="0" smtClean="0"/>
              <a:t>When a new record is added to the main file, all of the index files must be updated.</a:t>
            </a:r>
          </a:p>
        </p:txBody>
      </p:sp>
      <p:pic>
        <p:nvPicPr>
          <p:cNvPr id="4" name="Content Placeholder 3" descr="Fig12_03d.gif"/>
          <p:cNvPicPr>
            <a:picLocks noChangeAspect="1"/>
          </p:cNvPicPr>
          <p:nvPr/>
        </p:nvPicPr>
        <p:blipFill>
          <a:blip r:embed="rId3"/>
          <a:stretch>
            <a:fillRect/>
          </a:stretch>
        </p:blipFill>
        <p:spPr bwMode="auto">
          <a:xfrm>
            <a:off x="6488404" y="1219200"/>
            <a:ext cx="2655596" cy="3581400"/>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Organization</a:t>
            </a:r>
            <a:endParaRPr lang="en-US" dirty="0"/>
          </a:p>
        </p:txBody>
      </p:sp>
      <p:sp>
        <p:nvSpPr>
          <p:cNvPr id="3" name="Content Placeholder 2"/>
          <p:cNvSpPr>
            <a:spLocks noGrp="1"/>
          </p:cNvSpPr>
          <p:nvPr>
            <p:ph idx="1"/>
          </p:nvPr>
        </p:nvSpPr>
        <p:spPr/>
        <p:txBody>
          <a:bodyPr/>
          <a:lstStyle/>
          <a:p>
            <a:r>
              <a:rPr lang="en-NZ" dirty="0" smtClean="0"/>
              <a:t>Access directly any block of a known address.</a:t>
            </a:r>
            <a:endParaRPr lang="en-US" dirty="0" smtClean="0"/>
          </a:p>
          <a:p>
            <a:r>
              <a:rPr lang="en-US" dirty="0" smtClean="0"/>
              <a:t>The Direct or Hashed File</a:t>
            </a:r>
          </a:p>
          <a:p>
            <a:pPr lvl="1"/>
            <a:r>
              <a:rPr lang="en-US" dirty="0" smtClean="0"/>
              <a:t>Directly access a block at a known address</a:t>
            </a:r>
          </a:p>
          <a:p>
            <a:pPr lvl="1"/>
            <a:r>
              <a:rPr lang="en-US" dirty="0" smtClean="0"/>
              <a:t>Key field required for each record</a:t>
            </a:r>
          </a:p>
          <a:p>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pic>
        <p:nvPicPr>
          <p:cNvPr id="4" name="Content Placeholder 3" descr="Table12_01.gif"/>
          <p:cNvPicPr>
            <a:picLocks noGrp="1" noChangeAspect="1"/>
          </p:cNvPicPr>
          <p:nvPr>
            <p:ph idx="1"/>
          </p:nvPr>
        </p:nvPicPr>
        <p:blipFill>
          <a:blip r:embed="rId3"/>
          <a:stretch>
            <a:fillRect/>
          </a:stretch>
        </p:blipFill>
        <p:spPr>
          <a:xfrm>
            <a:off x="1419669" y="1143000"/>
            <a:ext cx="6886629" cy="5410200"/>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Files</a:t>
            </a:r>
            <a:endParaRPr lang="en-NZ" dirty="0"/>
          </a:p>
        </p:txBody>
      </p:sp>
      <p:sp>
        <p:nvSpPr>
          <p:cNvPr id="3" name="Content Placeholder 2"/>
          <p:cNvSpPr>
            <a:spLocks noGrp="1"/>
          </p:cNvSpPr>
          <p:nvPr>
            <p:ph idx="1"/>
          </p:nvPr>
        </p:nvSpPr>
        <p:spPr/>
        <p:txBody>
          <a:bodyPr/>
          <a:lstStyle/>
          <a:p>
            <a:r>
              <a:rPr lang="en-NZ" dirty="0" smtClean="0"/>
              <a:t>Files are the central element to most applications</a:t>
            </a:r>
          </a:p>
          <a:p>
            <a:r>
              <a:rPr lang="en-NZ" dirty="0" smtClean="0"/>
              <a:t>The File System is one of the most important part of the OS to a user</a:t>
            </a:r>
          </a:p>
          <a:p>
            <a:r>
              <a:rPr lang="en-NZ" dirty="0" smtClean="0"/>
              <a:t>Desirable properties of files:</a:t>
            </a:r>
          </a:p>
          <a:p>
            <a:pPr lvl="1"/>
            <a:r>
              <a:rPr lang="en-NZ" dirty="0" smtClean="0"/>
              <a:t>Long-term existence</a:t>
            </a:r>
          </a:p>
          <a:p>
            <a:pPr lvl="1"/>
            <a:r>
              <a:rPr lang="en-NZ" dirty="0" smtClean="0"/>
              <a:t> Sharable between processes</a:t>
            </a:r>
          </a:p>
          <a:p>
            <a:pPr lvl="1"/>
            <a:r>
              <a:rPr lang="en-NZ" dirty="0" smtClean="0"/>
              <a:t>Structure</a:t>
            </a:r>
          </a:p>
          <a:p>
            <a:pPr lvl="1"/>
            <a:endParaRPr lang="en-NZ"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dirty="0" smtClean="0">
                <a:solidFill>
                  <a:schemeClr val="accent1">
                    <a:lumMod val="75000"/>
                  </a:schemeClr>
                </a:solidFill>
              </a:rPr>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2817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Contains information about files</a:t>
            </a:r>
          </a:p>
          <a:p>
            <a:pPr lvl="1"/>
            <a:r>
              <a:rPr lang="en-US" dirty="0" smtClean="0"/>
              <a:t>Attributes</a:t>
            </a:r>
          </a:p>
          <a:p>
            <a:pPr lvl="1"/>
            <a:r>
              <a:rPr lang="en-US" dirty="0" smtClean="0"/>
              <a:t>Location</a:t>
            </a:r>
          </a:p>
          <a:p>
            <a:pPr lvl="1"/>
            <a:r>
              <a:rPr lang="en-US" dirty="0" smtClean="0"/>
              <a:t>Ownership</a:t>
            </a:r>
          </a:p>
          <a:p>
            <a:r>
              <a:rPr lang="en-US" dirty="0" smtClean="0"/>
              <a:t>Directory itself is a file owned by the operating system</a:t>
            </a:r>
          </a:p>
          <a:p>
            <a:r>
              <a:rPr lang="en-US" dirty="0" smtClean="0"/>
              <a:t>Provides mapping between file names and the files themselves</a:t>
            </a:r>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smtClean="0"/>
              <a:t>Directory Elements: </a:t>
            </a:r>
            <a:br>
              <a:rPr lang="en-US" dirty="0" smtClean="0"/>
            </a:br>
            <a:r>
              <a:rPr lang="en-US" dirty="0" smtClean="0"/>
              <a:t>Basic Information</a:t>
            </a:r>
            <a:endParaRPr lang="en-US" dirty="0"/>
          </a:p>
        </p:txBody>
      </p:sp>
      <p:sp>
        <p:nvSpPr>
          <p:cNvPr id="5" name="Content Placeholder 4"/>
          <p:cNvSpPr>
            <a:spLocks noGrp="1"/>
          </p:cNvSpPr>
          <p:nvPr>
            <p:ph idx="1"/>
          </p:nvPr>
        </p:nvSpPr>
        <p:spPr/>
        <p:txBody>
          <a:bodyPr/>
          <a:lstStyle/>
          <a:p>
            <a:r>
              <a:rPr lang="en-NZ" dirty="0" smtClean="0"/>
              <a:t>File Name</a:t>
            </a:r>
          </a:p>
          <a:p>
            <a:pPr lvl="1"/>
            <a:r>
              <a:rPr lang="en-NZ" dirty="0" smtClean="0"/>
              <a:t>Name as chosen by creator (user or program).</a:t>
            </a:r>
          </a:p>
          <a:p>
            <a:pPr lvl="1"/>
            <a:r>
              <a:rPr lang="en-NZ" dirty="0" smtClean="0"/>
              <a:t>Must be unique within a specific directory.</a:t>
            </a:r>
          </a:p>
          <a:p>
            <a:r>
              <a:rPr lang="en-NZ" dirty="0" smtClean="0"/>
              <a:t>File type</a:t>
            </a:r>
          </a:p>
          <a:p>
            <a:r>
              <a:rPr lang="en-NZ" dirty="0" smtClean="0"/>
              <a:t>File Organisation</a:t>
            </a:r>
          </a:p>
          <a:p>
            <a:pPr lvl="1"/>
            <a:r>
              <a:rPr lang="en-NZ" dirty="0" smtClean="0"/>
              <a:t>For systems that support different organizations</a:t>
            </a:r>
          </a:p>
          <a:p>
            <a:pPr lvl="1"/>
            <a:endParaRPr lang="en-NZ"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Directory </a:t>
            </a:r>
            <a:r>
              <a:rPr lang="en-US" dirty="0" smtClean="0"/>
              <a:t>Elements</a:t>
            </a:r>
            <a:r>
              <a:rPr lang="en-NZ" dirty="0" smtClean="0"/>
              <a:t>: </a:t>
            </a:r>
            <a:br>
              <a:rPr lang="en-NZ" dirty="0" smtClean="0"/>
            </a:br>
            <a:r>
              <a:rPr lang="en-NZ" dirty="0" smtClean="0"/>
              <a:t>Address Information</a:t>
            </a:r>
            <a:endParaRPr lang="en-NZ" dirty="0"/>
          </a:p>
        </p:txBody>
      </p:sp>
      <p:sp>
        <p:nvSpPr>
          <p:cNvPr id="3" name="Content Placeholder 2"/>
          <p:cNvSpPr>
            <a:spLocks noGrp="1"/>
          </p:cNvSpPr>
          <p:nvPr>
            <p:ph idx="1"/>
          </p:nvPr>
        </p:nvSpPr>
        <p:spPr/>
        <p:txBody>
          <a:bodyPr/>
          <a:lstStyle/>
          <a:p>
            <a:r>
              <a:rPr lang="en-NZ" dirty="0" smtClean="0"/>
              <a:t>Volume</a:t>
            </a:r>
          </a:p>
          <a:p>
            <a:pPr lvl="1"/>
            <a:r>
              <a:rPr lang="en-NZ" dirty="0" smtClean="0"/>
              <a:t>Indicates device on which file is stored</a:t>
            </a:r>
          </a:p>
          <a:p>
            <a:r>
              <a:rPr lang="en-NZ" dirty="0" smtClean="0"/>
              <a:t>Starting Address</a:t>
            </a:r>
          </a:p>
          <a:p>
            <a:r>
              <a:rPr lang="en-NZ" dirty="0" smtClean="0"/>
              <a:t>Size Used </a:t>
            </a:r>
          </a:p>
          <a:p>
            <a:pPr lvl="1"/>
            <a:r>
              <a:rPr lang="en-NZ" dirty="0" smtClean="0"/>
              <a:t>Current size of the file in bytes, words, or blocks</a:t>
            </a:r>
          </a:p>
          <a:p>
            <a:r>
              <a:rPr lang="en-NZ" dirty="0" smtClean="0"/>
              <a:t>Size Allocated </a:t>
            </a:r>
          </a:p>
          <a:p>
            <a:pPr lvl="1"/>
            <a:r>
              <a:rPr lang="en-NZ" dirty="0" smtClean="0"/>
              <a:t>The maximum size of the file</a:t>
            </a:r>
            <a:endParaRPr lang="en-NZ"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Directory</a:t>
            </a:r>
            <a:r>
              <a:rPr lang="en-US" dirty="0" smtClean="0"/>
              <a:t> Elements</a:t>
            </a:r>
            <a:r>
              <a:rPr lang="en-NZ" dirty="0" smtClean="0"/>
              <a:t>: </a:t>
            </a:r>
            <a:br>
              <a:rPr lang="en-NZ" dirty="0" smtClean="0"/>
            </a:br>
            <a:r>
              <a:rPr lang="en-NZ" dirty="0" smtClean="0"/>
              <a:t>Access Control Information</a:t>
            </a:r>
            <a:endParaRPr lang="en-NZ" dirty="0"/>
          </a:p>
        </p:txBody>
      </p:sp>
      <p:sp>
        <p:nvSpPr>
          <p:cNvPr id="3" name="Content Placeholder 2"/>
          <p:cNvSpPr>
            <a:spLocks noGrp="1"/>
          </p:cNvSpPr>
          <p:nvPr>
            <p:ph idx="1"/>
          </p:nvPr>
        </p:nvSpPr>
        <p:spPr/>
        <p:txBody>
          <a:bodyPr/>
          <a:lstStyle/>
          <a:p>
            <a:r>
              <a:rPr lang="en-NZ" dirty="0" smtClean="0"/>
              <a:t>Owner </a:t>
            </a:r>
          </a:p>
          <a:p>
            <a:pPr lvl="1"/>
            <a:r>
              <a:rPr lang="en-NZ" dirty="0" smtClean="0"/>
              <a:t>The owner may be able to grant/deny access to other users and to change these privileges.</a:t>
            </a:r>
          </a:p>
          <a:p>
            <a:r>
              <a:rPr lang="en-NZ" dirty="0" smtClean="0"/>
              <a:t>Access Information</a:t>
            </a:r>
          </a:p>
          <a:p>
            <a:pPr lvl="1"/>
            <a:r>
              <a:rPr lang="en-NZ" dirty="0" smtClean="0"/>
              <a:t>May include the user’s name and password for each authorized user.</a:t>
            </a:r>
          </a:p>
          <a:p>
            <a:r>
              <a:rPr lang="en-NZ" dirty="0" smtClean="0"/>
              <a:t>Permitted Actions </a:t>
            </a:r>
          </a:p>
          <a:p>
            <a:pPr lvl="1"/>
            <a:r>
              <a:rPr lang="en-NZ" dirty="0" smtClean="0"/>
              <a:t>Controls reading, writing, executing, transmitting over a network</a:t>
            </a:r>
            <a:endParaRPr lang="en-NZ"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Directory </a:t>
            </a:r>
            <a:r>
              <a:rPr lang="en-US" dirty="0" smtClean="0"/>
              <a:t>Elements</a:t>
            </a:r>
            <a:r>
              <a:rPr lang="en-NZ" dirty="0" smtClean="0"/>
              <a:t>: </a:t>
            </a:r>
            <a:br>
              <a:rPr lang="en-NZ" dirty="0" smtClean="0"/>
            </a:br>
            <a:r>
              <a:rPr lang="en-NZ" dirty="0" smtClean="0"/>
              <a:t>Usage Information</a:t>
            </a:r>
            <a:endParaRPr lang="en-NZ" dirty="0"/>
          </a:p>
        </p:txBody>
      </p:sp>
      <p:sp>
        <p:nvSpPr>
          <p:cNvPr id="3" name="Content Placeholder 2"/>
          <p:cNvSpPr>
            <a:spLocks noGrp="1"/>
          </p:cNvSpPr>
          <p:nvPr>
            <p:ph idx="1"/>
          </p:nvPr>
        </p:nvSpPr>
        <p:spPr/>
        <p:txBody>
          <a:bodyPr/>
          <a:lstStyle/>
          <a:p>
            <a:r>
              <a:rPr lang="en-NZ" sz="2800" dirty="0" smtClean="0"/>
              <a:t>Date Created</a:t>
            </a:r>
          </a:p>
          <a:p>
            <a:r>
              <a:rPr lang="en-NZ" sz="2800" dirty="0" smtClean="0"/>
              <a:t>Identity of Creator </a:t>
            </a:r>
          </a:p>
          <a:p>
            <a:r>
              <a:rPr lang="en-NZ" sz="2800" dirty="0" smtClean="0"/>
              <a:t>Date Last Read Access</a:t>
            </a:r>
          </a:p>
          <a:p>
            <a:r>
              <a:rPr lang="en-NZ" sz="2800" dirty="0" smtClean="0"/>
              <a:t>Identity of Last Reader</a:t>
            </a:r>
          </a:p>
          <a:p>
            <a:r>
              <a:rPr lang="en-NZ" sz="2800" dirty="0" smtClean="0"/>
              <a:t>Date Last Modified</a:t>
            </a:r>
          </a:p>
          <a:p>
            <a:r>
              <a:rPr lang="en-NZ" sz="2800" dirty="0" smtClean="0"/>
              <a:t>Identity of Last Modifier</a:t>
            </a:r>
          </a:p>
          <a:p>
            <a:r>
              <a:rPr lang="en-NZ" sz="2800" dirty="0" smtClean="0"/>
              <a:t>Date of Last Backup</a:t>
            </a:r>
          </a:p>
          <a:p>
            <a:r>
              <a:rPr lang="en-NZ" sz="2800" dirty="0" smtClean="0"/>
              <a:t>Current Usage </a:t>
            </a:r>
          </a:p>
          <a:p>
            <a:pPr lvl="1"/>
            <a:r>
              <a:rPr lang="en-NZ" sz="2400" dirty="0" smtClean="0"/>
              <a:t>Current activity, locks, etc</a:t>
            </a:r>
            <a:endParaRPr lang="en-NZ" sz="28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p>
            <a:r>
              <a:rPr lang="en-US" dirty="0" smtClean="0"/>
              <a:t>Simple Structure for a Directory</a:t>
            </a:r>
            <a:endParaRPr lang="en-US" dirty="0"/>
          </a:p>
        </p:txBody>
      </p:sp>
      <p:sp>
        <p:nvSpPr>
          <p:cNvPr id="3" name="Content Placeholder 2"/>
          <p:cNvSpPr>
            <a:spLocks noGrp="1"/>
          </p:cNvSpPr>
          <p:nvPr>
            <p:ph idx="1"/>
          </p:nvPr>
        </p:nvSpPr>
        <p:spPr/>
        <p:txBody>
          <a:bodyPr/>
          <a:lstStyle/>
          <a:p>
            <a:r>
              <a:rPr lang="en-US" dirty="0" smtClean="0"/>
              <a:t>The method for storing the previous information varies widely between systems</a:t>
            </a:r>
          </a:p>
          <a:p>
            <a:r>
              <a:rPr lang="en-US" dirty="0" smtClean="0"/>
              <a:t>Simplest is a list of entries, one for each file</a:t>
            </a:r>
          </a:p>
          <a:p>
            <a:pPr lvl="1"/>
            <a:r>
              <a:rPr lang="en-US" dirty="0" smtClean="0"/>
              <a:t>Sequential file with the name of the file serving as the key</a:t>
            </a:r>
          </a:p>
          <a:p>
            <a:pPr lvl="1"/>
            <a:r>
              <a:rPr lang="en-US" dirty="0" smtClean="0"/>
              <a:t>Provides no help in organizing the files</a:t>
            </a:r>
          </a:p>
          <a:p>
            <a:pPr lvl="1"/>
            <a:r>
              <a:rPr lang="en-US" dirty="0" smtClean="0"/>
              <a:t>Forces user to be careful not to use the same name for two different files</a:t>
            </a:r>
          </a:p>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Operations Performed </a:t>
            </a:r>
            <a:br>
              <a:rPr lang="en-NZ" dirty="0" smtClean="0"/>
            </a:br>
            <a:r>
              <a:rPr lang="en-NZ" dirty="0" smtClean="0"/>
              <a:t>on a Directory</a:t>
            </a:r>
            <a:endParaRPr lang="en-NZ" dirty="0"/>
          </a:p>
        </p:txBody>
      </p:sp>
      <p:sp>
        <p:nvSpPr>
          <p:cNvPr id="3" name="Content Placeholder 2"/>
          <p:cNvSpPr>
            <a:spLocks noGrp="1"/>
          </p:cNvSpPr>
          <p:nvPr>
            <p:ph idx="1"/>
          </p:nvPr>
        </p:nvSpPr>
        <p:spPr/>
        <p:txBody>
          <a:bodyPr/>
          <a:lstStyle/>
          <a:p>
            <a:r>
              <a:rPr lang="en-NZ" dirty="0" smtClean="0"/>
              <a:t>A directory system should support a number of operations including:</a:t>
            </a:r>
          </a:p>
          <a:p>
            <a:pPr lvl="1"/>
            <a:r>
              <a:rPr lang="en-NZ" dirty="0" smtClean="0"/>
              <a:t>Search</a:t>
            </a:r>
          </a:p>
          <a:p>
            <a:pPr lvl="1"/>
            <a:r>
              <a:rPr lang="en-NZ" dirty="0" smtClean="0"/>
              <a:t>Create files</a:t>
            </a:r>
          </a:p>
          <a:p>
            <a:pPr lvl="1"/>
            <a:r>
              <a:rPr lang="en-NZ" dirty="0" smtClean="0"/>
              <a:t>Deleting files</a:t>
            </a:r>
          </a:p>
          <a:p>
            <a:pPr lvl="1"/>
            <a:r>
              <a:rPr lang="en-NZ" dirty="0" smtClean="0"/>
              <a:t>Listing directory</a:t>
            </a:r>
          </a:p>
          <a:p>
            <a:pPr lvl="1"/>
            <a:r>
              <a:rPr lang="en-NZ" dirty="0" smtClean="0"/>
              <a:t>Updating directory</a:t>
            </a:r>
            <a:endParaRPr lang="en-NZ"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Two-Level Scheme </a:t>
            </a:r>
            <a:br>
              <a:rPr lang="en-US" dirty="0" smtClean="0"/>
            </a:br>
            <a:r>
              <a:rPr lang="en-US" dirty="0" smtClean="0"/>
              <a:t>for a Directory</a:t>
            </a:r>
            <a:endParaRPr lang="en-US" dirty="0"/>
          </a:p>
        </p:txBody>
      </p:sp>
      <p:sp>
        <p:nvSpPr>
          <p:cNvPr id="3" name="Content Placeholder 2"/>
          <p:cNvSpPr>
            <a:spLocks noGrp="1"/>
          </p:cNvSpPr>
          <p:nvPr>
            <p:ph idx="1"/>
          </p:nvPr>
        </p:nvSpPr>
        <p:spPr/>
        <p:txBody>
          <a:bodyPr/>
          <a:lstStyle/>
          <a:p>
            <a:r>
              <a:rPr lang="en-US" dirty="0" smtClean="0"/>
              <a:t>One directory for each user and a master directory</a:t>
            </a:r>
          </a:p>
          <a:p>
            <a:pPr lvl="1"/>
            <a:r>
              <a:rPr lang="en-US" dirty="0" smtClean="0"/>
              <a:t>Master directory contains entry for each user</a:t>
            </a:r>
          </a:p>
          <a:p>
            <a:pPr lvl="1"/>
            <a:r>
              <a:rPr lang="en-US" dirty="0" smtClean="0"/>
              <a:t>Provides address and access control information</a:t>
            </a:r>
          </a:p>
          <a:p>
            <a:r>
              <a:rPr lang="en-US" dirty="0" smtClean="0"/>
              <a:t>Each user directory is a simple list of files for that user</a:t>
            </a:r>
          </a:p>
          <a:p>
            <a:pPr lvl="1"/>
            <a:r>
              <a:rPr lang="en-US" dirty="0" smtClean="0"/>
              <a:t>Does not provide structure for collections of files</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or </a:t>
            </a:r>
            <a:br>
              <a:rPr lang="en-US" dirty="0" smtClean="0"/>
            </a:br>
            <a:r>
              <a:rPr lang="en-US" dirty="0" smtClean="0"/>
              <a:t>Tree-Structured Directory</a:t>
            </a:r>
            <a:endParaRPr lang="en-US" dirty="0"/>
          </a:p>
        </p:txBody>
      </p:sp>
      <p:sp>
        <p:nvSpPr>
          <p:cNvPr id="3" name="Content Placeholder 2"/>
          <p:cNvSpPr>
            <a:spLocks noGrp="1"/>
          </p:cNvSpPr>
          <p:nvPr>
            <p:ph idx="1"/>
          </p:nvPr>
        </p:nvSpPr>
        <p:spPr>
          <a:xfrm>
            <a:off x="457200" y="1828800"/>
            <a:ext cx="4419600" cy="4724400"/>
          </a:xfrm>
        </p:spPr>
        <p:txBody>
          <a:bodyPr/>
          <a:lstStyle/>
          <a:p>
            <a:r>
              <a:rPr lang="en-US" dirty="0" smtClean="0"/>
              <a:t>Master directory with user directories underneath it</a:t>
            </a:r>
          </a:p>
          <a:p>
            <a:r>
              <a:rPr lang="en-US" dirty="0" smtClean="0"/>
              <a:t>Each user directory may have subdirectories and files as entries</a:t>
            </a:r>
          </a:p>
          <a:p>
            <a:endParaRPr lang="en-US" dirty="0"/>
          </a:p>
        </p:txBody>
      </p:sp>
      <p:pic>
        <p:nvPicPr>
          <p:cNvPr id="4" name="Content Placeholder 3" descr="Fig12_04.gif"/>
          <p:cNvPicPr>
            <a:picLocks noChangeAspect="1"/>
          </p:cNvPicPr>
          <p:nvPr/>
        </p:nvPicPr>
        <p:blipFill>
          <a:blip r:embed="rId3"/>
          <a:stretch>
            <a:fillRect/>
          </a:stretch>
        </p:blipFill>
        <p:spPr bwMode="auto">
          <a:xfrm>
            <a:off x="4953000" y="1905000"/>
            <a:ext cx="3937920" cy="3581400"/>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File Management</a:t>
            </a:r>
          </a:p>
        </p:txBody>
      </p:sp>
      <p:sp>
        <p:nvSpPr>
          <p:cNvPr id="4" name="Content Placeholder 3"/>
          <p:cNvSpPr>
            <a:spLocks noGrp="1"/>
          </p:cNvSpPr>
          <p:nvPr>
            <p:ph idx="1"/>
          </p:nvPr>
        </p:nvSpPr>
        <p:spPr/>
        <p:txBody>
          <a:bodyPr/>
          <a:lstStyle/>
          <a:p>
            <a:r>
              <a:rPr lang="en-US" dirty="0" smtClean="0"/>
              <a:t>File management system consists of system utility programs that run as privileged applications</a:t>
            </a:r>
          </a:p>
          <a:p>
            <a:r>
              <a:rPr lang="en-US" dirty="0" smtClean="0"/>
              <a:t>Concerned with secondary storage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Naming</a:t>
            </a:r>
            <a:endParaRPr lang="en-NZ" dirty="0"/>
          </a:p>
        </p:txBody>
      </p:sp>
      <p:sp>
        <p:nvSpPr>
          <p:cNvPr id="3" name="Content Placeholder 2"/>
          <p:cNvSpPr>
            <a:spLocks noGrp="1"/>
          </p:cNvSpPr>
          <p:nvPr>
            <p:ph idx="1"/>
          </p:nvPr>
        </p:nvSpPr>
        <p:spPr/>
        <p:txBody>
          <a:bodyPr/>
          <a:lstStyle/>
          <a:p>
            <a:r>
              <a:rPr lang="en-NZ" dirty="0" smtClean="0"/>
              <a:t>Users need to be able to refer to a file by name</a:t>
            </a:r>
          </a:p>
          <a:p>
            <a:pPr lvl="1"/>
            <a:r>
              <a:rPr lang="en-NZ" dirty="0" smtClean="0"/>
              <a:t>Files need to be named uniquely, but users may not be aware of all filenames on a system</a:t>
            </a:r>
          </a:p>
          <a:p>
            <a:r>
              <a:rPr lang="en-NZ" dirty="0" smtClean="0"/>
              <a:t>The tree structure allows users to find a file by following the directory path</a:t>
            </a:r>
          </a:p>
          <a:p>
            <a:pPr lvl="1"/>
            <a:r>
              <a:rPr lang="en-NZ" dirty="0" smtClean="0"/>
              <a:t>Duplicate filenames are possible if they have different pathnames</a:t>
            </a:r>
            <a:endParaRPr lang="en-NZ"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br>
              <a:rPr lang="en-US" dirty="0" smtClean="0"/>
            </a:br>
            <a:r>
              <a:rPr lang="en-US" dirty="0" smtClean="0"/>
              <a:t>Tree-Structured Directory</a:t>
            </a:r>
            <a:endParaRPr lang="en-US" dirty="0"/>
          </a:p>
        </p:txBody>
      </p:sp>
      <p:pic>
        <p:nvPicPr>
          <p:cNvPr id="4" name="Content Placeholder 3" descr="Fig12_05.gif"/>
          <p:cNvPicPr>
            <a:picLocks noGrp="1" noChangeAspect="1"/>
          </p:cNvPicPr>
          <p:nvPr>
            <p:ph idx="1"/>
          </p:nvPr>
        </p:nvPicPr>
        <p:blipFill>
          <a:blip r:embed="rId3"/>
          <a:stretch>
            <a:fillRect/>
          </a:stretch>
        </p:blipFill>
        <p:spPr>
          <a:xfrm>
            <a:off x="2894944" y="1600200"/>
            <a:ext cx="3354112" cy="4953000"/>
          </a:xfr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Working Directory</a:t>
            </a:r>
            <a:endParaRPr lang="en-NZ" dirty="0"/>
          </a:p>
        </p:txBody>
      </p:sp>
      <p:sp>
        <p:nvSpPr>
          <p:cNvPr id="3" name="Content Placeholder 2"/>
          <p:cNvSpPr>
            <a:spLocks noGrp="1"/>
          </p:cNvSpPr>
          <p:nvPr>
            <p:ph idx="1"/>
          </p:nvPr>
        </p:nvSpPr>
        <p:spPr/>
        <p:txBody>
          <a:bodyPr/>
          <a:lstStyle/>
          <a:p>
            <a:r>
              <a:rPr lang="en-NZ" dirty="0" smtClean="0"/>
              <a:t>Stating the full pathname and filename is awkward and tedious</a:t>
            </a:r>
          </a:p>
          <a:p>
            <a:r>
              <a:rPr lang="en-NZ" dirty="0" smtClean="0"/>
              <a:t>Usually an interactive user or process is associated with a </a:t>
            </a:r>
            <a:r>
              <a:rPr lang="en-NZ" b="1" dirty="0" smtClean="0"/>
              <a:t>current </a:t>
            </a:r>
            <a:r>
              <a:rPr lang="en-NZ" dirty="0" smtClean="0"/>
              <a:t>or </a:t>
            </a:r>
            <a:r>
              <a:rPr lang="en-NZ" b="1" dirty="0" smtClean="0"/>
              <a:t>working directory</a:t>
            </a:r>
            <a:endParaRPr lang="en-NZ" dirty="0" smtClean="0"/>
          </a:p>
          <a:p>
            <a:pPr lvl="1"/>
            <a:r>
              <a:rPr lang="en-NZ" dirty="0" smtClean="0"/>
              <a:t>All file names are referenced as being relative to the working directory unless an explicit full pathname is used</a:t>
            </a:r>
            <a:endParaRPr lang="en-NZ"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dirty="0" smtClean="0">
                <a:solidFill>
                  <a:schemeClr val="accent1">
                    <a:lumMod val="75000"/>
                  </a:schemeClr>
                </a:solidFill>
              </a:rPr>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3275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Sharing</a:t>
            </a:r>
            <a:endParaRPr lang="en-US" dirty="0"/>
          </a:p>
        </p:txBody>
      </p:sp>
      <p:sp>
        <p:nvSpPr>
          <p:cNvPr id="3" name="Content Placeholder 2"/>
          <p:cNvSpPr>
            <a:spLocks noGrp="1"/>
          </p:cNvSpPr>
          <p:nvPr>
            <p:ph idx="1"/>
          </p:nvPr>
        </p:nvSpPr>
        <p:spPr/>
        <p:txBody>
          <a:bodyPr/>
          <a:lstStyle/>
          <a:p>
            <a:r>
              <a:rPr lang="en-US" dirty="0" smtClean="0"/>
              <a:t>In multiuser system, allow files to be shared among users</a:t>
            </a:r>
          </a:p>
          <a:p>
            <a:r>
              <a:rPr lang="en-US" dirty="0" smtClean="0"/>
              <a:t>Two issues</a:t>
            </a:r>
          </a:p>
          <a:p>
            <a:pPr lvl="1"/>
            <a:r>
              <a:rPr lang="en-US" dirty="0" smtClean="0"/>
              <a:t>Access rights</a:t>
            </a:r>
          </a:p>
          <a:p>
            <a:pPr lvl="1"/>
            <a:r>
              <a:rPr lang="en-US" dirty="0" smtClean="0"/>
              <a:t>Management of simultaneous access</a:t>
            </a:r>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a:t>
            </a:r>
            <a:endParaRPr lang="en-US" dirty="0"/>
          </a:p>
        </p:txBody>
      </p:sp>
      <p:sp>
        <p:nvSpPr>
          <p:cNvPr id="3" name="Content Placeholder 2"/>
          <p:cNvSpPr>
            <a:spLocks noGrp="1"/>
          </p:cNvSpPr>
          <p:nvPr>
            <p:ph idx="1"/>
          </p:nvPr>
        </p:nvSpPr>
        <p:spPr/>
        <p:txBody>
          <a:bodyPr/>
          <a:lstStyle/>
          <a:p>
            <a:r>
              <a:rPr lang="en-US" dirty="0" smtClean="0"/>
              <a:t>A wide variety of access rights have been used by various systems</a:t>
            </a:r>
          </a:p>
          <a:p>
            <a:pPr lvl="1"/>
            <a:r>
              <a:rPr lang="en-US" dirty="0" smtClean="0"/>
              <a:t>often as a hierarchy where one right implies previous</a:t>
            </a:r>
          </a:p>
          <a:p>
            <a:r>
              <a:rPr lang="en-US" dirty="0" smtClean="0"/>
              <a:t>None</a:t>
            </a:r>
          </a:p>
          <a:p>
            <a:pPr lvl="1"/>
            <a:r>
              <a:rPr lang="en-US" dirty="0" smtClean="0"/>
              <a:t>User may not even know of the files existence</a:t>
            </a:r>
          </a:p>
          <a:p>
            <a:r>
              <a:rPr lang="en-US" dirty="0" smtClean="0"/>
              <a:t>Knowledge</a:t>
            </a:r>
          </a:p>
          <a:p>
            <a:pPr lvl="1"/>
            <a:r>
              <a:rPr lang="en-US" dirty="0" smtClean="0"/>
              <a:t>User can only determine that the file exists and who its owner is</a:t>
            </a:r>
          </a:p>
          <a:p>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 cont…</a:t>
            </a:r>
            <a:endParaRPr lang="en-US" dirty="0"/>
          </a:p>
        </p:txBody>
      </p:sp>
      <p:sp>
        <p:nvSpPr>
          <p:cNvPr id="3" name="Content Placeholder 2"/>
          <p:cNvSpPr>
            <a:spLocks noGrp="1"/>
          </p:cNvSpPr>
          <p:nvPr>
            <p:ph idx="1"/>
          </p:nvPr>
        </p:nvSpPr>
        <p:spPr/>
        <p:txBody>
          <a:bodyPr/>
          <a:lstStyle/>
          <a:p>
            <a:r>
              <a:rPr lang="en-US" dirty="0" smtClean="0"/>
              <a:t>Execution</a:t>
            </a:r>
          </a:p>
          <a:p>
            <a:pPr lvl="1"/>
            <a:r>
              <a:rPr lang="en-US" dirty="0" smtClean="0"/>
              <a:t>The user can load and execute a program but cannot copy it</a:t>
            </a:r>
          </a:p>
          <a:p>
            <a:r>
              <a:rPr lang="en-US" dirty="0" smtClean="0"/>
              <a:t>Reading</a:t>
            </a:r>
          </a:p>
          <a:p>
            <a:pPr lvl="1"/>
            <a:r>
              <a:rPr lang="en-US" dirty="0" smtClean="0"/>
              <a:t>The user can read the file for any purpose, including copying and execution</a:t>
            </a:r>
          </a:p>
          <a:p>
            <a:r>
              <a:rPr lang="en-US" dirty="0" smtClean="0"/>
              <a:t>Appending</a:t>
            </a:r>
          </a:p>
          <a:p>
            <a:pPr lvl="1"/>
            <a:r>
              <a:rPr lang="en-US" dirty="0" smtClean="0"/>
              <a:t>The user can add data to the file but cannot modify or delete any of the file’s contents</a:t>
            </a:r>
          </a:p>
          <a:p>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 cont…</a:t>
            </a:r>
            <a:endParaRPr lang="en-US" dirty="0"/>
          </a:p>
        </p:txBody>
      </p:sp>
      <p:sp>
        <p:nvSpPr>
          <p:cNvPr id="3" name="Content Placeholder 2"/>
          <p:cNvSpPr>
            <a:spLocks noGrp="1"/>
          </p:cNvSpPr>
          <p:nvPr>
            <p:ph idx="1"/>
          </p:nvPr>
        </p:nvSpPr>
        <p:spPr/>
        <p:txBody>
          <a:bodyPr/>
          <a:lstStyle/>
          <a:p>
            <a:r>
              <a:rPr lang="en-US" dirty="0" smtClean="0"/>
              <a:t>Updating</a:t>
            </a:r>
          </a:p>
          <a:p>
            <a:pPr lvl="1"/>
            <a:r>
              <a:rPr lang="en-US" dirty="0" smtClean="0"/>
              <a:t>The user can modify, delete, and add to the file’s data. </a:t>
            </a:r>
          </a:p>
          <a:p>
            <a:r>
              <a:rPr lang="en-US" dirty="0" smtClean="0"/>
              <a:t>Changing protection</a:t>
            </a:r>
          </a:p>
          <a:p>
            <a:pPr lvl="1"/>
            <a:r>
              <a:rPr lang="en-US" dirty="0" smtClean="0"/>
              <a:t>User can change access rights granted to other users</a:t>
            </a:r>
          </a:p>
          <a:p>
            <a:r>
              <a:rPr lang="en-US" dirty="0" smtClean="0"/>
              <a:t>Deletion</a:t>
            </a:r>
          </a:p>
          <a:p>
            <a:pPr lvl="1"/>
            <a:r>
              <a:rPr lang="en-US" dirty="0" smtClean="0"/>
              <a:t>User can delete the file</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User Classes</a:t>
            </a:r>
            <a:endParaRPr lang="en-NZ" dirty="0"/>
          </a:p>
        </p:txBody>
      </p:sp>
      <p:sp>
        <p:nvSpPr>
          <p:cNvPr id="3" name="Content Placeholder 2"/>
          <p:cNvSpPr>
            <a:spLocks noGrp="1"/>
          </p:cNvSpPr>
          <p:nvPr>
            <p:ph idx="1"/>
          </p:nvPr>
        </p:nvSpPr>
        <p:spPr/>
        <p:txBody>
          <a:bodyPr/>
          <a:lstStyle/>
          <a:p>
            <a:r>
              <a:rPr lang="en-NZ" dirty="0" smtClean="0"/>
              <a:t>Owner</a:t>
            </a:r>
          </a:p>
          <a:p>
            <a:pPr lvl="1"/>
            <a:r>
              <a:rPr lang="en-NZ" dirty="0" smtClean="0"/>
              <a:t>Usually the files creator, usually has full rights</a:t>
            </a:r>
          </a:p>
          <a:p>
            <a:r>
              <a:rPr lang="en-NZ" dirty="0" smtClean="0"/>
              <a:t>Specific Users</a:t>
            </a:r>
          </a:p>
          <a:p>
            <a:pPr lvl="1"/>
            <a:r>
              <a:rPr lang="en-NZ" dirty="0" smtClean="0"/>
              <a:t>Rights may be explicitly granted to specific users</a:t>
            </a:r>
          </a:p>
          <a:p>
            <a:r>
              <a:rPr lang="en-NZ" dirty="0" smtClean="0"/>
              <a:t>User Groups</a:t>
            </a:r>
          </a:p>
          <a:p>
            <a:pPr lvl="1"/>
            <a:r>
              <a:rPr lang="en-NZ" dirty="0" smtClean="0"/>
              <a:t>A set of users identified as a group</a:t>
            </a:r>
          </a:p>
          <a:p>
            <a:r>
              <a:rPr lang="en-NZ" dirty="0" smtClean="0"/>
              <a:t>All</a:t>
            </a:r>
          </a:p>
          <a:p>
            <a:pPr lvl="1"/>
            <a:r>
              <a:rPr lang="en-NZ" dirty="0" smtClean="0"/>
              <a:t>everyone</a:t>
            </a:r>
          </a:p>
          <a:p>
            <a:pPr lvl="1"/>
            <a:endParaRPr lang="en-NZ"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Simultaneous Access</a:t>
            </a:r>
            <a:endParaRPr lang="en-US" dirty="0"/>
          </a:p>
        </p:txBody>
      </p:sp>
      <p:sp>
        <p:nvSpPr>
          <p:cNvPr id="3" name="Content Placeholder 2"/>
          <p:cNvSpPr>
            <a:spLocks noGrp="1"/>
          </p:cNvSpPr>
          <p:nvPr>
            <p:ph idx="1"/>
          </p:nvPr>
        </p:nvSpPr>
        <p:spPr/>
        <p:txBody>
          <a:bodyPr/>
          <a:lstStyle/>
          <a:p>
            <a:r>
              <a:rPr lang="en-US" dirty="0" smtClean="0"/>
              <a:t>User may lock entire file when it is to be updated</a:t>
            </a:r>
          </a:p>
          <a:p>
            <a:r>
              <a:rPr lang="en-US" dirty="0" smtClean="0"/>
              <a:t>User may lock the individual records during the update</a:t>
            </a:r>
          </a:p>
          <a:p>
            <a:r>
              <a:rPr lang="en-US" dirty="0" smtClean="0"/>
              <a:t>Mutual exclusion and deadlock are issues for shared access</a:t>
            </a:r>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Typical Operations</a:t>
            </a:r>
            <a:endParaRPr lang="en-NZ" dirty="0"/>
          </a:p>
        </p:txBody>
      </p:sp>
      <p:sp>
        <p:nvSpPr>
          <p:cNvPr id="3" name="Content Placeholder 2"/>
          <p:cNvSpPr>
            <a:spLocks noGrp="1"/>
          </p:cNvSpPr>
          <p:nvPr>
            <p:ph idx="1"/>
          </p:nvPr>
        </p:nvSpPr>
        <p:spPr/>
        <p:txBody>
          <a:bodyPr/>
          <a:lstStyle/>
          <a:p>
            <a:r>
              <a:rPr lang="en-NZ" dirty="0" smtClean="0"/>
              <a:t>File systems also provide functions which can be performed on files, typically:</a:t>
            </a:r>
          </a:p>
          <a:p>
            <a:pPr lvl="1"/>
            <a:r>
              <a:rPr lang="en-NZ" dirty="0" smtClean="0"/>
              <a:t>Create</a:t>
            </a:r>
          </a:p>
          <a:p>
            <a:pPr lvl="1"/>
            <a:r>
              <a:rPr lang="en-NZ" dirty="0" smtClean="0"/>
              <a:t>Delete</a:t>
            </a:r>
          </a:p>
          <a:p>
            <a:pPr lvl="1"/>
            <a:r>
              <a:rPr lang="en-NZ" dirty="0" smtClean="0"/>
              <a:t>Open</a:t>
            </a:r>
          </a:p>
          <a:p>
            <a:pPr lvl="1"/>
            <a:r>
              <a:rPr lang="en-NZ" dirty="0" smtClean="0"/>
              <a:t>Close</a:t>
            </a:r>
          </a:p>
          <a:p>
            <a:pPr lvl="1"/>
            <a:r>
              <a:rPr lang="en-NZ" dirty="0" smtClean="0"/>
              <a:t>Read</a:t>
            </a:r>
          </a:p>
          <a:p>
            <a:pPr lvl="1"/>
            <a:r>
              <a:rPr lang="en-NZ" dirty="0" smtClean="0"/>
              <a:t>Write</a:t>
            </a:r>
            <a:endParaRPr lang="en-NZ"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dirty="0" smtClean="0">
                <a:solidFill>
                  <a:schemeClr val="accent1">
                    <a:lumMod val="75000"/>
                  </a:schemeClr>
                </a:solidFill>
              </a:rPr>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3732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Blocks and records</a:t>
            </a:r>
            <a:endParaRPr lang="en-NZ" dirty="0"/>
          </a:p>
        </p:txBody>
      </p:sp>
      <p:sp>
        <p:nvSpPr>
          <p:cNvPr id="3" name="Content Placeholder 2"/>
          <p:cNvSpPr>
            <a:spLocks noGrp="1"/>
          </p:cNvSpPr>
          <p:nvPr>
            <p:ph idx="1"/>
          </p:nvPr>
        </p:nvSpPr>
        <p:spPr/>
        <p:txBody>
          <a:bodyPr/>
          <a:lstStyle/>
          <a:p>
            <a:r>
              <a:rPr lang="en-NZ" dirty="0" smtClean="0"/>
              <a:t>Records are the logical unit of access of a structured file</a:t>
            </a:r>
          </a:p>
          <a:p>
            <a:pPr lvl="1"/>
            <a:r>
              <a:rPr lang="en-NZ" dirty="0" smtClean="0"/>
              <a:t>But blocks are the unit for I/O with secondary storage</a:t>
            </a:r>
          </a:p>
          <a:p>
            <a:r>
              <a:rPr lang="en-NZ" dirty="0" smtClean="0"/>
              <a:t>Three approaches are common</a:t>
            </a:r>
          </a:p>
          <a:p>
            <a:pPr lvl="1"/>
            <a:r>
              <a:rPr lang="en-NZ" dirty="0" smtClean="0"/>
              <a:t>Fixed length blocking</a:t>
            </a:r>
          </a:p>
          <a:p>
            <a:pPr lvl="1"/>
            <a:r>
              <a:rPr lang="en-NZ" dirty="0" smtClean="0"/>
              <a:t>Variable length spanned blocking</a:t>
            </a:r>
          </a:p>
          <a:p>
            <a:pPr lvl="1"/>
            <a:r>
              <a:rPr lang="en-NZ" dirty="0" smtClean="0"/>
              <a:t>Variable-length unspanned blocking</a:t>
            </a:r>
          </a:p>
          <a:p>
            <a:pPr lvl="1"/>
            <a:endParaRPr lang="en-NZ"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Fixed Blocking</a:t>
            </a:r>
          </a:p>
        </p:txBody>
      </p:sp>
      <p:sp>
        <p:nvSpPr>
          <p:cNvPr id="3" name="Content Placeholder 2"/>
          <p:cNvSpPr>
            <a:spLocks noGrp="1"/>
          </p:cNvSpPr>
          <p:nvPr>
            <p:ph idx="1"/>
          </p:nvPr>
        </p:nvSpPr>
        <p:spPr/>
        <p:txBody>
          <a:bodyPr/>
          <a:lstStyle/>
          <a:p>
            <a:r>
              <a:rPr lang="en-NZ" dirty="0" smtClean="0"/>
              <a:t>Fixed-length records are used, and an integral number of records are stored in a block. </a:t>
            </a:r>
          </a:p>
          <a:p>
            <a:r>
              <a:rPr lang="en-NZ" dirty="0" smtClean="0"/>
              <a:t>Unused space at the end of a block is </a:t>
            </a:r>
            <a:r>
              <a:rPr lang="en-NZ" b="1" i="1" dirty="0" smtClean="0"/>
              <a:t>internal fragmentation</a:t>
            </a:r>
            <a:endParaRPr lang="en-NZ" dirty="0" smtClean="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Blocking</a:t>
            </a:r>
            <a:endParaRPr lang="en-US" dirty="0"/>
          </a:p>
        </p:txBody>
      </p:sp>
      <p:pic>
        <p:nvPicPr>
          <p:cNvPr id="4" name="Content Placeholder 3" descr="Fig12_06a.gif"/>
          <p:cNvPicPr>
            <a:picLocks noGrp="1" noChangeAspect="1"/>
          </p:cNvPicPr>
          <p:nvPr>
            <p:ph idx="1"/>
          </p:nvPr>
        </p:nvPicPr>
        <p:blipFill>
          <a:blip r:embed="rId3"/>
          <a:stretch>
            <a:fillRect/>
          </a:stretch>
        </p:blipFill>
        <p:spPr>
          <a:xfrm>
            <a:off x="457200" y="1552240"/>
            <a:ext cx="8229600" cy="2410160"/>
          </a:xfrm>
        </p:spPr>
      </p:pic>
      <p:pic>
        <p:nvPicPr>
          <p:cNvPr id="5" name="Picture 4" descr="Fig12_06d.gif"/>
          <p:cNvPicPr>
            <a:picLocks noChangeAspect="1"/>
          </p:cNvPicPr>
          <p:nvPr/>
        </p:nvPicPr>
        <p:blipFill>
          <a:blip r:embed="rId4"/>
          <a:stretch>
            <a:fillRect/>
          </a:stretch>
        </p:blipFill>
        <p:spPr>
          <a:xfrm>
            <a:off x="528637" y="4038600"/>
            <a:ext cx="8086725" cy="1600200"/>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Variable Length </a:t>
            </a:r>
            <a:br>
              <a:rPr lang="en-NZ" dirty="0" smtClean="0"/>
            </a:br>
            <a:r>
              <a:rPr lang="en-NZ" dirty="0" smtClean="0"/>
              <a:t>Spanned Blocking</a:t>
            </a:r>
            <a:endParaRPr lang="en-NZ" dirty="0"/>
          </a:p>
        </p:txBody>
      </p:sp>
      <p:sp>
        <p:nvSpPr>
          <p:cNvPr id="3" name="Content Placeholder 2"/>
          <p:cNvSpPr>
            <a:spLocks noGrp="1"/>
          </p:cNvSpPr>
          <p:nvPr>
            <p:ph idx="1"/>
          </p:nvPr>
        </p:nvSpPr>
        <p:spPr/>
        <p:txBody>
          <a:bodyPr/>
          <a:lstStyle/>
          <a:p>
            <a:r>
              <a:rPr lang="en-NZ" dirty="0" smtClean="0"/>
              <a:t>Variable-length records are used and are packed into blocks with no unused space.</a:t>
            </a:r>
          </a:p>
          <a:p>
            <a:r>
              <a:rPr lang="en-NZ" dirty="0" smtClean="0"/>
              <a:t>Some records may span multiple blocks</a:t>
            </a:r>
          </a:p>
          <a:p>
            <a:pPr lvl="1"/>
            <a:r>
              <a:rPr lang="en-NZ" dirty="0" smtClean="0"/>
              <a:t>Continuation is indicated by a pointer to the successor block</a:t>
            </a:r>
            <a:endParaRPr lang="en-NZ"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Blocking: </a:t>
            </a:r>
            <a:br>
              <a:rPr lang="en-US" dirty="0" smtClean="0"/>
            </a:br>
            <a:r>
              <a:rPr lang="en-US" dirty="0" smtClean="0"/>
              <a:t>Spanned</a:t>
            </a:r>
            <a:endParaRPr lang="en-US" dirty="0"/>
          </a:p>
        </p:txBody>
      </p:sp>
      <p:pic>
        <p:nvPicPr>
          <p:cNvPr id="4" name="Content Placeholder 3" descr="Fig12_06b.gif"/>
          <p:cNvPicPr>
            <a:picLocks noGrp="1" noChangeAspect="1"/>
          </p:cNvPicPr>
          <p:nvPr>
            <p:ph idx="1"/>
          </p:nvPr>
        </p:nvPicPr>
        <p:blipFill>
          <a:blip r:embed="rId3"/>
          <a:stretch>
            <a:fillRect/>
          </a:stretch>
        </p:blipFill>
        <p:spPr>
          <a:xfrm>
            <a:off x="747712" y="1447800"/>
            <a:ext cx="7648575" cy="2428875"/>
          </a:xfrm>
        </p:spPr>
      </p:pic>
      <p:pic>
        <p:nvPicPr>
          <p:cNvPr id="5" name="Picture 4" descr="Fig12_06d.gif"/>
          <p:cNvPicPr>
            <a:picLocks noChangeAspect="1"/>
          </p:cNvPicPr>
          <p:nvPr/>
        </p:nvPicPr>
        <p:blipFill>
          <a:blip r:embed="rId4"/>
          <a:stretch>
            <a:fillRect/>
          </a:stretch>
        </p:blipFill>
        <p:spPr>
          <a:xfrm>
            <a:off x="528637" y="3886200"/>
            <a:ext cx="8086725" cy="1600200"/>
          </a:xfrm>
          <a:prstGeom prst="rect">
            <a:avLst/>
          </a:prstGeo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Variable-length </a:t>
            </a:r>
            <a:br>
              <a:rPr lang="en-NZ" dirty="0" smtClean="0"/>
            </a:br>
            <a:r>
              <a:rPr lang="en-NZ" dirty="0" smtClean="0"/>
              <a:t>unspanned blocking</a:t>
            </a:r>
            <a:endParaRPr lang="en-NZ" dirty="0"/>
          </a:p>
        </p:txBody>
      </p:sp>
      <p:sp>
        <p:nvSpPr>
          <p:cNvPr id="3" name="Content Placeholder 2"/>
          <p:cNvSpPr>
            <a:spLocks noGrp="1"/>
          </p:cNvSpPr>
          <p:nvPr>
            <p:ph idx="1"/>
          </p:nvPr>
        </p:nvSpPr>
        <p:spPr/>
        <p:txBody>
          <a:bodyPr/>
          <a:lstStyle/>
          <a:p>
            <a:r>
              <a:rPr lang="en-NZ" dirty="0" smtClean="0"/>
              <a:t>Uses variable length records without spanning</a:t>
            </a:r>
          </a:p>
          <a:p>
            <a:r>
              <a:rPr lang="en-NZ" dirty="0" smtClean="0"/>
              <a:t>Wasted space in most blocks because of the inability to use the remainder of a block if the next record is larger than the remaining unused space.</a:t>
            </a:r>
            <a:endParaRPr lang="en-NZ"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Blocking: </a:t>
            </a:r>
            <a:br>
              <a:rPr lang="en-US" dirty="0" smtClean="0"/>
            </a:br>
            <a:r>
              <a:rPr lang="en-US" dirty="0" smtClean="0"/>
              <a:t>Unspanned</a:t>
            </a:r>
            <a:endParaRPr lang="en-US" dirty="0"/>
          </a:p>
        </p:txBody>
      </p:sp>
      <p:pic>
        <p:nvPicPr>
          <p:cNvPr id="4" name="Content Placeholder 3" descr="Fig12_06c.gif"/>
          <p:cNvPicPr>
            <a:picLocks noGrp="1" noChangeAspect="1"/>
          </p:cNvPicPr>
          <p:nvPr>
            <p:ph idx="1"/>
          </p:nvPr>
        </p:nvPicPr>
        <p:blipFill>
          <a:blip r:embed="rId3"/>
          <a:stretch>
            <a:fillRect/>
          </a:stretch>
        </p:blipFill>
        <p:spPr>
          <a:xfrm>
            <a:off x="457200" y="1676400"/>
            <a:ext cx="8229600" cy="4127699"/>
          </a:xfr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dirty="0" smtClean="0">
                <a:solidFill>
                  <a:schemeClr val="accent1">
                    <a:lumMod val="75000"/>
                  </a:schemeClr>
                </a:solidFill>
              </a:rPr>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4189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Storage Management</a:t>
            </a:r>
            <a:endParaRPr lang="en-US" dirty="0"/>
          </a:p>
        </p:txBody>
      </p:sp>
      <p:sp>
        <p:nvSpPr>
          <p:cNvPr id="3" name="Content Placeholder 2"/>
          <p:cNvSpPr>
            <a:spLocks noGrp="1"/>
          </p:cNvSpPr>
          <p:nvPr>
            <p:ph idx="1"/>
          </p:nvPr>
        </p:nvSpPr>
        <p:spPr/>
        <p:txBody>
          <a:bodyPr/>
          <a:lstStyle/>
          <a:p>
            <a:r>
              <a:rPr lang="en-US" dirty="0" smtClean="0"/>
              <a:t>The Operating System is responsible for allocating blocks to files</a:t>
            </a:r>
          </a:p>
          <a:p>
            <a:r>
              <a:rPr lang="en-US" dirty="0" smtClean="0"/>
              <a:t>Two related issues</a:t>
            </a:r>
          </a:p>
          <a:p>
            <a:pPr lvl="1"/>
            <a:r>
              <a:rPr lang="en-US" dirty="0" smtClean="0"/>
              <a:t>Space must be allocated to files</a:t>
            </a:r>
          </a:p>
          <a:p>
            <a:pPr lvl="1"/>
            <a:r>
              <a:rPr lang="en-US" dirty="0" smtClean="0"/>
              <a:t>Must keep track of the space available for allocation</a:t>
            </a:r>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Terms</a:t>
            </a:r>
            <a:endParaRPr lang="en-NZ" dirty="0"/>
          </a:p>
        </p:txBody>
      </p:sp>
      <p:sp>
        <p:nvSpPr>
          <p:cNvPr id="3" name="Content Placeholder 2"/>
          <p:cNvSpPr>
            <a:spLocks noGrp="1"/>
          </p:cNvSpPr>
          <p:nvPr>
            <p:ph idx="1"/>
          </p:nvPr>
        </p:nvSpPr>
        <p:spPr/>
        <p:txBody>
          <a:bodyPr/>
          <a:lstStyle/>
          <a:p>
            <a:r>
              <a:rPr lang="en-NZ" dirty="0" smtClean="0"/>
              <a:t>Four terms are in common use when discussing files:</a:t>
            </a:r>
          </a:p>
          <a:p>
            <a:pPr lvl="1"/>
            <a:r>
              <a:rPr lang="en-NZ" dirty="0" smtClean="0"/>
              <a:t>Field</a:t>
            </a:r>
          </a:p>
          <a:p>
            <a:pPr lvl="1"/>
            <a:r>
              <a:rPr lang="en-NZ" dirty="0" smtClean="0"/>
              <a:t>Record</a:t>
            </a:r>
          </a:p>
          <a:p>
            <a:pPr lvl="1"/>
            <a:r>
              <a:rPr lang="en-NZ" dirty="0" smtClean="0"/>
              <a:t>File</a:t>
            </a:r>
          </a:p>
          <a:p>
            <a:pPr lvl="1"/>
            <a:r>
              <a:rPr lang="en-NZ" dirty="0" smtClean="0"/>
              <a:t>Database</a:t>
            </a:r>
            <a:endParaRPr lang="en-NZ"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 issues</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When a file is created – is the maximum space allocated at once?</a:t>
            </a:r>
          </a:p>
          <a:p>
            <a:pPr marL="514350" indent="-514350">
              <a:buFont typeface="+mj-lt"/>
              <a:buAutoNum type="arabicPeriod"/>
            </a:pPr>
            <a:r>
              <a:rPr lang="en-NZ" dirty="0" smtClean="0"/>
              <a:t>Space is added to a file in contiguous ‘portions’</a:t>
            </a:r>
          </a:p>
          <a:p>
            <a:pPr lvl="1"/>
            <a:r>
              <a:rPr lang="en-NZ" dirty="0" smtClean="0"/>
              <a:t>What size should be the ‘portion’?</a:t>
            </a:r>
          </a:p>
          <a:p>
            <a:pPr marL="514350" indent="-514350">
              <a:buFont typeface="+mj-lt"/>
              <a:buAutoNum type="arabicPeriod"/>
            </a:pPr>
            <a:r>
              <a:rPr lang="en-NZ" dirty="0" smtClean="0"/>
              <a:t>What data structure should be used to keep track of the file portions?</a:t>
            </a:r>
          </a:p>
          <a:p>
            <a:pPr>
              <a:buNone/>
            </a:pPr>
            <a:endParaRPr lang="en-NZ"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Preallocation vs </a:t>
            </a:r>
            <a:br>
              <a:rPr lang="en-US" dirty="0" smtClean="0"/>
            </a:br>
            <a:r>
              <a:rPr lang="en-US" dirty="0" smtClean="0"/>
              <a:t>Dynamic Allocation</a:t>
            </a:r>
            <a:endParaRPr lang="en-US" dirty="0"/>
          </a:p>
        </p:txBody>
      </p:sp>
      <p:sp>
        <p:nvSpPr>
          <p:cNvPr id="3" name="Content Placeholder 2"/>
          <p:cNvSpPr>
            <a:spLocks noGrp="1"/>
          </p:cNvSpPr>
          <p:nvPr>
            <p:ph idx="1"/>
          </p:nvPr>
        </p:nvSpPr>
        <p:spPr/>
        <p:txBody>
          <a:bodyPr/>
          <a:lstStyle/>
          <a:p>
            <a:r>
              <a:rPr lang="en-US" dirty="0" smtClean="0"/>
              <a:t>Need the maximum size for the file at the time of creation</a:t>
            </a:r>
          </a:p>
          <a:p>
            <a:r>
              <a:rPr lang="en-US" dirty="0" smtClean="0"/>
              <a:t>Difficult to reliably estimate the maximum potential size of the file</a:t>
            </a:r>
          </a:p>
          <a:p>
            <a:r>
              <a:rPr lang="en-US" dirty="0" smtClean="0"/>
              <a:t>Tend to overestimated file size so as not to run out of space</a:t>
            </a:r>
          </a:p>
          <a:p>
            <a:endParaRPr 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Portion size</a:t>
            </a:r>
            <a:endParaRPr lang="en-NZ" dirty="0"/>
          </a:p>
        </p:txBody>
      </p:sp>
      <p:sp>
        <p:nvSpPr>
          <p:cNvPr id="3" name="Content Placeholder 2"/>
          <p:cNvSpPr>
            <a:spLocks noGrp="1"/>
          </p:cNvSpPr>
          <p:nvPr>
            <p:ph idx="1"/>
          </p:nvPr>
        </p:nvSpPr>
        <p:spPr/>
        <p:txBody>
          <a:bodyPr/>
          <a:lstStyle/>
          <a:p>
            <a:r>
              <a:rPr lang="en-NZ" dirty="0" smtClean="0"/>
              <a:t>Two extremes:</a:t>
            </a:r>
          </a:p>
          <a:p>
            <a:pPr lvl="1"/>
            <a:r>
              <a:rPr lang="en-NZ" dirty="0" smtClean="0"/>
              <a:t>Portion large enough to hold entire file is allocated</a:t>
            </a:r>
          </a:p>
          <a:p>
            <a:pPr lvl="1"/>
            <a:r>
              <a:rPr lang="en-NZ" dirty="0" smtClean="0"/>
              <a:t>Allocate space one block at a time</a:t>
            </a:r>
          </a:p>
          <a:p>
            <a:r>
              <a:rPr lang="en-NZ" dirty="0" smtClean="0"/>
              <a:t>Trade-off between efficiency from the point of view of a single file, or the overall system efficiency</a:t>
            </a:r>
            <a:endParaRPr lang="en-NZ"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 Method</a:t>
            </a:r>
            <a:endParaRPr lang="en-NZ" dirty="0"/>
          </a:p>
        </p:txBody>
      </p:sp>
      <p:sp>
        <p:nvSpPr>
          <p:cNvPr id="3" name="Content Placeholder 2"/>
          <p:cNvSpPr>
            <a:spLocks noGrp="1"/>
          </p:cNvSpPr>
          <p:nvPr>
            <p:ph idx="1"/>
          </p:nvPr>
        </p:nvSpPr>
        <p:spPr/>
        <p:txBody>
          <a:bodyPr/>
          <a:lstStyle/>
          <a:p>
            <a:r>
              <a:rPr lang="en-NZ" dirty="0" smtClean="0"/>
              <a:t>Three methods are in common use: </a:t>
            </a:r>
          </a:p>
          <a:p>
            <a:pPr lvl="1"/>
            <a:r>
              <a:rPr lang="en-NZ" dirty="0" smtClean="0"/>
              <a:t>contiguous, </a:t>
            </a:r>
          </a:p>
          <a:p>
            <a:pPr lvl="1"/>
            <a:r>
              <a:rPr lang="en-NZ" dirty="0" smtClean="0"/>
              <a:t>chained, and </a:t>
            </a:r>
          </a:p>
          <a:p>
            <a:pPr lvl="1"/>
            <a:r>
              <a:rPr lang="en-NZ" dirty="0" smtClean="0"/>
              <a:t>indexed.</a:t>
            </a:r>
            <a:endParaRPr lang="en-NZ"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Allocation</a:t>
            </a:r>
            <a:endParaRPr lang="en-US" dirty="0"/>
          </a:p>
        </p:txBody>
      </p:sp>
      <p:sp>
        <p:nvSpPr>
          <p:cNvPr id="3" name="Content Placeholder 2"/>
          <p:cNvSpPr>
            <a:spLocks noGrp="1"/>
          </p:cNvSpPr>
          <p:nvPr>
            <p:ph idx="1"/>
          </p:nvPr>
        </p:nvSpPr>
        <p:spPr/>
        <p:txBody>
          <a:bodyPr/>
          <a:lstStyle/>
          <a:p>
            <a:r>
              <a:rPr lang="en-US" dirty="0" smtClean="0"/>
              <a:t>Single set of blocks is allocated to a file at the time of creation</a:t>
            </a:r>
          </a:p>
          <a:p>
            <a:r>
              <a:rPr lang="en-US" dirty="0" smtClean="0"/>
              <a:t>Only a single entry in the file allocation table</a:t>
            </a:r>
          </a:p>
          <a:p>
            <a:pPr lvl="1"/>
            <a:r>
              <a:rPr lang="en-US" dirty="0" smtClean="0"/>
              <a:t>Starting block and length of the file</a:t>
            </a:r>
          </a:p>
          <a:p>
            <a:r>
              <a:rPr lang="en-US" dirty="0" smtClean="0"/>
              <a:t>External fragmentation will occur</a:t>
            </a:r>
          </a:p>
          <a:p>
            <a:pPr lvl="1"/>
            <a:r>
              <a:rPr lang="en-US" dirty="0" smtClean="0"/>
              <a:t>Need to perform compaction</a:t>
            </a:r>
          </a:p>
          <a:p>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a:t>
            </a:r>
            <a:br>
              <a:rPr lang="en-US" dirty="0" smtClean="0"/>
            </a:br>
            <a:r>
              <a:rPr lang="en-US" dirty="0" smtClean="0"/>
              <a:t>File Allocation</a:t>
            </a:r>
            <a:endParaRPr lang="en-US" dirty="0"/>
          </a:p>
        </p:txBody>
      </p:sp>
      <p:pic>
        <p:nvPicPr>
          <p:cNvPr id="4" name="Content Placeholder 3" descr="Fig12_07.gif"/>
          <p:cNvPicPr>
            <a:picLocks noGrp="1" noChangeAspect="1"/>
          </p:cNvPicPr>
          <p:nvPr>
            <p:ph idx="1"/>
          </p:nvPr>
        </p:nvPicPr>
        <p:blipFill>
          <a:blip r:embed="rId3"/>
          <a:stretch>
            <a:fillRect/>
          </a:stretch>
        </p:blipFill>
        <p:spPr>
          <a:xfrm>
            <a:off x="1492754" y="1600200"/>
            <a:ext cx="6537476" cy="5257800"/>
          </a:xfrm>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fragmentation</a:t>
            </a:r>
            <a:endParaRPr lang="en-US" dirty="0"/>
          </a:p>
        </p:txBody>
      </p:sp>
      <p:pic>
        <p:nvPicPr>
          <p:cNvPr id="4" name="Content Placeholder 3" descr="Fig12_08.gif"/>
          <p:cNvPicPr>
            <a:picLocks noGrp="1" noChangeAspect="1"/>
          </p:cNvPicPr>
          <p:nvPr>
            <p:ph idx="1"/>
          </p:nvPr>
        </p:nvPicPr>
        <p:blipFill>
          <a:blip r:embed="rId3"/>
          <a:stretch>
            <a:fillRect/>
          </a:stretch>
        </p:blipFill>
        <p:spPr>
          <a:xfrm>
            <a:off x="1108489" y="1219200"/>
            <a:ext cx="7459870" cy="5334000"/>
          </a:xfr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a:t>
            </a:r>
            <a:endParaRPr lang="en-US" dirty="0"/>
          </a:p>
        </p:txBody>
      </p:sp>
      <p:sp>
        <p:nvSpPr>
          <p:cNvPr id="3" name="Content Placeholder 2"/>
          <p:cNvSpPr>
            <a:spLocks noGrp="1"/>
          </p:cNvSpPr>
          <p:nvPr>
            <p:ph idx="1"/>
          </p:nvPr>
        </p:nvSpPr>
        <p:spPr/>
        <p:txBody>
          <a:bodyPr/>
          <a:lstStyle/>
          <a:p>
            <a:r>
              <a:rPr lang="en-US" dirty="0" smtClean="0"/>
              <a:t>Allocation on basis of individual block</a:t>
            </a:r>
          </a:p>
          <a:p>
            <a:r>
              <a:rPr lang="en-US" dirty="0" smtClean="0"/>
              <a:t>Each block contains a pointer to the next block in the chain</a:t>
            </a:r>
          </a:p>
          <a:p>
            <a:r>
              <a:rPr lang="en-US" dirty="0" smtClean="0"/>
              <a:t>Only single entry in the file allocation table</a:t>
            </a:r>
          </a:p>
          <a:p>
            <a:pPr lvl="1"/>
            <a:r>
              <a:rPr lang="en-US" dirty="0" smtClean="0"/>
              <a:t>Starting block and length of file</a:t>
            </a:r>
          </a:p>
          <a:p>
            <a:r>
              <a:rPr lang="en-US" dirty="0" smtClean="0"/>
              <a:t>No external fragmentation</a:t>
            </a:r>
          </a:p>
          <a:p>
            <a:r>
              <a:rPr lang="en-US" dirty="0" smtClean="0"/>
              <a:t>Best for sequential files</a:t>
            </a:r>
          </a:p>
          <a:p>
            <a:endParaRPr lang="en-US" dirty="0" smtClean="0"/>
          </a:p>
          <a:p>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a:t>
            </a:r>
            <a:endParaRPr lang="en-US" dirty="0"/>
          </a:p>
        </p:txBody>
      </p:sp>
      <p:pic>
        <p:nvPicPr>
          <p:cNvPr id="4" name="Content Placeholder 3" descr="Fig12_09.gif"/>
          <p:cNvPicPr>
            <a:picLocks noGrp="1" noChangeAspect="1"/>
          </p:cNvPicPr>
          <p:nvPr>
            <p:ph idx="1"/>
          </p:nvPr>
        </p:nvPicPr>
        <p:blipFill>
          <a:blip r:embed="rId3"/>
          <a:stretch>
            <a:fillRect/>
          </a:stretch>
        </p:blipFill>
        <p:spPr>
          <a:xfrm>
            <a:off x="1663238" y="1219200"/>
            <a:ext cx="6265026" cy="5334000"/>
          </a:xfrm>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 Consolidation</a:t>
            </a:r>
            <a:endParaRPr lang="en-US" dirty="0"/>
          </a:p>
        </p:txBody>
      </p:sp>
      <p:pic>
        <p:nvPicPr>
          <p:cNvPr id="4" name="Content Placeholder 3" descr="Fig12_10.gif"/>
          <p:cNvPicPr>
            <a:picLocks noGrp="1" noChangeAspect="1"/>
          </p:cNvPicPr>
          <p:nvPr>
            <p:ph idx="1"/>
          </p:nvPr>
        </p:nvPicPr>
        <p:blipFill>
          <a:blip r:embed="rId3"/>
          <a:stretch>
            <a:fillRect/>
          </a:stretch>
        </p:blipFill>
        <p:spPr>
          <a:xfrm>
            <a:off x="1305422" y="1524000"/>
            <a:ext cx="7035705" cy="5334000"/>
          </a:xfr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and Records</a:t>
            </a:r>
            <a:endParaRPr lang="en-US" dirty="0"/>
          </a:p>
        </p:txBody>
      </p:sp>
      <p:sp>
        <p:nvSpPr>
          <p:cNvPr id="3" name="Content Placeholder 2"/>
          <p:cNvSpPr>
            <a:spLocks noGrp="1"/>
          </p:cNvSpPr>
          <p:nvPr>
            <p:ph idx="1"/>
          </p:nvPr>
        </p:nvSpPr>
        <p:spPr/>
        <p:txBody>
          <a:bodyPr/>
          <a:lstStyle/>
          <a:p>
            <a:r>
              <a:rPr lang="en-US" dirty="0" smtClean="0"/>
              <a:t>Fields</a:t>
            </a:r>
          </a:p>
          <a:p>
            <a:pPr lvl="1"/>
            <a:r>
              <a:rPr lang="en-US" dirty="0" smtClean="0"/>
              <a:t>Basic element of data</a:t>
            </a:r>
          </a:p>
          <a:p>
            <a:pPr lvl="1"/>
            <a:r>
              <a:rPr lang="en-US" dirty="0" smtClean="0"/>
              <a:t>Contains a single value</a:t>
            </a:r>
          </a:p>
          <a:p>
            <a:pPr lvl="1"/>
            <a:r>
              <a:rPr lang="en-US" dirty="0" smtClean="0"/>
              <a:t>Characterized by its length and data type</a:t>
            </a:r>
          </a:p>
          <a:p>
            <a:r>
              <a:rPr lang="en-US" dirty="0" smtClean="0"/>
              <a:t>Records</a:t>
            </a:r>
          </a:p>
          <a:p>
            <a:pPr lvl="1"/>
            <a:r>
              <a:rPr lang="en-US" dirty="0" smtClean="0"/>
              <a:t>Collection of related fields</a:t>
            </a:r>
          </a:p>
          <a:p>
            <a:pPr lvl="1"/>
            <a:r>
              <a:rPr lang="en-US" dirty="0" smtClean="0"/>
              <a:t>Treated as a unit</a:t>
            </a:r>
          </a:p>
          <a:p>
            <a:pPr>
              <a:buNone/>
            </a:pPr>
            <a:endParaRPr lang="en-US"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Allocation</a:t>
            </a:r>
            <a:endParaRPr lang="en-US" dirty="0"/>
          </a:p>
        </p:txBody>
      </p:sp>
      <p:sp>
        <p:nvSpPr>
          <p:cNvPr id="3" name="Content Placeholder 2"/>
          <p:cNvSpPr>
            <a:spLocks noGrp="1"/>
          </p:cNvSpPr>
          <p:nvPr>
            <p:ph idx="1"/>
          </p:nvPr>
        </p:nvSpPr>
        <p:spPr/>
        <p:txBody>
          <a:bodyPr/>
          <a:lstStyle/>
          <a:p>
            <a:r>
              <a:rPr lang="en-US" dirty="0" smtClean="0"/>
              <a:t>File allocation table contains a separate one-level index for each file</a:t>
            </a:r>
          </a:p>
          <a:p>
            <a:r>
              <a:rPr lang="en-US" dirty="0" smtClean="0"/>
              <a:t>The index has one entry for each portion allocated to the file</a:t>
            </a:r>
          </a:p>
          <a:p>
            <a:r>
              <a:rPr lang="en-US" dirty="0" smtClean="0"/>
              <a:t>The file allocation table contains block number for the index</a:t>
            </a:r>
          </a:p>
          <a:p>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Indexed Allocation </a:t>
            </a:r>
            <a:br>
              <a:rPr lang="en-NZ" dirty="0" smtClean="0"/>
            </a:br>
            <a:r>
              <a:rPr lang="en-NZ" dirty="0" smtClean="0"/>
              <a:t>Method</a:t>
            </a:r>
            <a:endParaRPr lang="en-NZ" dirty="0"/>
          </a:p>
        </p:txBody>
      </p:sp>
      <p:sp>
        <p:nvSpPr>
          <p:cNvPr id="3" name="Content Placeholder 2"/>
          <p:cNvSpPr>
            <a:spLocks noGrp="1"/>
          </p:cNvSpPr>
          <p:nvPr>
            <p:ph idx="1"/>
          </p:nvPr>
        </p:nvSpPr>
        <p:spPr/>
        <p:txBody>
          <a:bodyPr/>
          <a:lstStyle/>
          <a:p>
            <a:r>
              <a:rPr lang="en-NZ" dirty="0" smtClean="0"/>
              <a:t>Allocation may be either</a:t>
            </a:r>
          </a:p>
          <a:p>
            <a:pPr lvl="1"/>
            <a:r>
              <a:rPr lang="en-NZ" dirty="0" smtClean="0"/>
              <a:t>Fixed size blocks or </a:t>
            </a:r>
          </a:p>
          <a:p>
            <a:pPr lvl="1"/>
            <a:r>
              <a:rPr lang="en-NZ" dirty="0" smtClean="0"/>
              <a:t>Variable sized blocks</a:t>
            </a:r>
          </a:p>
          <a:p>
            <a:r>
              <a:rPr lang="en-NZ" dirty="0" smtClean="0"/>
              <a:t>Allocating by blocks eliminates external fragmentation</a:t>
            </a:r>
          </a:p>
          <a:p>
            <a:r>
              <a:rPr lang="en-NZ" dirty="0" smtClean="0"/>
              <a:t>Variable sized blocks improves locality</a:t>
            </a:r>
          </a:p>
          <a:p>
            <a:r>
              <a:rPr lang="en-NZ" dirty="0" smtClean="0"/>
              <a:t>Both cases require occasional consolidation</a:t>
            </a:r>
            <a:endParaRPr lang="en-NZ"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Indexed allocation </a:t>
            </a:r>
            <a:br>
              <a:rPr lang="en-NZ" dirty="0" smtClean="0"/>
            </a:br>
            <a:r>
              <a:rPr lang="en-NZ" dirty="0" smtClean="0"/>
              <a:t>with Block Portions</a:t>
            </a:r>
            <a:endParaRPr lang="en-NZ" dirty="0"/>
          </a:p>
        </p:txBody>
      </p:sp>
      <p:pic>
        <p:nvPicPr>
          <p:cNvPr id="1026" name="Picture 2"/>
          <p:cNvPicPr>
            <a:picLocks noGrp="1" noChangeAspect="1" noChangeArrowheads="1"/>
          </p:cNvPicPr>
          <p:nvPr>
            <p:ph idx="1"/>
          </p:nvPr>
        </p:nvPicPr>
        <p:blipFill>
          <a:blip r:embed="rId2"/>
          <a:srcRect/>
          <a:stretch>
            <a:fillRect/>
          </a:stretch>
        </p:blipFill>
        <p:spPr bwMode="auto">
          <a:xfrm>
            <a:off x="1157287" y="1900237"/>
            <a:ext cx="6829425" cy="4352925"/>
          </a:xfrm>
          <a:prstGeom prst="rect">
            <a:avLst/>
          </a:prstGeom>
          <a:noFill/>
          <a:ln w="9525">
            <a:noFill/>
            <a:miter lim="800000"/>
            <a:headEnd/>
            <a:tailEnd/>
          </a:ln>
          <a:effectLst/>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Allocation with</a:t>
            </a:r>
            <a:br>
              <a:rPr lang="en-US" dirty="0" smtClean="0"/>
            </a:br>
            <a:r>
              <a:rPr lang="en-US" dirty="0" smtClean="0"/>
              <a:t> Variable Length Portions</a:t>
            </a:r>
            <a:endParaRPr lang="en-US" dirty="0"/>
          </a:p>
        </p:txBody>
      </p:sp>
      <p:pic>
        <p:nvPicPr>
          <p:cNvPr id="4" name="Content Placeholder 3" descr="Fig12_12.gif"/>
          <p:cNvPicPr>
            <a:picLocks noGrp="1" noChangeAspect="1"/>
          </p:cNvPicPr>
          <p:nvPr>
            <p:ph idx="1"/>
          </p:nvPr>
        </p:nvPicPr>
        <p:blipFill>
          <a:blip r:embed="rId3"/>
          <a:stretch>
            <a:fillRect/>
          </a:stretch>
        </p:blipFill>
        <p:spPr>
          <a:xfrm>
            <a:off x="1083786" y="1600200"/>
            <a:ext cx="7513076" cy="5334000"/>
          </a:xfrm>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Free </a:t>
            </a:r>
            <a:br>
              <a:rPr lang="en-NZ" dirty="0" smtClean="0"/>
            </a:br>
            <a:r>
              <a:rPr lang="en-NZ" dirty="0" smtClean="0"/>
              <a:t>Space Management</a:t>
            </a:r>
            <a:endParaRPr lang="en-NZ" dirty="0"/>
          </a:p>
        </p:txBody>
      </p:sp>
      <p:sp>
        <p:nvSpPr>
          <p:cNvPr id="3" name="Content Placeholder 2"/>
          <p:cNvSpPr>
            <a:spLocks noGrp="1"/>
          </p:cNvSpPr>
          <p:nvPr>
            <p:ph idx="1"/>
          </p:nvPr>
        </p:nvSpPr>
        <p:spPr/>
        <p:txBody>
          <a:bodyPr/>
          <a:lstStyle/>
          <a:p>
            <a:r>
              <a:rPr lang="en-NZ" dirty="0" smtClean="0"/>
              <a:t>Just as allocated space must be managed, so must the unallocated space</a:t>
            </a:r>
          </a:p>
          <a:p>
            <a:r>
              <a:rPr lang="en-NZ" dirty="0" smtClean="0"/>
              <a:t>To perform file allocation, we need to know which blocks are available.</a:t>
            </a:r>
          </a:p>
          <a:p>
            <a:r>
              <a:rPr lang="en-NZ" dirty="0" smtClean="0"/>
              <a:t>We need a disk allocation table in addition to a file allocation table</a:t>
            </a:r>
            <a:endParaRPr lang="en-NZ"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Bit Tables</a:t>
            </a:r>
            <a:endParaRPr lang="en-NZ" dirty="0"/>
          </a:p>
        </p:txBody>
      </p:sp>
      <p:sp>
        <p:nvSpPr>
          <p:cNvPr id="3" name="Content Placeholder 2"/>
          <p:cNvSpPr>
            <a:spLocks noGrp="1"/>
          </p:cNvSpPr>
          <p:nvPr>
            <p:ph idx="1"/>
          </p:nvPr>
        </p:nvSpPr>
        <p:spPr/>
        <p:txBody>
          <a:bodyPr/>
          <a:lstStyle/>
          <a:p>
            <a:r>
              <a:rPr lang="en-NZ" dirty="0" smtClean="0"/>
              <a:t>This method uses a vector containing one bit for each block on the disk. </a:t>
            </a:r>
          </a:p>
          <a:p>
            <a:r>
              <a:rPr lang="en-NZ" dirty="0" smtClean="0"/>
              <a:t>Each entry of a 0 corresponds to a free block, </a:t>
            </a:r>
          </a:p>
          <a:p>
            <a:pPr lvl="1"/>
            <a:r>
              <a:rPr lang="en-NZ" dirty="0" smtClean="0"/>
              <a:t>and each 1 corresponds to a block in use.</a:t>
            </a:r>
          </a:p>
          <a:p>
            <a:r>
              <a:rPr lang="en-NZ" dirty="0" smtClean="0"/>
              <a:t>Advantages:</a:t>
            </a:r>
          </a:p>
          <a:p>
            <a:pPr lvl="1"/>
            <a:r>
              <a:rPr lang="en-NZ" dirty="0" smtClean="0"/>
              <a:t>Works well with any file allocation method</a:t>
            </a:r>
          </a:p>
          <a:p>
            <a:pPr lvl="1"/>
            <a:r>
              <a:rPr lang="en-NZ" dirty="0" smtClean="0"/>
              <a:t>Small as possible</a:t>
            </a:r>
          </a:p>
          <a:p>
            <a:endParaRPr lang="en-NZ" dirty="0" smtClean="0"/>
          </a:p>
          <a:p>
            <a:endParaRPr lang="en-NZ"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Chained Free Portions </a:t>
            </a:r>
            <a:endParaRPr lang="en-NZ" dirty="0"/>
          </a:p>
        </p:txBody>
      </p:sp>
      <p:sp>
        <p:nvSpPr>
          <p:cNvPr id="3" name="Content Placeholder 2"/>
          <p:cNvSpPr>
            <a:spLocks noGrp="1"/>
          </p:cNvSpPr>
          <p:nvPr>
            <p:ph idx="1"/>
          </p:nvPr>
        </p:nvSpPr>
        <p:spPr/>
        <p:txBody>
          <a:bodyPr/>
          <a:lstStyle/>
          <a:p>
            <a:r>
              <a:rPr lang="en-NZ" dirty="0" smtClean="0"/>
              <a:t>The free portions may be chained together by using a pointer and length value in each free portion. </a:t>
            </a:r>
          </a:p>
          <a:p>
            <a:r>
              <a:rPr lang="en-NZ" dirty="0" smtClean="0"/>
              <a:t>Negligible space overhead</a:t>
            </a:r>
          </a:p>
          <a:p>
            <a:r>
              <a:rPr lang="en-NZ" dirty="0" smtClean="0"/>
              <a:t>Suited to all file allocation methods</a:t>
            </a:r>
          </a:p>
          <a:p>
            <a:r>
              <a:rPr lang="en-NZ" dirty="0" smtClean="0"/>
              <a:t>Leads to fragmentation</a:t>
            </a:r>
            <a:endParaRPr lang="en-NZ"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Indexing</a:t>
            </a:r>
            <a:endParaRPr lang="en-NZ" dirty="0"/>
          </a:p>
        </p:txBody>
      </p:sp>
      <p:sp>
        <p:nvSpPr>
          <p:cNvPr id="3" name="Content Placeholder 2"/>
          <p:cNvSpPr>
            <a:spLocks noGrp="1"/>
          </p:cNvSpPr>
          <p:nvPr>
            <p:ph idx="1"/>
          </p:nvPr>
        </p:nvSpPr>
        <p:spPr/>
        <p:txBody>
          <a:bodyPr/>
          <a:lstStyle/>
          <a:p>
            <a:r>
              <a:rPr lang="en-NZ" dirty="0" smtClean="0"/>
              <a:t>treats free space as a file and uses an index table as it would for file allocation</a:t>
            </a:r>
          </a:p>
          <a:p>
            <a:r>
              <a:rPr lang="en-NZ" dirty="0" smtClean="0"/>
              <a:t>For efficiency, the index should be on the basis of variable-size portions rather than blocks.</a:t>
            </a:r>
          </a:p>
          <a:p>
            <a:pPr lvl="1"/>
            <a:r>
              <a:rPr lang="en-NZ" dirty="0" smtClean="0"/>
              <a:t> Thus, there is one entry in the table for every free portion on the disk.</a:t>
            </a:r>
          </a:p>
          <a:p>
            <a:r>
              <a:rPr lang="en-NZ" dirty="0" smtClean="0"/>
              <a:t> This approach provides efficient support for all of the file allocation methods.</a:t>
            </a:r>
          </a:p>
          <a:p>
            <a:endParaRPr lang="en-NZ"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Free Block List </a:t>
            </a:r>
            <a:endParaRPr lang="en-NZ" dirty="0"/>
          </a:p>
        </p:txBody>
      </p:sp>
      <p:sp>
        <p:nvSpPr>
          <p:cNvPr id="3" name="Content Placeholder 2"/>
          <p:cNvSpPr>
            <a:spLocks noGrp="1"/>
          </p:cNvSpPr>
          <p:nvPr>
            <p:ph idx="1"/>
          </p:nvPr>
        </p:nvSpPr>
        <p:spPr/>
        <p:txBody>
          <a:bodyPr/>
          <a:lstStyle/>
          <a:p>
            <a:r>
              <a:rPr lang="en-NZ" dirty="0" smtClean="0"/>
              <a:t>Each block is assigned a number sequentially </a:t>
            </a:r>
          </a:p>
          <a:p>
            <a:pPr lvl="1"/>
            <a:r>
              <a:rPr lang="en-NZ" dirty="0" smtClean="0"/>
              <a:t>the list of the numbers of all free blocks is maintained in a reserved portion of the disk. </a:t>
            </a:r>
          </a:p>
          <a:p>
            <a:endParaRPr lang="en-NZ"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Volumes</a:t>
            </a:r>
            <a:endParaRPr lang="en-NZ" dirty="0"/>
          </a:p>
        </p:txBody>
      </p:sp>
      <p:sp>
        <p:nvSpPr>
          <p:cNvPr id="3" name="Content Placeholder 2"/>
          <p:cNvSpPr>
            <a:spLocks noGrp="1"/>
          </p:cNvSpPr>
          <p:nvPr>
            <p:ph idx="1"/>
          </p:nvPr>
        </p:nvSpPr>
        <p:spPr/>
        <p:txBody>
          <a:bodyPr/>
          <a:lstStyle/>
          <a:p>
            <a:r>
              <a:rPr lang="en-NZ" sz="2800" dirty="0" smtClean="0"/>
              <a:t>A collection of addressable sectors in secondary memory that an OS or application can use for data storage.</a:t>
            </a:r>
          </a:p>
          <a:p>
            <a:r>
              <a:rPr lang="en-NZ" sz="2800" dirty="0" smtClean="0"/>
              <a:t>The sectors in a volume need not be consecutive on a physical storage device;</a:t>
            </a:r>
          </a:p>
          <a:p>
            <a:pPr lvl="1"/>
            <a:r>
              <a:rPr lang="en-NZ" sz="2400" dirty="0" smtClean="0"/>
              <a:t>instead they need only appear that way to the OS or application. </a:t>
            </a:r>
          </a:p>
          <a:p>
            <a:r>
              <a:rPr lang="en-NZ" sz="2800" dirty="0" smtClean="0"/>
              <a:t>A volume may be the result of assembling and merging smaller volumes.</a:t>
            </a:r>
            <a:endParaRPr lang="en-NZ" sz="28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Database</a:t>
            </a:r>
            <a:endParaRPr lang="en-US" dirty="0"/>
          </a:p>
        </p:txBody>
      </p:sp>
      <p:sp>
        <p:nvSpPr>
          <p:cNvPr id="3" name="Content Placeholder 2"/>
          <p:cNvSpPr>
            <a:spLocks noGrp="1"/>
          </p:cNvSpPr>
          <p:nvPr>
            <p:ph idx="1"/>
          </p:nvPr>
        </p:nvSpPr>
        <p:spPr/>
        <p:txBody>
          <a:bodyPr/>
          <a:lstStyle/>
          <a:p>
            <a:r>
              <a:rPr lang="en-US" dirty="0" smtClean="0"/>
              <a:t>File</a:t>
            </a:r>
          </a:p>
          <a:p>
            <a:pPr lvl="1"/>
            <a:r>
              <a:rPr lang="en-US" dirty="0" smtClean="0"/>
              <a:t>Have file names</a:t>
            </a:r>
          </a:p>
          <a:p>
            <a:pPr lvl="1"/>
            <a:r>
              <a:rPr lang="en-US" dirty="0" smtClean="0"/>
              <a:t>Is a collection of similar records</a:t>
            </a:r>
          </a:p>
          <a:p>
            <a:pPr lvl="1"/>
            <a:r>
              <a:rPr lang="en-US" dirty="0" smtClean="0"/>
              <a:t>Treated as a single entity</a:t>
            </a:r>
          </a:p>
          <a:p>
            <a:pPr lvl="1"/>
            <a:r>
              <a:rPr lang="en-US" dirty="0" smtClean="0"/>
              <a:t>May implement access control mechanisms</a:t>
            </a:r>
          </a:p>
          <a:p>
            <a:r>
              <a:rPr lang="en-US" dirty="0" smtClean="0"/>
              <a:t>Database</a:t>
            </a:r>
          </a:p>
          <a:p>
            <a:pPr lvl="1"/>
            <a:r>
              <a:rPr lang="en-US" dirty="0" smtClean="0"/>
              <a:t>Collection of related data</a:t>
            </a:r>
          </a:p>
          <a:p>
            <a:pPr lvl="1"/>
            <a:r>
              <a:rPr lang="en-US" dirty="0" smtClean="0"/>
              <a:t>Relationships exist among elements</a:t>
            </a:r>
          </a:p>
          <a:p>
            <a:pPr lvl="1"/>
            <a:r>
              <a:rPr lang="en-US" dirty="0" smtClean="0"/>
              <a:t>Consists of one or more files</a:t>
            </a:r>
          </a:p>
          <a:p>
            <a:pPr lvl="1"/>
            <a:endParaRPr lang="en-US" dirty="0" smtClean="0"/>
          </a:p>
          <a:p>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dirty="0" smtClean="0">
                <a:solidFill>
                  <a:schemeClr val="accent1">
                    <a:lumMod val="75000"/>
                  </a:schemeClr>
                </a:solidFill>
              </a:rPr>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4570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Access Control</a:t>
            </a:r>
            <a:endParaRPr lang="en-NZ" dirty="0"/>
          </a:p>
        </p:txBody>
      </p:sp>
      <p:sp>
        <p:nvSpPr>
          <p:cNvPr id="3" name="Content Placeholder 2"/>
          <p:cNvSpPr>
            <a:spLocks noGrp="1"/>
          </p:cNvSpPr>
          <p:nvPr>
            <p:ph idx="1"/>
          </p:nvPr>
        </p:nvSpPr>
        <p:spPr/>
        <p:txBody>
          <a:bodyPr/>
          <a:lstStyle/>
          <a:p>
            <a:r>
              <a:rPr lang="en-NZ" dirty="0" smtClean="0"/>
              <a:t>By successfully logging on to a system, the user is identified</a:t>
            </a:r>
          </a:p>
          <a:p>
            <a:r>
              <a:rPr lang="en-NZ" dirty="0" smtClean="0"/>
              <a:t>The OS can then enforce rules</a:t>
            </a:r>
          </a:p>
          <a:p>
            <a:pPr lvl="1"/>
            <a:r>
              <a:rPr lang="en-NZ" dirty="0" smtClean="0"/>
              <a:t>Granting access to files and applications (or denying)</a:t>
            </a:r>
          </a:p>
          <a:p>
            <a:r>
              <a:rPr lang="en-NZ" dirty="0" smtClean="0"/>
              <a:t>The OS needs a rule-set to enforce</a:t>
            </a:r>
            <a:endParaRPr lang="en-NZ"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Access Matrix</a:t>
            </a:r>
            <a:endParaRPr lang="en-NZ" dirty="0"/>
          </a:p>
        </p:txBody>
      </p:sp>
      <p:sp>
        <p:nvSpPr>
          <p:cNvPr id="3" name="Content Placeholder 2"/>
          <p:cNvSpPr>
            <a:spLocks noGrp="1"/>
          </p:cNvSpPr>
          <p:nvPr>
            <p:ph idx="1"/>
          </p:nvPr>
        </p:nvSpPr>
        <p:spPr/>
        <p:txBody>
          <a:bodyPr/>
          <a:lstStyle/>
          <a:p>
            <a:r>
              <a:rPr lang="en-NZ" dirty="0" smtClean="0"/>
              <a:t>One such rule set is an Access Matrix</a:t>
            </a:r>
            <a:endParaRPr lang="en-NZ" dirty="0"/>
          </a:p>
        </p:txBody>
      </p:sp>
      <p:pic>
        <p:nvPicPr>
          <p:cNvPr id="4" name="Content Placeholder 3" descr="Fig12_13a.gif"/>
          <p:cNvPicPr>
            <a:picLocks noChangeAspect="1"/>
          </p:cNvPicPr>
          <p:nvPr/>
        </p:nvPicPr>
        <p:blipFill>
          <a:blip r:embed="rId3"/>
          <a:stretch>
            <a:fillRect/>
          </a:stretch>
        </p:blipFill>
        <p:spPr bwMode="auto">
          <a:xfrm>
            <a:off x="914400" y="2514600"/>
            <a:ext cx="6947811" cy="3167062"/>
          </a:xfrm>
          <a:prstGeom prst="rect">
            <a:avLst/>
          </a:prstGeom>
          <a:noFill/>
          <a:ln w="9525">
            <a:noFill/>
            <a:miter lim="800000"/>
            <a:headEnd/>
            <a:tailEnd/>
          </a:ln>
        </p:spPr>
      </p:pic>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Access Control Lists</a:t>
            </a:r>
            <a:endParaRPr lang="en-NZ" dirty="0"/>
          </a:p>
        </p:txBody>
      </p:sp>
      <p:sp>
        <p:nvSpPr>
          <p:cNvPr id="3" name="Content Placeholder 2"/>
          <p:cNvSpPr>
            <a:spLocks noGrp="1"/>
          </p:cNvSpPr>
          <p:nvPr>
            <p:ph idx="1"/>
          </p:nvPr>
        </p:nvSpPr>
        <p:spPr>
          <a:xfrm>
            <a:off x="457200" y="1600200"/>
            <a:ext cx="4876800" cy="4953000"/>
          </a:xfrm>
        </p:spPr>
        <p:txBody>
          <a:bodyPr/>
          <a:lstStyle/>
          <a:p>
            <a:r>
              <a:rPr lang="en-NZ" dirty="0" smtClean="0"/>
              <a:t>A matrix may be decomposed by columns</a:t>
            </a:r>
          </a:p>
          <a:p>
            <a:r>
              <a:rPr lang="en-NZ" dirty="0" smtClean="0"/>
              <a:t>Giving an Access Control List (ACL) for each file.</a:t>
            </a:r>
            <a:endParaRPr lang="en-NZ" dirty="0"/>
          </a:p>
        </p:txBody>
      </p:sp>
      <p:pic>
        <p:nvPicPr>
          <p:cNvPr id="4" name="Content Placeholder 3" descr="Fig12_13b.gif"/>
          <p:cNvPicPr>
            <a:picLocks noChangeAspect="1"/>
          </p:cNvPicPr>
          <p:nvPr/>
        </p:nvPicPr>
        <p:blipFill>
          <a:blip r:embed="rId3"/>
          <a:stretch>
            <a:fillRect/>
          </a:stretch>
        </p:blipFill>
        <p:spPr bwMode="auto">
          <a:xfrm>
            <a:off x="4800600" y="1371600"/>
            <a:ext cx="4114800" cy="5186363"/>
          </a:xfrm>
          <a:prstGeom prst="rect">
            <a:avLst/>
          </a:prstGeom>
          <a:noFill/>
          <a:ln w="9525">
            <a:noFill/>
            <a:miter lim="800000"/>
            <a:headEnd/>
            <a:tailEnd/>
          </a:ln>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Capability Lists</a:t>
            </a:r>
            <a:endParaRPr lang="en-NZ" dirty="0"/>
          </a:p>
        </p:txBody>
      </p:sp>
      <p:sp>
        <p:nvSpPr>
          <p:cNvPr id="3" name="Content Placeholder 2"/>
          <p:cNvSpPr>
            <a:spLocks noGrp="1"/>
          </p:cNvSpPr>
          <p:nvPr>
            <p:ph idx="1"/>
          </p:nvPr>
        </p:nvSpPr>
        <p:spPr>
          <a:xfrm>
            <a:off x="457200" y="1600200"/>
            <a:ext cx="4191000" cy="4953000"/>
          </a:xfrm>
        </p:spPr>
        <p:txBody>
          <a:bodyPr/>
          <a:lstStyle/>
          <a:p>
            <a:r>
              <a:rPr lang="en-NZ" dirty="0" smtClean="0"/>
              <a:t>Decomposition by rows yields capability lists (or ticket)</a:t>
            </a:r>
          </a:p>
          <a:p>
            <a:pPr lvl="1"/>
            <a:r>
              <a:rPr lang="en-NZ" dirty="0" smtClean="0"/>
              <a:t>specifies authorized objects and operations for a user.</a:t>
            </a:r>
          </a:p>
          <a:p>
            <a:pPr>
              <a:buNone/>
            </a:pPr>
            <a:endParaRPr lang="en-NZ" dirty="0"/>
          </a:p>
        </p:txBody>
      </p:sp>
      <p:pic>
        <p:nvPicPr>
          <p:cNvPr id="4" name="Content Placeholder 3" descr="Fig12_13c.gif"/>
          <p:cNvPicPr>
            <a:picLocks noChangeAspect="1"/>
          </p:cNvPicPr>
          <p:nvPr/>
        </p:nvPicPr>
        <p:blipFill>
          <a:blip r:embed="rId3"/>
          <a:stretch>
            <a:fillRect/>
          </a:stretch>
        </p:blipFill>
        <p:spPr bwMode="auto">
          <a:xfrm>
            <a:off x="4663634" y="1828800"/>
            <a:ext cx="4480366" cy="4319587"/>
          </a:xfrm>
          <a:prstGeom prst="rect">
            <a:avLst/>
          </a:prstGeom>
          <a:noFill/>
          <a:ln w="9525">
            <a:noFill/>
            <a:miter lim="800000"/>
            <a:headEnd/>
            <a:tailEnd/>
          </a:ln>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dirty="0" smtClean="0">
                <a:solidFill>
                  <a:schemeClr val="accent1">
                    <a:lumMod val="75000"/>
                  </a:schemeClr>
                </a:solidFill>
              </a:rPr>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49530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UNIX File Management</a:t>
            </a:r>
            <a:endParaRPr lang="en-US" dirty="0" smtClean="0"/>
          </a:p>
        </p:txBody>
      </p:sp>
      <p:sp>
        <p:nvSpPr>
          <p:cNvPr id="4" name="Content Placeholder 3"/>
          <p:cNvSpPr>
            <a:spLocks noGrp="1"/>
          </p:cNvSpPr>
          <p:nvPr>
            <p:ph idx="1"/>
          </p:nvPr>
        </p:nvSpPr>
        <p:spPr/>
        <p:txBody>
          <a:bodyPr/>
          <a:lstStyle/>
          <a:p>
            <a:r>
              <a:rPr lang="en-US" dirty="0" smtClean="0"/>
              <a:t>Six types of files</a:t>
            </a:r>
          </a:p>
          <a:p>
            <a:pPr lvl="1"/>
            <a:r>
              <a:rPr lang="en-US" dirty="0" smtClean="0"/>
              <a:t>Regular, or ordinary</a:t>
            </a:r>
          </a:p>
          <a:p>
            <a:pPr lvl="1"/>
            <a:r>
              <a:rPr lang="en-US" dirty="0" smtClean="0"/>
              <a:t>Directory</a:t>
            </a:r>
          </a:p>
          <a:p>
            <a:pPr lvl="1"/>
            <a:r>
              <a:rPr lang="en-US" dirty="0" smtClean="0"/>
              <a:t>Special</a:t>
            </a:r>
          </a:p>
          <a:p>
            <a:pPr lvl="1"/>
            <a:r>
              <a:rPr lang="en-US" dirty="0" smtClean="0"/>
              <a:t>Named pipes</a:t>
            </a:r>
          </a:p>
          <a:p>
            <a:pPr lvl="1"/>
            <a:r>
              <a:rPr lang="en-US" dirty="0" smtClean="0"/>
              <a:t>Links</a:t>
            </a:r>
          </a:p>
          <a:p>
            <a:pPr lvl="1"/>
            <a:r>
              <a:rPr lang="en-US" dirty="0" smtClean="0"/>
              <a:t>Symbolic links</a:t>
            </a:r>
            <a:endParaRPr lang="en-US"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Inodes</a:t>
            </a:r>
            <a:endParaRPr lang="en-US" dirty="0"/>
          </a:p>
        </p:txBody>
      </p:sp>
      <p:sp>
        <p:nvSpPr>
          <p:cNvPr id="3" name="Content Placeholder 2"/>
          <p:cNvSpPr>
            <a:spLocks noGrp="1"/>
          </p:cNvSpPr>
          <p:nvPr>
            <p:ph idx="1"/>
          </p:nvPr>
        </p:nvSpPr>
        <p:spPr/>
        <p:txBody>
          <a:bodyPr/>
          <a:lstStyle/>
          <a:p>
            <a:r>
              <a:rPr lang="en-US" dirty="0" smtClean="0"/>
              <a:t>Index node</a:t>
            </a:r>
          </a:p>
          <a:p>
            <a:r>
              <a:rPr lang="en-US" dirty="0" smtClean="0"/>
              <a:t>Control structure that contains key information for a particular file.</a:t>
            </a:r>
          </a:p>
          <a:p>
            <a:r>
              <a:rPr lang="en-US" dirty="0" smtClean="0"/>
              <a:t>Several filenames may be associated with a single </a:t>
            </a:r>
            <a:r>
              <a:rPr lang="en-US" dirty="0" err="1" smtClean="0"/>
              <a:t>inode</a:t>
            </a:r>
            <a:endParaRPr lang="en-US" dirty="0" smtClean="0"/>
          </a:p>
          <a:p>
            <a:pPr lvl="1"/>
            <a:r>
              <a:rPr lang="en-US" dirty="0" smtClean="0"/>
              <a:t>But an active </a:t>
            </a:r>
            <a:r>
              <a:rPr lang="en-US" dirty="0" err="1" smtClean="0"/>
              <a:t>inode</a:t>
            </a:r>
            <a:r>
              <a:rPr lang="en-US" dirty="0" smtClean="0"/>
              <a:t> is associated with only one file, and</a:t>
            </a:r>
          </a:p>
          <a:p>
            <a:pPr lvl="1"/>
            <a:r>
              <a:rPr lang="en-US" dirty="0" smtClean="0"/>
              <a:t>Each file is controlled by only one </a:t>
            </a:r>
            <a:r>
              <a:rPr lang="en-US" dirty="0" err="1" smtClean="0"/>
              <a:t>inode</a:t>
            </a:r>
            <a:endParaRPr lang="en-US" dirty="0" smtClean="0"/>
          </a:p>
          <a:p>
            <a:endParaRPr 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Free BSD </a:t>
            </a:r>
            <a:br>
              <a:rPr lang="en-NZ" dirty="0" smtClean="0"/>
            </a:br>
            <a:r>
              <a:rPr lang="en-NZ" dirty="0" err="1" smtClean="0"/>
              <a:t>Inodes</a:t>
            </a:r>
            <a:r>
              <a:rPr lang="en-NZ" dirty="0" smtClean="0"/>
              <a:t> include:</a:t>
            </a:r>
            <a:endParaRPr lang="en-NZ" dirty="0"/>
          </a:p>
        </p:txBody>
      </p:sp>
      <p:sp>
        <p:nvSpPr>
          <p:cNvPr id="3" name="Content Placeholder 2"/>
          <p:cNvSpPr>
            <a:spLocks noGrp="1"/>
          </p:cNvSpPr>
          <p:nvPr>
            <p:ph idx="1"/>
          </p:nvPr>
        </p:nvSpPr>
        <p:spPr/>
        <p:txBody>
          <a:bodyPr/>
          <a:lstStyle/>
          <a:p>
            <a:r>
              <a:rPr lang="en-NZ" sz="2000" dirty="0" smtClean="0"/>
              <a:t>The type and access mode of the file</a:t>
            </a:r>
          </a:p>
          <a:p>
            <a:r>
              <a:rPr lang="en-NZ" sz="2000" dirty="0" smtClean="0"/>
              <a:t>The file’s owner and group-access identifiers</a:t>
            </a:r>
          </a:p>
          <a:p>
            <a:r>
              <a:rPr lang="en-NZ" sz="2000" dirty="0" smtClean="0"/>
              <a:t>Creation time, last read/write time</a:t>
            </a:r>
          </a:p>
          <a:p>
            <a:r>
              <a:rPr lang="en-NZ" sz="2000" dirty="0" smtClean="0"/>
              <a:t>File size</a:t>
            </a:r>
          </a:p>
          <a:p>
            <a:r>
              <a:rPr lang="en-NZ" sz="2000" dirty="0" smtClean="0"/>
              <a:t>Sequence of block pointers</a:t>
            </a:r>
          </a:p>
          <a:p>
            <a:r>
              <a:rPr lang="en-NZ" sz="2000" dirty="0" smtClean="0"/>
              <a:t>Number of blocks and Number of directory entries</a:t>
            </a:r>
          </a:p>
          <a:p>
            <a:r>
              <a:rPr lang="en-NZ" sz="2000" dirty="0" err="1" smtClean="0"/>
              <a:t>Blocksize</a:t>
            </a:r>
            <a:r>
              <a:rPr lang="en-NZ" sz="2000" dirty="0" smtClean="0"/>
              <a:t> of the data blocks</a:t>
            </a:r>
          </a:p>
          <a:p>
            <a:r>
              <a:rPr lang="en-NZ" sz="2000" dirty="0" smtClean="0"/>
              <a:t>Kernel and user </a:t>
            </a:r>
            <a:r>
              <a:rPr lang="en-NZ" sz="2000" dirty="0" err="1" smtClean="0"/>
              <a:t>setable</a:t>
            </a:r>
            <a:r>
              <a:rPr lang="en-NZ" sz="2000" dirty="0" smtClean="0"/>
              <a:t> flags</a:t>
            </a:r>
          </a:p>
          <a:p>
            <a:r>
              <a:rPr lang="en-NZ" sz="2000" dirty="0" smtClean="0"/>
              <a:t>Generation number for the file</a:t>
            </a:r>
          </a:p>
          <a:p>
            <a:r>
              <a:rPr lang="en-NZ" sz="2000" dirty="0" smtClean="0"/>
              <a:t>Size of Extended attribute information</a:t>
            </a:r>
          </a:p>
          <a:p>
            <a:r>
              <a:rPr lang="en-NZ" sz="2000" dirty="0" smtClean="0"/>
              <a:t>Zero or more extended attribute entries</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FreeBSD </a:t>
            </a:r>
            <a:r>
              <a:rPr lang="en-US" dirty="0" err="1" smtClean="0"/>
              <a:t>Inode</a:t>
            </a:r>
            <a:r>
              <a:rPr lang="en-US" dirty="0" smtClean="0"/>
              <a:t> and </a:t>
            </a:r>
            <a:br>
              <a:rPr lang="en-US" dirty="0" smtClean="0"/>
            </a:br>
            <a:r>
              <a:rPr lang="en-US" dirty="0" smtClean="0"/>
              <a:t>File Structure</a:t>
            </a:r>
            <a:endParaRPr lang="en-US" dirty="0"/>
          </a:p>
        </p:txBody>
      </p:sp>
      <p:pic>
        <p:nvPicPr>
          <p:cNvPr id="6" name="Picture 5" descr="Fig12_14.gif"/>
          <p:cNvPicPr>
            <a:picLocks noChangeAspect="1"/>
          </p:cNvPicPr>
          <p:nvPr/>
        </p:nvPicPr>
        <p:blipFill>
          <a:blip r:embed="rId3"/>
          <a:stretch>
            <a:fillRect/>
          </a:stretch>
        </p:blipFill>
        <p:spPr>
          <a:xfrm>
            <a:off x="838200" y="1752600"/>
            <a:ext cx="7696200" cy="510540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
            </a:r>
            <a:br>
              <a:rPr lang="en-US" dirty="0" smtClean="0"/>
            </a:br>
            <a:r>
              <a:rPr lang="en-US" dirty="0" smtClean="0"/>
              <a:t>Management Systems</a:t>
            </a:r>
            <a:endParaRPr lang="en-US" dirty="0"/>
          </a:p>
        </p:txBody>
      </p:sp>
      <p:sp>
        <p:nvSpPr>
          <p:cNvPr id="3" name="Content Placeholder 2"/>
          <p:cNvSpPr>
            <a:spLocks noGrp="1"/>
          </p:cNvSpPr>
          <p:nvPr>
            <p:ph idx="1"/>
          </p:nvPr>
        </p:nvSpPr>
        <p:spPr/>
        <p:txBody>
          <a:bodyPr/>
          <a:lstStyle/>
          <a:p>
            <a:r>
              <a:rPr lang="en-NZ" dirty="0" smtClean="0"/>
              <a:t>Provides services to users and applications in the use of files</a:t>
            </a:r>
          </a:p>
          <a:p>
            <a:pPr lvl="1"/>
            <a:r>
              <a:rPr lang="en-US" dirty="0" smtClean="0"/>
              <a:t>The way a user or application accesses files</a:t>
            </a:r>
          </a:p>
          <a:p>
            <a:r>
              <a:rPr lang="en-US" dirty="0" smtClean="0"/>
              <a:t>Programmer does not need to develop file management software</a:t>
            </a:r>
          </a:p>
          <a:p>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a:t>
            </a:r>
            <a:endParaRPr lang="en-NZ" dirty="0"/>
          </a:p>
        </p:txBody>
      </p:sp>
      <p:sp>
        <p:nvSpPr>
          <p:cNvPr id="3" name="Content Placeholder 2"/>
          <p:cNvSpPr>
            <a:spLocks noGrp="1"/>
          </p:cNvSpPr>
          <p:nvPr>
            <p:ph idx="1"/>
          </p:nvPr>
        </p:nvSpPr>
        <p:spPr/>
        <p:txBody>
          <a:bodyPr/>
          <a:lstStyle/>
          <a:p>
            <a:r>
              <a:rPr lang="en-NZ" dirty="0" smtClean="0"/>
              <a:t>File allocation is done on a block basis.</a:t>
            </a:r>
          </a:p>
          <a:p>
            <a:r>
              <a:rPr lang="en-NZ" dirty="0" smtClean="0"/>
              <a:t>Allocation is dynamic</a:t>
            </a:r>
          </a:p>
          <a:p>
            <a:pPr lvl="1"/>
            <a:r>
              <a:rPr lang="en-NZ" dirty="0" smtClean="0"/>
              <a:t>Blocks may not be contiguous</a:t>
            </a:r>
          </a:p>
          <a:p>
            <a:r>
              <a:rPr lang="en-NZ" dirty="0" smtClean="0"/>
              <a:t>Index method keeps track of files</a:t>
            </a:r>
          </a:p>
          <a:p>
            <a:pPr lvl="1"/>
            <a:r>
              <a:rPr lang="en-NZ" dirty="0" smtClean="0"/>
              <a:t>Part of index stored in the file </a:t>
            </a:r>
            <a:r>
              <a:rPr lang="en-NZ" dirty="0" err="1" smtClean="0"/>
              <a:t>inode</a:t>
            </a:r>
            <a:r>
              <a:rPr lang="en-NZ" dirty="0" smtClean="0"/>
              <a:t>.</a:t>
            </a:r>
          </a:p>
          <a:p>
            <a:r>
              <a:rPr lang="en-NZ" dirty="0" err="1" smtClean="0"/>
              <a:t>Inode</a:t>
            </a:r>
            <a:r>
              <a:rPr lang="en-NZ" dirty="0" smtClean="0"/>
              <a:t> includes a number of direct pointers</a:t>
            </a:r>
          </a:p>
          <a:p>
            <a:pPr lvl="1"/>
            <a:r>
              <a:rPr lang="en-NZ" dirty="0" smtClean="0"/>
              <a:t>And three indirect pointers</a:t>
            </a:r>
            <a:endParaRPr lang="en-NZ"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Directories </a:t>
            </a:r>
            <a:br>
              <a:rPr lang="en-US" dirty="0" smtClean="0"/>
            </a:br>
            <a:r>
              <a:rPr lang="en-US" dirty="0" smtClean="0"/>
              <a:t>and </a:t>
            </a:r>
            <a:r>
              <a:rPr lang="en-US" dirty="0" err="1" smtClean="0"/>
              <a:t>Inodes</a:t>
            </a:r>
            <a:endParaRPr lang="en-US" dirty="0"/>
          </a:p>
        </p:txBody>
      </p:sp>
      <p:sp>
        <p:nvSpPr>
          <p:cNvPr id="5" name="Content Placeholder 4"/>
          <p:cNvSpPr>
            <a:spLocks noGrp="1"/>
          </p:cNvSpPr>
          <p:nvPr>
            <p:ph idx="1"/>
          </p:nvPr>
        </p:nvSpPr>
        <p:spPr>
          <a:xfrm>
            <a:off x="457200" y="1600200"/>
            <a:ext cx="4038600" cy="4953000"/>
          </a:xfrm>
        </p:spPr>
        <p:txBody>
          <a:bodyPr/>
          <a:lstStyle/>
          <a:p>
            <a:r>
              <a:rPr lang="en-NZ" dirty="0" smtClean="0"/>
              <a:t>Directories are files containing: </a:t>
            </a:r>
          </a:p>
          <a:p>
            <a:pPr lvl="1"/>
            <a:r>
              <a:rPr lang="en-NZ" dirty="0" smtClean="0"/>
              <a:t>a list of filenames </a:t>
            </a:r>
          </a:p>
          <a:p>
            <a:pPr lvl="1"/>
            <a:r>
              <a:rPr lang="en-NZ" dirty="0" smtClean="0"/>
              <a:t>Pointers to </a:t>
            </a:r>
            <a:r>
              <a:rPr lang="en-NZ" dirty="0" err="1" smtClean="0"/>
              <a:t>inodes</a:t>
            </a:r>
            <a:endParaRPr lang="en-NZ" dirty="0"/>
          </a:p>
        </p:txBody>
      </p:sp>
      <p:pic>
        <p:nvPicPr>
          <p:cNvPr id="6" name="Content Placeholder 3" descr="Fig12_15.gif"/>
          <p:cNvPicPr>
            <a:picLocks noChangeAspect="1"/>
          </p:cNvPicPr>
          <p:nvPr/>
        </p:nvPicPr>
        <p:blipFill>
          <a:blip r:embed="rId3"/>
          <a:stretch>
            <a:fillRect/>
          </a:stretch>
        </p:blipFill>
        <p:spPr bwMode="auto">
          <a:xfrm>
            <a:off x="4492487" y="1447800"/>
            <a:ext cx="4651513" cy="4953000"/>
          </a:xfrm>
          <a:prstGeom prst="rect">
            <a:avLst/>
          </a:prstGeom>
          <a:noFill/>
          <a:ln w="9525">
            <a:noFill/>
            <a:miter lim="800000"/>
            <a:headEnd/>
            <a:tailEnd/>
          </a:ln>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UNIX File Access Control</a:t>
            </a:r>
            <a:endParaRPr lang="en-US" dirty="0"/>
          </a:p>
        </p:txBody>
      </p:sp>
      <p:sp>
        <p:nvSpPr>
          <p:cNvPr id="5" name="Content Placeholder 4"/>
          <p:cNvSpPr>
            <a:spLocks noGrp="1"/>
          </p:cNvSpPr>
          <p:nvPr>
            <p:ph idx="1"/>
          </p:nvPr>
        </p:nvSpPr>
        <p:spPr>
          <a:xfrm>
            <a:off x="457200" y="1600200"/>
            <a:ext cx="3505200" cy="4953000"/>
          </a:xfrm>
        </p:spPr>
        <p:txBody>
          <a:bodyPr/>
          <a:lstStyle/>
          <a:p>
            <a:r>
              <a:rPr lang="en-NZ" dirty="0" smtClean="0"/>
              <a:t>Files are associated with permissions for:</a:t>
            </a:r>
          </a:p>
          <a:p>
            <a:pPr lvl="1"/>
            <a:r>
              <a:rPr lang="en-NZ" dirty="0" smtClean="0"/>
              <a:t>User ID</a:t>
            </a:r>
          </a:p>
          <a:p>
            <a:pPr lvl="1"/>
            <a:r>
              <a:rPr lang="en-NZ" dirty="0" smtClean="0"/>
              <a:t>Group ID</a:t>
            </a:r>
          </a:p>
          <a:p>
            <a:pPr lvl="1"/>
            <a:r>
              <a:rPr lang="en-NZ" dirty="0" smtClean="0"/>
              <a:t>Everyone else</a:t>
            </a:r>
            <a:endParaRPr lang="en-NZ" dirty="0"/>
          </a:p>
        </p:txBody>
      </p:sp>
      <p:pic>
        <p:nvPicPr>
          <p:cNvPr id="6" name="Content Placeholder 3" descr="Fig12_16.gif"/>
          <p:cNvPicPr>
            <a:picLocks noChangeAspect="1"/>
          </p:cNvPicPr>
          <p:nvPr/>
        </p:nvPicPr>
        <p:blipFill>
          <a:blip r:embed="rId3"/>
          <a:stretch>
            <a:fillRect/>
          </a:stretch>
        </p:blipFill>
        <p:spPr bwMode="auto">
          <a:xfrm>
            <a:off x="3957320" y="1524000"/>
            <a:ext cx="5186680" cy="3392451"/>
          </a:xfrm>
          <a:prstGeom prst="rect">
            <a:avLst/>
          </a:prstGeom>
          <a:noFill/>
          <a:ln w="9525">
            <a:noFill/>
            <a:miter lim="800000"/>
            <a:headEnd/>
            <a:tailEnd/>
          </a:ln>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a:t>
            </a:r>
            <a:br>
              <a:rPr lang="en-US" dirty="0" smtClean="0"/>
            </a:br>
            <a:r>
              <a:rPr lang="en-US" dirty="0" smtClean="0"/>
              <a:t>Access Control</a:t>
            </a:r>
            <a:endParaRPr lang="en-US" dirty="0"/>
          </a:p>
        </p:txBody>
      </p:sp>
      <p:pic>
        <p:nvPicPr>
          <p:cNvPr id="4" name="Content Placeholder 3" descr="Fig12_16b.gif"/>
          <p:cNvPicPr>
            <a:picLocks noGrp="1" noChangeAspect="1"/>
          </p:cNvPicPr>
          <p:nvPr>
            <p:ph idx="1"/>
          </p:nvPr>
        </p:nvPicPr>
        <p:blipFill>
          <a:blip r:embed="rId3"/>
          <a:stretch>
            <a:fillRect/>
          </a:stretch>
        </p:blipFill>
        <p:spPr>
          <a:xfrm>
            <a:off x="742950" y="1524000"/>
            <a:ext cx="7658100" cy="4191000"/>
          </a:xfrm>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dirty="0" smtClean="0">
                <a:solidFill>
                  <a:schemeClr val="accent1">
                    <a:lumMod val="75000"/>
                  </a:schemeClr>
                </a:solidFill>
              </a:rPr>
              <a:t>Linux Virtual File System</a:t>
            </a:r>
          </a:p>
          <a:p>
            <a:r>
              <a:rPr lang="en-NZ" sz="2400" dirty="0" smtClean="0"/>
              <a:t>Windows File System</a:t>
            </a:r>
          </a:p>
        </p:txBody>
      </p:sp>
      <p:cxnSp>
        <p:nvCxnSpPr>
          <p:cNvPr id="4" name="Straight Arrow Connector 3"/>
          <p:cNvCxnSpPr/>
          <p:nvPr/>
        </p:nvCxnSpPr>
        <p:spPr>
          <a:xfrm>
            <a:off x="152400" y="5484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
            </a:r>
            <a:br>
              <a:rPr lang="en-US" dirty="0" smtClean="0"/>
            </a:br>
            <a:r>
              <a:rPr lang="en-US" dirty="0" smtClean="0"/>
              <a:t>Virtual File System</a:t>
            </a:r>
            <a:endParaRPr lang="en-US" dirty="0"/>
          </a:p>
        </p:txBody>
      </p:sp>
      <p:sp>
        <p:nvSpPr>
          <p:cNvPr id="3" name="Content Placeholder 2"/>
          <p:cNvSpPr>
            <a:spLocks noGrp="1"/>
          </p:cNvSpPr>
          <p:nvPr>
            <p:ph idx="1"/>
          </p:nvPr>
        </p:nvSpPr>
        <p:spPr/>
        <p:txBody>
          <a:bodyPr/>
          <a:lstStyle/>
          <a:p>
            <a:r>
              <a:rPr lang="en-US" smtClean="0"/>
              <a:t>Uniform file system interface to user processes</a:t>
            </a:r>
          </a:p>
          <a:p>
            <a:r>
              <a:rPr lang="en-US" smtClean="0"/>
              <a:t>Represents any conceivable file system’s general feature and behavior</a:t>
            </a:r>
          </a:p>
          <a:p>
            <a:r>
              <a:rPr lang="en-US" smtClean="0"/>
              <a:t>Assumes files are objects that share basic properties regardless of the target file system</a:t>
            </a:r>
          </a:p>
          <a:p>
            <a:endParaRPr lang="en-US"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Key ingredients of </a:t>
            </a:r>
            <a:br>
              <a:rPr lang="en-US" sz="4000" dirty="0" smtClean="0"/>
            </a:br>
            <a:r>
              <a:rPr lang="en-US" sz="4000" dirty="0" smtClean="0"/>
              <a:t>VFS Strategy</a:t>
            </a:r>
            <a:endParaRPr lang="en-US" sz="4000" dirty="0"/>
          </a:p>
        </p:txBody>
      </p:sp>
      <p:sp>
        <p:nvSpPr>
          <p:cNvPr id="5" name="Content Placeholder 4"/>
          <p:cNvSpPr>
            <a:spLocks noGrp="1"/>
          </p:cNvSpPr>
          <p:nvPr>
            <p:ph idx="1"/>
          </p:nvPr>
        </p:nvSpPr>
        <p:spPr>
          <a:xfrm>
            <a:off x="457200" y="1600200"/>
            <a:ext cx="4114800" cy="4953000"/>
          </a:xfrm>
        </p:spPr>
        <p:txBody>
          <a:bodyPr/>
          <a:lstStyle/>
          <a:p>
            <a:r>
              <a:rPr lang="en-NZ" sz="2800" dirty="0" smtClean="0"/>
              <a:t>A user process issues a file system call (e.g., read) using the VFS file scheme.</a:t>
            </a:r>
          </a:p>
          <a:p>
            <a:pPr lvl="1"/>
            <a:r>
              <a:rPr lang="en-NZ" sz="2400" dirty="0" smtClean="0"/>
              <a:t>The VFS converts this into an internal file system call </a:t>
            </a:r>
          </a:p>
          <a:p>
            <a:pPr lvl="1"/>
            <a:r>
              <a:rPr lang="en-NZ" sz="2400" dirty="0" smtClean="0"/>
              <a:t>The new call is passed to a mapping function for a specific file system</a:t>
            </a:r>
          </a:p>
        </p:txBody>
      </p:sp>
      <p:pic>
        <p:nvPicPr>
          <p:cNvPr id="6" name="Content Placeholder 3" descr="Fig12_17.gif"/>
          <p:cNvPicPr>
            <a:picLocks noChangeAspect="1"/>
          </p:cNvPicPr>
          <p:nvPr/>
        </p:nvPicPr>
        <p:blipFill>
          <a:blip r:embed="rId3"/>
          <a:stretch>
            <a:fillRect/>
          </a:stretch>
        </p:blipFill>
        <p:spPr bwMode="auto">
          <a:xfrm>
            <a:off x="4855801" y="1630171"/>
            <a:ext cx="4288199" cy="5304029"/>
          </a:xfrm>
          <a:prstGeom prst="rect">
            <a:avLst/>
          </a:prstGeom>
          <a:noFill/>
          <a:ln w="9525">
            <a:noFill/>
            <a:miter lim="800000"/>
            <a:headEnd/>
            <a:tailEnd/>
          </a:ln>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VFS </a:t>
            </a:r>
            <a:br>
              <a:rPr lang="en-US" dirty="0" smtClean="0"/>
            </a:br>
            <a:r>
              <a:rPr lang="en-US" dirty="0" smtClean="0"/>
              <a:t>within the Kernel</a:t>
            </a:r>
            <a:endParaRPr lang="en-US" dirty="0"/>
          </a:p>
        </p:txBody>
      </p:sp>
      <p:pic>
        <p:nvPicPr>
          <p:cNvPr id="4" name="Content Placeholder 3" descr="Fig12_18.gif"/>
          <p:cNvPicPr>
            <a:picLocks noGrp="1" noChangeAspect="1"/>
          </p:cNvPicPr>
          <p:nvPr>
            <p:ph idx="1"/>
          </p:nvPr>
        </p:nvPicPr>
        <p:blipFill>
          <a:blip r:embed="rId3"/>
          <a:stretch>
            <a:fillRect/>
          </a:stretch>
        </p:blipFill>
        <p:spPr>
          <a:xfrm>
            <a:off x="381000" y="1981200"/>
            <a:ext cx="8101013" cy="3612750"/>
          </a:xfrm>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Primary Objects in VFS</a:t>
            </a:r>
            <a:endParaRPr lang="en-US" dirty="0"/>
          </a:p>
        </p:txBody>
      </p:sp>
      <p:sp>
        <p:nvSpPr>
          <p:cNvPr id="3" name="Content Placeholder 2"/>
          <p:cNvSpPr>
            <a:spLocks noGrp="1"/>
          </p:cNvSpPr>
          <p:nvPr>
            <p:ph idx="1"/>
          </p:nvPr>
        </p:nvSpPr>
        <p:spPr/>
        <p:txBody>
          <a:bodyPr/>
          <a:lstStyle/>
          <a:p>
            <a:r>
              <a:rPr lang="en-US" dirty="0" smtClean="0"/>
              <a:t>Superblock object</a:t>
            </a:r>
          </a:p>
          <a:p>
            <a:pPr lvl="1"/>
            <a:r>
              <a:rPr lang="en-US" dirty="0" smtClean="0"/>
              <a:t>a specific mounted file system</a:t>
            </a:r>
          </a:p>
          <a:p>
            <a:r>
              <a:rPr lang="en-US" dirty="0" err="1" smtClean="0"/>
              <a:t>Inode</a:t>
            </a:r>
            <a:r>
              <a:rPr lang="en-US" dirty="0" smtClean="0"/>
              <a:t> object</a:t>
            </a:r>
          </a:p>
          <a:p>
            <a:pPr lvl="1"/>
            <a:r>
              <a:rPr lang="en-US" dirty="0" smtClean="0"/>
              <a:t>a specific file</a:t>
            </a:r>
          </a:p>
          <a:p>
            <a:r>
              <a:rPr lang="en-US" dirty="0" err="1" smtClean="0"/>
              <a:t>Dentry</a:t>
            </a:r>
            <a:r>
              <a:rPr lang="en-US" dirty="0" smtClean="0"/>
              <a:t> object</a:t>
            </a:r>
          </a:p>
          <a:p>
            <a:pPr lvl="1"/>
            <a:r>
              <a:rPr lang="en-US" dirty="0" smtClean="0"/>
              <a:t>a specific directory entry</a:t>
            </a:r>
          </a:p>
          <a:p>
            <a:r>
              <a:rPr lang="en-US" dirty="0" smtClean="0"/>
              <a:t>File object</a:t>
            </a:r>
          </a:p>
          <a:p>
            <a:pPr lvl="1"/>
            <a:r>
              <a:rPr lang="en-US" dirty="0" smtClean="0"/>
              <a:t>an open file associated with a process</a:t>
            </a:r>
          </a:p>
          <a:p>
            <a:endParaRPr lang="en-US"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dirty="0" smtClean="0">
                <a:solidFill>
                  <a:schemeClr val="accent1">
                    <a:lumMod val="75000"/>
                  </a:schemeClr>
                </a:solidFill>
              </a:rPr>
              <a:t>Windows File System</a:t>
            </a:r>
          </a:p>
        </p:txBody>
      </p:sp>
      <p:cxnSp>
        <p:nvCxnSpPr>
          <p:cNvPr id="4" name="Straight Arrow Connector 3"/>
          <p:cNvCxnSpPr/>
          <p:nvPr/>
        </p:nvCxnSpPr>
        <p:spPr>
          <a:xfrm>
            <a:off x="76200" y="5942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10356</Words>
  <Application>Microsoft Office PowerPoint</Application>
  <PresentationFormat>On-screen Show (4:3)</PresentationFormat>
  <Paragraphs>1253</Paragraphs>
  <Slides>104</Slides>
  <Notes>99</Notes>
  <HiddenSlides>0</HiddenSlides>
  <MMClips>0</MMClips>
  <ScaleCrop>false</ScaleCrop>
  <HeadingPairs>
    <vt:vector size="4" baseType="variant">
      <vt:variant>
        <vt:lpstr>Theme</vt:lpstr>
      </vt:variant>
      <vt:variant>
        <vt:i4>2</vt:i4>
      </vt:variant>
      <vt:variant>
        <vt:lpstr>Slide Titles</vt:lpstr>
      </vt:variant>
      <vt:variant>
        <vt:i4>104</vt:i4>
      </vt:variant>
    </vt:vector>
  </HeadingPairs>
  <TitlesOfParts>
    <vt:vector size="106" baseType="lpstr">
      <vt:lpstr>Office Theme</vt:lpstr>
      <vt:lpstr>Custom Design</vt:lpstr>
      <vt:lpstr>Chapter 12 File Management</vt:lpstr>
      <vt:lpstr>Roadmap</vt:lpstr>
      <vt:lpstr>Files</vt:lpstr>
      <vt:lpstr>File Management</vt:lpstr>
      <vt:lpstr>Typical Operations</vt:lpstr>
      <vt:lpstr>Terms</vt:lpstr>
      <vt:lpstr>Fields and Records</vt:lpstr>
      <vt:lpstr>File and Database</vt:lpstr>
      <vt:lpstr>File  Management Systems</vt:lpstr>
      <vt:lpstr>Objectives for a File Management System</vt:lpstr>
      <vt:lpstr>Requirements for a  general purpose system</vt:lpstr>
      <vt:lpstr>Requirements cont.</vt:lpstr>
      <vt:lpstr>Typical software  organization</vt:lpstr>
      <vt:lpstr>Device Drivers</vt:lpstr>
      <vt:lpstr>Basic File System</vt:lpstr>
      <vt:lpstr>Basic I/O Supervisor</vt:lpstr>
      <vt:lpstr>Logical I/O</vt:lpstr>
      <vt:lpstr>Access Method</vt:lpstr>
      <vt:lpstr>Elements of  File Management</vt:lpstr>
      <vt:lpstr>Roadmap</vt:lpstr>
      <vt:lpstr>File Organization</vt:lpstr>
      <vt:lpstr>Criteria for  File Organization</vt:lpstr>
      <vt:lpstr>File Organisation  Types</vt:lpstr>
      <vt:lpstr>The Pile</vt:lpstr>
      <vt:lpstr>The Sequential File</vt:lpstr>
      <vt:lpstr>Indexed Sequential File</vt:lpstr>
      <vt:lpstr>Indexed File</vt:lpstr>
      <vt:lpstr>File Organization</vt:lpstr>
      <vt:lpstr>Performance</vt:lpstr>
      <vt:lpstr>Roadmap</vt:lpstr>
      <vt:lpstr>Contents</vt:lpstr>
      <vt:lpstr>Directory Elements:  Basic Information</vt:lpstr>
      <vt:lpstr>Directory Elements:  Address Information</vt:lpstr>
      <vt:lpstr>Directory Elements:  Access Control Information</vt:lpstr>
      <vt:lpstr>Directory Elements:  Usage Information</vt:lpstr>
      <vt:lpstr>Simple Structure for a Directory</vt:lpstr>
      <vt:lpstr>Operations Performed  on a Directory</vt:lpstr>
      <vt:lpstr>Two-Level Scheme  for a Directory</vt:lpstr>
      <vt:lpstr>Hierarchical, or  Tree-Structured Directory</vt:lpstr>
      <vt:lpstr>Naming</vt:lpstr>
      <vt:lpstr>Example of  Tree-Structured Directory</vt:lpstr>
      <vt:lpstr>Working Directory</vt:lpstr>
      <vt:lpstr>Roadmap</vt:lpstr>
      <vt:lpstr>File Sharing</vt:lpstr>
      <vt:lpstr>Access Rights</vt:lpstr>
      <vt:lpstr>Access Rights cont…</vt:lpstr>
      <vt:lpstr>Access Rights cont…</vt:lpstr>
      <vt:lpstr>User Classes</vt:lpstr>
      <vt:lpstr>Simultaneous Access</vt:lpstr>
      <vt:lpstr>Roadmap</vt:lpstr>
      <vt:lpstr>Blocks and records</vt:lpstr>
      <vt:lpstr>Fixed Blocking</vt:lpstr>
      <vt:lpstr>Fixed Blocking</vt:lpstr>
      <vt:lpstr>Variable Length  Spanned Blocking</vt:lpstr>
      <vt:lpstr>Variable Blocking:  Spanned</vt:lpstr>
      <vt:lpstr>Variable-length  unspanned blocking</vt:lpstr>
      <vt:lpstr>Variable Blocking:  Unspanned</vt:lpstr>
      <vt:lpstr>Roadmap</vt:lpstr>
      <vt:lpstr>Secondary Storage Management</vt:lpstr>
      <vt:lpstr>File allocation issues</vt:lpstr>
      <vt:lpstr>Preallocation vs  Dynamic Allocation</vt:lpstr>
      <vt:lpstr>Portion size</vt:lpstr>
      <vt:lpstr>File Allocation Method</vt:lpstr>
      <vt:lpstr>Contiguous Allocation</vt:lpstr>
      <vt:lpstr>Contiguous  File Allocation</vt:lpstr>
      <vt:lpstr>External fragmentation</vt:lpstr>
      <vt:lpstr>Chained Allocation</vt:lpstr>
      <vt:lpstr>Chained Allocation</vt:lpstr>
      <vt:lpstr>Chained Allocation Consolidation</vt:lpstr>
      <vt:lpstr>Indexed Allocation</vt:lpstr>
      <vt:lpstr>Indexed Allocation  Method</vt:lpstr>
      <vt:lpstr>Indexed allocation  with Block Portions</vt:lpstr>
      <vt:lpstr>Indexed Allocation with  Variable Length Portions</vt:lpstr>
      <vt:lpstr>Free  Space Management</vt:lpstr>
      <vt:lpstr>Bit Tables</vt:lpstr>
      <vt:lpstr>Chained Free Portions </vt:lpstr>
      <vt:lpstr>Indexing</vt:lpstr>
      <vt:lpstr>Free Block List </vt:lpstr>
      <vt:lpstr>Volumes</vt:lpstr>
      <vt:lpstr>Roadmap</vt:lpstr>
      <vt:lpstr>Access Control</vt:lpstr>
      <vt:lpstr>Access Matrix</vt:lpstr>
      <vt:lpstr>Access Control Lists</vt:lpstr>
      <vt:lpstr>Capability Lists</vt:lpstr>
      <vt:lpstr>Roadmap</vt:lpstr>
      <vt:lpstr>UNIX File Management</vt:lpstr>
      <vt:lpstr>Inodes</vt:lpstr>
      <vt:lpstr>Free BSD  Inodes include:</vt:lpstr>
      <vt:lpstr>FreeBSD Inode and  File Structure</vt:lpstr>
      <vt:lpstr>File Allocation</vt:lpstr>
      <vt:lpstr>UNIX Directories  and Inodes</vt:lpstr>
      <vt:lpstr>UNIX File Access Control</vt:lpstr>
      <vt:lpstr>UNIX File  Access Control</vt:lpstr>
      <vt:lpstr>Roadmap</vt:lpstr>
      <vt:lpstr>Linux  Virtual File System</vt:lpstr>
      <vt:lpstr>Key ingredients of  VFS Strategy</vt:lpstr>
      <vt:lpstr>The role of VFS  within the Kernel</vt:lpstr>
      <vt:lpstr>Primary Objects in VFS</vt:lpstr>
      <vt:lpstr>Roadmap</vt:lpstr>
      <vt:lpstr>Windows File System</vt:lpstr>
      <vt:lpstr>NTFS Volume and File Structure</vt:lpstr>
      <vt:lpstr>Efficient with  Large Files</vt:lpstr>
      <vt:lpstr>NTFS Volume Layout</vt:lpstr>
      <vt:lpstr>Windows NTFS  Components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2008-04-03T13:49:07Z</dcterms:created>
  <dcterms:modified xsi:type="dcterms:W3CDTF">2017-09-04T07:33:35Z</dcterms:modified>
</cp:coreProperties>
</file>