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90" autoAdjust="0"/>
  </p:normalViewPr>
  <p:slideViewPr>
    <p:cSldViewPr>
      <p:cViewPr varScale="1">
        <p:scale>
          <a:sx n="65" d="100"/>
          <a:sy n="65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br>
              <a:rPr lang="en-US" dirty="0" smtClean="0"/>
            </a:br>
            <a:r>
              <a:rPr lang="en-US" dirty="0" smtClean="0"/>
              <a:t>Computer System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Patricia Roy</a:t>
            </a:r>
            <a:br>
              <a:rPr lang="en-US" smtClean="0"/>
            </a:br>
            <a:r>
              <a:rPr lang="en-US" smtClean="0"/>
              <a:t>Manatee Community College, Venice, FL</a:t>
            </a:r>
            <a:br>
              <a:rPr lang="en-US" smtClean="0"/>
            </a:br>
            <a:r>
              <a:rPr lang="en-US" smtClean="0"/>
              <a:t>©2008, Prentice Hall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Principles, 6/E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User-Visible Registers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Index register: Adding an index to a base value to get the effective address</a:t>
            </a:r>
          </a:p>
          <a:p>
            <a:pPr lvl="1"/>
            <a:r>
              <a:rPr lang="en-US" dirty="0" smtClean="0"/>
              <a:t>Segment pointer: When memory is divided into segments, memory is referenced by a segment and an offset</a:t>
            </a:r>
          </a:p>
          <a:p>
            <a:pPr lvl="1"/>
            <a:r>
              <a:rPr lang="en-US" dirty="0" smtClean="0"/>
              <a:t>Stack pointer: Points to top of stack</a:t>
            </a:r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counter (PC)</a:t>
            </a:r>
          </a:p>
          <a:p>
            <a:pPr lvl="1"/>
            <a:r>
              <a:rPr lang="en-US" smtClean="0"/>
              <a:t>Contains the address of an instruction to be fetched</a:t>
            </a:r>
          </a:p>
          <a:p>
            <a:r>
              <a:rPr lang="en-US" smtClean="0"/>
              <a:t>Instruction register (IR)</a:t>
            </a:r>
          </a:p>
          <a:p>
            <a:pPr lvl="1"/>
            <a:r>
              <a:rPr lang="en-US" smtClean="0"/>
              <a:t>Contains the instruction most recently fetched</a:t>
            </a:r>
          </a:p>
          <a:p>
            <a:r>
              <a:rPr lang="en-US" smtClean="0"/>
              <a:t>Program status word (PSW)</a:t>
            </a:r>
          </a:p>
          <a:p>
            <a:pPr lvl="1"/>
            <a:r>
              <a:rPr lang="en-US" smtClean="0"/>
              <a:t>Contains status information</a:t>
            </a: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Condition codes or flags</a:t>
            </a:r>
          </a:p>
          <a:p>
            <a:pPr lvl="1"/>
            <a:r>
              <a:rPr lang="en-US" smtClean="0"/>
              <a:t>Bits set by processor hardware as a result of operations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Positive, negative, zero, or overflow result</a:t>
            </a:r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steps</a:t>
            </a:r>
          </a:p>
          <a:p>
            <a:pPr lvl="1"/>
            <a:r>
              <a:rPr lang="en-US" smtClean="0"/>
              <a:t>Processor reads (fetches) instructions from memory</a:t>
            </a:r>
          </a:p>
          <a:p>
            <a:pPr lvl="1"/>
            <a:r>
              <a:rPr lang="en-US" smtClean="0"/>
              <a:t>Processor executes each instruction</a:t>
            </a:r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Cycle</a:t>
            </a:r>
          </a:p>
        </p:txBody>
      </p:sp>
      <p:pic>
        <p:nvPicPr>
          <p:cNvPr id="18435" name="Content Placeholder 3" descr="Fig01_02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68931" y="1676400"/>
            <a:ext cx="7584469" cy="3590925"/>
          </a:xfrm>
        </p:spPr>
      </p:pic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 and Execute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processor fetches the instruction from memory</a:t>
            </a:r>
          </a:p>
          <a:p>
            <a:r>
              <a:rPr lang="en-US" smtClean="0"/>
              <a:t>Program counter (PC) holds address of the instruction to be fetched next</a:t>
            </a:r>
          </a:p>
          <a:p>
            <a:r>
              <a:rPr lang="en-US" smtClean="0"/>
              <a:t>PC is incremented after each fetch</a:t>
            </a:r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Fetched instruction loaded into instruction register</a:t>
            </a:r>
          </a:p>
          <a:p>
            <a:r>
              <a:rPr lang="en-US" smtClean="0"/>
              <a:t>Categories</a:t>
            </a:r>
          </a:p>
          <a:p>
            <a:pPr lvl="1"/>
            <a:r>
              <a:rPr lang="en-US" smtClean="0"/>
              <a:t>Processor-memory, processor-I/O, data processing, control</a:t>
            </a:r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Hypothetical Machine</a:t>
            </a:r>
          </a:p>
        </p:txBody>
      </p:sp>
      <p:pic>
        <p:nvPicPr>
          <p:cNvPr id="21507" name="Content Placeholder 3" descr="Fig01_03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447800"/>
            <a:ext cx="5356049" cy="5236242"/>
          </a:xfrm>
        </p:spPr>
      </p:pic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Program Execution</a:t>
            </a:r>
          </a:p>
        </p:txBody>
      </p:sp>
      <p:pic>
        <p:nvPicPr>
          <p:cNvPr id="22531" name="Content Placeholder 3" descr="Fig01_04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14600" y="1143000"/>
            <a:ext cx="4319705" cy="5601682"/>
          </a:xfrm>
        </p:spPr>
      </p:pic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Interrupt the normal sequencing of the processor</a:t>
            </a:r>
          </a:p>
          <a:p>
            <a:r>
              <a:rPr lang="en-US" smtClean="0"/>
              <a:t>Most I/O devices are slower than the processor</a:t>
            </a:r>
          </a:p>
          <a:p>
            <a:pPr lvl="1"/>
            <a:r>
              <a:rPr lang="en-US" smtClean="0"/>
              <a:t>Processor must pause to wait for device</a:t>
            </a:r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Exploits the hardware resources of one or more processors</a:t>
            </a:r>
          </a:p>
          <a:p>
            <a:r>
              <a:rPr lang="en-US" dirty="0" smtClean="0"/>
              <a:t>Provides a set of services to system users</a:t>
            </a:r>
          </a:p>
          <a:p>
            <a:r>
              <a:rPr lang="en-US" dirty="0" smtClean="0"/>
              <a:t>Manages secondary memory and I/O devices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Interrupts</a:t>
            </a:r>
          </a:p>
        </p:txBody>
      </p:sp>
      <p:pic>
        <p:nvPicPr>
          <p:cNvPr id="24579" name="Content Placeholder 3" descr="Table01_01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42834" y="1600200"/>
            <a:ext cx="8517981" cy="3838575"/>
          </a:xfrm>
        </p:spPr>
      </p:pic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of Control</a:t>
            </a:r>
          </a:p>
        </p:txBody>
      </p:sp>
      <p:pic>
        <p:nvPicPr>
          <p:cNvPr id="25603" name="Content Placeholder 3" descr="Fig1_5a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00400" y="1156063"/>
            <a:ext cx="2971800" cy="5434148"/>
          </a:xfrm>
        </p:spPr>
      </p:pic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of Control</a:t>
            </a:r>
          </a:p>
        </p:txBody>
      </p:sp>
      <p:pic>
        <p:nvPicPr>
          <p:cNvPr id="26627" name="Content Placeholder 3" descr="Fig1_5b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24201" y="1296176"/>
            <a:ext cx="2971800" cy="5422019"/>
          </a:xfrm>
        </p:spPr>
      </p:pic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of Control</a:t>
            </a:r>
          </a:p>
        </p:txBody>
      </p:sp>
      <p:pic>
        <p:nvPicPr>
          <p:cNvPr id="27651" name="Content Placeholder 3" descr="Fig1_5c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24200" y="1253552"/>
            <a:ext cx="2971800" cy="5505138"/>
          </a:xfrm>
        </p:spPr>
      </p:pic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Stage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 checks for interrupts</a:t>
            </a:r>
          </a:p>
          <a:p>
            <a:r>
              <a:rPr lang="en-US" smtClean="0"/>
              <a:t>If interrupt</a:t>
            </a:r>
          </a:p>
          <a:p>
            <a:pPr lvl="1"/>
            <a:r>
              <a:rPr lang="en-US" smtClean="0"/>
              <a:t>Suspend execution of program</a:t>
            </a:r>
          </a:p>
          <a:p>
            <a:pPr lvl="1"/>
            <a:r>
              <a:rPr lang="en-US" smtClean="0"/>
              <a:t>Execute interrupt-handler routine</a:t>
            </a:r>
          </a:p>
        </p:txBody>
      </p:sp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of Control via Interrupts</a:t>
            </a:r>
          </a:p>
        </p:txBody>
      </p:sp>
      <p:pic>
        <p:nvPicPr>
          <p:cNvPr id="29699" name="Content Placeholder 3" descr="Fig01_06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1" y="1219201"/>
            <a:ext cx="5665472" cy="4824412"/>
          </a:xfrm>
        </p:spPr>
      </p:pic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 with Interrupts</a:t>
            </a:r>
          </a:p>
        </p:txBody>
      </p:sp>
      <p:pic>
        <p:nvPicPr>
          <p:cNvPr id="30723" name="Content Placeholder 3" descr="Fig01_07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2781" y="1524000"/>
            <a:ext cx="7936801" cy="4067175"/>
          </a:xfrm>
        </p:spPr>
      </p:pic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Timing: Short I/O Wait</a:t>
            </a:r>
          </a:p>
        </p:txBody>
      </p:sp>
      <p:pic>
        <p:nvPicPr>
          <p:cNvPr id="31747" name="Content Placeholder 3" descr="Fig01_08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14600" y="1216959"/>
            <a:ext cx="4267199" cy="5522257"/>
          </a:xfrm>
        </p:spPr>
      </p:pic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Timing: Long I/O Wait</a:t>
            </a:r>
          </a:p>
        </p:txBody>
      </p:sp>
      <p:pic>
        <p:nvPicPr>
          <p:cNvPr id="32771" name="Content Placeholder 3" descr="Fig01_09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156800"/>
            <a:ext cx="3936858" cy="5548800"/>
          </a:xfrm>
        </p:spPr>
      </p:pic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Interrupt Processing</a:t>
            </a:r>
          </a:p>
        </p:txBody>
      </p:sp>
      <p:pic>
        <p:nvPicPr>
          <p:cNvPr id="33795" name="Content Placeholder 3" descr="Fig01_1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90801" y="1142999"/>
            <a:ext cx="4202522" cy="5550269"/>
          </a:xfrm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</a:t>
            </a:r>
          </a:p>
          <a:p>
            <a:pPr lvl="1"/>
            <a:r>
              <a:rPr lang="en-US" smtClean="0"/>
              <a:t>Two internal registers</a:t>
            </a:r>
          </a:p>
          <a:p>
            <a:pPr lvl="2"/>
            <a:r>
              <a:rPr lang="en-US" smtClean="0"/>
              <a:t>Memory address resister (MAR)</a:t>
            </a:r>
          </a:p>
          <a:p>
            <a:pPr lvl="3"/>
            <a:r>
              <a:rPr lang="en-US" smtClean="0"/>
              <a:t>Specifies the address for the next read or write</a:t>
            </a:r>
          </a:p>
          <a:p>
            <a:pPr lvl="2"/>
            <a:r>
              <a:rPr lang="en-US" smtClean="0"/>
              <a:t>Memory buffer register (MBR)</a:t>
            </a:r>
          </a:p>
          <a:p>
            <a:pPr lvl="3"/>
            <a:r>
              <a:rPr lang="en-US" smtClean="0"/>
              <a:t>Contains data written into memory or receives data read from memory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Memory and Registers for an Interrupt</a:t>
            </a:r>
          </a:p>
        </p:txBody>
      </p:sp>
      <p:pic>
        <p:nvPicPr>
          <p:cNvPr id="34819" name="Content Placeholder 3" descr="Fig01_11a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1524000"/>
            <a:ext cx="2372420" cy="5293014"/>
          </a:xfrm>
        </p:spPr>
      </p:pic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Memory and Registers for an Interrupt</a:t>
            </a:r>
          </a:p>
        </p:txBody>
      </p:sp>
      <p:pic>
        <p:nvPicPr>
          <p:cNvPr id="35843" name="Content Placeholder 3" descr="Fig01_11b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1447800"/>
            <a:ext cx="2285471" cy="5308190"/>
          </a:xfrm>
        </p:spPr>
      </p:pic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Interrupt Processing</a:t>
            </a:r>
          </a:p>
        </p:txBody>
      </p:sp>
      <p:pic>
        <p:nvPicPr>
          <p:cNvPr id="36867" name="Content Placeholder 3" descr="Fig01_12a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62492" y="1295400"/>
            <a:ext cx="6409908" cy="4648200"/>
          </a:xfrm>
        </p:spPr>
      </p:pic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Interrupt Processing</a:t>
            </a:r>
          </a:p>
        </p:txBody>
      </p:sp>
      <p:pic>
        <p:nvPicPr>
          <p:cNvPr id="37891" name="Content Placeholder 3" descr="Fig01_12b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05993" y="1309687"/>
            <a:ext cx="6155902" cy="4633913"/>
          </a:xfrm>
        </p:spPr>
      </p:pic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has more than one program to execute</a:t>
            </a:r>
          </a:p>
          <a:p>
            <a:r>
              <a:rPr lang="en-US" dirty="0" smtClean="0"/>
              <a:t>The sequence in which programs are executed depend on their relative priority and whether they are waiting for I/O</a:t>
            </a:r>
          </a:p>
          <a:p>
            <a:r>
              <a:rPr lang="en-US" dirty="0" smtClean="0"/>
              <a:t>After an interrupt handler completes, control may not return to the program that was executing at the time of the interrupt</a:t>
            </a:r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Faster access time, greater cost per bit</a:t>
            </a:r>
          </a:p>
          <a:p>
            <a:r>
              <a:rPr lang="en-US" smtClean="0"/>
              <a:t>Greater capacity, smaller cost per bit</a:t>
            </a:r>
          </a:p>
          <a:p>
            <a:r>
              <a:rPr lang="en-US" smtClean="0"/>
              <a:t>Greater capacity, slower access speed</a:t>
            </a:r>
          </a:p>
        </p:txBody>
      </p:sp>
    </p:spTree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</a:p>
        </p:txBody>
      </p:sp>
      <p:pic>
        <p:nvPicPr>
          <p:cNvPr id="40963" name="Content Placeholder 3" descr="Fig01_14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09800" y="1219200"/>
            <a:ext cx="4916534" cy="5500062"/>
          </a:xfrm>
        </p:spPr>
      </p:pic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Down the Hierarchy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Decreasing cost per bit</a:t>
            </a:r>
          </a:p>
          <a:p>
            <a:r>
              <a:rPr lang="en-US" smtClean="0"/>
              <a:t>Increasing capacity</a:t>
            </a:r>
          </a:p>
          <a:p>
            <a:r>
              <a:rPr lang="en-US" smtClean="0"/>
              <a:t>Increasing access time</a:t>
            </a:r>
          </a:p>
          <a:p>
            <a:r>
              <a:rPr lang="en-US" smtClean="0"/>
              <a:t>Decreasing frequency of access to the memory by the processor</a:t>
            </a:r>
          </a:p>
        </p:txBody>
      </p:sp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Memory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Auxiliary memory</a:t>
            </a:r>
          </a:p>
          <a:p>
            <a:r>
              <a:rPr lang="en-US" smtClean="0"/>
              <a:t>External</a:t>
            </a:r>
          </a:p>
          <a:p>
            <a:r>
              <a:rPr lang="en-US" smtClean="0"/>
              <a:t>Nonvolatile</a:t>
            </a:r>
          </a:p>
          <a:p>
            <a:r>
              <a:rPr lang="en-US" smtClean="0"/>
              <a:t>Used to store program and data files</a:t>
            </a:r>
          </a:p>
        </p:txBody>
      </p:sp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 speed faster than memory access speed</a:t>
            </a:r>
          </a:p>
          <a:p>
            <a:r>
              <a:rPr lang="en-US" smtClean="0"/>
              <a:t>Exploit the principle of locality with a small fast memory</a:t>
            </a:r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</a:t>
            </a:r>
          </a:p>
          <a:p>
            <a:pPr lvl="1"/>
            <a:r>
              <a:rPr lang="en-US" smtClean="0"/>
              <a:t>I/O address register</a:t>
            </a:r>
          </a:p>
          <a:p>
            <a:pPr lvl="1"/>
            <a:r>
              <a:rPr lang="en-US" smtClean="0"/>
              <a:t>I/O buffer register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and Main Memory</a:t>
            </a:r>
          </a:p>
        </p:txBody>
      </p:sp>
      <p:pic>
        <p:nvPicPr>
          <p:cNvPr id="45059" name="Content Placeholder 3" descr="Fig01_16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828800"/>
            <a:ext cx="6818894" cy="3500437"/>
          </a:xfrm>
        </p:spPr>
      </p:pic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copy of a portion of main memory</a:t>
            </a:r>
          </a:p>
          <a:p>
            <a:r>
              <a:rPr lang="en-US" dirty="0" smtClean="0"/>
              <a:t>Processor first checks cache</a:t>
            </a:r>
          </a:p>
          <a:p>
            <a:r>
              <a:rPr lang="en-US" dirty="0" smtClean="0"/>
              <a:t>If desired data item not found, relevant block of memory read into cache</a:t>
            </a:r>
          </a:p>
          <a:p>
            <a:r>
              <a:rPr lang="en-US" dirty="0" smtClean="0"/>
              <a:t>Because of locality of reference, it is likely that future memory references are in that block</a:t>
            </a:r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Cache/Main-Memory Structure</a:t>
            </a:r>
          </a:p>
        </p:txBody>
      </p:sp>
      <p:pic>
        <p:nvPicPr>
          <p:cNvPr id="47107" name="Content Placeholder 3" descr="Fig01_17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19661" y="1219200"/>
            <a:ext cx="6789652" cy="5334000"/>
          </a:xfrm>
        </p:spPr>
      </p:pic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 Operation</a:t>
            </a:r>
          </a:p>
        </p:txBody>
      </p:sp>
      <p:pic>
        <p:nvPicPr>
          <p:cNvPr id="48131" name="Content Placeholder 3" descr="Fig01_18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62200" y="1189653"/>
            <a:ext cx="4724400" cy="5592147"/>
          </a:xfrm>
        </p:spPr>
      </p:pic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size</a:t>
            </a:r>
          </a:p>
          <a:p>
            <a:pPr lvl="1"/>
            <a:r>
              <a:rPr lang="en-US" dirty="0" smtClean="0"/>
              <a:t>Even small caches have significant impact on performance</a:t>
            </a:r>
          </a:p>
          <a:p>
            <a:r>
              <a:rPr lang="en-US" dirty="0" smtClean="0"/>
              <a:t>Block size</a:t>
            </a:r>
          </a:p>
          <a:p>
            <a:pPr lvl="1"/>
            <a:r>
              <a:rPr lang="en-US" dirty="0" smtClean="0"/>
              <a:t>The unit of data exchanged between cache and main memory</a:t>
            </a:r>
          </a:p>
          <a:p>
            <a:pPr lvl="1"/>
            <a:r>
              <a:rPr lang="en-US" dirty="0" smtClean="0"/>
              <a:t>Larger block size yields more hits until probability of using newly fetched data becomes less than the probability of reusing data that have to be moved out of cache</a:t>
            </a:r>
          </a:p>
        </p:txBody>
      </p:sp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Mapping function</a:t>
            </a:r>
          </a:p>
          <a:p>
            <a:pPr lvl="1"/>
            <a:r>
              <a:rPr lang="en-US" smtClean="0"/>
              <a:t>Determines which cache location the block will occupy</a:t>
            </a:r>
          </a:p>
          <a:p>
            <a:r>
              <a:rPr lang="en-US" smtClean="0"/>
              <a:t>Replacement algorithm</a:t>
            </a:r>
          </a:p>
          <a:p>
            <a:pPr lvl="1"/>
            <a:r>
              <a:rPr lang="en-US" smtClean="0"/>
              <a:t>Chooses which block to replace</a:t>
            </a:r>
          </a:p>
          <a:p>
            <a:pPr lvl="1"/>
            <a:r>
              <a:rPr lang="en-US" smtClean="0"/>
              <a:t>Least-recently-used (LRU) algorithm</a:t>
            </a:r>
          </a:p>
        </p:txBody>
      </p:sp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policy</a:t>
            </a:r>
          </a:p>
          <a:p>
            <a:pPr lvl="1"/>
            <a:r>
              <a:rPr lang="en-US" smtClean="0"/>
              <a:t>Dictates when the memory write operation takes place</a:t>
            </a:r>
          </a:p>
          <a:p>
            <a:pPr lvl="1"/>
            <a:r>
              <a:rPr lang="en-US" smtClean="0"/>
              <a:t>Can occur every time the block is updated</a:t>
            </a:r>
          </a:p>
          <a:p>
            <a:pPr lvl="1"/>
            <a:r>
              <a:rPr lang="en-US" smtClean="0"/>
              <a:t>Can occur when the block is replaced</a:t>
            </a:r>
          </a:p>
          <a:p>
            <a:pPr lvl="2"/>
            <a:r>
              <a:rPr lang="en-US" smtClean="0"/>
              <a:t>Minimize write operations</a:t>
            </a:r>
          </a:p>
          <a:p>
            <a:pPr lvl="2"/>
            <a:r>
              <a:rPr lang="en-US" smtClean="0"/>
              <a:t>Leave main memory in an obsolete state</a:t>
            </a:r>
          </a:p>
        </p:txBody>
      </p:sp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Programmed I/O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953000"/>
          </a:xfrm>
        </p:spPr>
        <p:txBody>
          <a:bodyPr/>
          <a:lstStyle/>
          <a:p>
            <a:r>
              <a:rPr lang="en-US" dirty="0" smtClean="0"/>
              <a:t>I/O module performs the action, not the processor</a:t>
            </a:r>
          </a:p>
          <a:p>
            <a:r>
              <a:rPr lang="en-US" dirty="0" smtClean="0"/>
              <a:t>Sets the appropriate bits in the I/O status register</a:t>
            </a:r>
          </a:p>
          <a:p>
            <a:r>
              <a:rPr lang="en-US" dirty="0" smtClean="0"/>
              <a:t>No interrupts occur</a:t>
            </a:r>
          </a:p>
          <a:p>
            <a:r>
              <a:rPr lang="en-US" dirty="0" smtClean="0"/>
              <a:t>Processor checks status until operation is complete</a:t>
            </a:r>
          </a:p>
        </p:txBody>
      </p:sp>
      <p:pic>
        <p:nvPicPr>
          <p:cNvPr id="52228" name="Picture 3" descr="Fig01_19a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3475" y="0"/>
            <a:ext cx="2930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dirty="0" smtClean="0"/>
              <a:t>Interrupt-Driven I/O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953000"/>
          </a:xfrm>
        </p:spPr>
        <p:txBody>
          <a:bodyPr/>
          <a:lstStyle/>
          <a:p>
            <a:r>
              <a:rPr lang="en-US" sz="2800" dirty="0" smtClean="0"/>
              <a:t>Processor is interrupted when I/O module ready to exchange data</a:t>
            </a:r>
          </a:p>
          <a:p>
            <a:r>
              <a:rPr lang="en-US" sz="2800" dirty="0" smtClean="0"/>
              <a:t>Processor saves context of program executing and begins executing interrupt-handler</a:t>
            </a:r>
          </a:p>
        </p:txBody>
      </p:sp>
      <p:pic>
        <p:nvPicPr>
          <p:cNvPr id="53252" name="Picture 3" descr="Fig01_19b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7688" y="0"/>
            <a:ext cx="3516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dirty="0" smtClean="0"/>
              <a:t>Interrupt-Driven I/O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953000"/>
          </a:xfrm>
        </p:spPr>
        <p:txBody>
          <a:bodyPr/>
          <a:lstStyle/>
          <a:p>
            <a:r>
              <a:rPr lang="en-US" dirty="0" smtClean="0"/>
              <a:t>No needless waiting</a:t>
            </a:r>
          </a:p>
          <a:p>
            <a:r>
              <a:rPr lang="en-US" dirty="0" smtClean="0"/>
              <a:t>Consumes a lot of processor time because every word read or written passes through the processor</a:t>
            </a:r>
          </a:p>
        </p:txBody>
      </p:sp>
      <p:pic>
        <p:nvPicPr>
          <p:cNvPr id="53252" name="Picture 3" descr="Fig01_19b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7688" y="0"/>
            <a:ext cx="3516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 Memory</a:t>
            </a:r>
          </a:p>
          <a:p>
            <a:pPr lvl="1"/>
            <a:r>
              <a:rPr lang="en-US" smtClean="0"/>
              <a:t>Volatile</a:t>
            </a:r>
          </a:p>
          <a:p>
            <a:pPr lvl="1"/>
            <a:r>
              <a:rPr lang="en-US" smtClean="0"/>
              <a:t>Referred to as real memory or primary memory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953000"/>
          </a:xfrm>
        </p:spPr>
        <p:txBody>
          <a:bodyPr/>
          <a:lstStyle/>
          <a:p>
            <a:r>
              <a:rPr lang="en-US" dirty="0" smtClean="0"/>
              <a:t>Transfers a block of data directly to or from memory</a:t>
            </a:r>
          </a:p>
          <a:p>
            <a:r>
              <a:rPr lang="en-US" dirty="0" smtClean="0"/>
              <a:t>An interrupt is sent when the transfer is complete</a:t>
            </a:r>
          </a:p>
          <a:p>
            <a:r>
              <a:rPr lang="en-US" dirty="0" smtClean="0"/>
              <a:t>More efficient</a:t>
            </a:r>
          </a:p>
        </p:txBody>
      </p:sp>
      <p:pic>
        <p:nvPicPr>
          <p:cNvPr id="54276" name="Picture 3" descr="Fig01_19c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33538"/>
            <a:ext cx="342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I/O Modules</a:t>
            </a:r>
          </a:p>
          <a:p>
            <a:pPr lvl="1"/>
            <a:r>
              <a:rPr lang="en-US" smtClean="0"/>
              <a:t>Secondary Memory Devices</a:t>
            </a:r>
          </a:p>
          <a:p>
            <a:pPr lvl="1"/>
            <a:r>
              <a:rPr lang="en-US" smtClean="0"/>
              <a:t>Communications equipment</a:t>
            </a:r>
          </a:p>
          <a:p>
            <a:pPr lvl="1"/>
            <a:r>
              <a:rPr lang="en-US" smtClean="0"/>
              <a:t>Terminals</a:t>
            </a:r>
          </a:p>
          <a:p>
            <a:r>
              <a:rPr lang="en-US" smtClean="0"/>
              <a:t>System bus</a:t>
            </a:r>
          </a:p>
          <a:p>
            <a:pPr lvl="1"/>
            <a:r>
              <a:rPr lang="en-US" smtClean="0"/>
              <a:t>Communication among processors, main memory, and I/O modules</a:t>
            </a:r>
          </a:p>
        </p:txBody>
      </p: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Components: Top-Level View</a:t>
            </a:r>
          </a:p>
        </p:txBody>
      </p:sp>
      <p:pic>
        <p:nvPicPr>
          <p:cNvPr id="10243" name="Content Placeholder 3" descr="Fig01_01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92364" y="1600200"/>
            <a:ext cx="4928545" cy="5181600"/>
          </a:xfrm>
        </p:spPr>
      </p:pic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Registers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User-visible registers</a:t>
            </a:r>
          </a:p>
          <a:p>
            <a:pPr lvl="1"/>
            <a:r>
              <a:rPr lang="en-US" smtClean="0"/>
              <a:t>Enable programmer to minimize main memory references by optimizing register use</a:t>
            </a:r>
          </a:p>
          <a:p>
            <a:r>
              <a:rPr lang="en-US" smtClean="0"/>
              <a:t>Control and status registers</a:t>
            </a:r>
          </a:p>
          <a:p>
            <a:pPr lvl="1"/>
            <a:r>
              <a:rPr lang="en-US" smtClean="0"/>
              <a:t>Used by processor to control operating of the processor</a:t>
            </a:r>
          </a:p>
          <a:p>
            <a:pPr lvl="1"/>
            <a:r>
              <a:rPr lang="en-US" smtClean="0"/>
              <a:t>Used by privileged OS routines to control the execution of programs</a:t>
            </a:r>
          </a:p>
        </p:txBody>
      </p: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User-Visible Registers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May be referenced by machine language</a:t>
            </a:r>
          </a:p>
          <a:p>
            <a:r>
              <a:rPr lang="en-US" smtClean="0"/>
              <a:t>Available to all programs – application programs and system programs</a:t>
            </a:r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On-screen Show (4:3)</PresentationFormat>
  <Paragraphs>208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Custom Design</vt:lpstr>
      <vt:lpstr>Chapter 1 Computer System Overview</vt:lpstr>
      <vt:lpstr>Operating System</vt:lpstr>
      <vt:lpstr>Basic Elements</vt:lpstr>
      <vt:lpstr>Basic Elements</vt:lpstr>
      <vt:lpstr>Basic Elements</vt:lpstr>
      <vt:lpstr>Basic Elements</vt:lpstr>
      <vt:lpstr>Computer Components: Top-Level View</vt:lpstr>
      <vt:lpstr>Processor Registers</vt:lpstr>
      <vt:lpstr>User-Visible Registers</vt:lpstr>
      <vt:lpstr>User-Visible Registers</vt:lpstr>
      <vt:lpstr>Control and Status Registers</vt:lpstr>
      <vt:lpstr>Control and Status Registers</vt:lpstr>
      <vt:lpstr>Instruction Execution</vt:lpstr>
      <vt:lpstr>Basic Instruction Cycle</vt:lpstr>
      <vt:lpstr>Instruction Fetch and Execute</vt:lpstr>
      <vt:lpstr>Instruction Register</vt:lpstr>
      <vt:lpstr>Characteristics of a Hypothetical Machine</vt:lpstr>
      <vt:lpstr>Example of Program Execution</vt:lpstr>
      <vt:lpstr>Interrupts</vt:lpstr>
      <vt:lpstr>Classes of Interrupts</vt:lpstr>
      <vt:lpstr>Program Flow of Control</vt:lpstr>
      <vt:lpstr>Program Flow of Control</vt:lpstr>
      <vt:lpstr>Program Flow of Control</vt:lpstr>
      <vt:lpstr>Interrupt Stage</vt:lpstr>
      <vt:lpstr>Transfer of Control via Interrupts</vt:lpstr>
      <vt:lpstr>Instruction Cycle with Interrupts</vt:lpstr>
      <vt:lpstr>Program Timing: Short I/O Wait</vt:lpstr>
      <vt:lpstr>Program Timing: Long I/O Wait</vt:lpstr>
      <vt:lpstr>Simple Interrupt Processing</vt:lpstr>
      <vt:lpstr>Changes in Memory and Registers for an Interrupt</vt:lpstr>
      <vt:lpstr>Changes in Memory and Registers for an Interrupt</vt:lpstr>
      <vt:lpstr>Sequential Interrupt Processing</vt:lpstr>
      <vt:lpstr>Nested Interrupt Processing</vt:lpstr>
      <vt:lpstr>Multiprogramming</vt:lpstr>
      <vt:lpstr>Memory Hierarchy</vt:lpstr>
      <vt:lpstr>The Memory Hierarchy</vt:lpstr>
      <vt:lpstr>Going Down the Hierarchy</vt:lpstr>
      <vt:lpstr>Secondary Memory</vt:lpstr>
      <vt:lpstr>Cache Memory</vt:lpstr>
      <vt:lpstr>Cache and Main Memory</vt:lpstr>
      <vt:lpstr>Cache Principles</vt:lpstr>
      <vt:lpstr>Cache/Main-Memory Structure</vt:lpstr>
      <vt:lpstr>Cache Read Operation</vt:lpstr>
      <vt:lpstr>Cache Principles</vt:lpstr>
      <vt:lpstr>Cache Principles</vt:lpstr>
      <vt:lpstr>Cache Principles</vt:lpstr>
      <vt:lpstr>Programmed I/O</vt:lpstr>
      <vt:lpstr>Interrupt-Driven I/O</vt:lpstr>
      <vt:lpstr>Interrupt-Driven I/O</vt:lpstr>
      <vt:lpstr>Direct Memory Access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2008-09-16T18:22:21Z</dcterms:created>
  <dcterms:modified xsi:type="dcterms:W3CDTF">2016-09-02T11:43:25Z</dcterms:modified>
</cp:coreProperties>
</file>