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8"/>
  </p:notesMasterIdLst>
  <p:sldIdLst>
    <p:sldId id="256" r:id="rId3"/>
    <p:sldId id="315" r:id="rId4"/>
    <p:sldId id="257" r:id="rId5"/>
    <p:sldId id="314" r:id="rId6"/>
    <p:sldId id="258" r:id="rId7"/>
    <p:sldId id="316" r:id="rId8"/>
    <p:sldId id="317" r:id="rId9"/>
    <p:sldId id="259" r:id="rId10"/>
    <p:sldId id="260" r:id="rId11"/>
    <p:sldId id="261" r:id="rId12"/>
    <p:sldId id="318" r:id="rId13"/>
    <p:sldId id="319" r:id="rId14"/>
    <p:sldId id="262" r:id="rId15"/>
    <p:sldId id="264" r:id="rId16"/>
    <p:sldId id="266" r:id="rId17"/>
    <p:sldId id="267" r:id="rId18"/>
    <p:sldId id="268" r:id="rId19"/>
    <p:sldId id="320" r:id="rId20"/>
    <p:sldId id="269" r:id="rId21"/>
    <p:sldId id="321" r:id="rId22"/>
    <p:sldId id="322" r:id="rId23"/>
    <p:sldId id="270" r:id="rId24"/>
    <p:sldId id="272" r:id="rId25"/>
    <p:sldId id="271" r:id="rId26"/>
    <p:sldId id="323" r:id="rId27"/>
    <p:sldId id="273" r:id="rId28"/>
    <p:sldId id="274" r:id="rId29"/>
    <p:sldId id="324" r:id="rId30"/>
    <p:sldId id="325" r:id="rId31"/>
    <p:sldId id="277" r:id="rId32"/>
    <p:sldId id="278" r:id="rId33"/>
    <p:sldId id="328" r:id="rId34"/>
    <p:sldId id="326" r:id="rId35"/>
    <p:sldId id="327" r:id="rId36"/>
    <p:sldId id="279" r:id="rId37"/>
    <p:sldId id="282" r:id="rId38"/>
    <p:sldId id="283" r:id="rId39"/>
    <p:sldId id="329" r:id="rId40"/>
    <p:sldId id="288" r:id="rId41"/>
    <p:sldId id="284" r:id="rId42"/>
    <p:sldId id="330" r:id="rId43"/>
    <p:sldId id="289" r:id="rId44"/>
    <p:sldId id="294" r:id="rId45"/>
    <p:sldId id="292" r:id="rId46"/>
    <p:sldId id="293" r:id="rId47"/>
    <p:sldId id="331" r:id="rId48"/>
    <p:sldId id="333" r:id="rId49"/>
    <p:sldId id="332" r:id="rId50"/>
    <p:sldId id="295" r:id="rId51"/>
    <p:sldId id="334" r:id="rId52"/>
    <p:sldId id="335" r:id="rId53"/>
    <p:sldId id="296" r:id="rId54"/>
    <p:sldId id="297" r:id="rId55"/>
    <p:sldId id="298" r:id="rId56"/>
    <p:sldId id="299" r:id="rId57"/>
    <p:sldId id="336" r:id="rId58"/>
    <p:sldId id="337" r:id="rId59"/>
    <p:sldId id="300" r:id="rId60"/>
    <p:sldId id="301" r:id="rId61"/>
    <p:sldId id="338" r:id="rId62"/>
    <p:sldId id="302" r:id="rId63"/>
    <p:sldId id="303" r:id="rId64"/>
    <p:sldId id="339" r:id="rId65"/>
    <p:sldId id="285" r:id="rId66"/>
    <p:sldId id="304" r:id="rId67"/>
    <p:sldId id="305" r:id="rId68"/>
    <p:sldId id="306" r:id="rId69"/>
    <p:sldId id="307" r:id="rId70"/>
    <p:sldId id="340" r:id="rId71"/>
    <p:sldId id="308" r:id="rId72"/>
    <p:sldId id="309" r:id="rId73"/>
    <p:sldId id="310" r:id="rId74"/>
    <p:sldId id="311" r:id="rId75"/>
    <p:sldId id="312" r:id="rId76"/>
    <p:sldId id="313"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451" autoAdjust="0"/>
  </p:normalViewPr>
  <p:slideViewPr>
    <p:cSldViewPr>
      <p:cViewPr varScale="1">
        <p:scale>
          <a:sx n="48" d="100"/>
          <a:sy n="48" d="100"/>
        </p:scale>
        <p:origin x="-216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classify the ways in which processes interact on the basis of the degree to which they are aware of each other’s existence.</a:t>
            </a:r>
          </a:p>
          <a:p>
            <a:endParaRPr lang="en-NZ" dirty="0" smtClean="0"/>
          </a:p>
          <a:p>
            <a:r>
              <a:rPr lang="en-NZ" dirty="0" smtClean="0"/>
              <a:t>This table (continues on the next slide) lists three possible degrees of awareness plus the consequences of each.</a:t>
            </a:r>
          </a:p>
          <a:p>
            <a:endParaRPr lang="en-NZ" dirty="0" smtClean="0"/>
          </a:p>
          <a:p>
            <a:r>
              <a:rPr lang="en-NZ" dirty="0" smtClean="0"/>
              <a:t>Introduce each degree of awareness</a:t>
            </a:r>
            <a:r>
              <a:rPr lang="en-NZ" baseline="0" dirty="0" smtClean="0"/>
              <a:t> </a:t>
            </a:r>
            <a:r>
              <a:rPr lang="en-NZ" b="0" i="0" dirty="0" smtClean="0"/>
              <a:t>briefly – mention that things are often as clear cut as in this table.</a:t>
            </a:r>
          </a:p>
          <a:p>
            <a:endParaRPr lang="en-NZ" b="0" i="0" dirty="0" smtClean="0"/>
          </a:p>
          <a:p>
            <a:r>
              <a:rPr lang="en-NZ" b="1" i="0" dirty="0" smtClean="0"/>
              <a:t>Processes unaware of each other: </a:t>
            </a:r>
          </a:p>
          <a:p>
            <a:pPr lvl="1">
              <a:buFont typeface="Arial" pitchFamily="34" charset="0"/>
              <a:buChar char="•"/>
            </a:pPr>
            <a:r>
              <a:rPr lang="en-NZ" b="0" i="0" dirty="0" smtClean="0"/>
              <a:t> Independent processes that are not intended to work together.</a:t>
            </a:r>
          </a:p>
          <a:p>
            <a:pPr lvl="1">
              <a:buFont typeface="Arial" pitchFamily="34" charset="0"/>
              <a:buChar char="•"/>
            </a:pPr>
            <a:r>
              <a:rPr lang="en-NZ" b="0" i="0" dirty="0" smtClean="0"/>
              <a:t> E.G. multiprogramming of multiple independent processes.</a:t>
            </a:r>
          </a:p>
          <a:p>
            <a:pPr lvl="1">
              <a:buFont typeface="Arial" pitchFamily="34" charset="0"/>
              <a:buChar char="•"/>
            </a:pPr>
            <a:r>
              <a:rPr lang="en-NZ" b="0" i="0" dirty="0" smtClean="0"/>
              <a:t> Although the processes are not working together, the OS needs to be concerned about competition for resources.</a:t>
            </a:r>
          </a:p>
          <a:p>
            <a:pPr lvl="1">
              <a:buFont typeface="Arial" pitchFamily="34" charset="0"/>
              <a:buChar char="•"/>
            </a:pPr>
            <a:r>
              <a:rPr lang="en-NZ" b="0" i="0" baseline="0" dirty="0" smtClean="0"/>
              <a:t> </a:t>
            </a:r>
            <a:r>
              <a:rPr lang="en-NZ" b="0" i="0" dirty="0" smtClean="0"/>
              <a:t>E.G.</a:t>
            </a:r>
            <a:r>
              <a:rPr lang="en-NZ" b="0" i="0" baseline="0" dirty="0" smtClean="0"/>
              <a:t> </a:t>
            </a:r>
            <a:r>
              <a:rPr lang="en-NZ" b="0" i="0" dirty="0" smtClean="0"/>
              <a:t>two independent applications may both want to access the same disk or file or printer.</a:t>
            </a:r>
          </a:p>
          <a:p>
            <a:pPr lvl="1">
              <a:buFont typeface="Arial" pitchFamily="34" charset="0"/>
              <a:buChar char="•"/>
            </a:pPr>
            <a:endParaRPr lang="en-NZ" b="0" i="0" dirty="0" smtClean="0"/>
          </a:p>
          <a:p>
            <a:pPr lvl="0">
              <a:buFont typeface="Arial" pitchFamily="34" charset="0"/>
              <a:buNone/>
            </a:pPr>
            <a:r>
              <a:rPr lang="en-NZ" b="1" i="0" dirty="0" smtClean="0"/>
              <a:t>Processes indirectly aware of each other: </a:t>
            </a:r>
          </a:p>
          <a:p>
            <a:pPr lvl="1">
              <a:buFont typeface="Arial" pitchFamily="34" charset="0"/>
              <a:buChar char="•"/>
            </a:pPr>
            <a:r>
              <a:rPr lang="en-NZ" b="0" i="0" dirty="0" smtClean="0"/>
              <a:t> Processes that are not necessarily aware of each other by their respective process IDs but that share access to some object, such as an I/O buffer. </a:t>
            </a:r>
          </a:p>
          <a:p>
            <a:pPr lvl="1">
              <a:buFont typeface="Arial" pitchFamily="34" charset="0"/>
              <a:buChar char="•"/>
            </a:pPr>
            <a:r>
              <a:rPr lang="en-NZ" b="0" i="0" dirty="0" smtClean="0"/>
              <a:t> Such processes exhibit cooperation in sharing the common object.</a:t>
            </a:r>
          </a:p>
          <a:p>
            <a:pPr lvl="1">
              <a:buFont typeface="Arial" pitchFamily="34" charset="0"/>
              <a:buNone/>
            </a:pPr>
            <a:endParaRPr lang="en-NZ" b="0" i="0" dirty="0" smtClean="0"/>
          </a:p>
          <a:p>
            <a:r>
              <a:rPr lang="en-NZ" b="1" i="0" dirty="0" smtClean="0"/>
              <a:t>Processes directly aware of each other: </a:t>
            </a:r>
          </a:p>
          <a:p>
            <a:pPr lvl="1">
              <a:buFont typeface="Arial" pitchFamily="34" charset="0"/>
              <a:buChar char="•"/>
            </a:pPr>
            <a:r>
              <a:rPr lang="en-NZ" b="1" i="0" dirty="0" smtClean="0"/>
              <a:t> </a:t>
            </a:r>
            <a:r>
              <a:rPr lang="en-NZ" b="0" i="0" dirty="0" smtClean="0"/>
              <a:t>Processes that are able to communicate with each other by process ID and that are designed to work jointly on some activity. </a:t>
            </a:r>
          </a:p>
          <a:p>
            <a:pPr lvl="1">
              <a:buFont typeface="Arial" pitchFamily="34" charset="0"/>
              <a:buChar char="•"/>
            </a:pPr>
            <a:r>
              <a:rPr lang="en-NZ" b="0" i="0" dirty="0" smtClean="0"/>
              <a:t> Again, such processes exhibit cooperation.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Need for mutual exclusion. </a:t>
            </a:r>
          </a:p>
          <a:p>
            <a:pPr lvl="1">
              <a:buFont typeface="Arial" pitchFamily="34" charset="0"/>
              <a:buChar char="•"/>
            </a:pPr>
            <a:r>
              <a:rPr lang="en-NZ" b="0" dirty="0" smtClean="0"/>
              <a:t>Suppose two or more processes require access to a single nonsharable resource, such as a printer. </a:t>
            </a:r>
          </a:p>
          <a:p>
            <a:pPr lvl="1">
              <a:buFont typeface="Arial" pitchFamily="34" charset="0"/>
              <a:buChar char="•"/>
            </a:pPr>
            <a:r>
              <a:rPr lang="en-NZ" b="0" dirty="0" smtClean="0"/>
              <a:t> During the course of execution, each process will be sending commands to the I/O device, receiving status information, sending data, and/or receiving data.</a:t>
            </a:r>
          </a:p>
          <a:p>
            <a:pPr lvl="2">
              <a:buFont typeface="Arial" pitchFamily="34" charset="0"/>
              <a:buChar char="•"/>
            </a:pPr>
            <a:r>
              <a:rPr lang="en-NZ" b="0" baseline="0" dirty="0" smtClean="0"/>
              <a:t> </a:t>
            </a:r>
            <a:r>
              <a:rPr lang="en-NZ" b="0" dirty="0" smtClean="0"/>
              <a:t>We will refer to such a resource as a </a:t>
            </a:r>
            <a:r>
              <a:rPr lang="en-NZ" b="1" dirty="0" smtClean="0"/>
              <a:t>critical resource</a:t>
            </a:r>
            <a:r>
              <a:rPr lang="en-NZ" b="0" dirty="0" smtClean="0"/>
              <a:t>, and the portion of the program that uses it a </a:t>
            </a:r>
            <a:r>
              <a:rPr lang="en-NZ" b="1" dirty="0" smtClean="0"/>
              <a:t>critical section </a:t>
            </a:r>
            <a:r>
              <a:rPr lang="en-NZ" b="0" dirty="0" smtClean="0"/>
              <a:t>of the program. </a:t>
            </a:r>
          </a:p>
          <a:p>
            <a:pPr lvl="1">
              <a:buFont typeface="Arial" pitchFamily="34" charset="0"/>
              <a:buChar char="•"/>
            </a:pPr>
            <a:r>
              <a:rPr lang="en-NZ" b="0" dirty="0" smtClean="0"/>
              <a:t> It is important that only one program at a time be allowed in its critical section.</a:t>
            </a:r>
          </a:p>
          <a:p>
            <a:pPr lvl="1">
              <a:buFont typeface="Arial" pitchFamily="34" charset="0"/>
              <a:buChar char="•"/>
            </a:pPr>
            <a:r>
              <a:rPr lang="en-NZ" b="0" dirty="0" smtClean="0"/>
              <a:t> We cannot simply rely on the OS to understand and enforce this restriction because the detailed requirements may not be obvious. </a:t>
            </a:r>
          </a:p>
          <a:p>
            <a:pPr lvl="1">
              <a:buFont typeface="Arial" pitchFamily="34" charset="0"/>
              <a:buChar char="•"/>
            </a:pPr>
            <a:r>
              <a:rPr lang="en-NZ" b="0" dirty="0" smtClean="0"/>
              <a:t> In the case  of the printer, for example, we want any individual process to have control of the printer while it prints an entire file. </a:t>
            </a:r>
          </a:p>
          <a:p>
            <a:pPr lvl="2">
              <a:buFont typeface="Arial" pitchFamily="34" charset="0"/>
              <a:buChar char="•"/>
            </a:pPr>
            <a:r>
              <a:rPr lang="en-NZ" b="0" dirty="0" smtClean="0"/>
              <a:t>Otherwise, lines from competing processes will be interleaved.</a:t>
            </a:r>
          </a:p>
          <a:p>
            <a:pPr lvl="0">
              <a:buFont typeface="Arial" pitchFamily="34" charset="0"/>
              <a:buNone/>
            </a:pPr>
            <a:endParaRPr lang="en-NZ" b="0" dirty="0" smtClean="0"/>
          </a:p>
          <a:p>
            <a:pPr lvl="0">
              <a:buFont typeface="Arial" pitchFamily="34" charset="0"/>
              <a:buNone/>
            </a:pPr>
            <a:r>
              <a:rPr lang="en-NZ" b="0" dirty="0" smtClean="0"/>
              <a:t>The enforcement of mutual exclusion creates two additional control problems:</a:t>
            </a:r>
          </a:p>
          <a:p>
            <a:pPr lvl="0">
              <a:buFont typeface="Arial" pitchFamily="34" charset="0"/>
              <a:buNone/>
            </a:pPr>
            <a:r>
              <a:rPr lang="en-NZ" b="1" dirty="0" smtClean="0"/>
              <a:t>deadlock.</a:t>
            </a:r>
          </a:p>
          <a:p>
            <a:pPr lvl="1">
              <a:buFont typeface="Arial" pitchFamily="34" charset="0"/>
              <a:buChar char="•"/>
            </a:pPr>
            <a:r>
              <a:rPr lang="en-NZ" b="0" dirty="0" smtClean="0"/>
              <a:t> Two processes is waiting for the same resources (or each waiting for a resource that the other has exclusive use</a:t>
            </a:r>
            <a:r>
              <a:rPr lang="en-NZ" b="0" baseline="0" dirty="0" smtClean="0"/>
              <a:t> to)</a:t>
            </a:r>
          </a:p>
          <a:p>
            <a:pPr lvl="1">
              <a:buFont typeface="Arial" pitchFamily="34" charset="0"/>
              <a:buChar char="•"/>
            </a:pPr>
            <a:r>
              <a:rPr lang="en-NZ" b="0" dirty="0" smtClean="0"/>
              <a:t> Neither will release the resource that it already owns until it has acquired the other resource and performed the function requiring both resources. </a:t>
            </a:r>
          </a:p>
          <a:p>
            <a:pPr lvl="1">
              <a:buFont typeface="Arial" pitchFamily="34" charset="0"/>
              <a:buChar char="•"/>
            </a:pPr>
            <a:r>
              <a:rPr lang="en-NZ" b="0" dirty="0" smtClean="0"/>
              <a:t> The two processes are deadlocked.</a:t>
            </a:r>
          </a:p>
          <a:p>
            <a:pPr lvl="0">
              <a:buFont typeface="Arial" pitchFamily="34" charset="0"/>
              <a:buNone/>
            </a:pPr>
            <a:r>
              <a:rPr lang="en-US" b="1" dirty="0" smtClean="0"/>
              <a:t>starvation.</a:t>
            </a:r>
          </a:p>
          <a:p>
            <a:pPr lvl="1">
              <a:buFont typeface="Arial" pitchFamily="34" charset="0"/>
              <a:buChar char="•"/>
            </a:pPr>
            <a:r>
              <a:rPr lang="en-US" b="1" dirty="0" smtClean="0"/>
              <a:t> </a:t>
            </a:r>
            <a:r>
              <a:rPr lang="en-US" b="0" dirty="0" smtClean="0"/>
              <a:t>The OS may grant access</a:t>
            </a:r>
            <a:r>
              <a:rPr lang="en-US" b="0" baseline="0" dirty="0" smtClean="0"/>
              <a:t> to resources to a number of processes while neglecting another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uniprocessor system, concurrent processes cannot have overlapped execution;</a:t>
            </a:r>
          </a:p>
          <a:p>
            <a:pPr lvl="1"/>
            <a:r>
              <a:rPr lang="en-NZ" dirty="0" smtClean="0"/>
              <a:t>they can only be interleaved.</a:t>
            </a:r>
          </a:p>
          <a:p>
            <a:pPr lvl="0"/>
            <a:endParaRPr lang="en-NZ" dirty="0" smtClean="0"/>
          </a:p>
          <a:p>
            <a:pPr lvl="0"/>
            <a:r>
              <a:rPr lang="en-NZ" dirty="0" smtClean="0"/>
              <a:t>To guarantee mutual exclusion, it is sufficient to prevent a process from being interrupted.</a:t>
            </a:r>
          </a:p>
          <a:p>
            <a:pPr lvl="0"/>
            <a:endParaRPr lang="en-NZ" dirty="0" smtClean="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Because the critical section cannot be interrupted, mutual exclusion is guaranteed.</a:t>
            </a:r>
          </a:p>
          <a:p>
            <a:endParaRPr lang="en-NZ" dirty="0" smtClean="0"/>
          </a:p>
          <a:p>
            <a:r>
              <a:rPr lang="en-NZ" dirty="0" smtClean="0"/>
              <a:t>The price of this approach, however, is high. </a:t>
            </a:r>
          </a:p>
          <a:p>
            <a:pPr lvl="1"/>
            <a:r>
              <a:rPr lang="en-NZ" dirty="0" smtClean="0"/>
              <a:t>The efficiency of execution could be noticeably degraded because the processor is limited in its ability to interleave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More</a:t>
            </a:r>
            <a:r>
              <a:rPr lang="en-NZ" baseline="0" dirty="0" smtClean="0"/>
              <a:t> details on these approaches in the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version of the instruction checks a memory location (*word) against a test value (testval). </a:t>
            </a:r>
          </a:p>
          <a:p>
            <a:endParaRPr lang="en-NZ" dirty="0" smtClean="0"/>
          </a:p>
          <a:p>
            <a:r>
              <a:rPr lang="en-NZ" dirty="0" smtClean="0"/>
              <a:t>If the memory location’s current value is testval, it is replaced with newval; </a:t>
            </a:r>
          </a:p>
          <a:p>
            <a:pPr lvl="1"/>
            <a:r>
              <a:rPr lang="en-NZ" dirty="0" smtClean="0"/>
              <a:t>otherwise it is left unchanged. </a:t>
            </a:r>
          </a:p>
          <a:p>
            <a:pPr lvl="0"/>
            <a:endParaRPr lang="en-NZ" dirty="0" smtClean="0"/>
          </a:p>
          <a:p>
            <a:pPr lvl="0"/>
            <a:r>
              <a:rPr lang="en-NZ" dirty="0" smtClean="0"/>
              <a:t>The old memory value is always returned; </a:t>
            </a:r>
          </a:p>
          <a:p>
            <a:pPr lvl="1"/>
            <a:r>
              <a:rPr lang="en-NZ" dirty="0" smtClean="0"/>
              <a:t>thus, the memory location has been updated if the returned value is the same as the test value.</a:t>
            </a:r>
          </a:p>
          <a:p>
            <a:pPr lvl="0"/>
            <a:endParaRPr lang="en-NZ" dirty="0" smtClean="0"/>
          </a:p>
          <a:p>
            <a:pPr marL="228600" lvl="0" indent="-228600">
              <a:buAutoNum type="arabicParenR"/>
            </a:pPr>
            <a:r>
              <a:rPr lang="en-NZ" dirty="0" smtClean="0"/>
              <a:t>A compare is made between a memory value and a test value; </a:t>
            </a:r>
          </a:p>
          <a:p>
            <a:pPr marL="228600" lvl="0" indent="-228600">
              <a:buAutoNum type="arabicParenR"/>
            </a:pPr>
            <a:r>
              <a:rPr lang="en-NZ" dirty="0" smtClean="0"/>
              <a:t>if the values differ a swap occurs.</a:t>
            </a:r>
          </a:p>
          <a:p>
            <a:r>
              <a:rPr lang="en-NZ" dirty="0" smtClean="0"/>
              <a:t/>
            </a:r>
            <a:br>
              <a:rPr lang="en-NZ" dirty="0" smtClean="0"/>
            </a:br>
            <a:r>
              <a:rPr lang="en-NZ" dirty="0" smtClean="0"/>
              <a:t>The entire compare&amp;swap function is carried out atomically; </a:t>
            </a:r>
          </a:p>
          <a:p>
            <a:pPr lvl="1"/>
            <a:r>
              <a:rPr lang="en-NZ" dirty="0" smtClean="0"/>
              <a:t>Ie  it is not subject</a:t>
            </a:r>
          </a:p>
          <a:p>
            <a:r>
              <a:rPr lang="en-NZ" dirty="0" smtClean="0"/>
              <a:t>to interruption.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mutual exclusion protocol based on the use of this instruction.</a:t>
            </a:r>
          </a:p>
          <a:p>
            <a:endParaRPr lang="en-NZ" dirty="0" smtClean="0"/>
          </a:p>
          <a:p>
            <a:r>
              <a:rPr lang="en-NZ" dirty="0" smtClean="0"/>
              <a:t>A shared variable </a:t>
            </a:r>
            <a:r>
              <a:rPr lang="en-NZ" b="1" i="1" dirty="0" smtClean="0"/>
              <a:t>bolt </a:t>
            </a:r>
            <a:r>
              <a:rPr lang="en-NZ" dirty="0" smtClean="0"/>
              <a:t>is initialized to 0. </a:t>
            </a:r>
          </a:p>
          <a:p>
            <a:pPr lvl="1"/>
            <a:r>
              <a:rPr lang="en-NZ" dirty="0" smtClean="0"/>
              <a:t>The only process that may enter its critical section is one that finds bolt equal to 0. </a:t>
            </a:r>
          </a:p>
          <a:p>
            <a:pPr lvl="0"/>
            <a:endParaRPr lang="en-NZ" dirty="0" smtClean="0"/>
          </a:p>
          <a:p>
            <a:pPr lvl="0"/>
            <a:r>
              <a:rPr lang="en-NZ" dirty="0" smtClean="0"/>
              <a:t>All other processes that</a:t>
            </a:r>
            <a:r>
              <a:rPr lang="en-NZ" baseline="0" dirty="0" smtClean="0"/>
              <a:t> enter their critical section go into a busy waiting mode.</a:t>
            </a:r>
          </a:p>
          <a:p>
            <a:pPr lvl="0"/>
            <a:endParaRPr lang="en-NZ" baseline="0" dirty="0" smtClean="0"/>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instruction exchanges the contents of a register with that of a memory location.</a:t>
            </a:r>
          </a:p>
          <a:p>
            <a:endParaRPr lang="en-NZ" dirty="0" smtClean="0"/>
          </a:p>
          <a:p>
            <a:r>
              <a:rPr lang="en-NZ" dirty="0" smtClean="0"/>
              <a:t>Both the Intel IA-32 architecture (Pentium) and the IA-64 architecture (Itanium) contain an XCHG instruction.</a:t>
            </a:r>
            <a:endParaRPr lang="en-US"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mutual exclusion protocol based on the use of an exchange instruction. </a:t>
            </a:r>
          </a:p>
          <a:p>
            <a:endParaRPr lang="en-NZ" dirty="0" smtClean="0"/>
          </a:p>
          <a:p>
            <a:r>
              <a:rPr lang="en-NZ" dirty="0" smtClean="0"/>
              <a:t>A shared variable bolt is initialized to 0. </a:t>
            </a:r>
          </a:p>
          <a:p>
            <a:pPr lvl="1">
              <a:buFont typeface="Arial" pitchFamily="34" charset="0"/>
              <a:buChar char="•"/>
            </a:pPr>
            <a:r>
              <a:rPr lang="en-NZ" dirty="0" smtClean="0"/>
              <a:t>Each process uses a local variable key that is initialized to 1.</a:t>
            </a:r>
          </a:p>
          <a:p>
            <a:pPr lvl="1">
              <a:buFont typeface="Arial" pitchFamily="34" charset="0"/>
              <a:buChar char="•"/>
            </a:pPr>
            <a:r>
              <a:rPr lang="en-NZ" dirty="0" smtClean="0"/>
              <a:t>The only process that may enter its critical section is one that finds bolt equal to 0. </a:t>
            </a:r>
          </a:p>
          <a:p>
            <a:pPr lvl="1">
              <a:buFont typeface="Arial" pitchFamily="34" charset="0"/>
              <a:buChar char="•"/>
            </a:pPr>
            <a:r>
              <a:rPr lang="en-NZ" dirty="0" smtClean="0"/>
              <a:t>It excludes all other processes from the critical section by setting bolt to 1.</a:t>
            </a:r>
          </a:p>
          <a:p>
            <a:pPr lvl="1">
              <a:buFont typeface="Arial" pitchFamily="34" charset="0"/>
              <a:buChar char="•"/>
            </a:pPr>
            <a:r>
              <a:rPr lang="en-NZ" dirty="0" smtClean="0"/>
              <a:t>When a process leaves its critical section, it resets bolt to 0, allowing another process to gain access to its critical section.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Busy waiting </a:t>
            </a:r>
          </a:p>
          <a:p>
            <a:pPr lvl="1"/>
            <a:r>
              <a:rPr lang="en-NZ" dirty="0" smtClean="0"/>
              <a:t>While a process is waiting for access to a critical section, it continues to consume processor time.</a:t>
            </a:r>
          </a:p>
          <a:p>
            <a:pPr lvl="1"/>
            <a:endParaRPr lang="en-NZ" dirty="0" smtClean="0"/>
          </a:p>
          <a:p>
            <a:r>
              <a:rPr lang="en-NZ" b="1" dirty="0" smtClean="0"/>
              <a:t>Starvation is possible. </a:t>
            </a:r>
          </a:p>
          <a:p>
            <a:pPr lvl="1"/>
            <a:r>
              <a:rPr lang="en-NZ" dirty="0" smtClean="0"/>
              <a:t>When a process leaves a critical section and more than one process is waiting, the selection of a waiting process is arbitrary. </a:t>
            </a:r>
          </a:p>
          <a:p>
            <a:pPr lvl="1"/>
            <a:r>
              <a:rPr lang="en-NZ" dirty="0" smtClean="0"/>
              <a:t>Thus, some process could indefinitely be denied access.</a:t>
            </a:r>
          </a:p>
          <a:p>
            <a:pPr lvl="1"/>
            <a:endParaRPr lang="en-NZ" dirty="0" smtClean="0"/>
          </a:p>
          <a:p>
            <a:r>
              <a:rPr lang="en-NZ" b="1" dirty="0" smtClean="0"/>
              <a:t>Deadlock is possible. </a:t>
            </a:r>
          </a:p>
          <a:p>
            <a:pPr lvl="1"/>
            <a:r>
              <a:rPr lang="en-NZ" dirty="0" smtClean="0"/>
              <a:t>Example (on a uniprocessor).</a:t>
            </a:r>
          </a:p>
          <a:p>
            <a:pPr lvl="1">
              <a:buFont typeface="Arial" pitchFamily="34" charset="0"/>
              <a:buChar char="•"/>
            </a:pPr>
            <a:r>
              <a:rPr lang="en-NZ" dirty="0" smtClean="0"/>
              <a:t> Process P1 executes the special instruction (e.g., compare&amp;swap, exchange) and enters its critical section. </a:t>
            </a:r>
          </a:p>
          <a:p>
            <a:pPr lvl="1">
              <a:buFont typeface="Arial" pitchFamily="34" charset="0"/>
              <a:buChar char="•"/>
            </a:pPr>
            <a:r>
              <a:rPr lang="en-NZ" dirty="0" smtClean="0"/>
              <a:t> P1 is then interrupted to give the processor to P2, which has higher priority. </a:t>
            </a:r>
          </a:p>
          <a:p>
            <a:pPr lvl="1">
              <a:buFont typeface="Arial" pitchFamily="34" charset="0"/>
              <a:buChar char="•"/>
            </a:pPr>
            <a:r>
              <a:rPr lang="en-NZ" dirty="0" smtClean="0"/>
              <a:t> If P2 now attempts to use the same resource as P1, it will be denied access because of the mutual exclusion mechanism. </a:t>
            </a:r>
          </a:p>
          <a:p>
            <a:pPr lvl="2">
              <a:buFont typeface="Arial" pitchFamily="34" charset="0"/>
              <a:buChar char="•"/>
            </a:pPr>
            <a:r>
              <a:rPr lang="en-NZ" dirty="0" smtClean="0"/>
              <a:t> Thus it will go into a busy waiting loop. </a:t>
            </a:r>
          </a:p>
          <a:p>
            <a:pPr lvl="1">
              <a:buFont typeface="Arial" pitchFamily="34" charset="0"/>
              <a:buChar char="•"/>
            </a:pPr>
            <a:r>
              <a:rPr lang="en-NZ" dirty="0" smtClean="0"/>
              <a:t>However, P1 will never be dispatched because it is of lower priority than another ready process,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1. A semaphore may be initialized to a nonnegative integer value.</a:t>
            </a:r>
          </a:p>
          <a:p>
            <a:pPr>
              <a:buFont typeface="Arial" pitchFamily="34" charset="0"/>
              <a:buNone/>
            </a:pPr>
            <a:endParaRPr lang="en-NZ" dirty="0" smtClean="0"/>
          </a:p>
          <a:p>
            <a:pPr>
              <a:buFont typeface="Arial" pitchFamily="34" charset="0"/>
              <a:buNone/>
            </a:pPr>
            <a:r>
              <a:rPr lang="en-NZ" dirty="0" smtClean="0"/>
              <a:t>2. The semWait operation decrements the semaphore value. </a:t>
            </a:r>
          </a:p>
          <a:p>
            <a:pPr lvl="1">
              <a:buFont typeface="Arial" pitchFamily="34" charset="0"/>
              <a:buChar char="•"/>
            </a:pPr>
            <a:r>
              <a:rPr lang="en-NZ" dirty="0" smtClean="0"/>
              <a:t>If the value becomes negative, then the process executing the semWait is blocked. </a:t>
            </a:r>
          </a:p>
          <a:p>
            <a:pPr lvl="1">
              <a:buFont typeface="Arial" pitchFamily="34" charset="0"/>
              <a:buChar char="•"/>
            </a:pPr>
            <a:r>
              <a:rPr lang="en-NZ" dirty="0" smtClean="0"/>
              <a:t> Otherwise, the process continues execution.</a:t>
            </a:r>
          </a:p>
          <a:p>
            <a:pPr lvl="1">
              <a:buFont typeface="Arial" pitchFamily="34" charset="0"/>
              <a:buChar char="•"/>
            </a:pPr>
            <a:endParaRPr lang="en-NZ" dirty="0" smtClean="0"/>
          </a:p>
          <a:p>
            <a:pPr>
              <a:buFont typeface="Arial" pitchFamily="34" charset="0"/>
              <a:buNone/>
            </a:pPr>
            <a:r>
              <a:rPr lang="en-NZ" dirty="0" smtClean="0"/>
              <a:t>3. The semSignal operation increments the semaphore value. </a:t>
            </a:r>
          </a:p>
          <a:p>
            <a:pPr lvl="1">
              <a:buFont typeface="Arial" pitchFamily="34" charset="0"/>
              <a:buChar char="•"/>
            </a:pPr>
            <a:r>
              <a:rPr lang="en-NZ" dirty="0" smtClean="0"/>
              <a:t> If the resulting value is less than or equal to zero, then a process blocked by a semWait operation, if any, is unblocked.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a semaphore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br>
              <a:rPr lang="en-US" dirty="0" smtClean="0"/>
            </a:br>
            <a:r>
              <a:rPr lang="en-US" dirty="0" smtClean="0"/>
              <a:t>A more restrictive</a:t>
            </a:r>
            <a:r>
              <a:rPr lang="en-US" baseline="0" dirty="0" smtClean="0"/>
              <a:t> semaphore which may only have the value of 0 or 1</a:t>
            </a:r>
          </a:p>
          <a:p>
            <a:endParaRPr lang="en-US" baseline="0" dirty="0" smtClean="0"/>
          </a:p>
          <a:p>
            <a:r>
              <a:rPr lang="en-NZ" dirty="0" smtClean="0"/>
              <a:t>A</a:t>
            </a:r>
            <a:r>
              <a:rPr lang="en-NZ" baseline="0" dirty="0" smtClean="0"/>
              <a:t> similar </a:t>
            </a:r>
            <a:r>
              <a:rPr lang="en-NZ" dirty="0" smtClean="0"/>
              <a:t>concept related to the binary semaphore is the </a:t>
            </a:r>
            <a:r>
              <a:rPr lang="en-NZ" b="1" dirty="0" smtClean="0"/>
              <a:t>mutex</a:t>
            </a:r>
            <a:r>
              <a:rPr lang="en-NZ" dirty="0" smtClean="0"/>
              <a:t>.</a:t>
            </a:r>
          </a:p>
          <a:p>
            <a:pPr lvl="1">
              <a:buFont typeface="Arial" pitchFamily="34" charset="0"/>
              <a:buChar char="•"/>
            </a:pPr>
            <a:r>
              <a:rPr lang="en-NZ" dirty="0" smtClean="0"/>
              <a:t> A key difference between the two is that the process that locks the mutex (sets the value to zero) must be the one to unlock it (sets the value to 1). </a:t>
            </a:r>
          </a:p>
          <a:p>
            <a:pPr lvl="1">
              <a:buFont typeface="Arial" pitchFamily="34" charset="0"/>
              <a:buChar char="•"/>
            </a:pPr>
            <a:r>
              <a:rPr lang="en-NZ" dirty="0" smtClean="0"/>
              <a:t> In contrast, it is possible for one process to lock a binary semaphore and for another to unlock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both counting semaphores and binary semaphores, a queue is used to hold processes waiting on the semaphore. </a:t>
            </a:r>
          </a:p>
          <a:p>
            <a:endParaRPr lang="en-NZ" dirty="0" smtClean="0"/>
          </a:p>
          <a:p>
            <a:r>
              <a:rPr lang="en-NZ" dirty="0" smtClean="0"/>
              <a:t>The question arises of the order in which processes are removed from such a queue. </a:t>
            </a:r>
          </a:p>
          <a:p>
            <a:endParaRPr lang="en-NZ" dirty="0" smtClean="0"/>
          </a:p>
          <a:p>
            <a:r>
              <a:rPr lang="en-NZ" dirty="0" smtClean="0"/>
              <a:t>The fairest removal policy is first-in-first-out (FIFO):</a:t>
            </a:r>
          </a:p>
          <a:p>
            <a:pPr lvl="1">
              <a:buFont typeface="Arial" pitchFamily="34" charset="0"/>
              <a:buChar char="•"/>
            </a:pPr>
            <a:r>
              <a:rPr lang="en-NZ" dirty="0" smtClean="0"/>
              <a:t>The process that has been blocked the longest is released from the queue first; a semaphore whose definition includes this policy is called a </a:t>
            </a:r>
            <a:r>
              <a:rPr lang="en-NZ" b="1" dirty="0" smtClean="0"/>
              <a:t>strong semaphore. </a:t>
            </a:r>
          </a:p>
          <a:p>
            <a:pPr lvl="1">
              <a:buFont typeface="Arial" pitchFamily="34" charset="0"/>
              <a:buChar char="•"/>
            </a:pPr>
            <a:r>
              <a:rPr lang="en-NZ" dirty="0" smtClean="0"/>
              <a:t>A semaphore that does not specify the order in which processes are removed from the queue is a weak semaphore.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uniprocessor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a:t>
            </a:r>
            <a:r>
              <a:rPr lang="en-NZ" baseline="0" dirty="0" smtClean="0"/>
              <a:t> </a:t>
            </a:r>
            <a:r>
              <a:rPr lang="en-NZ" dirty="0" smtClean="0"/>
              <a:t>G clusters</a:t>
            </a:r>
          </a:p>
          <a:p>
            <a:pPr lvl="0"/>
            <a:endParaRPr lang="en-NZ" dirty="0" smtClean="0"/>
          </a:p>
          <a:p>
            <a:pPr lvl="0"/>
            <a:r>
              <a:rPr lang="en-NZ" dirty="0" smtClean="0"/>
              <a:t>Concurrency encompasses a host of design issues, including </a:t>
            </a:r>
          </a:p>
          <a:p>
            <a:pPr lvl="1">
              <a:buFont typeface="Arial" pitchFamily="34" charset="0"/>
              <a:buChar char="•"/>
            </a:pPr>
            <a:r>
              <a:rPr lang="en-NZ" dirty="0" smtClean="0"/>
              <a:t> communication among processes, </a:t>
            </a:r>
          </a:p>
          <a:p>
            <a:pPr lvl="1">
              <a:buFont typeface="Arial" pitchFamily="34" charset="0"/>
              <a:buChar char="•"/>
            </a:pPr>
            <a:r>
              <a:rPr lang="en-NZ" dirty="0" smtClean="0"/>
              <a:t> sharing of and competing for resources (such as memory, files, and I/O access),</a:t>
            </a:r>
          </a:p>
          <a:p>
            <a:pPr lvl="1">
              <a:buFont typeface="Arial" pitchFamily="34" charset="0"/>
              <a:buChar char="•"/>
            </a:pPr>
            <a:r>
              <a:rPr lang="en-NZ" baseline="0" dirty="0" smtClean="0"/>
              <a:t> </a:t>
            </a:r>
            <a:r>
              <a:rPr lang="en-NZ" dirty="0" smtClean="0"/>
              <a:t>synchronization of the activities of multiple processes, and </a:t>
            </a:r>
          </a:p>
          <a:p>
            <a:pPr lvl="1">
              <a:buFont typeface="Arial" pitchFamily="34" charset="0"/>
              <a:buChar char="•"/>
            </a:pPr>
            <a:r>
              <a:rPr lang="en-NZ" dirty="0" smtClean="0"/>
              <a:t> allocation of processor time to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Animated Slide – </a:t>
            </a:r>
            <a:r>
              <a:rPr lang="en-NZ" b="0" dirty="0" smtClean="0"/>
              <a:t>animation</a:t>
            </a:r>
            <a:r>
              <a:rPr lang="en-NZ" b="0" baseline="0" dirty="0" smtClean="0"/>
              <a:t> shows sections of the diagram to focus and remove distraction</a:t>
            </a:r>
            <a:endParaRPr lang="en-NZ" b="1" dirty="0" smtClean="0"/>
          </a:p>
          <a:p>
            <a:endParaRPr lang="en-NZ" b="1" dirty="0" smtClean="0"/>
          </a:p>
          <a:p>
            <a:r>
              <a:rPr lang="en-NZ" dirty="0" smtClean="0"/>
              <a:t>Processes A, B, and C depend on a result from process D. </a:t>
            </a:r>
          </a:p>
          <a:p>
            <a:endParaRPr lang="en-NZ" dirty="0" smtClean="0"/>
          </a:p>
          <a:p>
            <a:r>
              <a:rPr lang="en-NZ" dirty="0" smtClean="0"/>
              <a:t>Initially (1), A is running;</a:t>
            </a:r>
          </a:p>
          <a:p>
            <a:pPr lvl="1">
              <a:buFont typeface="Arial" pitchFamily="34" charset="0"/>
              <a:buChar char="•"/>
            </a:pPr>
            <a:r>
              <a:rPr lang="en-NZ" dirty="0" smtClean="0"/>
              <a:t> B, C, and D are ready; </a:t>
            </a:r>
          </a:p>
          <a:p>
            <a:pPr lvl="1">
              <a:buFont typeface="Arial" pitchFamily="34" charset="0"/>
              <a:buChar char="•"/>
            </a:pPr>
            <a:r>
              <a:rPr lang="en-NZ" dirty="0" smtClean="0"/>
              <a:t> the semaphore count is 1, indicating that one of D’s results is available.</a:t>
            </a:r>
          </a:p>
          <a:p>
            <a:pPr lvl="1">
              <a:buFont typeface="Arial" pitchFamily="34" charset="0"/>
              <a:buChar char="•"/>
            </a:pPr>
            <a:r>
              <a:rPr lang="en-NZ" dirty="0" smtClean="0"/>
              <a:t> When A issues a semWait instruction on semaphore </a:t>
            </a:r>
            <a:r>
              <a:rPr lang="en-NZ" b="1" dirty="0" smtClean="0"/>
              <a:t>s</a:t>
            </a:r>
            <a:r>
              <a:rPr lang="en-NZ" dirty="0" smtClean="0"/>
              <a:t>, the semaphore decrements to 0, and A can continue to execute; </a:t>
            </a:r>
          </a:p>
          <a:p>
            <a:pPr lvl="1">
              <a:buFont typeface="Arial" pitchFamily="34" charset="0"/>
              <a:buChar char="•"/>
            </a:pPr>
            <a:r>
              <a:rPr lang="en-NZ" dirty="0" smtClean="0"/>
              <a:t> subsequently it rejoins the ready queue.</a:t>
            </a:r>
          </a:p>
          <a:p>
            <a:pPr lvl="0">
              <a:buFont typeface="Arial" pitchFamily="34" charset="0"/>
              <a:buNone/>
            </a:pPr>
            <a:endParaRPr lang="en-NZ" dirty="0" smtClean="0"/>
          </a:p>
          <a:p>
            <a:pPr lvl="0">
              <a:buFont typeface="Arial" pitchFamily="34" charset="0"/>
              <a:buNone/>
            </a:pPr>
            <a:r>
              <a:rPr lang="en-NZ" dirty="0" smtClean="0"/>
              <a:t>Then B runs (2), eventually issues a semWait instruction, and is blocked, </a:t>
            </a:r>
          </a:p>
          <a:p>
            <a:pPr lvl="0">
              <a:buFont typeface="Arial" pitchFamily="34" charset="0"/>
              <a:buNone/>
            </a:pPr>
            <a:endParaRPr lang="en-NZ" dirty="0" smtClean="0"/>
          </a:p>
          <a:p>
            <a:pPr lvl="0">
              <a:buFont typeface="Arial" pitchFamily="34" charset="0"/>
              <a:buNone/>
            </a:pPr>
            <a:r>
              <a:rPr lang="en-NZ" dirty="0" smtClean="0"/>
              <a:t>allowing D to run (3).</a:t>
            </a:r>
          </a:p>
          <a:p>
            <a:pPr lvl="1">
              <a:buFont typeface="Arial" pitchFamily="34" charset="0"/>
              <a:buNone/>
            </a:pPr>
            <a:r>
              <a:rPr lang="en-NZ" dirty="0" smtClean="0"/>
              <a:t>When D completes a new result, it issues a semSignal instruction, </a:t>
            </a:r>
          </a:p>
          <a:p>
            <a:pPr lvl="0">
              <a:buFont typeface="Arial" pitchFamily="34" charset="0"/>
              <a:buNone/>
            </a:pPr>
            <a:endParaRPr lang="en-NZ" dirty="0" smtClean="0"/>
          </a:p>
          <a:p>
            <a:pPr lvl="0">
              <a:buFont typeface="Arial" pitchFamily="34" charset="0"/>
              <a:buNone/>
            </a:pPr>
            <a:r>
              <a:rPr lang="en-NZ" dirty="0" smtClean="0"/>
              <a:t>which allows B to move to the ready queue (4). </a:t>
            </a:r>
          </a:p>
          <a:p>
            <a:pPr lvl="1">
              <a:buFont typeface="Arial" pitchFamily="34" charset="0"/>
              <a:buNone/>
            </a:pPr>
            <a:r>
              <a:rPr lang="en-NZ" dirty="0" smtClean="0"/>
              <a:t>D rejoins the ready queue and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C begins to run (5) </a:t>
            </a:r>
          </a:p>
          <a:p>
            <a:pPr lvl="1">
              <a:buFont typeface="Arial" pitchFamily="34" charset="0"/>
              <a:buChar char="•"/>
            </a:pPr>
            <a:r>
              <a:rPr lang="en-NZ" dirty="0" smtClean="0"/>
              <a:t>but is blocked when it issues a semWait instruction. </a:t>
            </a:r>
          </a:p>
          <a:p>
            <a:pPr lvl="1">
              <a:buFont typeface="Arial" pitchFamily="34" charset="0"/>
              <a:buChar char="•"/>
            </a:pPr>
            <a:r>
              <a:rPr lang="en-NZ" dirty="0" smtClean="0"/>
              <a:t>Similarly, A and B run and are blocked on the semaphore, </a:t>
            </a:r>
          </a:p>
          <a:p>
            <a:pPr lvl="0">
              <a:buFont typeface="Arial" pitchFamily="34" charset="0"/>
              <a:buNone/>
            </a:pPr>
            <a:endParaRPr lang="en-NZ" dirty="0" smtClean="0"/>
          </a:p>
          <a:p>
            <a:pPr lvl="0">
              <a:buFont typeface="Arial" pitchFamily="34" charset="0"/>
              <a:buNone/>
            </a:pPr>
            <a:r>
              <a:rPr lang="en-NZ" dirty="0" smtClean="0"/>
              <a:t>allowing D to resume execution (6).When D has a result, it issues a semSignal, which transfers</a:t>
            </a:r>
            <a:r>
              <a:rPr lang="en-NZ" baseline="0" dirty="0" smtClean="0"/>
              <a:t> </a:t>
            </a:r>
            <a:r>
              <a:rPr lang="en-NZ" dirty="0" smtClean="0"/>
              <a:t>C to the ready queue. Later cycles of D will release A and B from the Blocked state.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straightforward solution to the mutual exclusion problem using a semaphore </a:t>
            </a:r>
          </a:p>
          <a:p>
            <a:endParaRPr lang="en-NZ" dirty="0" smtClean="0"/>
          </a:p>
          <a:p>
            <a:r>
              <a:rPr lang="en-NZ" dirty="0" smtClean="0"/>
              <a:t>Consider n processes, identified in the array P(i), all of which need access to the same resource s. </a:t>
            </a:r>
          </a:p>
          <a:p>
            <a:pPr lvl="1">
              <a:buFont typeface="Arial" pitchFamily="34" charset="0"/>
              <a:buChar char="•"/>
            </a:pPr>
            <a:r>
              <a:rPr lang="en-NZ" dirty="0" smtClean="0"/>
              <a:t> Each process has a critical section used to access the resource. </a:t>
            </a:r>
          </a:p>
          <a:p>
            <a:pPr lvl="1">
              <a:buFont typeface="Arial" pitchFamily="34" charset="0"/>
              <a:buChar char="•"/>
            </a:pPr>
            <a:r>
              <a:rPr lang="en-NZ" dirty="0" smtClean="0"/>
              <a:t> In each process, a semWait(s) is executed just before its critical section. </a:t>
            </a:r>
          </a:p>
          <a:p>
            <a:pPr lvl="2">
              <a:buFont typeface="Arial" pitchFamily="34" charset="0"/>
              <a:buChar char="•"/>
            </a:pPr>
            <a:r>
              <a:rPr lang="en-NZ" dirty="0" smtClean="0"/>
              <a:t> If the value of s becomes negative, the process is blocked. </a:t>
            </a:r>
          </a:p>
          <a:p>
            <a:pPr lvl="2">
              <a:buFont typeface="Arial" pitchFamily="34" charset="0"/>
              <a:buChar char="•"/>
            </a:pPr>
            <a:r>
              <a:rPr lang="en-NZ" dirty="0" smtClean="0"/>
              <a:t> If the value is 1, then it is decremented to 0 and the process immediately enters its critical section; </a:t>
            </a:r>
          </a:p>
          <a:p>
            <a:pPr lvl="1">
              <a:buFont typeface="Arial" pitchFamily="34" charset="0"/>
              <a:buChar char="•"/>
            </a:pPr>
            <a:r>
              <a:rPr lang="en-NZ" dirty="0" smtClean="0"/>
              <a:t> because s is no longer positive, no other process will be able to enter its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Figure 5.7, shows a possible sequence for three processes using the mutual exclusion discipline of Figure 5.6.</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Three processes (A,B, C) access a shared resource protected by the semaphore </a:t>
            </a:r>
            <a:r>
              <a:rPr lang="en-NZ" sz="1200" i="1" kern="1200" baseline="0" dirty="0" smtClean="0">
                <a:solidFill>
                  <a:schemeClr val="tx1"/>
                </a:solidFill>
                <a:latin typeface="+mn-lt"/>
                <a:ea typeface="+mn-ea"/>
                <a:cs typeface="+mn-cs"/>
              </a:rPr>
              <a:t>lock. </a:t>
            </a:r>
          </a:p>
          <a:p>
            <a:pPr lvl="1">
              <a:buFont typeface="Arial" pitchFamily="34" charset="0"/>
              <a:buChar char="•"/>
            </a:pPr>
            <a:r>
              <a:rPr lang="en-NZ" sz="1200" i="1" kern="1200" baseline="0" dirty="0" smtClean="0">
                <a:solidFill>
                  <a:schemeClr val="tx1"/>
                </a:solidFill>
                <a:latin typeface="+mn-lt"/>
                <a:ea typeface="+mn-ea"/>
                <a:cs typeface="+mn-cs"/>
              </a:rPr>
              <a:t>Process-</a:t>
            </a:r>
            <a:r>
              <a:rPr lang="en-NZ" sz="1200" kern="1200" baseline="0" dirty="0" smtClean="0">
                <a:solidFill>
                  <a:schemeClr val="tx1"/>
                </a:solidFill>
                <a:latin typeface="+mn-lt"/>
                <a:ea typeface="+mn-ea"/>
                <a:cs typeface="+mn-cs"/>
              </a:rPr>
              <a:t>A executes semWait(lock); </a:t>
            </a:r>
          </a:p>
          <a:p>
            <a:pPr lvl="2">
              <a:buFont typeface="Arial" pitchFamily="34" charset="0"/>
              <a:buChar char="•"/>
            </a:pPr>
            <a:r>
              <a:rPr lang="en-NZ" sz="1200" kern="1200" baseline="0" dirty="0" smtClean="0">
                <a:solidFill>
                  <a:schemeClr val="tx1"/>
                </a:solidFill>
                <a:latin typeface="+mn-lt"/>
                <a:ea typeface="+mn-ea"/>
                <a:cs typeface="+mn-cs"/>
              </a:rPr>
              <a:t> because the semaphore has a value of 1 at the time of the semWait operation, A can immediately enter its critical section and the semaphore takes on the value 0.</a:t>
            </a:r>
          </a:p>
          <a:p>
            <a:pPr lvl="1">
              <a:buFont typeface="Arial" pitchFamily="34" charset="0"/>
              <a:buChar char="•"/>
            </a:pPr>
            <a:endParaRPr lang="en-NZ" sz="1200" kern="1200" baseline="0" dirty="0" smtClean="0">
              <a:solidFill>
                <a:schemeClr val="tx1"/>
              </a:solidFill>
              <a:latin typeface="+mn-lt"/>
              <a:ea typeface="+mn-ea"/>
              <a:cs typeface="+mn-cs"/>
            </a:endParaRPr>
          </a:p>
          <a:p>
            <a:pPr lvl="1">
              <a:buFont typeface="Arial" pitchFamily="34" charset="0"/>
              <a:buChar char="•"/>
            </a:pPr>
            <a:r>
              <a:rPr lang="en-NZ" sz="1200" kern="1200" baseline="0" dirty="0" smtClean="0">
                <a:solidFill>
                  <a:schemeClr val="tx1"/>
                </a:solidFill>
                <a:latin typeface="+mn-lt"/>
                <a:ea typeface="+mn-ea"/>
                <a:cs typeface="+mn-cs"/>
              </a:rPr>
              <a:t>While A is in its critical section, both B and C perform a semWait operation and are blocked pending the availability of the semaphore. </a:t>
            </a:r>
          </a:p>
          <a:p>
            <a:pPr lvl="1">
              <a:buFont typeface="Arial" pitchFamily="34" charset="0"/>
              <a:buChar char="•"/>
            </a:pPr>
            <a:endParaRPr lang="en-NZ" sz="1200" kern="1200" baseline="0" dirty="0" smtClean="0">
              <a:solidFill>
                <a:schemeClr val="tx1"/>
              </a:solidFill>
              <a:latin typeface="+mn-lt"/>
              <a:ea typeface="+mn-ea"/>
              <a:cs typeface="+mn-cs"/>
            </a:endParaRPr>
          </a:p>
          <a:p>
            <a:pPr lvl="1">
              <a:buFont typeface="Arial" pitchFamily="34" charset="0"/>
              <a:buChar char="•"/>
            </a:pPr>
            <a:r>
              <a:rPr lang="en-NZ" sz="1200" kern="1200" baseline="0" dirty="0" smtClean="0">
                <a:solidFill>
                  <a:schemeClr val="tx1"/>
                </a:solidFill>
                <a:latin typeface="+mn-lt"/>
                <a:ea typeface="+mn-ea"/>
                <a:cs typeface="+mn-cs"/>
              </a:rPr>
              <a:t>When A exits its critical section and performs semSignal(lock), B, which was the first process in the queue, can now enter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general statement is this: </a:t>
            </a:r>
          </a:p>
          <a:p>
            <a:pPr lvl="1">
              <a:buFont typeface="Arial" pitchFamily="34" charset="0"/>
              <a:buChar char="•"/>
            </a:pPr>
            <a:r>
              <a:rPr lang="en-NZ" sz="1200" kern="1200" baseline="0" dirty="0" smtClean="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dirty="0" smtClean="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dirty="0" smtClean="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We will look at a number of solutions to this problem to illustrate both the power and the pitfalls of semaphores.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producer can generate items and store them in the buffer at its own pace. </a:t>
            </a:r>
          </a:p>
          <a:p>
            <a:pPr lvl="1"/>
            <a:r>
              <a:rPr lang="en-NZ" dirty="0" smtClean="0"/>
              <a:t>Each time, an index (in) into the buffer is incremented.</a:t>
            </a:r>
          </a:p>
          <a:p>
            <a:pPr lvl="1"/>
            <a:endParaRPr lang="en-NZ" dirty="0" smtClean="0"/>
          </a:p>
          <a:p>
            <a:pPr lvl="0"/>
            <a:r>
              <a:rPr lang="en-NZ" dirty="0" smtClean="0"/>
              <a:t>The consumer proceeds in a similar fashion but must make sure that it does not attempt to read from an empty buffer.</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Rather than deal with the indices in and out, we can simply keep track of the number of items in the buffer, using the integer variable n (= in - out). </a:t>
            </a:r>
          </a:p>
          <a:p>
            <a:endParaRPr lang="en-NZ" dirty="0" smtClean="0"/>
          </a:p>
          <a:p>
            <a:r>
              <a:rPr lang="en-NZ" dirty="0" smtClean="0"/>
              <a:t>The semaphore </a:t>
            </a:r>
            <a:r>
              <a:rPr lang="en-NZ" i="1" dirty="0" smtClean="0"/>
              <a:t>s </a:t>
            </a:r>
            <a:r>
              <a:rPr lang="en-NZ" dirty="0" smtClean="0"/>
              <a:t>is used to enforce mutual exclusion; </a:t>
            </a:r>
          </a:p>
          <a:p>
            <a:pPr lvl="1"/>
            <a:r>
              <a:rPr lang="en-NZ" dirty="0" smtClean="0"/>
              <a:t>the semaphore </a:t>
            </a:r>
            <a:r>
              <a:rPr lang="en-NZ" i="1" dirty="0" smtClean="0"/>
              <a:t>delay </a:t>
            </a:r>
            <a:r>
              <a:rPr lang="en-NZ" dirty="0" smtClean="0"/>
              <a:t>is used to force the consumer to semWait if the buffer is empty.</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dirty="0" smtClean="0"/>
              <a:t>There is, however, a flaw in this program.</a:t>
            </a:r>
          </a:p>
          <a:p>
            <a:pPr lvl="0"/>
            <a:endParaRPr lang="en-NZ" dirty="0" smtClean="0"/>
          </a:p>
          <a:p>
            <a:pPr lvl="0"/>
            <a:r>
              <a:rPr lang="en-NZ" dirty="0" smtClean="0"/>
              <a:t>When the consumer has exhausted the buffer, it needs to reset the delay semaphore so that it will be forced to wait until the producer has placed more items in the buffer. </a:t>
            </a:r>
          </a:p>
          <a:p>
            <a:pPr lvl="1"/>
            <a:r>
              <a:rPr lang="en-NZ" dirty="0" smtClean="0"/>
              <a:t>This is the purpose of the statement: if n == 0 semWaitB (delay). </a:t>
            </a:r>
          </a:p>
          <a:p>
            <a:pPr lvl="0"/>
            <a:endParaRPr lang="en-US" dirty="0" smtClean="0"/>
          </a:p>
          <a:p>
            <a:pPr lvl="0"/>
            <a:r>
              <a:rPr lang="en-NZ" dirty="0" smtClean="0"/>
              <a:t>In line 14, the consumer fails to execute the semWaitB operation. </a:t>
            </a:r>
          </a:p>
          <a:p>
            <a:pPr lvl="0"/>
            <a:endParaRPr lang="en-NZ" dirty="0" smtClean="0"/>
          </a:p>
          <a:p>
            <a:pPr lvl="0"/>
            <a:r>
              <a:rPr lang="en-NZ" dirty="0" smtClean="0"/>
              <a:t>The consumer did indeed exhaust the buffer and set </a:t>
            </a:r>
            <a:r>
              <a:rPr lang="en-NZ" i="1" dirty="0" smtClean="0"/>
              <a:t>n</a:t>
            </a:r>
            <a:r>
              <a:rPr lang="en-NZ" dirty="0" smtClean="0"/>
              <a:t> to 0 (line 8), </a:t>
            </a:r>
          </a:p>
          <a:p>
            <a:pPr lvl="1"/>
            <a:r>
              <a:rPr lang="en-NZ" dirty="0" smtClean="0"/>
              <a:t>but the producer has incremented </a:t>
            </a:r>
            <a:r>
              <a:rPr lang="en-NZ" i="1" dirty="0" smtClean="0"/>
              <a:t>n</a:t>
            </a:r>
            <a:r>
              <a:rPr lang="en-NZ" dirty="0" smtClean="0"/>
              <a:t> before the consumer can test it in line 14.</a:t>
            </a:r>
          </a:p>
          <a:p>
            <a:pPr lvl="1"/>
            <a:endParaRPr lang="en-NZ" dirty="0" smtClean="0"/>
          </a:p>
          <a:p>
            <a:r>
              <a:rPr lang="en-NZ" sz="1200" kern="1200" baseline="0" dirty="0" smtClean="0">
                <a:solidFill>
                  <a:schemeClr val="tx1"/>
                </a:solidFill>
                <a:latin typeface="+mn-lt"/>
                <a:ea typeface="+mn-ea"/>
                <a:cs typeface="+mn-cs"/>
              </a:rPr>
              <a:t>The result is a semSignalB not matched by a prior semWaitB. </a:t>
            </a:r>
          </a:p>
          <a:p>
            <a:pPr lvl="1"/>
            <a:r>
              <a:rPr lang="en-NZ" sz="1200" kern="1200" baseline="0" dirty="0" smtClean="0">
                <a:solidFill>
                  <a:schemeClr val="tx1"/>
                </a:solidFill>
                <a:latin typeface="+mn-lt"/>
                <a:ea typeface="+mn-ea"/>
                <a:cs typeface="+mn-cs"/>
              </a:rPr>
              <a:t>The value of -1 for </a:t>
            </a:r>
            <a:r>
              <a:rPr lang="en-NZ" sz="1200" i="1" kern="1200" baseline="0" dirty="0" smtClean="0">
                <a:solidFill>
                  <a:schemeClr val="tx1"/>
                </a:solidFill>
                <a:latin typeface="+mn-lt"/>
                <a:ea typeface="+mn-ea"/>
                <a:cs typeface="+mn-cs"/>
              </a:rPr>
              <a:t>n </a:t>
            </a:r>
            <a:r>
              <a:rPr lang="en-NZ" sz="1200" i="0" kern="1200" baseline="0" dirty="0" smtClean="0">
                <a:solidFill>
                  <a:schemeClr val="tx1"/>
                </a:solidFill>
                <a:latin typeface="+mn-lt"/>
                <a:ea typeface="+mn-ea"/>
                <a:cs typeface="+mn-cs"/>
              </a:rPr>
              <a:t>in line 20 </a:t>
            </a:r>
            <a:r>
              <a:rPr lang="en-NZ" sz="1200" kern="1200" baseline="0" dirty="0" smtClean="0">
                <a:solidFill>
                  <a:schemeClr val="tx1"/>
                </a:solidFill>
                <a:latin typeface="+mn-lt"/>
                <a:ea typeface="+mn-ea"/>
                <a:cs typeface="+mn-cs"/>
              </a:rPr>
              <a:t>means that the consumer has consumed an item from the buffer that does not exist. It would not do simply to move the conditional statement inside the critical section of the consumer because this could lead to deadlock (e.g., after line 8 of the table).</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fix for the problem is to introduce an auxiliary variable that can be set in the consumer’s critical section for use later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somewhat cleaner solution can be obtained if general semaphores (also called counting semaphores) are used</a:t>
            </a:r>
          </a:p>
          <a:p>
            <a:endParaRPr lang="en-NZ" dirty="0" smtClean="0"/>
          </a:p>
          <a:p>
            <a:r>
              <a:rPr lang="en-NZ" dirty="0" smtClean="0"/>
              <a:t>The variable </a:t>
            </a:r>
            <a:r>
              <a:rPr lang="en-NZ" i="1" dirty="0" smtClean="0"/>
              <a:t>n </a:t>
            </a:r>
            <a:r>
              <a:rPr lang="en-NZ" dirty="0" smtClean="0"/>
              <a:t>is now a semaphore. </a:t>
            </a:r>
          </a:p>
          <a:p>
            <a:pPr lvl="1"/>
            <a:r>
              <a:rPr lang="en-NZ" dirty="0" smtClean="0"/>
              <a:t>Its value still is equal to the number of items in the buffer. </a:t>
            </a:r>
          </a:p>
          <a:p>
            <a:pPr lvl="0"/>
            <a:endParaRPr lang="en-NZ" dirty="0" smtClean="0"/>
          </a:p>
          <a:p>
            <a:pPr lvl="0"/>
            <a:r>
              <a:rPr lang="en-NZ" dirty="0" smtClean="0"/>
              <a:t>Suppose now that in transcribing this program, a mistake is made and the operations </a:t>
            </a:r>
            <a:r>
              <a:rPr lang="en-NZ" i="1" dirty="0" smtClean="0"/>
              <a:t>semSignal(s)</a:t>
            </a:r>
            <a:r>
              <a:rPr lang="en-NZ" dirty="0" smtClean="0"/>
              <a:t> and </a:t>
            </a:r>
            <a:r>
              <a:rPr lang="en-NZ" i="1" dirty="0" smtClean="0"/>
              <a:t>semSignal(n) </a:t>
            </a:r>
            <a:r>
              <a:rPr lang="en-NZ" dirty="0" smtClean="0"/>
              <a:t>are interchanged.</a:t>
            </a:r>
          </a:p>
          <a:p>
            <a:pPr lvl="1"/>
            <a:r>
              <a:rPr lang="en-NZ" dirty="0" smtClean="0"/>
              <a:t>This would require that the </a:t>
            </a:r>
            <a:r>
              <a:rPr lang="en-NZ" i="1" dirty="0" smtClean="0"/>
              <a:t>semSignal(n) </a:t>
            </a:r>
            <a:r>
              <a:rPr lang="en-NZ" dirty="0" smtClean="0"/>
              <a:t>operation be performed in the producer’s critical section without interruption by the consumer or another producer.</a:t>
            </a:r>
          </a:p>
          <a:p>
            <a:pPr lvl="0"/>
            <a:endParaRPr lang="en-NZ" dirty="0" smtClean="0"/>
          </a:p>
          <a:p>
            <a:pPr lvl="0"/>
            <a:r>
              <a:rPr lang="en-NZ" dirty="0" smtClean="0"/>
              <a:t>Would this affect the program?</a:t>
            </a:r>
          </a:p>
          <a:p>
            <a:pPr lvl="1"/>
            <a:r>
              <a:rPr lang="en-NZ" dirty="0" smtClean="0"/>
              <a:t>No, because the consumer must wait on both semaphores before proceeding in any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Multiple applications: </a:t>
            </a:r>
          </a:p>
          <a:p>
            <a:pPr lvl="1"/>
            <a:r>
              <a:rPr lang="en-NZ" dirty="0" smtClean="0"/>
              <a:t>Multiprogramming was invented to allow processing time to be dynamically shared among a number of active applications.</a:t>
            </a:r>
          </a:p>
          <a:p>
            <a:pPr lvl="1"/>
            <a:endParaRPr lang="en-NZ" dirty="0" smtClean="0"/>
          </a:p>
          <a:p>
            <a:r>
              <a:rPr lang="en-NZ" dirty="0" smtClean="0"/>
              <a:t>• Structured applications: </a:t>
            </a:r>
          </a:p>
          <a:p>
            <a:pPr lvl="1"/>
            <a:r>
              <a:rPr lang="en-NZ" dirty="0" smtClean="0"/>
              <a:t>As an extension of the principles of modular design and structured programming, some applications can be effectively programmed as a set of concurrent processes.</a:t>
            </a:r>
          </a:p>
          <a:p>
            <a:endParaRPr lang="en-NZ" dirty="0" smtClean="0"/>
          </a:p>
          <a:p>
            <a:r>
              <a:rPr lang="en-NZ" dirty="0" smtClean="0"/>
              <a:t>• Operating system structure:</a:t>
            </a:r>
          </a:p>
          <a:p>
            <a:pPr lvl="1"/>
            <a:r>
              <a:rPr lang="en-NZ" dirty="0" smtClean="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Finally, let us add a new and realistic restriction to the producer/consumer problem: </a:t>
            </a:r>
          </a:p>
          <a:p>
            <a:pPr lvl="1"/>
            <a:r>
              <a:rPr lang="en-NZ" sz="1200" kern="1200" baseline="0" dirty="0" smtClean="0">
                <a:solidFill>
                  <a:schemeClr val="tx1"/>
                </a:solidFill>
                <a:latin typeface="+mn-lt"/>
                <a:ea typeface="+mn-ea"/>
                <a:cs typeface="+mn-cs"/>
              </a:rPr>
              <a:t>namely, </a:t>
            </a:r>
            <a:r>
              <a:rPr lang="en-NZ" sz="1200" b="1" kern="1200" baseline="0" dirty="0" smtClean="0">
                <a:solidFill>
                  <a:schemeClr val="tx1"/>
                </a:solidFill>
                <a:latin typeface="+mn-lt"/>
                <a:ea typeface="+mn-ea"/>
                <a:cs typeface="+mn-cs"/>
              </a:rPr>
              <a:t>that the buffer is finite. </a:t>
            </a:r>
          </a:p>
          <a:p>
            <a:pPr lvl="0"/>
            <a:endParaRPr lang="en-NZ" sz="1200" b="1"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 buffer is treated as a circular storage, and pointer values must be expressed modulo the size of the buffer.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Introduction to the</a:t>
            </a:r>
            <a:r>
              <a:rPr lang="en-NZ" baseline="0" dirty="0" smtClean="0"/>
              <a:t> Animations http://williamstallings.com/OS/Animations-intro.html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smtClean="0">
                <a:solidFill>
                  <a:schemeClr val="tx1"/>
                </a:solidFill>
                <a:latin typeface="+mn-lt"/>
                <a:ea typeface="+mn-ea"/>
                <a:cs typeface="+mn-cs"/>
              </a:rPr>
              <a:t>The chief characteristics of a monitor are the following:</a:t>
            </a:r>
          </a:p>
          <a:p>
            <a:endParaRPr lang="en-NZ" dirty="0" smtClean="0"/>
          </a:p>
          <a:p>
            <a:r>
              <a:rPr lang="en-NZ" dirty="0" smtClean="0"/>
              <a:t>1. The local data variables are accessible only by the monitor’s procedures and not by any external procedure.</a:t>
            </a:r>
          </a:p>
          <a:p>
            <a:endParaRPr lang="en-NZ" dirty="0" smtClean="0"/>
          </a:p>
          <a:p>
            <a:r>
              <a:rPr lang="en-NZ" dirty="0" smtClean="0"/>
              <a:t>2. A process enters the monitor by invoking one of its procedures.</a:t>
            </a:r>
          </a:p>
          <a:p>
            <a:endParaRPr lang="en-NZ" dirty="0" smtClean="0"/>
          </a:p>
          <a:p>
            <a:r>
              <a:rPr lang="en-NZ" dirty="0" smtClean="0"/>
              <a:t>3. Only one process may be executing in the monitor at a time; any other processes that have invoked the monitor are blocked, waiting for the monitor to become available.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monitor supports synchronization by the use of </a:t>
            </a:r>
            <a:r>
              <a:rPr lang="en-NZ" sz="1200" b="1" kern="1200" baseline="0" dirty="0" smtClean="0">
                <a:solidFill>
                  <a:schemeClr val="tx1"/>
                </a:solidFill>
                <a:latin typeface="+mn-lt"/>
                <a:ea typeface="+mn-ea"/>
                <a:cs typeface="+mn-cs"/>
              </a:rPr>
              <a:t>condition variables that are</a:t>
            </a:r>
          </a:p>
          <a:p>
            <a:r>
              <a:rPr lang="en-NZ" sz="1200" kern="1200" baseline="0" dirty="0" smtClean="0">
                <a:solidFill>
                  <a:schemeClr val="tx1"/>
                </a:solidFill>
                <a:latin typeface="+mn-lt"/>
                <a:ea typeface="+mn-ea"/>
                <a:cs typeface="+mn-cs"/>
              </a:rPr>
              <a:t>contained within the monitor and accessible only within the monitor.</a:t>
            </a:r>
          </a:p>
          <a:p>
            <a:endParaRPr lang="en-NZ" dirty="0" smtClean="0"/>
          </a:p>
          <a:p>
            <a:r>
              <a:rPr lang="en-NZ" sz="1200" kern="1200" baseline="0" dirty="0" smtClean="0">
                <a:solidFill>
                  <a:schemeClr val="tx1"/>
                </a:solidFill>
                <a:latin typeface="+mn-lt"/>
                <a:ea typeface="+mn-ea"/>
                <a:cs typeface="+mn-cs"/>
              </a:rPr>
              <a:t>cwait(c): Suspend execution of the calling process on condition </a:t>
            </a:r>
            <a:r>
              <a:rPr lang="en-NZ" sz="1200" i="1" kern="1200" baseline="0" dirty="0" smtClean="0">
                <a:solidFill>
                  <a:schemeClr val="tx1"/>
                </a:solidFill>
                <a:latin typeface="+mn-lt"/>
                <a:ea typeface="+mn-ea"/>
                <a:cs typeface="+mn-cs"/>
              </a:rPr>
              <a:t>c.</a:t>
            </a:r>
          </a:p>
          <a:p>
            <a:pPr lvl="1"/>
            <a:r>
              <a:rPr lang="en-NZ" sz="1200" i="0" kern="1200" baseline="0" dirty="0" smtClean="0">
                <a:solidFill>
                  <a:schemeClr val="tx1"/>
                </a:solidFill>
                <a:latin typeface="+mn-lt"/>
                <a:ea typeface="+mn-ea"/>
                <a:cs typeface="+mn-cs"/>
              </a:rPr>
              <a:t>The </a:t>
            </a:r>
            <a:r>
              <a:rPr lang="en-NZ" sz="1200" kern="1200" baseline="0" dirty="0" smtClean="0">
                <a:solidFill>
                  <a:schemeClr val="tx1"/>
                </a:solidFill>
                <a:latin typeface="+mn-lt"/>
                <a:ea typeface="+mn-ea"/>
                <a:cs typeface="+mn-cs"/>
              </a:rPr>
              <a:t>monitor is now available for use by another process.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csignal(c): Resume execution of some process blocked after a cwait on the same condition. </a:t>
            </a:r>
          </a:p>
          <a:p>
            <a:pPr lvl="1"/>
            <a:r>
              <a:rPr lang="en-NZ" sz="1200" kern="1200" baseline="0" dirty="0" smtClean="0">
                <a:solidFill>
                  <a:schemeClr val="tx1"/>
                </a:solidFill>
                <a:latin typeface="+mn-lt"/>
                <a:ea typeface="+mn-ea"/>
                <a:cs typeface="+mn-cs"/>
              </a:rPr>
              <a:t>If there are several such processes, choose one of them; if there is no such process, do nothing.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dirty="0" smtClean="0"/>
              <a:t>Other processes that attempt to enter the monitor join a queue of processes blocked waiting for monitor availability. </a:t>
            </a:r>
          </a:p>
          <a:p>
            <a:pPr lvl="0">
              <a:buFont typeface="Arial" pitchFamily="34" charset="0"/>
              <a:buNone/>
            </a:pPr>
            <a:endParaRPr lang="en-NZ" dirty="0" smtClean="0"/>
          </a:p>
          <a:p>
            <a:pPr lvl="0">
              <a:buFont typeface="Arial" pitchFamily="34" charset="0"/>
              <a:buNone/>
            </a:pPr>
            <a:r>
              <a:rPr lang="en-NZ" dirty="0" smtClean="0"/>
              <a:t>Once a process is in the monitor, it may temporarily block itself on condition x by issuing cwait(x); </a:t>
            </a:r>
          </a:p>
          <a:p>
            <a:pPr lvl="1">
              <a:buFont typeface="Arial" pitchFamily="34" charset="0"/>
              <a:buChar char="•"/>
            </a:pPr>
            <a:r>
              <a:rPr lang="en-NZ" dirty="0" smtClean="0"/>
              <a:t> it is then placed in a queue of processes waiting to re-enter the monitor when the condition changes, and resume execution at the point in its program following the cwait(x) call.</a:t>
            </a:r>
          </a:p>
          <a:p>
            <a:pPr lvl="1">
              <a:buFont typeface="Arial" pitchFamily="34" charset="0"/>
              <a:buNone/>
            </a:pPr>
            <a:endParaRPr lang="en-NZ" dirty="0" smtClean="0"/>
          </a:p>
          <a:p>
            <a:pPr lvl="0">
              <a:buFont typeface="Arial" pitchFamily="34" charset="0"/>
              <a:buNone/>
            </a:pPr>
            <a:r>
              <a:rPr lang="en-NZ" dirty="0" smtClean="0"/>
              <a:t>If a process that is executing in the monitor detects a change in the condition variable x, it issues csignal(x), </a:t>
            </a:r>
          </a:p>
          <a:p>
            <a:pPr lvl="1">
              <a:buFont typeface="Arial" pitchFamily="34" charset="0"/>
              <a:buNone/>
            </a:pPr>
            <a:r>
              <a:rPr lang="en-NZ" dirty="0" smtClean="0"/>
              <a:t>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Returning to the bounded-buffer producer/consumer problem</a:t>
            </a:r>
            <a:r>
              <a:rPr lang="en-NZ" baseline="0" dirty="0" smtClean="0"/>
              <a:t> – this is a </a:t>
            </a:r>
            <a:r>
              <a:rPr lang="en-NZ" dirty="0" smtClean="0"/>
              <a:t>solution using a monitor.</a:t>
            </a:r>
          </a:p>
          <a:p>
            <a:endParaRPr lang="en-NZ" dirty="0" smtClean="0"/>
          </a:p>
          <a:p>
            <a:r>
              <a:rPr lang="en-NZ" dirty="0" smtClean="0"/>
              <a:t>The module, </a:t>
            </a:r>
            <a:r>
              <a:rPr lang="en-NZ" b="0" i="1" dirty="0" smtClean="0"/>
              <a:t>boundedbuffer</a:t>
            </a:r>
            <a:r>
              <a:rPr lang="en-NZ" dirty="0" smtClean="0"/>
              <a:t>, controls the buffer used to store and retrieve characters. </a:t>
            </a:r>
          </a:p>
          <a:p>
            <a:endParaRPr lang="en-NZ" dirty="0" smtClean="0"/>
          </a:p>
          <a:p>
            <a:r>
              <a:rPr lang="en-NZ" dirty="0" smtClean="0"/>
              <a:t>The monitor includes two condition variables (declared with the construct cond): </a:t>
            </a:r>
          </a:p>
          <a:p>
            <a:pPr lvl="1">
              <a:buFont typeface="Arial" pitchFamily="34" charset="0"/>
              <a:buChar char="•"/>
            </a:pPr>
            <a:r>
              <a:rPr lang="en-NZ" i="1" dirty="0" smtClean="0"/>
              <a:t> notfull </a:t>
            </a:r>
            <a:r>
              <a:rPr lang="en-NZ" dirty="0" smtClean="0"/>
              <a:t>is true when there is room to add at least one character to the buffer, </a:t>
            </a:r>
          </a:p>
          <a:p>
            <a:pPr lvl="1">
              <a:buFont typeface="Arial" pitchFamily="34" charset="0"/>
              <a:buChar char="•"/>
            </a:pPr>
            <a:r>
              <a:rPr lang="en-NZ" dirty="0" smtClean="0"/>
              <a:t> and </a:t>
            </a:r>
            <a:r>
              <a:rPr lang="en-NZ" i="1" dirty="0" smtClean="0"/>
              <a:t>notempty </a:t>
            </a:r>
            <a:r>
              <a:rPr lang="en-NZ" dirty="0" smtClean="0"/>
              <a:t>is true when there is at least one character in the buffer.</a:t>
            </a:r>
          </a:p>
          <a:p>
            <a:pPr lvl="0">
              <a:buFont typeface="Arial" pitchFamily="34" charset="0"/>
              <a:buNone/>
            </a:pPr>
            <a:endParaRPr lang="en-NZ" dirty="0" smtClean="0"/>
          </a:p>
          <a:p>
            <a:pPr lvl="0">
              <a:buFont typeface="Arial" pitchFamily="34" charset="0"/>
              <a:buNone/>
            </a:pPr>
            <a:r>
              <a:rPr lang="en-NZ" dirty="0" smtClean="0"/>
              <a:t>This example points out the division of responsibility with monitors compared to semaphores. </a:t>
            </a:r>
          </a:p>
          <a:p>
            <a:pPr lvl="0">
              <a:buFont typeface="Arial" pitchFamily="34" charset="0"/>
              <a:buNone/>
            </a:pPr>
            <a:endParaRPr lang="en-NZ" dirty="0" smtClean="0"/>
          </a:p>
          <a:p>
            <a:pPr lvl="0">
              <a:buFont typeface="Arial" pitchFamily="34" charset="0"/>
              <a:buNone/>
            </a:pPr>
            <a:r>
              <a:rPr lang="en-NZ" dirty="0" smtClean="0"/>
              <a:t>In the case of monitors, the monitor construct itself enforces mutual exclusion:</a:t>
            </a:r>
          </a:p>
          <a:p>
            <a:pPr lvl="1">
              <a:buFont typeface="Arial" pitchFamily="34" charset="0"/>
              <a:buChar char="•"/>
            </a:pPr>
            <a:r>
              <a:rPr lang="en-NZ" baseline="0" dirty="0" smtClean="0"/>
              <a:t> </a:t>
            </a:r>
            <a:r>
              <a:rPr lang="en-NZ" dirty="0" smtClean="0"/>
              <a:t>It is not possible for both a producer and a consumer simultaneously to access the buffer. </a:t>
            </a:r>
          </a:p>
          <a:p>
            <a:pPr lvl="1">
              <a:buFont typeface="Arial" pitchFamily="34" charset="0"/>
              <a:buChar char="•"/>
            </a:pPr>
            <a:r>
              <a:rPr lang="en-NZ" dirty="0" smtClean="0"/>
              <a:t> However, the programmer must place the appropriate </a:t>
            </a:r>
            <a:r>
              <a:rPr lang="en-NZ" i="1" dirty="0" smtClean="0"/>
              <a:t>cwait</a:t>
            </a:r>
            <a:r>
              <a:rPr lang="en-NZ" dirty="0" smtClean="0"/>
              <a:t> and </a:t>
            </a:r>
            <a:r>
              <a:rPr lang="en-NZ" i="1" dirty="0" smtClean="0"/>
              <a:t>csignal</a:t>
            </a:r>
            <a:r>
              <a:rPr lang="en-NZ" dirty="0" smtClean="0"/>
              <a:t> primitives inside the monitor to prevent processes from depositing items in a full buffer or removing them from an empty one. </a:t>
            </a:r>
          </a:p>
          <a:p>
            <a:pPr lvl="0">
              <a:buFont typeface="Arial" pitchFamily="34" charset="0"/>
              <a:buNone/>
            </a:pPr>
            <a:endParaRPr lang="en-NZ" dirty="0" smtClean="0"/>
          </a:p>
          <a:p>
            <a:pPr lvl="0">
              <a:buFont typeface="Arial" pitchFamily="34" charset="0"/>
              <a:buNone/>
            </a:pPr>
            <a:r>
              <a:rPr lang="en-NZ" dirty="0" smtClean="0"/>
              <a:t>In the case of semaphores, both mutual exclusion and synchronization are the responsibility of the programmer.</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terms will</a:t>
            </a:r>
            <a:r>
              <a:rPr lang="en-US" baseline="0" dirty="0" smtClean="0"/>
              <a:t> be explained throughout this chapter – do not labor this table.</a:t>
            </a:r>
          </a:p>
          <a:p>
            <a:endParaRPr lang="en-US" baseline="0" dirty="0" smtClean="0"/>
          </a:p>
          <a:p>
            <a:r>
              <a:rPr lang="en-US" baseline="0" dirty="0" smtClean="0"/>
              <a:t>It may be best skipped over and given as a reference point for students.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here that </a:t>
            </a:r>
            <a:r>
              <a:rPr lang="en-NZ" dirty="0" smtClean="0"/>
              <a:t>a process exits the monitor immediately after executing the csignal function.</a:t>
            </a:r>
          </a:p>
          <a:p>
            <a:pPr lvl="1"/>
            <a:r>
              <a:rPr lang="en-NZ" dirty="0" smtClean="0"/>
              <a:t>One language, ConcurrentPascal,  insists that nothing follows a csignal call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Lampson and Redell developed an approach known as MESA </a:t>
            </a:r>
          </a:p>
          <a:p>
            <a:endParaRPr lang="en-US" dirty="0" smtClean="0"/>
          </a:p>
          <a:p>
            <a:r>
              <a:rPr lang="en-NZ" dirty="0" smtClean="0"/>
              <a:t>When a process executing in a monitor executes cnotify(x), </a:t>
            </a:r>
          </a:p>
          <a:p>
            <a:pPr lvl="1"/>
            <a:r>
              <a:rPr lang="en-NZ" dirty="0" smtClean="0"/>
              <a:t>it causes the x condition queue to be notified, but the signalling process continues to execute.</a:t>
            </a:r>
          </a:p>
          <a:p>
            <a:pPr lvl="0"/>
            <a:endParaRPr lang="en-NZ" dirty="0" smtClean="0"/>
          </a:p>
          <a:p>
            <a:pPr lvl="0"/>
            <a:r>
              <a:rPr lang="en-NZ" dirty="0" smtClean="0"/>
              <a:t>The result of the notification is that the process at the head of the condition queue will be resumed at some convenient future time when the monitor is available. </a:t>
            </a:r>
          </a:p>
          <a:p>
            <a:pPr lvl="1"/>
            <a:r>
              <a:rPr lang="en-NZ" dirty="0" smtClean="0"/>
              <a:t>However, because there is no guarantee that some other process will not enter the monitor before the waiting process, the waiting process must recheck the condition. </a:t>
            </a:r>
          </a:p>
          <a:p>
            <a:pPr lvl="0"/>
            <a:endParaRPr lang="en-NZ" dirty="0" smtClean="0"/>
          </a:p>
          <a:p>
            <a:pPr lvl="0"/>
            <a:r>
              <a:rPr lang="en-NZ" dirty="0" smtClean="0"/>
              <a:t>E.G. the procedures in the boundedbuffer monitor would now have the code in this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processes interact with one another, two fundamental requirements must be satisfied: </a:t>
            </a:r>
          </a:p>
          <a:p>
            <a:pPr lvl="1">
              <a:buFont typeface="Arial" pitchFamily="34" charset="0"/>
              <a:buChar char="•"/>
            </a:pPr>
            <a:r>
              <a:rPr lang="en-NZ" dirty="0" smtClean="0"/>
              <a:t> synchronization and </a:t>
            </a:r>
          </a:p>
          <a:p>
            <a:pPr lvl="1">
              <a:buFont typeface="Arial" pitchFamily="34" charset="0"/>
              <a:buChar char="•"/>
            </a:pPr>
            <a:r>
              <a:rPr lang="en-NZ" dirty="0" smtClean="0"/>
              <a:t> communication. </a:t>
            </a:r>
          </a:p>
          <a:p>
            <a:pPr lvl="0">
              <a:buFont typeface="Arial" pitchFamily="34" charset="0"/>
              <a:buNone/>
            </a:pPr>
            <a:endParaRPr lang="en-NZ" dirty="0" smtClean="0"/>
          </a:p>
          <a:p>
            <a:pPr lvl="0">
              <a:buFont typeface="Arial" pitchFamily="34" charset="0"/>
              <a:buNone/>
            </a:pPr>
            <a:r>
              <a:rPr lang="en-NZ" dirty="0" smtClean="0"/>
              <a:t>Processes need to be synchronized to enforce mutual exclusion; </a:t>
            </a:r>
          </a:p>
          <a:p>
            <a:pPr lvl="1">
              <a:buFont typeface="Arial" pitchFamily="34" charset="0"/>
              <a:buNone/>
            </a:pPr>
            <a:r>
              <a:rPr lang="en-NZ" dirty="0" smtClean="0"/>
              <a:t>cooperating processes may need to exchange information.</a:t>
            </a:r>
          </a:p>
          <a:p>
            <a:pPr lvl="1">
              <a:buFont typeface="Arial" pitchFamily="34" charset="0"/>
              <a:buNone/>
            </a:pPr>
            <a:endParaRPr lang="en-NZ" dirty="0" smtClean="0"/>
          </a:p>
          <a:p>
            <a:r>
              <a:rPr lang="en-NZ" dirty="0" smtClean="0"/>
              <a:t>One approach to providing both of these functions is message passing. </a:t>
            </a:r>
          </a:p>
          <a:p>
            <a:endParaRPr lang="en-NZ" dirty="0" smtClean="0"/>
          </a:p>
          <a:p>
            <a:r>
              <a:rPr lang="en-NZ" dirty="0" smtClean="0"/>
              <a:t>Message passing has the further advantage that it lends itself to implementation in distributed systems as well as in shared-memory  multiprocessor and uniprocessor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 that </a:t>
            </a:r>
            <a:r>
              <a:rPr lang="en-NZ" dirty="0" smtClean="0"/>
              <a:t>message-passing systems come in many forms. We provide a </a:t>
            </a:r>
            <a:r>
              <a:rPr lang="en-NZ" b="1" i="1" dirty="0" smtClean="0"/>
              <a:t>general </a:t>
            </a:r>
            <a:r>
              <a:rPr lang="en-NZ" dirty="0" smtClean="0"/>
              <a:t>introduction that discusses features typically found in such systems.</a:t>
            </a:r>
          </a:p>
          <a:p>
            <a:endParaRPr lang="en-NZ" dirty="0" smtClean="0"/>
          </a:p>
          <a:p>
            <a:r>
              <a:rPr lang="en-NZ" dirty="0" smtClean="0"/>
              <a:t>These primitives are a minimum set of operations needed for processes to engage in message passing. </a:t>
            </a:r>
          </a:p>
          <a:p>
            <a:pPr lvl="1">
              <a:buFont typeface="Arial" pitchFamily="34" charset="0"/>
              <a:buChar char="•"/>
            </a:pPr>
            <a:r>
              <a:rPr lang="en-NZ" dirty="0" smtClean="0"/>
              <a:t> A process sends information in the form of a message to another process designated by a destination.</a:t>
            </a:r>
          </a:p>
          <a:p>
            <a:pPr lvl="1">
              <a:buFont typeface="Arial" pitchFamily="34" charset="0"/>
              <a:buChar char="•"/>
            </a:pPr>
            <a:r>
              <a:rPr lang="en-NZ" dirty="0" smtClean="0"/>
              <a:t> A process receives information by executing the receive primitive, indicating the source and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communication of a message between two processes implies some level of synchronization between the two: the receiver cannot receive a message until it has been sent by another process. </a:t>
            </a:r>
          </a:p>
          <a:p>
            <a:endParaRPr lang="en-NZ" dirty="0" smtClean="0"/>
          </a:p>
          <a:p>
            <a:r>
              <a:rPr lang="en-NZ" dirty="0" smtClean="0"/>
              <a:t>When a send primitive is executed in a process, there are two possibilities: </a:t>
            </a:r>
          </a:p>
          <a:p>
            <a:pPr lvl="1">
              <a:buFont typeface="Arial" pitchFamily="34" charset="0"/>
              <a:buChar char="•"/>
            </a:pPr>
            <a:r>
              <a:rPr lang="en-NZ" dirty="0" smtClean="0"/>
              <a:t> Either the sending process is blocked until the message is received, </a:t>
            </a:r>
          </a:p>
          <a:p>
            <a:pPr lvl="1">
              <a:buFont typeface="Arial" pitchFamily="34" charset="0"/>
              <a:buChar char="•"/>
            </a:pPr>
            <a:r>
              <a:rPr lang="en-NZ" dirty="0" smtClean="0"/>
              <a:t>or it is not. </a:t>
            </a:r>
          </a:p>
          <a:p>
            <a:pPr lvl="1">
              <a:buFont typeface="Arial" pitchFamily="34" charset="0"/>
              <a:buChar char="•"/>
            </a:pPr>
            <a:endParaRPr lang="en-NZ" dirty="0" smtClean="0"/>
          </a:p>
          <a:p>
            <a:pPr lvl="0">
              <a:buFont typeface="Arial" pitchFamily="34" charset="0"/>
              <a:buNone/>
            </a:pPr>
            <a:r>
              <a:rPr lang="en-NZ" dirty="0" smtClean="0"/>
              <a:t>Similarly, when a process issues a receive primitive, there are two possibilities:</a:t>
            </a:r>
          </a:p>
          <a:p>
            <a:pPr lvl="1">
              <a:buFont typeface="Arial" pitchFamily="34" charset="0"/>
              <a:buChar char="•"/>
            </a:pPr>
            <a:r>
              <a:rPr lang="en-NZ" dirty="0" smtClean="0"/>
              <a:t> If a message has previously been sent, the message is received and execution continues.</a:t>
            </a:r>
          </a:p>
          <a:p>
            <a:pPr lvl="1">
              <a:buFont typeface="Arial" pitchFamily="34" charset="0"/>
              <a:buChar char="•"/>
            </a:pPr>
            <a:r>
              <a:rPr lang="en-NZ" dirty="0" smtClean="0"/>
              <a:t> If there is no waiting message, then either </a:t>
            </a:r>
          </a:p>
          <a:p>
            <a:pPr marL="1143000" lvl="2" indent="-228600">
              <a:buFont typeface="Arial" pitchFamily="34" charset="0"/>
              <a:buAutoNum type="alphaLcParenBoth"/>
            </a:pPr>
            <a:r>
              <a:rPr lang="en-NZ" dirty="0" smtClean="0"/>
              <a:t>the process is blocked until a message arrives, or </a:t>
            </a:r>
          </a:p>
          <a:p>
            <a:pPr marL="1143000" lvl="2" indent="-228600">
              <a:buFont typeface="Arial" pitchFamily="34" charset="0"/>
              <a:buAutoNum type="alphaLcParenBoth"/>
            </a:pPr>
            <a:r>
              <a:rPr lang="en-NZ" dirty="0" smtClean="0"/>
              <a:t>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Both the sender and receiver are blocked until the message is delivered;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is sometimes referred to as a </a:t>
            </a:r>
            <a:r>
              <a:rPr lang="en-NZ" sz="1200" i="1" kern="1200" baseline="0" dirty="0" smtClean="0">
                <a:solidFill>
                  <a:schemeClr val="tx1"/>
                </a:solidFill>
                <a:latin typeface="+mn-lt"/>
                <a:ea typeface="+mn-ea"/>
                <a:cs typeface="+mn-cs"/>
              </a:rPr>
              <a:t>rendezvous.</a:t>
            </a:r>
          </a:p>
          <a:p>
            <a:endParaRPr lang="en-NZ" sz="1200" i="1"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combination allows for tight synchronization between processes.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Nonblocking send, blocking receive: </a:t>
            </a:r>
          </a:p>
          <a:p>
            <a:r>
              <a:rPr lang="en-NZ" sz="1200" b="0" kern="1200" baseline="0" dirty="0" smtClean="0">
                <a:solidFill>
                  <a:schemeClr val="tx1"/>
                </a:solidFill>
                <a:latin typeface="+mn-lt"/>
                <a:ea typeface="+mn-ea"/>
                <a:cs typeface="+mn-cs"/>
              </a:rPr>
              <a:t>Although the sender may continue on, </a:t>
            </a:r>
            <a:r>
              <a:rPr lang="en-NZ" sz="1200" kern="1200" baseline="0" dirty="0" smtClean="0">
                <a:solidFill>
                  <a:schemeClr val="tx1"/>
                </a:solidFill>
                <a:latin typeface="+mn-lt"/>
                <a:ea typeface="+mn-ea"/>
                <a:cs typeface="+mn-cs"/>
              </a:rPr>
              <a:t>the receiver is blocked until the requested message arrives.</a:t>
            </a:r>
          </a:p>
          <a:p>
            <a:endParaRPr lang="en-NZ" sz="1200" kern="1200" baseline="0" dirty="0" smtClean="0">
              <a:solidFill>
                <a:schemeClr val="tx1"/>
              </a:solidFill>
              <a:latin typeface="+mn-lt"/>
              <a:ea typeface="+mn-ea"/>
              <a:cs typeface="+mn-cs"/>
            </a:endParaRPr>
          </a:p>
          <a:p>
            <a:pPr>
              <a:buFont typeface="Arial" pitchFamily="34" charset="0"/>
              <a:buNone/>
            </a:pPr>
            <a:r>
              <a:rPr lang="en-NZ" sz="1200" kern="1200" baseline="0" dirty="0" smtClean="0">
                <a:solidFill>
                  <a:schemeClr val="tx1"/>
                </a:solidFill>
                <a:latin typeface="+mn-lt"/>
                <a:ea typeface="+mn-ea"/>
                <a:cs typeface="+mn-cs"/>
              </a:rPr>
              <a:t>This is probably the most useful combination. </a:t>
            </a:r>
          </a:p>
          <a:p>
            <a:pPr lvl="1">
              <a:buFont typeface="Arial" pitchFamily="34" charset="0"/>
              <a:buChar char="•"/>
            </a:pPr>
            <a:r>
              <a:rPr lang="en-NZ" sz="1200" kern="1200" baseline="0" dirty="0" smtClean="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dirty="0" smtClean="0">
                <a:solidFill>
                  <a:schemeClr val="tx1"/>
                </a:solidFill>
                <a:latin typeface="+mn-lt"/>
                <a:ea typeface="+mn-ea"/>
                <a:cs typeface="+mn-cs"/>
              </a:rPr>
              <a:t>A process that must receive a message before it can do useful work needs to be blocked until such a message arrives. </a:t>
            </a:r>
          </a:p>
          <a:p>
            <a:pPr lvl="1">
              <a:buFont typeface="Arial" pitchFamily="34" charset="0"/>
              <a:buChar char="•"/>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a:t>
            </a:r>
            <a:r>
              <a:rPr lang="en-NZ" sz="1200" b="1" kern="1200" baseline="0" dirty="0" smtClean="0">
                <a:solidFill>
                  <a:schemeClr val="tx1"/>
                </a:solidFill>
                <a:latin typeface="+mn-lt"/>
                <a:ea typeface="+mn-ea"/>
                <a:cs typeface="+mn-cs"/>
              </a:rPr>
              <a:t>Nonblocking send, nonblocking receive:</a:t>
            </a:r>
          </a:p>
          <a:p>
            <a:pPr lvl="1">
              <a:buFont typeface="Arial" pitchFamily="34" charset="0"/>
              <a:buChar char="•"/>
            </a:pPr>
            <a:r>
              <a:rPr lang="en-NZ" sz="1200" b="0" kern="1200" baseline="0" dirty="0" smtClean="0">
                <a:solidFill>
                  <a:schemeClr val="tx1"/>
                </a:solidFill>
                <a:latin typeface="+mn-lt"/>
                <a:ea typeface="+mn-ea"/>
                <a:cs typeface="+mn-cs"/>
              </a:rPr>
              <a:t> Neither party is required to wait.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is necessary to have a way of specifying in the send primitive which process is to receive the message. </a:t>
            </a:r>
          </a:p>
          <a:p>
            <a:endParaRPr lang="en-NZ" dirty="0" smtClean="0"/>
          </a:p>
          <a:p>
            <a:r>
              <a:rPr lang="en-NZ" dirty="0" smtClean="0"/>
              <a:t>Similarly, most implementations allow a receiving process to indicate the source of a message to be received.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pPr lvl="0"/>
            <a:endParaRPr lang="en-NZ" dirty="0" smtClean="0"/>
          </a:p>
          <a:p>
            <a:pPr lvl="0"/>
            <a:r>
              <a:rPr lang="en-NZ" b="1" dirty="0" smtClean="0"/>
              <a:t>Managing Resources</a:t>
            </a:r>
          </a:p>
          <a:p>
            <a:pPr lvl="1">
              <a:buFont typeface="Arial" pitchFamily="34" charset="0"/>
              <a:buChar char="•"/>
            </a:pPr>
            <a:r>
              <a:rPr lang="en-NZ" dirty="0" smtClean="0"/>
              <a:t>It is difficult for the OS to manage the allocation of resources optimally. </a:t>
            </a:r>
          </a:p>
          <a:p>
            <a:pPr lvl="1">
              <a:buFont typeface="Arial" pitchFamily="34" charset="0"/>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baseline="0" dirty="0" smtClean="0"/>
              <a:t> </a:t>
            </a:r>
            <a:r>
              <a:rPr lang="en-NZ" dirty="0" smtClean="0"/>
              <a:t>indeed this may lead to a deadlock condition, </a:t>
            </a:r>
          </a:p>
          <a:p>
            <a:pPr lvl="0">
              <a:buFontTx/>
              <a:buNone/>
            </a:pPr>
            <a:endParaRPr lang="en-NZ" b="1" dirty="0" smtClean="0"/>
          </a:p>
          <a:p>
            <a:pPr lvl="0">
              <a:buFontTx/>
              <a:buNone/>
            </a:pPr>
            <a:r>
              <a:rPr lang="en-NZ" b="1" dirty="0" smtClean="0"/>
              <a:t>Locating Programming Errors </a:t>
            </a:r>
            <a:r>
              <a:rPr lang="en-NZ" dirty="0" smtClean="0"/>
              <a:t> </a:t>
            </a:r>
          </a:p>
          <a:p>
            <a:pPr lvl="1">
              <a:buFontTx/>
              <a:buNone/>
            </a:pPr>
            <a:r>
              <a:rPr lang="en-NZ" dirty="0" smtClean="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Animated Slide </a:t>
            </a:r>
            <a:r>
              <a:rPr lang="en-NZ" b="0" dirty="0" smtClean="0"/>
              <a:t>– each item below is magnified for instructor to address separately</a:t>
            </a:r>
          </a:p>
          <a:p>
            <a:endParaRPr lang="en-NZ" b="1" dirty="0" smtClean="0"/>
          </a:p>
          <a:p>
            <a:r>
              <a:rPr lang="en-NZ" b="1" dirty="0" smtClean="0"/>
              <a:t>1) A one-to-one relationship </a:t>
            </a:r>
          </a:p>
          <a:p>
            <a:pPr lvl="1">
              <a:buFont typeface="Arial" pitchFamily="34" charset="0"/>
              <a:buChar char="•"/>
            </a:pPr>
            <a:r>
              <a:rPr lang="en-NZ" b="1" dirty="0" smtClean="0"/>
              <a:t> </a:t>
            </a:r>
            <a:r>
              <a:rPr lang="en-NZ" dirty="0" smtClean="0"/>
              <a:t>allows a private communications link to be set up between two processes. </a:t>
            </a:r>
          </a:p>
          <a:p>
            <a:pPr lvl="1">
              <a:buFont typeface="Arial" pitchFamily="34" charset="0"/>
              <a:buChar char="•"/>
            </a:pPr>
            <a:r>
              <a:rPr lang="en-NZ" dirty="0" smtClean="0"/>
              <a:t>This insulates their interaction from erroneous interference from other processes.</a:t>
            </a:r>
          </a:p>
          <a:p>
            <a:pPr lvl="0">
              <a:buFont typeface="Arial" pitchFamily="34" charset="0"/>
              <a:buNone/>
            </a:pPr>
            <a:endParaRPr lang="en-NZ" dirty="0" smtClean="0"/>
          </a:p>
          <a:p>
            <a:r>
              <a:rPr lang="en-NZ" sz="1200" b="1" kern="1200" baseline="0" dirty="0" smtClean="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smtClean="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smtClean="0">
                <a:solidFill>
                  <a:schemeClr val="tx1"/>
                </a:solidFill>
                <a:latin typeface="+mn-lt"/>
                <a:ea typeface="+mn-ea"/>
                <a:cs typeface="+mn-cs"/>
              </a:rPr>
              <a:t> In this case, the mailbox is often referred to as a </a:t>
            </a:r>
            <a:r>
              <a:rPr lang="en-NZ" sz="1200" i="1" kern="1200" baseline="0" dirty="0" smtClean="0">
                <a:solidFill>
                  <a:schemeClr val="tx1"/>
                </a:solidFill>
                <a:latin typeface="+mn-lt"/>
                <a:ea typeface="+mn-ea"/>
                <a:cs typeface="+mn-cs"/>
              </a:rPr>
              <a:t>port.</a:t>
            </a:r>
          </a:p>
          <a:p>
            <a:endParaRPr lang="en-NZ" sz="1200" b="1"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smtClean="0">
                <a:solidFill>
                  <a:schemeClr val="tx1"/>
                </a:solidFill>
                <a:latin typeface="+mn-lt"/>
                <a:ea typeface="+mn-ea"/>
                <a:cs typeface="+mn-cs"/>
              </a:rPr>
              <a:t> </a:t>
            </a:r>
            <a:r>
              <a:rPr lang="en-NZ" sz="1200" kern="1200" baseline="0" dirty="0" smtClean="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kern="1200" baseline="0" dirty="0" smtClean="0">
                <a:solidFill>
                  <a:schemeClr val="tx1"/>
                </a:solidFill>
                <a:latin typeface="+mn-lt"/>
                <a:ea typeface="+mn-ea"/>
                <a:cs typeface="+mn-cs"/>
              </a:rPr>
              <a:t>4) A many-to-many relationship </a:t>
            </a:r>
          </a:p>
          <a:p>
            <a:pPr lvl="1">
              <a:buFont typeface="Arial" pitchFamily="34" charset="0"/>
              <a:buChar char="•"/>
            </a:pPr>
            <a:r>
              <a:rPr lang="en-NZ" sz="1200" b="0" kern="1200" baseline="0" dirty="0" smtClean="0">
                <a:solidFill>
                  <a:schemeClr val="tx1"/>
                </a:solidFill>
                <a:latin typeface="+mn-lt"/>
                <a:ea typeface="+mn-ea"/>
                <a:cs typeface="+mn-cs"/>
              </a:rPr>
              <a:t>allows multiple server processes </a:t>
            </a:r>
            <a:r>
              <a:rPr lang="en-NZ" sz="1200" kern="1200" baseline="0" dirty="0" smtClean="0">
                <a:solidFill>
                  <a:schemeClr val="tx1"/>
                </a:solidFill>
                <a:latin typeface="+mn-lt"/>
                <a:ea typeface="+mn-ea"/>
                <a:cs typeface="+mn-cs"/>
              </a:rPr>
              <a:t>to provide concurrent service to multiple clients.</a:t>
            </a:r>
          </a:p>
          <a:p>
            <a:pPr lvl="0">
              <a:buFont typeface="Arial" pitchFamily="34" charset="0"/>
              <a:buNone/>
            </a:pPr>
            <a:endParaRPr lang="en-US" dirty="0" smtClean="0"/>
          </a:p>
          <a:p>
            <a:r>
              <a:rPr lang="en-NZ" sz="1200" kern="1200" baseline="0" dirty="0" smtClean="0">
                <a:solidFill>
                  <a:schemeClr val="tx1"/>
                </a:solidFill>
                <a:latin typeface="+mn-lt"/>
                <a:ea typeface="+mn-ea"/>
                <a:cs typeface="+mn-cs"/>
              </a:rPr>
              <a:t>The association of processes to mailboxes can be either static or dynamic.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Ports are often statically associated with a particular process; that is, the port is created and assigned to the process permanently.</a:t>
            </a:r>
          </a:p>
          <a:p>
            <a:pPr lvl="1"/>
            <a:r>
              <a:rPr lang="en-NZ" sz="1200" kern="1200" baseline="0" dirty="0" smtClean="0">
                <a:solidFill>
                  <a:schemeClr val="tx1"/>
                </a:solidFill>
                <a:latin typeface="+mn-lt"/>
                <a:ea typeface="+mn-ea"/>
                <a:cs typeface="+mn-cs"/>
              </a:rPr>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sz="1200" kern="1200" baseline="0" dirty="0" smtClean="0">
              <a:solidFill>
                <a:schemeClr val="tx1"/>
              </a:solidFill>
              <a:latin typeface="+mn-lt"/>
              <a:ea typeface="+mn-ea"/>
              <a:cs typeface="+mn-cs"/>
            </a:endParaRP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is a typical message format for operating systems that support variable-length messages.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message is divided into two parts: </a:t>
            </a:r>
          </a:p>
          <a:p>
            <a:pPr lvl="1"/>
            <a:r>
              <a:rPr lang="en-NZ" sz="1200" b="1" kern="1200" baseline="0" dirty="0" smtClean="0">
                <a:solidFill>
                  <a:schemeClr val="tx1"/>
                </a:solidFill>
                <a:latin typeface="+mn-lt"/>
                <a:ea typeface="+mn-ea"/>
                <a:cs typeface="+mn-cs"/>
              </a:rPr>
              <a:t>a header</a:t>
            </a:r>
            <a:r>
              <a:rPr lang="en-NZ" sz="1200" kern="1200" baseline="0" dirty="0" smtClean="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smtClean="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smtClean="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smtClean="0">
                <a:solidFill>
                  <a:schemeClr val="tx1"/>
                </a:solidFill>
                <a:latin typeface="+mn-lt"/>
                <a:ea typeface="+mn-ea"/>
                <a:cs typeface="+mn-cs"/>
              </a:rPr>
              <a:t>a body</a:t>
            </a:r>
            <a:r>
              <a:rPr lang="en-NZ" sz="1200" kern="1200" baseline="0" dirty="0" smtClean="0">
                <a:solidFill>
                  <a:schemeClr val="tx1"/>
                </a:solidFill>
                <a:latin typeface="+mn-lt"/>
                <a:ea typeface="+mn-ea"/>
                <a:cs typeface="+mn-cs"/>
              </a:rPr>
              <a:t>, which contains the actual contents of the message.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t>
            </a:r>
            <a:r>
              <a:rPr lang="en-NZ" dirty="0" smtClean="0"/>
              <a:t>one way in which message passing can be used to enforce mutual exclusion.</a:t>
            </a:r>
          </a:p>
          <a:p>
            <a:endParaRPr lang="en-NZ" dirty="0" smtClean="0"/>
          </a:p>
          <a:p>
            <a:r>
              <a:rPr lang="en-NZ" dirty="0" smtClean="0"/>
              <a:t>We assume the use of the blocking receive primitive and the non-blocking send primitive.</a:t>
            </a:r>
          </a:p>
          <a:p>
            <a:endParaRPr lang="en-NZ" dirty="0" smtClean="0"/>
          </a:p>
          <a:p>
            <a:r>
              <a:rPr lang="en-US" dirty="0" smtClean="0"/>
              <a:t>This assumes that </a:t>
            </a:r>
            <a:r>
              <a:rPr lang="en-NZ" dirty="0" smtClean="0"/>
              <a:t>if more than one process performs the receive operation concurrently, then</a:t>
            </a:r>
          </a:p>
          <a:p>
            <a:pPr lvl="1"/>
            <a:r>
              <a:rPr lang="en-NZ" dirty="0" smtClean="0"/>
              <a:t>• If there is a message, it is delivered to only one process and the others are blocked, or</a:t>
            </a:r>
          </a:p>
          <a:p>
            <a:pPr lvl="1"/>
            <a:r>
              <a:rPr lang="en-NZ" dirty="0" smtClean="0"/>
              <a:t>• If the message queue is empty, all processes are blocked; when a message is available, only one blocked process is activated and given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is an example of the use of message passing to the bounded-buffer producer/consumer problem.</a:t>
            </a:r>
          </a:p>
          <a:p>
            <a:endParaRPr lang="en-NZ" dirty="0" smtClean="0"/>
          </a:p>
          <a:p>
            <a:r>
              <a:rPr lang="en-NZ" dirty="0" smtClean="0"/>
              <a:t>This program takes advantage of the ability of message passing to be used to pass data in addition to signals.</a:t>
            </a:r>
          </a:p>
          <a:p>
            <a:endParaRPr lang="en-NZ" dirty="0" smtClean="0"/>
          </a:p>
          <a:p>
            <a:r>
              <a:rPr lang="en-NZ" dirty="0" smtClean="0"/>
              <a:t>Two mailboxes are used. </a:t>
            </a:r>
          </a:p>
          <a:p>
            <a:pPr lvl="1"/>
            <a:r>
              <a:rPr lang="en-NZ" dirty="0" smtClean="0"/>
              <a:t>As the producer generates data, it is sent as messages to the mailbox mayconsume. </a:t>
            </a:r>
          </a:p>
          <a:p>
            <a:pPr lvl="1"/>
            <a:r>
              <a:rPr lang="en-NZ" dirty="0" smtClean="0"/>
              <a:t>As long as there is at least one message in that mailbox, the consumer can consume. </a:t>
            </a:r>
          </a:p>
          <a:p>
            <a:pPr lvl="0"/>
            <a:endParaRPr lang="en-NZ" dirty="0" smtClean="0"/>
          </a:p>
          <a:p>
            <a:pPr lvl="0"/>
            <a:r>
              <a:rPr lang="en-NZ" dirty="0" smtClean="0"/>
              <a:t>Hence mayconsume serves as the buffer; the data in the buffer are organized as a queue of messages.</a:t>
            </a:r>
          </a:p>
          <a:p>
            <a:pPr lvl="0"/>
            <a:endParaRPr lang="en-NZ" dirty="0" smtClean="0"/>
          </a:p>
          <a:p>
            <a:pPr lvl="0"/>
            <a:r>
              <a:rPr lang="en-NZ" dirty="0" smtClean="0"/>
              <a:t>The “size” of the buffer is determined by the global variable capacity. </a:t>
            </a:r>
            <a:r>
              <a:rPr lang="en-NZ" baseline="0" dirty="0" smtClean="0"/>
              <a:t> </a:t>
            </a:r>
            <a:r>
              <a:rPr lang="en-NZ" dirty="0" smtClean="0"/>
              <a:t>Initially, the mailbox mayproduce is filled with a</a:t>
            </a:r>
          </a:p>
          <a:p>
            <a:pPr lvl="0"/>
            <a:r>
              <a:rPr lang="en-NZ" dirty="0" smtClean="0"/>
              <a:t>number of null messages equal to the capacity of the buffer. The number of messages in mayproduce shrinks with each production and grows with each consumption.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2800" dirty="0" smtClean="0"/>
              <a:t>The readers/writers problem is:</a:t>
            </a:r>
          </a:p>
          <a:p>
            <a:pPr lvl="1">
              <a:buFont typeface="Arial" pitchFamily="34" charset="0"/>
              <a:buChar char="•"/>
            </a:pPr>
            <a:r>
              <a:rPr lang="en-NZ" sz="2800" dirty="0" smtClean="0"/>
              <a:t>There is a data area shared among a number of processes.</a:t>
            </a:r>
          </a:p>
          <a:p>
            <a:pPr lvl="2">
              <a:buFont typeface="Arial" pitchFamily="34" charset="0"/>
              <a:buChar char="•"/>
            </a:pPr>
            <a:r>
              <a:rPr lang="en-NZ" sz="2800" dirty="0" smtClean="0"/>
              <a:t>The data area could be a file, a block of main memory,or even a bank of processor registers. </a:t>
            </a:r>
          </a:p>
          <a:p>
            <a:pPr lvl="1">
              <a:buFont typeface="Arial" pitchFamily="34" charset="0"/>
              <a:buChar char="•"/>
            </a:pPr>
            <a:r>
              <a:rPr lang="en-NZ" sz="2800" dirty="0" smtClean="0"/>
              <a:t>There are a number of processes that only read the data area (readers) and a number that only write to the data area (writers).</a:t>
            </a:r>
          </a:p>
          <a:p>
            <a:r>
              <a:rPr lang="en-NZ" sz="2800" dirty="0" smtClean="0"/>
              <a:t>The conditions that must be satisfied are as follows:</a:t>
            </a:r>
          </a:p>
          <a:p>
            <a:r>
              <a:rPr lang="en-NZ" sz="2800" dirty="0" smtClean="0"/>
              <a:t>1. Any number of readers may simultaneously read the file.</a:t>
            </a:r>
          </a:p>
          <a:p>
            <a:r>
              <a:rPr lang="en-NZ" sz="2800" dirty="0" smtClean="0"/>
              <a:t>2. Only one writer at a time may write to the file.</a:t>
            </a:r>
          </a:p>
          <a:p>
            <a:r>
              <a:rPr lang="en-NZ" sz="2800" dirty="0" smtClean="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t>
            </a:r>
            <a:r>
              <a:rPr lang="en-NZ" dirty="0" smtClean="0"/>
              <a:t>solution uses semaphores, showing one instance each of a reader and a writer; the solution does not change for multiple readers and writers. </a:t>
            </a:r>
          </a:p>
          <a:p>
            <a:endParaRPr lang="en-US" dirty="0" smtClean="0"/>
          </a:p>
          <a:p>
            <a:r>
              <a:rPr lang="en-NZ" dirty="0" smtClean="0"/>
              <a:t>Once a single reader has begun to access the data area, it is possible for readers to retain control of the data area as long as there is at least one reader in the act of reading.</a:t>
            </a:r>
          </a:p>
          <a:p>
            <a:pPr lvl="1"/>
            <a:r>
              <a:rPr lang="en-NZ" dirty="0" smtClean="0"/>
              <a:t>Therefore, writers are subject to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solution guarantees that no new readers are allowed access to the data area once at least one writer has declared a desire to write.</a:t>
            </a:r>
          </a:p>
          <a:p>
            <a:endParaRPr lang="en-NZ" dirty="0" smtClean="0"/>
          </a:p>
          <a:p>
            <a:r>
              <a:rPr lang="en-NZ" dirty="0" smtClean="0"/>
              <a:t>Continued on next slide</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 </a:t>
            </a:r>
            <a:r>
              <a:rPr lang="en-NZ" dirty="0" smtClean="0"/>
              <a:t>an</a:t>
            </a:r>
            <a:r>
              <a:rPr lang="en-NZ" baseline="0" dirty="0" smtClean="0"/>
              <a:t> </a:t>
            </a:r>
            <a:r>
              <a:rPr lang="en-NZ" dirty="0" smtClean="0"/>
              <a:t>alternative solution, which gives writers priority and which is implemented using message passing.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program that will provide a character echo procedure; </a:t>
            </a:r>
          </a:p>
          <a:p>
            <a:pPr lvl="1">
              <a:buFont typeface="Arial" pitchFamily="34" charset="0"/>
              <a:buChar char="•"/>
            </a:pPr>
            <a:r>
              <a:rPr lang="en-NZ" dirty="0" smtClean="0"/>
              <a:t> input is obtained from a keyboard one keystroke at a time.</a:t>
            </a:r>
          </a:p>
          <a:p>
            <a:pPr lvl="1">
              <a:buFont typeface="Arial" pitchFamily="34" charset="0"/>
              <a:buChar char="•"/>
            </a:pPr>
            <a:r>
              <a:rPr lang="en-NZ" dirty="0" smtClean="0"/>
              <a:t> Each input character is stored in variable chin. </a:t>
            </a:r>
          </a:p>
          <a:p>
            <a:pPr lvl="1">
              <a:buFont typeface="Arial" pitchFamily="34" charset="0"/>
              <a:buChar char="•"/>
            </a:pPr>
            <a:r>
              <a:rPr lang="en-NZ" dirty="0" smtClean="0"/>
              <a:t> It is then transferred to variable chout </a:t>
            </a:r>
          </a:p>
          <a:p>
            <a:pPr lvl="1">
              <a:buFont typeface="Arial" pitchFamily="34" charset="0"/>
              <a:buChar char="•"/>
            </a:pPr>
            <a:r>
              <a:rPr lang="en-NZ" dirty="0" smtClean="0"/>
              <a:t> and finally sent to the display. </a:t>
            </a:r>
          </a:p>
          <a:p>
            <a:pPr lvl="0">
              <a:buFont typeface="Arial" pitchFamily="34" charset="0"/>
              <a:buNone/>
            </a:pPr>
            <a:endParaRPr lang="en-NZ" dirty="0" smtClean="0"/>
          </a:p>
          <a:p>
            <a:pPr lvl="0">
              <a:buFont typeface="Arial" pitchFamily="34" charset="0"/>
              <a:buNone/>
            </a:pPr>
            <a:r>
              <a:rPr lang="en-NZ" dirty="0" smtClean="0"/>
              <a:t>Any program can call this procedure repeatedly to accept user input and display it on the user’s screen.</a:t>
            </a:r>
          </a:p>
          <a:p>
            <a:pPr lvl="0">
              <a:buFont typeface="Arial" pitchFamily="34" charset="0"/>
              <a:buNone/>
            </a:pPr>
            <a:endParaRPr lang="en-NZ" dirty="0" smtClean="0"/>
          </a:p>
          <a:p>
            <a:r>
              <a:rPr lang="en-NZ" dirty="0" smtClean="0"/>
              <a:t>Now consider that we have a single-processor multiprogramming system supporting a single user. </a:t>
            </a:r>
          </a:p>
          <a:p>
            <a:pPr lvl="1">
              <a:buFont typeface="Arial" pitchFamily="34" charset="0"/>
              <a:buChar char="•"/>
            </a:pPr>
            <a:r>
              <a:rPr lang="en-NZ" dirty="0" smtClean="0"/>
              <a:t> The user can jump from one application to another, and each application uses the same keyboard for input and the same screen for output. </a:t>
            </a:r>
          </a:p>
          <a:p>
            <a:pPr lvl="0">
              <a:buFont typeface="Arial" pitchFamily="34" charset="0"/>
              <a:buNone/>
            </a:pPr>
            <a:endParaRPr lang="en-NZ" dirty="0" smtClean="0"/>
          </a:p>
          <a:p>
            <a:pPr lvl="0">
              <a:buFont typeface="Arial" pitchFamily="34" charset="0"/>
              <a:buNone/>
            </a:pPr>
            <a:r>
              <a:rPr lang="en-NZ" dirty="0" smtClean="0"/>
              <a:t>Each application needs to use the procedure echo, </a:t>
            </a:r>
          </a:p>
          <a:p>
            <a:pPr lvl="1">
              <a:buFont typeface="Arial" pitchFamily="34" charset="0"/>
              <a:buChar char="•"/>
            </a:pPr>
            <a:r>
              <a:rPr lang="en-NZ" dirty="0" smtClean="0"/>
              <a:t> So it makes sense for it to be a shared procedure that is loaded into a portion of memory global to all applications.</a:t>
            </a:r>
          </a:p>
          <a:p>
            <a:pPr lvl="1">
              <a:buFont typeface="Arial" pitchFamily="34" charset="0"/>
              <a:buChar char="•"/>
            </a:pPr>
            <a:r>
              <a:rPr lang="en-NZ" dirty="0" smtClean="0"/>
              <a:t> Thus, only a single copy of the echo procedure is used, saving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result is that the character input to P1 is lost before being displayed,</a:t>
            </a:r>
          </a:p>
          <a:p>
            <a:pPr lvl="1"/>
            <a:r>
              <a:rPr lang="en-NZ" dirty="0" smtClean="0"/>
              <a:t>and the character input to P2 is displayed by both P1 and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Processes P1 and P2 are both executing, each on a separate processor. </a:t>
            </a:r>
          </a:p>
          <a:p>
            <a:pPr marL="685800" lvl="1" indent="-228600">
              <a:buFont typeface="Arial" pitchFamily="34" charset="0"/>
              <a:buChar char="•"/>
            </a:pPr>
            <a:r>
              <a:rPr lang="en-NZ" dirty="0" smtClean="0"/>
              <a:t>P1 invokes the echo procedure.</a:t>
            </a:r>
          </a:p>
          <a:p>
            <a:endParaRPr lang="en-NZ" dirty="0" smtClean="0"/>
          </a:p>
          <a:p>
            <a:r>
              <a:rPr lang="en-NZ" dirty="0" smtClean="0"/>
              <a:t>2. While P1 is inside the echo procedure, P2 invokes echo. </a:t>
            </a:r>
          </a:p>
          <a:p>
            <a:pPr lvl="1">
              <a:buFont typeface="Arial" pitchFamily="34" charset="0"/>
              <a:buChar char="•"/>
            </a:pPr>
            <a:r>
              <a:rPr lang="en-NZ" dirty="0" smtClean="0"/>
              <a:t> Because P1 is still inside the echo procedure (whether P1 is suspended or executing), P2 is blocked from entering the procedure. </a:t>
            </a:r>
          </a:p>
          <a:p>
            <a:pPr lvl="1">
              <a:buFont typeface="Arial" pitchFamily="34" charset="0"/>
              <a:buChar char="•"/>
            </a:pPr>
            <a:r>
              <a:rPr lang="en-NZ" dirty="0" smtClean="0"/>
              <a:t> Therefore, P2 is suspended awaiting the availability of the echo procedure.</a:t>
            </a:r>
          </a:p>
          <a:p>
            <a:pPr lvl="1">
              <a:buFont typeface="Arial" pitchFamily="34" charset="0"/>
              <a:buChar char="•"/>
            </a:pPr>
            <a:endParaRPr lang="en-NZ" dirty="0" smtClean="0"/>
          </a:p>
          <a:p>
            <a:r>
              <a:rPr lang="en-NZ" dirty="0" smtClean="0"/>
              <a:t>3. At a later time, process P1 completes execution of echo, exits that procedure, and continues executing. </a:t>
            </a:r>
          </a:p>
          <a:p>
            <a:pPr lvl="1">
              <a:buFont typeface="Arial" pitchFamily="34" charset="0"/>
              <a:buChar char="•"/>
            </a:pPr>
            <a:r>
              <a:rPr lang="en-NZ" dirty="0" smtClean="0"/>
              <a:t> Immediately upon the exit of P1 from echo, P2 is resumed and begins executing echo.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gaia.ecs.csus.edu/~zhangd/oscal/semaphore/semaphore.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gaia.ecs.csus.edu/~zhangd/oscal/ReaderWriter/ReaderWriter.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7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5</a:t>
            </a:r>
            <a:br>
              <a:rPr lang="en-US" dirty="0" smtClean="0"/>
            </a:br>
            <a:r>
              <a:rPr lang="en-US" dirty="0" smtClean="0"/>
              <a:t>Concurrency: Mutual Exclusion and Synchronization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br>
              <a:rPr lang="en-US" dirty="0" smtClean="0"/>
            </a:br>
            <a:endParaRPr lang="en-US"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 </a:t>
            </a:r>
            <a:br>
              <a:rPr lang="en-US" dirty="0" smtClean="0"/>
            </a:br>
            <a:r>
              <a:rPr lang="en-US" dirty="0" smtClean="0"/>
              <a:t>On a Multiprocessor</a:t>
            </a:r>
            <a:endParaRPr lang="en-US" dirty="0"/>
          </a:p>
        </p:txBody>
      </p:sp>
      <p:sp>
        <p:nvSpPr>
          <p:cNvPr id="3" name="Content Placeholder 2"/>
          <p:cNvSpPr>
            <a:spLocks noGrp="1"/>
          </p:cNvSpPr>
          <p:nvPr>
            <p:ph idx="1"/>
          </p:nvPr>
        </p:nvSpPr>
        <p:spPr/>
        <p:txBody>
          <a:bodyPr/>
          <a:lstStyle/>
          <a:p>
            <a:pPr>
              <a:buNone/>
            </a:pPr>
            <a:r>
              <a:rPr lang="en-US" dirty="0" smtClean="0"/>
              <a:t>Process P1			Process P2</a:t>
            </a:r>
          </a:p>
          <a:p>
            <a:pPr>
              <a:buNone/>
            </a:pPr>
            <a:r>
              <a:rPr lang="en-US" dirty="0" smtClean="0"/>
              <a:t>		.					.	</a:t>
            </a:r>
          </a:p>
          <a:p>
            <a:pPr>
              <a:buNone/>
            </a:pPr>
            <a:r>
              <a:rPr lang="en-US" dirty="0" smtClean="0"/>
              <a:t>chin = getchar(); 			.</a:t>
            </a:r>
          </a:p>
          <a:p>
            <a:pPr>
              <a:buNone/>
            </a:pPr>
            <a:r>
              <a:rPr lang="en-US" dirty="0" smtClean="0"/>
              <a:t>		.				chin = getchar();</a:t>
            </a:r>
          </a:p>
          <a:p>
            <a:pPr>
              <a:buNone/>
            </a:pPr>
            <a:r>
              <a:rPr lang="en-US" dirty="0" smtClean="0"/>
              <a:t>chout = chin;			chout = chin;</a:t>
            </a:r>
          </a:p>
          <a:p>
            <a:pPr>
              <a:buNone/>
            </a:pPr>
            <a:r>
              <a:rPr lang="en-US" dirty="0" smtClean="0"/>
              <a:t>putchar(chout);				.</a:t>
            </a:r>
          </a:p>
          <a:p>
            <a:pPr>
              <a:buNone/>
            </a:pPr>
            <a:r>
              <a:rPr lang="en-US" dirty="0" smtClean="0"/>
              <a:t>		.				putchar(chout);</a:t>
            </a:r>
          </a:p>
          <a:p>
            <a:pPr>
              <a:buNone/>
            </a:pPr>
            <a:r>
              <a:rPr lang="en-US" dirty="0" smtClean="0"/>
              <a:t>		.				 	.</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Enforce Single Access</a:t>
            </a:r>
            <a:endParaRPr lang="en-NZ" dirty="0"/>
          </a:p>
        </p:txBody>
      </p:sp>
      <p:sp>
        <p:nvSpPr>
          <p:cNvPr id="3" name="Content Placeholder 2"/>
          <p:cNvSpPr>
            <a:spLocks noGrp="1"/>
          </p:cNvSpPr>
          <p:nvPr>
            <p:ph idx="1"/>
          </p:nvPr>
        </p:nvSpPr>
        <p:spPr/>
        <p:txBody>
          <a:bodyPr/>
          <a:lstStyle/>
          <a:p>
            <a:r>
              <a:rPr lang="en-NZ" dirty="0" smtClean="0"/>
              <a:t>If we enforce a rule that only one process may enter the function at a time then:</a:t>
            </a:r>
          </a:p>
          <a:p>
            <a:r>
              <a:rPr lang="en-NZ" dirty="0" smtClean="0"/>
              <a:t>P1 &amp; P2 run on separate processors</a:t>
            </a:r>
          </a:p>
          <a:p>
            <a:r>
              <a:rPr lang="en-NZ" dirty="0" smtClean="0"/>
              <a:t>P1 enters echo first, </a:t>
            </a:r>
          </a:p>
          <a:p>
            <a:pPr lvl="1"/>
            <a:r>
              <a:rPr lang="en-NZ" dirty="0" smtClean="0"/>
              <a:t>P2 tries to enter but is blocked – P2 suspends</a:t>
            </a:r>
          </a:p>
          <a:p>
            <a:r>
              <a:rPr lang="en-NZ" dirty="0" smtClean="0"/>
              <a:t>P1 completes execution</a:t>
            </a:r>
          </a:p>
          <a:p>
            <a:pPr lvl="1"/>
            <a:r>
              <a:rPr lang="en-NZ" dirty="0" smtClean="0"/>
              <a:t>P2 resumes and executes echo</a:t>
            </a:r>
          </a:p>
          <a:p>
            <a:endParaRPr lang="en-NZ"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Race Condition</a:t>
            </a:r>
            <a:endParaRPr lang="en-NZ" dirty="0"/>
          </a:p>
        </p:txBody>
      </p:sp>
      <p:sp>
        <p:nvSpPr>
          <p:cNvPr id="3" name="Content Placeholder 2"/>
          <p:cNvSpPr>
            <a:spLocks noGrp="1"/>
          </p:cNvSpPr>
          <p:nvPr>
            <p:ph idx="1"/>
          </p:nvPr>
        </p:nvSpPr>
        <p:spPr/>
        <p:txBody>
          <a:bodyPr/>
          <a:lstStyle/>
          <a:p>
            <a:r>
              <a:rPr lang="en-NZ" dirty="0" smtClean="0"/>
              <a:t>A race condition occurs when </a:t>
            </a:r>
          </a:p>
          <a:p>
            <a:pPr lvl="1"/>
            <a:r>
              <a:rPr lang="en-NZ" dirty="0" smtClean="0"/>
              <a:t>Multiple processes or threads read and write data items </a:t>
            </a:r>
          </a:p>
          <a:p>
            <a:pPr lvl="1"/>
            <a:r>
              <a:rPr lang="en-NZ" dirty="0" smtClean="0"/>
              <a:t>They do so in a way where the final result depends on the order of execution of the processes. </a:t>
            </a:r>
          </a:p>
          <a:p>
            <a:r>
              <a:rPr lang="en-NZ" dirty="0" smtClean="0"/>
              <a:t>The output depends on who finishes the race last.</a:t>
            </a:r>
            <a:endParaRPr lang="en-NZ"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a:t>
            </a:r>
            <a:br>
              <a:rPr lang="en-US" dirty="0" smtClean="0"/>
            </a:br>
            <a:r>
              <a:rPr lang="en-US" dirty="0" smtClean="0"/>
              <a:t>Concerns</a:t>
            </a:r>
            <a:endParaRPr lang="en-US" dirty="0"/>
          </a:p>
        </p:txBody>
      </p:sp>
      <p:sp>
        <p:nvSpPr>
          <p:cNvPr id="3" name="Content Placeholder 2"/>
          <p:cNvSpPr>
            <a:spLocks noGrp="1"/>
          </p:cNvSpPr>
          <p:nvPr>
            <p:ph idx="1"/>
          </p:nvPr>
        </p:nvSpPr>
        <p:spPr/>
        <p:txBody>
          <a:bodyPr/>
          <a:lstStyle/>
          <a:p>
            <a:r>
              <a:rPr lang="en-NZ" dirty="0" smtClean="0"/>
              <a:t>What design and management issues are raised by the existence of concurrency?</a:t>
            </a:r>
          </a:p>
          <a:p>
            <a:r>
              <a:rPr lang="en-US" dirty="0" smtClean="0"/>
              <a:t>The OS must </a:t>
            </a:r>
          </a:p>
          <a:p>
            <a:pPr lvl="1"/>
            <a:r>
              <a:rPr lang="en-US" dirty="0" smtClean="0"/>
              <a:t>Keep track of various processes</a:t>
            </a:r>
          </a:p>
          <a:p>
            <a:pPr lvl="1"/>
            <a:r>
              <a:rPr lang="en-US" dirty="0" smtClean="0"/>
              <a:t>Allocate and de-allocate resources</a:t>
            </a:r>
          </a:p>
          <a:p>
            <a:pPr lvl="1"/>
            <a:r>
              <a:rPr lang="en-NZ" dirty="0" smtClean="0"/>
              <a:t>Protect the data and resources against interference by other processes.</a:t>
            </a:r>
            <a:endParaRPr lang="en-US" dirty="0" smtClean="0"/>
          </a:p>
          <a:p>
            <a:pPr lvl="1"/>
            <a:r>
              <a:rPr lang="en-US" dirty="0" smtClean="0"/>
              <a:t>Ensure that the processes and outputs are independent of the processing speed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Interaction</a:t>
            </a:r>
            <a:endParaRPr lang="en-US" dirty="0"/>
          </a:p>
        </p:txBody>
      </p:sp>
      <p:sp>
        <p:nvSpPr>
          <p:cNvPr id="5" name="Content Placeholder 4"/>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a:srcRect/>
          <a:stretch>
            <a:fillRect/>
          </a:stretch>
        </p:blipFill>
        <p:spPr bwMode="auto">
          <a:xfrm>
            <a:off x="762000" y="1447800"/>
            <a:ext cx="7608416" cy="4724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among </a:t>
            </a:r>
            <a:br>
              <a:rPr lang="en-US" dirty="0" smtClean="0"/>
            </a:br>
            <a:r>
              <a:rPr lang="en-US" dirty="0" smtClean="0"/>
              <a:t>Processes for Resources</a:t>
            </a:r>
            <a:endParaRPr lang="en-US" dirty="0"/>
          </a:p>
        </p:txBody>
      </p:sp>
      <p:sp>
        <p:nvSpPr>
          <p:cNvPr id="3" name="Content Placeholder 2"/>
          <p:cNvSpPr>
            <a:spLocks noGrp="1"/>
          </p:cNvSpPr>
          <p:nvPr>
            <p:ph idx="1"/>
          </p:nvPr>
        </p:nvSpPr>
        <p:spPr/>
        <p:txBody>
          <a:bodyPr/>
          <a:lstStyle/>
          <a:p>
            <a:pPr>
              <a:buNone/>
            </a:pPr>
            <a:r>
              <a:rPr lang="en-US" dirty="0" smtClean="0"/>
              <a:t>Three main control problems:</a:t>
            </a:r>
          </a:p>
          <a:p>
            <a:r>
              <a:rPr lang="en-US" dirty="0" smtClean="0"/>
              <a:t>Need for Mutual Exclusion</a:t>
            </a:r>
          </a:p>
          <a:p>
            <a:pPr lvl="1"/>
            <a:r>
              <a:rPr lang="en-US" dirty="0" smtClean="0"/>
              <a:t>Critical sections</a:t>
            </a:r>
          </a:p>
          <a:p>
            <a:r>
              <a:rPr lang="en-US" dirty="0" smtClean="0"/>
              <a:t>Deadlock</a:t>
            </a:r>
          </a:p>
          <a:p>
            <a:r>
              <a:rPr lang="en-US" dirty="0" smtClean="0"/>
              <a:t>Starvation</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br>
              <a:rPr lang="en-US" dirty="0" smtClean="0"/>
            </a:br>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Only one process at a time is allowed in the critical section for a resource</a:t>
            </a:r>
          </a:p>
          <a:p>
            <a:r>
              <a:rPr lang="en-US" dirty="0" smtClean="0"/>
              <a:t>A process that halts in its noncritical section must do so without interfering with other processes</a:t>
            </a:r>
          </a:p>
          <a:p>
            <a:r>
              <a:rPr lang="en-US" dirty="0" smtClean="0"/>
              <a:t>No deadlock or starvation</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br>
              <a:rPr lang="en-US" dirty="0" smtClean="0"/>
            </a:br>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A process must not be delayed access to a critical section when there is no other process using it</a:t>
            </a:r>
          </a:p>
          <a:p>
            <a:r>
              <a:rPr lang="en-US" dirty="0" smtClean="0"/>
              <a:t>No assumptions are made about relative process speeds or number of processes</a:t>
            </a:r>
          </a:p>
          <a:p>
            <a:r>
              <a:rPr lang="en-US" dirty="0" smtClean="0"/>
              <a:t>A process remains inside its critical section for a finite time only</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solidFill>
                  <a:schemeClr val="accent1">
                    <a:lumMod val="75000"/>
                  </a:schemeClr>
                </a:solidFill>
              </a:rPr>
              <a:t>Mutual Exclusion: Hardware Support</a:t>
            </a:r>
          </a:p>
          <a:p>
            <a:r>
              <a:rPr lang="en-NZ" dirty="0" smtClean="0"/>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Interrupts</a:t>
            </a:r>
            <a:endParaRPr lang="en-US" dirty="0"/>
          </a:p>
        </p:txBody>
      </p:sp>
      <p:sp>
        <p:nvSpPr>
          <p:cNvPr id="3" name="Content Placeholder 2"/>
          <p:cNvSpPr>
            <a:spLocks noGrp="1"/>
          </p:cNvSpPr>
          <p:nvPr>
            <p:ph idx="1"/>
          </p:nvPr>
        </p:nvSpPr>
        <p:spPr/>
        <p:txBody>
          <a:bodyPr/>
          <a:lstStyle/>
          <a:p>
            <a:r>
              <a:rPr lang="en-US" dirty="0" smtClean="0"/>
              <a:t>Uniprocessors only allow interleaving</a:t>
            </a:r>
          </a:p>
          <a:p>
            <a:r>
              <a:rPr lang="en-US" dirty="0" smtClean="0"/>
              <a:t>Interrupt Disabling</a:t>
            </a:r>
          </a:p>
          <a:p>
            <a:pPr lvl="1"/>
            <a:r>
              <a:rPr lang="en-US" dirty="0" smtClean="0"/>
              <a:t>A process runs until it invokes an operating system service or until it is interrupted</a:t>
            </a:r>
          </a:p>
          <a:p>
            <a:pPr lvl="1"/>
            <a:r>
              <a:rPr lang="en-US" dirty="0" smtClean="0"/>
              <a:t>Disabling interrupts guarantees mutual exclusion</a:t>
            </a:r>
          </a:p>
          <a:p>
            <a:pPr lvl="1"/>
            <a:r>
              <a:rPr lang="en-US" dirty="0" smtClean="0"/>
              <a:t>Will not work in multiprocessor architecture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Principals of Concurrency</a:t>
            </a:r>
          </a:p>
          <a:p>
            <a:r>
              <a:rPr lang="en-NZ" dirty="0" smtClean="0"/>
              <a:t>Mutual Exclusion: Hardware Support</a:t>
            </a:r>
          </a:p>
          <a:p>
            <a:r>
              <a:rPr lang="en-NZ" dirty="0" smtClean="0"/>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Pseudo-Code</a:t>
            </a:r>
            <a:endParaRPr lang="en-NZ" dirty="0"/>
          </a:p>
        </p:txBody>
      </p:sp>
      <p:sp>
        <p:nvSpPr>
          <p:cNvPr id="3" name="Content Placeholder 2"/>
          <p:cNvSpPr>
            <a:spLocks noGrp="1"/>
          </p:cNvSpPr>
          <p:nvPr>
            <p:ph idx="1"/>
          </p:nvPr>
        </p:nvSpPr>
        <p:spPr/>
        <p:txBody>
          <a:bodyPr/>
          <a:lstStyle/>
          <a:p>
            <a:pPr>
              <a:buNone/>
            </a:pPr>
            <a:r>
              <a:rPr lang="en-NZ" dirty="0" smtClean="0">
                <a:latin typeface="Courier New" pitchFamily="49" charset="0"/>
                <a:cs typeface="Courier New" pitchFamily="49" charset="0"/>
              </a:rPr>
              <a:t>while (true) {</a:t>
            </a:r>
          </a:p>
          <a:p>
            <a:pPr lvl="1">
              <a:buNone/>
            </a:pPr>
            <a:r>
              <a:rPr lang="en-NZ" dirty="0" smtClean="0">
                <a:latin typeface="Courier New" pitchFamily="49" charset="0"/>
                <a:cs typeface="Courier New" pitchFamily="49" charset="0"/>
              </a:rPr>
              <a:t>/* disable interrupts */;</a:t>
            </a:r>
          </a:p>
          <a:p>
            <a:pPr lvl="1">
              <a:buNone/>
            </a:pPr>
            <a:r>
              <a:rPr lang="en-NZ" dirty="0" smtClean="0">
                <a:latin typeface="Courier New" pitchFamily="49" charset="0"/>
                <a:cs typeface="Courier New" pitchFamily="49" charset="0"/>
              </a:rPr>
              <a:t>/* critical section */;</a:t>
            </a:r>
          </a:p>
          <a:p>
            <a:pPr lvl="1">
              <a:buNone/>
            </a:pPr>
            <a:r>
              <a:rPr lang="en-NZ" dirty="0" smtClean="0">
                <a:latin typeface="Courier New" pitchFamily="49" charset="0"/>
                <a:cs typeface="Courier New" pitchFamily="49" charset="0"/>
              </a:rPr>
              <a:t>/* enable interrupts */;</a:t>
            </a:r>
          </a:p>
          <a:p>
            <a:pPr lvl="1">
              <a:buNone/>
            </a:pPr>
            <a:r>
              <a:rPr lang="en-NZ" dirty="0" smtClean="0">
                <a:latin typeface="Courier New" pitchFamily="49" charset="0"/>
                <a:cs typeface="Courier New" pitchFamily="49" charset="0"/>
              </a:rPr>
              <a:t>/* remainder */;</a:t>
            </a:r>
          </a:p>
          <a:p>
            <a:pPr>
              <a:buNone/>
            </a:pPr>
            <a:r>
              <a:rPr lang="en-NZ" dirty="0" smtClean="0">
                <a:latin typeface="Courier New" pitchFamily="49" charset="0"/>
                <a:cs typeface="Courier New" pitchFamily="49" charset="0"/>
              </a:rPr>
              <a:t>}</a:t>
            </a:r>
            <a:endParaRPr lang="en-NZ"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Special Machine</a:t>
            </a:r>
            <a:br>
              <a:rPr lang="en-NZ" dirty="0" smtClean="0"/>
            </a:br>
            <a:r>
              <a:rPr lang="en-NZ" dirty="0" smtClean="0"/>
              <a:t>Instructions</a:t>
            </a:r>
            <a:endParaRPr lang="en-NZ" dirty="0"/>
          </a:p>
        </p:txBody>
      </p:sp>
      <p:sp>
        <p:nvSpPr>
          <p:cNvPr id="3" name="Content Placeholder 2"/>
          <p:cNvSpPr>
            <a:spLocks noGrp="1"/>
          </p:cNvSpPr>
          <p:nvPr>
            <p:ph idx="1"/>
          </p:nvPr>
        </p:nvSpPr>
        <p:spPr/>
        <p:txBody>
          <a:bodyPr/>
          <a:lstStyle/>
          <a:p>
            <a:r>
              <a:rPr lang="en-NZ" dirty="0" smtClean="0"/>
              <a:t>Compare&amp;Swap Instruction </a:t>
            </a:r>
          </a:p>
          <a:p>
            <a:pPr lvl="1"/>
            <a:r>
              <a:rPr lang="en-NZ" dirty="0" smtClean="0"/>
              <a:t>also called a “compare and exchange instruction”</a:t>
            </a:r>
          </a:p>
          <a:p>
            <a:r>
              <a:rPr lang="en-NZ" dirty="0" smtClean="0"/>
              <a:t>Exchange Instruction</a:t>
            </a:r>
            <a:endParaRPr lang="en-NZ"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Compare&amp;Swap </a:t>
            </a:r>
            <a:br>
              <a:rPr lang="en-US" dirty="0" smtClean="0"/>
            </a:br>
            <a:r>
              <a:rPr lang="en-US" dirty="0" smtClean="0"/>
              <a:t>Instruction</a:t>
            </a:r>
          </a:p>
        </p:txBody>
      </p:sp>
      <p:sp>
        <p:nvSpPr>
          <p:cNvPr id="3" name="Content Placeholder 2"/>
          <p:cNvSpPr>
            <a:spLocks noGrp="1"/>
          </p:cNvSpPr>
          <p:nvPr>
            <p:ph idx="1"/>
          </p:nvPr>
        </p:nvSpPr>
        <p:spPr/>
        <p:txBody>
          <a:bodyPr/>
          <a:lstStyle/>
          <a:p>
            <a:pPr>
              <a:buNone/>
            </a:pPr>
            <a:r>
              <a:rPr lang="en-US" sz="2800" dirty="0" smtClean="0">
                <a:latin typeface="Courier New" pitchFamily="49" charset="0"/>
                <a:cs typeface="Courier New" pitchFamily="49" charset="0"/>
              </a:rPr>
              <a:t>int compare_and_swap (int *word, </a:t>
            </a:r>
          </a:p>
          <a:p>
            <a:pPr>
              <a:buNone/>
            </a:pPr>
            <a:r>
              <a:rPr lang="en-US" sz="2800" dirty="0" smtClean="0">
                <a:latin typeface="Courier New" pitchFamily="49" charset="0"/>
                <a:cs typeface="Courier New" pitchFamily="49" charset="0"/>
              </a:rPr>
              <a:t>	int testval, int newval)</a:t>
            </a:r>
          </a:p>
          <a:p>
            <a:pPr>
              <a:buNone/>
            </a:pPr>
            <a:r>
              <a:rPr lang="en-US" sz="2800" dirty="0" smtClean="0">
                <a:latin typeface="Courier New" pitchFamily="49" charset="0"/>
                <a:cs typeface="Courier New" pitchFamily="49" charset="0"/>
              </a:rPr>
              <a:t>{</a:t>
            </a:r>
          </a:p>
          <a:p>
            <a:pPr lvl="1">
              <a:buNone/>
            </a:pPr>
            <a:r>
              <a:rPr lang="en-US" sz="2400" dirty="0" smtClean="0">
                <a:latin typeface="Courier New" pitchFamily="49" charset="0"/>
                <a:cs typeface="Courier New" pitchFamily="49" charset="0"/>
              </a:rPr>
              <a:t>int oldval;</a:t>
            </a:r>
          </a:p>
          <a:p>
            <a:pPr lvl="1">
              <a:buNone/>
            </a:pPr>
            <a:r>
              <a:rPr lang="en-US" sz="2400" dirty="0" smtClean="0">
                <a:latin typeface="Courier New" pitchFamily="49" charset="0"/>
                <a:cs typeface="Courier New" pitchFamily="49" charset="0"/>
              </a:rPr>
              <a:t>oldval = *word;</a:t>
            </a:r>
          </a:p>
          <a:p>
            <a:pPr lvl="1">
              <a:buNone/>
            </a:pPr>
            <a:r>
              <a:rPr lang="en-US" sz="2400" dirty="0" smtClean="0">
                <a:latin typeface="Courier New" pitchFamily="49" charset="0"/>
                <a:cs typeface="Courier New" pitchFamily="49" charset="0"/>
              </a:rPr>
              <a:t>if (oldval == testval) *word = newval;</a:t>
            </a:r>
          </a:p>
          <a:p>
            <a:pPr lvl="1">
              <a:buNone/>
            </a:pPr>
            <a:r>
              <a:rPr lang="en-US" sz="2400" dirty="0" smtClean="0">
                <a:latin typeface="Courier New" pitchFamily="49" charset="0"/>
                <a:cs typeface="Courier New" pitchFamily="49" charset="0"/>
              </a:rPr>
              <a:t>return oldval;</a:t>
            </a:r>
          </a:p>
          <a:p>
            <a:pPr>
              <a:buNone/>
            </a:pPr>
            <a:r>
              <a:rPr lang="en-US" sz="2800" dirty="0" smtClean="0">
                <a:latin typeface="Courier New" pitchFamily="49" charset="0"/>
                <a:cs typeface="Courier New" pitchFamily="49" charset="0"/>
              </a:rPr>
              <a:t>}</a:t>
            </a:r>
            <a:endParaRPr lang="en-US" sz="2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a:t>
            </a:r>
            <a:r>
              <a:rPr lang="en-US" sz="3200" dirty="0" smtClean="0"/>
              <a:t>(fig 5.2)</a:t>
            </a:r>
            <a:endParaRPr lang="en-US" dirty="0"/>
          </a:p>
        </p:txBody>
      </p:sp>
      <p:pic>
        <p:nvPicPr>
          <p:cNvPr id="1026" name="Picture 2"/>
          <p:cNvPicPr>
            <a:picLocks noChangeAspect="1" noChangeArrowheads="1"/>
          </p:cNvPicPr>
          <p:nvPr/>
        </p:nvPicPr>
        <p:blipFill>
          <a:blip r:embed="rId3"/>
          <a:srcRect/>
          <a:stretch>
            <a:fillRect/>
          </a:stretch>
        </p:blipFill>
        <p:spPr bwMode="auto">
          <a:xfrm>
            <a:off x="1943664" y="1419224"/>
            <a:ext cx="5219136" cy="5133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instruction</a:t>
            </a:r>
          </a:p>
        </p:txBody>
      </p:sp>
      <p:sp>
        <p:nvSpPr>
          <p:cNvPr id="3" name="Content Placeholder 2"/>
          <p:cNvSpPr>
            <a:spLocks noGrp="1"/>
          </p:cNvSpPr>
          <p:nvPr>
            <p:ph idx="1"/>
          </p:nvPr>
        </p:nvSpPr>
        <p:spPr/>
        <p:txBody>
          <a:bodyPr/>
          <a:lstStyle/>
          <a:p>
            <a:pPr>
              <a:buNone/>
            </a:pPr>
            <a:r>
              <a:rPr lang="en-US" sz="2800" dirty="0" smtClean="0">
                <a:latin typeface="Courier New" pitchFamily="49" charset="0"/>
                <a:cs typeface="Courier New" pitchFamily="49" charset="0"/>
              </a:rPr>
              <a:t>void exchange (int register, int memory)</a:t>
            </a:r>
          </a:p>
          <a:p>
            <a:pPr>
              <a:buNone/>
            </a:pPr>
            <a:r>
              <a:rPr lang="en-US" sz="2800" dirty="0" smtClean="0">
                <a:latin typeface="Courier New" pitchFamily="49" charset="0"/>
                <a:cs typeface="Courier New" pitchFamily="49" charset="0"/>
              </a:rPr>
              <a:t>{</a:t>
            </a:r>
          </a:p>
          <a:p>
            <a:pPr lvl="1">
              <a:buNone/>
            </a:pPr>
            <a:r>
              <a:rPr lang="en-US" sz="2400" dirty="0" smtClean="0">
                <a:latin typeface="Courier New" pitchFamily="49" charset="0"/>
                <a:cs typeface="Courier New" pitchFamily="49" charset="0"/>
              </a:rPr>
              <a:t>int temp;</a:t>
            </a:r>
          </a:p>
          <a:p>
            <a:pPr lvl="1">
              <a:buNone/>
            </a:pPr>
            <a:r>
              <a:rPr lang="en-US" sz="2400" dirty="0" smtClean="0">
                <a:latin typeface="Courier New" pitchFamily="49" charset="0"/>
                <a:cs typeface="Courier New" pitchFamily="49" charset="0"/>
              </a:rPr>
              <a:t>temp = memory;</a:t>
            </a:r>
          </a:p>
          <a:p>
            <a:pPr lvl="1">
              <a:buNone/>
            </a:pPr>
            <a:r>
              <a:rPr lang="en-US" sz="2400" dirty="0" smtClean="0">
                <a:latin typeface="Courier New" pitchFamily="49" charset="0"/>
                <a:cs typeface="Courier New" pitchFamily="49" charset="0"/>
              </a:rPr>
              <a:t>memory = register;</a:t>
            </a:r>
          </a:p>
          <a:p>
            <a:pPr lvl="1">
              <a:buNone/>
            </a:pPr>
            <a:r>
              <a:rPr lang="en-US" sz="2400" dirty="0" smtClean="0">
                <a:latin typeface="Courier New" pitchFamily="49" charset="0"/>
                <a:cs typeface="Courier New" pitchFamily="49" charset="0"/>
              </a:rPr>
              <a:t>register = temp;</a:t>
            </a:r>
          </a:p>
          <a:p>
            <a:pPr>
              <a:buNone/>
            </a:pPr>
            <a:r>
              <a:rPr lang="en-US" sz="2800" dirty="0" smtClean="0">
                <a:latin typeface="Courier New" pitchFamily="49" charset="0"/>
                <a:cs typeface="Courier New" pitchFamily="49" charset="0"/>
              </a:rPr>
              <a:t>}</a:t>
            </a:r>
          </a:p>
          <a:p>
            <a:pPr>
              <a:buNone/>
            </a:pPr>
            <a:endParaRPr lang="en-US" sz="2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Exchange Instruction</a:t>
            </a:r>
            <a:br>
              <a:rPr lang="en-NZ" dirty="0" smtClean="0"/>
            </a:br>
            <a:r>
              <a:rPr lang="en-NZ" dirty="0" smtClean="0"/>
              <a:t> </a:t>
            </a:r>
            <a:r>
              <a:rPr lang="en-US" sz="3600" dirty="0" smtClean="0"/>
              <a:t>(fig 5.2)</a:t>
            </a:r>
            <a:endParaRPr lang="en-NZ" dirty="0"/>
          </a:p>
        </p:txBody>
      </p:sp>
      <p:pic>
        <p:nvPicPr>
          <p:cNvPr id="2050" name="Picture 2"/>
          <p:cNvPicPr>
            <a:picLocks noChangeAspect="1" noChangeArrowheads="1"/>
          </p:cNvPicPr>
          <p:nvPr/>
        </p:nvPicPr>
        <p:blipFill>
          <a:blip r:embed="rId3"/>
          <a:srcRect/>
          <a:stretch>
            <a:fillRect/>
          </a:stretch>
        </p:blipFill>
        <p:spPr bwMode="auto">
          <a:xfrm>
            <a:off x="1950498" y="1600200"/>
            <a:ext cx="5212302" cy="5029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Mutual </a:t>
            </a:r>
            <a:br>
              <a:rPr lang="en-US" dirty="0" smtClean="0"/>
            </a:br>
            <a:r>
              <a:rPr lang="en-US" dirty="0" smtClean="0"/>
              <a:t>Exclusion: Advantages</a:t>
            </a:r>
            <a:endParaRPr lang="en-US" dirty="0"/>
          </a:p>
        </p:txBody>
      </p:sp>
      <p:sp>
        <p:nvSpPr>
          <p:cNvPr id="3" name="Content Placeholder 2"/>
          <p:cNvSpPr>
            <a:spLocks noGrp="1"/>
          </p:cNvSpPr>
          <p:nvPr>
            <p:ph idx="1"/>
          </p:nvPr>
        </p:nvSpPr>
        <p:spPr/>
        <p:txBody>
          <a:bodyPr/>
          <a:lstStyle/>
          <a:p>
            <a:r>
              <a:rPr lang="en-US" dirty="0" smtClean="0"/>
              <a:t>Applicable to any number of processes on either a single processor or multiple processors sharing main memory</a:t>
            </a:r>
          </a:p>
          <a:p>
            <a:r>
              <a:rPr lang="en-US" dirty="0" smtClean="0"/>
              <a:t>It is simple and therefore easy to verify</a:t>
            </a:r>
          </a:p>
          <a:p>
            <a:r>
              <a:rPr lang="en-US" dirty="0" smtClean="0"/>
              <a:t>It can be used to support multiple critical sections</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Mutual </a:t>
            </a:r>
            <a:br>
              <a:rPr lang="en-US" dirty="0" smtClean="0"/>
            </a:br>
            <a:r>
              <a:rPr lang="en-US" dirty="0" smtClean="0"/>
              <a:t>Exclusion: Disadvantages</a:t>
            </a:r>
            <a:endParaRPr lang="en-US" dirty="0"/>
          </a:p>
        </p:txBody>
      </p:sp>
      <p:sp>
        <p:nvSpPr>
          <p:cNvPr id="3" name="Content Placeholder 2"/>
          <p:cNvSpPr>
            <a:spLocks noGrp="1"/>
          </p:cNvSpPr>
          <p:nvPr>
            <p:ph idx="1"/>
          </p:nvPr>
        </p:nvSpPr>
        <p:spPr/>
        <p:txBody>
          <a:bodyPr/>
          <a:lstStyle/>
          <a:p>
            <a:r>
              <a:rPr lang="en-US" dirty="0" smtClean="0"/>
              <a:t>Busy-waiting consumes processor time</a:t>
            </a:r>
          </a:p>
          <a:p>
            <a:r>
              <a:rPr lang="en-US" dirty="0" smtClean="0"/>
              <a:t>Starvation is possible when a process leaves a critical section and more than one process is waiting. </a:t>
            </a:r>
          </a:p>
          <a:p>
            <a:pPr lvl="1"/>
            <a:r>
              <a:rPr lang="en-NZ" dirty="0" smtClean="0"/>
              <a:t>Some process could indefinitely be denied access.</a:t>
            </a:r>
          </a:p>
          <a:p>
            <a:r>
              <a:rPr lang="en-US" dirty="0" smtClean="0"/>
              <a:t> Deadlock is possible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solidFill>
                  <a:schemeClr val="accent1">
                    <a:lumMod val="75000"/>
                  </a:schemeClr>
                </a:solidFill>
              </a:rPr>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Semaphore</a:t>
            </a:r>
            <a:endParaRPr lang="en-NZ" dirty="0"/>
          </a:p>
        </p:txBody>
      </p:sp>
      <p:sp>
        <p:nvSpPr>
          <p:cNvPr id="3" name="Content Placeholder 2"/>
          <p:cNvSpPr>
            <a:spLocks noGrp="1"/>
          </p:cNvSpPr>
          <p:nvPr>
            <p:ph idx="1"/>
          </p:nvPr>
        </p:nvSpPr>
        <p:spPr/>
        <p:txBody>
          <a:bodyPr/>
          <a:lstStyle/>
          <a:p>
            <a:r>
              <a:rPr lang="en-NZ" dirty="0" smtClean="0"/>
              <a:t>Semaphore:  </a:t>
            </a:r>
          </a:p>
          <a:p>
            <a:pPr lvl="1"/>
            <a:r>
              <a:rPr lang="en-NZ" dirty="0" smtClean="0"/>
              <a:t>An integer value used for signalling among processes. </a:t>
            </a:r>
          </a:p>
          <a:p>
            <a:r>
              <a:rPr lang="en-NZ" dirty="0" smtClean="0"/>
              <a:t>Only three operations may be performed on a semaphore, all of which are atomic: </a:t>
            </a:r>
          </a:p>
          <a:p>
            <a:pPr lvl="1"/>
            <a:r>
              <a:rPr lang="en-NZ" dirty="0" smtClean="0"/>
              <a:t>initialize, </a:t>
            </a:r>
          </a:p>
          <a:p>
            <a:pPr lvl="1"/>
            <a:r>
              <a:rPr lang="en-NZ" dirty="0" smtClean="0"/>
              <a:t>Decrement (</a:t>
            </a:r>
            <a:r>
              <a:rPr lang="en-US" dirty="0" smtClean="0">
                <a:latin typeface="Courier New" pitchFamily="49" charset="0"/>
                <a:cs typeface="Courier New" pitchFamily="49" charset="0"/>
              </a:rPr>
              <a:t>semWait</a:t>
            </a:r>
            <a:r>
              <a:rPr lang="en-US" dirty="0" smtClean="0">
                <a:cs typeface="Courier New" pitchFamily="49" charset="0"/>
              </a:rPr>
              <a:t>)</a:t>
            </a:r>
            <a:endParaRPr lang="en-NZ" dirty="0" smtClean="0"/>
          </a:p>
          <a:p>
            <a:pPr lvl="1"/>
            <a:r>
              <a:rPr lang="en-NZ" dirty="0" smtClean="0"/>
              <a:t>increment. (</a:t>
            </a:r>
            <a:r>
              <a:rPr lang="en-US" dirty="0" smtClean="0">
                <a:latin typeface="Courier New" pitchFamily="49" charset="0"/>
                <a:cs typeface="Courier New" pitchFamily="49" charset="0"/>
              </a:rPr>
              <a:t>semSignal</a:t>
            </a:r>
            <a:r>
              <a:rPr lang="en-US" dirty="0" smtClean="0">
                <a:cs typeface="Courier New" pitchFamily="49" charset="0"/>
              </a:rPr>
              <a:t>)</a:t>
            </a:r>
            <a:endParaRPr lang="en-NZ"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Multiple  Processes</a:t>
            </a:r>
          </a:p>
        </p:txBody>
      </p:sp>
      <p:sp>
        <p:nvSpPr>
          <p:cNvPr id="4" name="Content Placeholder 3"/>
          <p:cNvSpPr>
            <a:spLocks noGrp="1"/>
          </p:cNvSpPr>
          <p:nvPr>
            <p:ph idx="1"/>
          </p:nvPr>
        </p:nvSpPr>
        <p:spPr/>
        <p:txBody>
          <a:bodyPr/>
          <a:lstStyle/>
          <a:p>
            <a:r>
              <a:rPr lang="en-US" dirty="0" smtClean="0"/>
              <a:t>Central to the design of modern Operating Systems is managing multiple processes</a:t>
            </a:r>
          </a:p>
          <a:p>
            <a:pPr lvl="1"/>
            <a:r>
              <a:rPr lang="en-US" dirty="0" smtClean="0"/>
              <a:t>Multiprogramming</a:t>
            </a:r>
          </a:p>
          <a:p>
            <a:pPr lvl="1"/>
            <a:r>
              <a:rPr lang="en-US" dirty="0" smtClean="0"/>
              <a:t>Multiprocessing</a:t>
            </a:r>
          </a:p>
          <a:p>
            <a:pPr lvl="1"/>
            <a:r>
              <a:rPr lang="en-US" dirty="0" smtClean="0"/>
              <a:t>Distributed Processing</a:t>
            </a:r>
          </a:p>
          <a:p>
            <a:r>
              <a:rPr lang="en-US" dirty="0" smtClean="0"/>
              <a:t>Big Issue is Concurrency </a:t>
            </a:r>
          </a:p>
          <a:p>
            <a:pPr lvl="1"/>
            <a:r>
              <a:rPr lang="en-US" dirty="0" smtClean="0"/>
              <a:t>Managing the interaction of all of these processes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Primitives</a:t>
            </a:r>
            <a:endParaRPr lang="en-US" dirty="0"/>
          </a:p>
        </p:txBody>
      </p:sp>
      <p:pic>
        <p:nvPicPr>
          <p:cNvPr id="4" name="Content Placeholder 3" descr="Fig05_03.gif"/>
          <p:cNvPicPr>
            <a:picLocks noGrp="1" noChangeAspect="1"/>
          </p:cNvPicPr>
          <p:nvPr>
            <p:ph idx="1"/>
          </p:nvPr>
        </p:nvPicPr>
        <p:blipFill>
          <a:blip r:embed="rId3"/>
          <a:stretch>
            <a:fillRect/>
          </a:stretch>
        </p:blipFill>
        <p:spPr>
          <a:xfrm>
            <a:off x="1143000" y="1218969"/>
            <a:ext cx="7105650" cy="5124681"/>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Semaphore </a:t>
            </a:r>
            <a:br>
              <a:rPr lang="en-US" dirty="0" smtClean="0"/>
            </a:br>
            <a:r>
              <a:rPr lang="en-US" dirty="0" smtClean="0"/>
              <a:t>Primitives</a:t>
            </a:r>
            <a:endParaRPr lang="en-US" dirty="0"/>
          </a:p>
        </p:txBody>
      </p:sp>
      <p:pic>
        <p:nvPicPr>
          <p:cNvPr id="4" name="Content Placeholder 3" descr="Fig05_04.gif"/>
          <p:cNvPicPr>
            <a:picLocks noGrp="1" noChangeAspect="1"/>
          </p:cNvPicPr>
          <p:nvPr>
            <p:ph idx="1"/>
          </p:nvPr>
        </p:nvPicPr>
        <p:blipFill>
          <a:blip r:embed="rId3"/>
          <a:stretch>
            <a:fillRect/>
          </a:stretch>
        </p:blipFill>
        <p:spPr>
          <a:xfrm>
            <a:off x="1371601" y="1797278"/>
            <a:ext cx="6019799" cy="4866871"/>
          </a:xfr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Strong/Weak</a:t>
            </a:r>
            <a:br>
              <a:rPr lang="en-NZ" dirty="0" smtClean="0"/>
            </a:br>
            <a:r>
              <a:rPr lang="en-NZ" dirty="0" smtClean="0"/>
              <a:t>Semaphore</a:t>
            </a:r>
            <a:endParaRPr lang="en-NZ" dirty="0"/>
          </a:p>
        </p:txBody>
      </p:sp>
      <p:sp>
        <p:nvSpPr>
          <p:cNvPr id="3" name="Content Placeholder 2"/>
          <p:cNvSpPr>
            <a:spLocks noGrp="1"/>
          </p:cNvSpPr>
          <p:nvPr>
            <p:ph idx="1"/>
          </p:nvPr>
        </p:nvSpPr>
        <p:spPr/>
        <p:txBody>
          <a:bodyPr/>
          <a:lstStyle/>
          <a:p>
            <a:r>
              <a:rPr lang="en-NZ" dirty="0" smtClean="0"/>
              <a:t>A queue is used to hold processes waiting on the semaphore</a:t>
            </a:r>
          </a:p>
          <a:p>
            <a:pPr lvl="1"/>
            <a:r>
              <a:rPr lang="en-NZ" dirty="0" smtClean="0"/>
              <a:t>In what order are processes removed from the queue?</a:t>
            </a:r>
          </a:p>
          <a:p>
            <a:r>
              <a:rPr lang="en-NZ" b="1" i="1" dirty="0" smtClean="0"/>
              <a:t>Strong Semaphores</a:t>
            </a:r>
            <a:r>
              <a:rPr lang="en-NZ" dirty="0" smtClean="0"/>
              <a:t> use FIFO</a:t>
            </a:r>
          </a:p>
          <a:p>
            <a:r>
              <a:rPr lang="en-NZ" b="1" i="1" dirty="0" smtClean="0"/>
              <a:t>Weak Semaphores </a:t>
            </a:r>
            <a:r>
              <a:rPr lang="en-NZ" dirty="0" smtClean="0"/>
              <a:t> don’t specify the order of removal from the queue</a:t>
            </a:r>
          </a:p>
          <a:p>
            <a:endParaRPr lang="en-NZ"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Strong </a:t>
            </a:r>
            <a:br>
              <a:rPr lang="en-US" dirty="0" smtClean="0"/>
            </a:br>
            <a:r>
              <a:rPr lang="en-US" dirty="0" smtClean="0"/>
              <a:t>	Semaphore Mechanism</a:t>
            </a:r>
            <a:endParaRPr lang="en-US" dirty="0"/>
          </a:p>
        </p:txBody>
      </p:sp>
      <p:pic>
        <p:nvPicPr>
          <p:cNvPr id="4" name="Content Placeholder 3" descr="Fig05_05a.gif"/>
          <p:cNvPicPr>
            <a:picLocks noGrp="1" noChangeAspect="1"/>
          </p:cNvPicPr>
          <p:nvPr>
            <p:ph idx="1"/>
          </p:nvPr>
        </p:nvPicPr>
        <p:blipFill>
          <a:blip r:embed="rId3"/>
          <a:stretch>
            <a:fillRect/>
          </a:stretch>
        </p:blipFill>
        <p:spPr>
          <a:xfrm>
            <a:off x="2209801" y="1443609"/>
            <a:ext cx="5486400" cy="5266179"/>
          </a:xfrm>
        </p:spPr>
      </p:pic>
      <p:sp>
        <p:nvSpPr>
          <p:cNvPr id="5" name="Rectangle 4"/>
          <p:cNvSpPr/>
          <p:nvPr/>
        </p:nvSpPr>
        <p:spPr>
          <a:xfrm>
            <a:off x="1752600" y="1447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1752600" y="2743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752600" y="4114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752600" y="5410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Content Placeholder 3" descr="Fig05_05a.gif"/>
          <p:cNvPicPr>
            <a:picLocks noChangeAspect="1"/>
          </p:cNvPicPr>
          <p:nvPr/>
        </p:nvPicPr>
        <p:blipFill>
          <a:blip r:embed="rId3"/>
          <a:stretch>
            <a:fillRect/>
          </a:stretch>
        </p:blipFill>
        <p:spPr bwMode="auto">
          <a:xfrm>
            <a:off x="2133600" y="1447800"/>
            <a:ext cx="5486400" cy="526617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0"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xit" presetSubtype="0" fill="hold" grpId="0" nodeType="with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xit" presetSubtype="0" fill="hold" grpId="0" nodeType="withEffect">
                                  <p:stCondLst>
                                    <p:cond delay="0"/>
                                  </p:stCondLst>
                                  <p:childTnLst>
                                    <p:animEffect transition="out" filter="dissolv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Semaphore Mechanism</a:t>
            </a:r>
            <a:endParaRPr lang="en-US" dirty="0"/>
          </a:p>
        </p:txBody>
      </p:sp>
      <p:pic>
        <p:nvPicPr>
          <p:cNvPr id="4" name="Content Placeholder 3" descr="Fig05_05b.gif"/>
          <p:cNvPicPr>
            <a:picLocks noGrp="1" noChangeAspect="1"/>
          </p:cNvPicPr>
          <p:nvPr>
            <p:ph idx="1"/>
          </p:nvPr>
        </p:nvPicPr>
        <p:blipFill>
          <a:blip r:embed="rId3"/>
          <a:stretch>
            <a:fillRect/>
          </a:stretch>
        </p:blipFill>
        <p:spPr>
          <a:xfrm>
            <a:off x="1295400" y="1524001"/>
            <a:ext cx="6440290" cy="5196502"/>
          </a:xfrm>
        </p:spPr>
      </p:pic>
      <p:sp>
        <p:nvSpPr>
          <p:cNvPr id="5" name="Rectangle 4"/>
          <p:cNvSpPr/>
          <p:nvPr/>
        </p:nvSpPr>
        <p:spPr>
          <a:xfrm>
            <a:off x="1752600" y="16002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600200" y="29718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447800" y="44196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6" name="Content Placeholder 3" descr="Fig05_05b.gif"/>
          <p:cNvPicPr>
            <a:picLocks noChangeAspect="1"/>
          </p:cNvPicPr>
          <p:nvPr/>
        </p:nvPicPr>
        <p:blipFill>
          <a:blip r:embed="rId3"/>
          <a:stretch>
            <a:fillRect/>
          </a:stretch>
        </p:blipFill>
        <p:spPr bwMode="auto">
          <a:xfrm>
            <a:off x="1255910" y="1509098"/>
            <a:ext cx="6440290" cy="51965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Using Semaphores</a:t>
            </a:r>
            <a:endParaRPr lang="en-US" dirty="0"/>
          </a:p>
        </p:txBody>
      </p:sp>
      <p:pic>
        <p:nvPicPr>
          <p:cNvPr id="4" name="Content Placeholder 3" descr="Fig05_06.gif"/>
          <p:cNvPicPr>
            <a:picLocks noGrp="1" noChangeAspect="1"/>
          </p:cNvPicPr>
          <p:nvPr>
            <p:ph idx="1"/>
          </p:nvPr>
        </p:nvPicPr>
        <p:blipFill>
          <a:blip r:embed="rId3"/>
          <a:stretch>
            <a:fillRect/>
          </a:stretch>
        </p:blipFill>
        <p:spPr>
          <a:xfrm>
            <a:off x="762000" y="1524000"/>
            <a:ext cx="7811555" cy="4800600"/>
          </a:xfr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Using </a:t>
            </a:r>
            <a:br>
              <a:rPr lang="en-US" dirty="0" smtClean="0"/>
            </a:br>
            <a:r>
              <a:rPr lang="en-US" dirty="0" smtClean="0"/>
              <a:t>Semaphore</a:t>
            </a:r>
            <a:endParaRPr lang="en-US" dirty="0"/>
          </a:p>
        </p:txBody>
      </p:sp>
      <p:pic>
        <p:nvPicPr>
          <p:cNvPr id="1026" name="Picture 2"/>
          <p:cNvPicPr>
            <a:picLocks noChangeAspect="1" noChangeArrowheads="1"/>
          </p:cNvPicPr>
          <p:nvPr/>
        </p:nvPicPr>
        <p:blipFill>
          <a:blip r:embed="rId3"/>
          <a:srcRect/>
          <a:stretch>
            <a:fillRect/>
          </a:stretch>
        </p:blipFill>
        <p:spPr bwMode="auto">
          <a:xfrm>
            <a:off x="1878239" y="1600200"/>
            <a:ext cx="5894161" cy="5257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a:t>
            </a:r>
            <a:br>
              <a:rPr lang="en-US" dirty="0" smtClean="0"/>
            </a:br>
            <a:r>
              <a:rPr lang="en-US" dirty="0" smtClean="0"/>
              <a:t>Problem</a:t>
            </a:r>
            <a:endParaRPr lang="en-US" dirty="0"/>
          </a:p>
        </p:txBody>
      </p:sp>
      <p:sp>
        <p:nvSpPr>
          <p:cNvPr id="3" name="Content Placeholder 2"/>
          <p:cNvSpPr>
            <a:spLocks noGrp="1"/>
          </p:cNvSpPr>
          <p:nvPr>
            <p:ph idx="1"/>
          </p:nvPr>
        </p:nvSpPr>
        <p:spPr/>
        <p:txBody>
          <a:bodyPr/>
          <a:lstStyle/>
          <a:p>
            <a:r>
              <a:rPr lang="en-US" sz="2800" dirty="0" smtClean="0"/>
              <a:t>General Situation:</a:t>
            </a:r>
          </a:p>
          <a:p>
            <a:pPr lvl="1"/>
            <a:r>
              <a:rPr lang="en-US" sz="2400" dirty="0" smtClean="0"/>
              <a:t>One or more producers are generating data and placing these in a buffer</a:t>
            </a:r>
          </a:p>
          <a:p>
            <a:pPr lvl="1"/>
            <a:r>
              <a:rPr lang="en-US" sz="2400" dirty="0" smtClean="0"/>
              <a:t>A single consumer is taking items out of the buffer one at time</a:t>
            </a:r>
          </a:p>
          <a:p>
            <a:pPr lvl="1"/>
            <a:r>
              <a:rPr lang="en-US" sz="2400" dirty="0" smtClean="0"/>
              <a:t>Only one producer or consumer may access the buffer at any one time</a:t>
            </a:r>
          </a:p>
          <a:p>
            <a:r>
              <a:rPr lang="en-US" sz="2800" dirty="0" smtClean="0"/>
              <a:t>The Problem:</a:t>
            </a:r>
          </a:p>
          <a:p>
            <a:pPr lvl="1"/>
            <a:r>
              <a:rPr lang="en-US" sz="2400" dirty="0" smtClean="0"/>
              <a:t>Ensure that the Producer can’t add data into full buffer and consumer can’t remove data from empty buffer</a:t>
            </a:r>
            <a:endParaRPr lang="en-US" sz="2400" dirty="0"/>
          </a:p>
        </p:txBody>
      </p:sp>
      <p:sp>
        <p:nvSpPr>
          <p:cNvPr id="5" name="Action Button: Movie 4">
            <a:hlinkClick r:id="rId3" highlightClick="1"/>
          </p:cNvPr>
          <p:cNvSpPr/>
          <p:nvPr/>
        </p:nvSpPr>
        <p:spPr>
          <a:xfrm>
            <a:off x="8077200" y="6172200"/>
            <a:ext cx="1066800" cy="685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3200" dirty="0"/>
          </a:p>
        </p:txBody>
      </p:sp>
      <p:sp>
        <p:nvSpPr>
          <p:cNvPr id="6" name="Rectangle 5"/>
          <p:cNvSpPr/>
          <p:nvPr/>
        </p:nvSpPr>
        <p:spPr>
          <a:xfrm>
            <a:off x="3657600" y="6396335"/>
            <a:ext cx="4380366" cy="461665"/>
          </a:xfrm>
          <a:prstGeom prst="rect">
            <a:avLst/>
          </a:prstGeom>
        </p:spPr>
        <p:txBody>
          <a:bodyPr wrap="none">
            <a:spAutoFit/>
          </a:bodyPr>
          <a:lstStyle/>
          <a:p>
            <a:pPr algn="ctr"/>
            <a:r>
              <a:rPr lang="en-NZ" sz="2400" dirty="0" smtClean="0"/>
              <a:t>Producer/Consumer Animation</a:t>
            </a:r>
            <a:endParaRPr lang="en-NZ" sz="24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Functions </a:t>
            </a:r>
            <a:endParaRPr lang="en-NZ" dirty="0"/>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NZ" sz="2400" dirty="0" smtClean="0"/>
                        <a:t>Producer</a:t>
                      </a:r>
                      <a:endParaRPr lang="en-NZ" sz="2400" dirty="0"/>
                    </a:p>
                  </a:txBody>
                  <a:tcPr/>
                </a:tc>
                <a:tc>
                  <a:txBody>
                    <a:bodyPr/>
                    <a:lstStyle/>
                    <a:p>
                      <a:pPr algn="ctr"/>
                      <a:r>
                        <a:rPr lang="en-NZ" sz="2400" b="1" kern="1200" dirty="0" smtClean="0">
                          <a:solidFill>
                            <a:schemeClr val="lt1"/>
                          </a:solidFill>
                          <a:latin typeface="+mn-lt"/>
                          <a:ea typeface="+mn-ea"/>
                          <a:cs typeface="+mn-cs"/>
                        </a:rPr>
                        <a:t>Consumer</a:t>
                      </a:r>
                    </a:p>
                  </a:txBody>
                  <a:tcPr/>
                </a:tc>
              </a:tr>
              <a:tr h="370840">
                <a:tc>
                  <a:txBody>
                    <a:bodyPr/>
                    <a:lstStyle/>
                    <a:p>
                      <a:pPr>
                        <a:buNone/>
                      </a:pPr>
                      <a:r>
                        <a:rPr lang="en-US" sz="3200" dirty="0" smtClean="0">
                          <a:latin typeface="Cordia New" pitchFamily="34" charset="-34"/>
                          <a:cs typeface="Cordia New" pitchFamily="34" charset="-34"/>
                        </a:rPr>
                        <a:t>while (true) {</a:t>
                      </a:r>
                    </a:p>
                    <a:p>
                      <a:pPr lvl="1">
                        <a:buNone/>
                      </a:pPr>
                      <a:r>
                        <a:rPr lang="en-US" sz="3200" dirty="0" smtClean="0">
                          <a:latin typeface="Cordia New" pitchFamily="34" charset="-34"/>
                          <a:cs typeface="Cordia New" pitchFamily="34" charset="-34"/>
                        </a:rPr>
                        <a:t>/* produce item v */</a:t>
                      </a:r>
                    </a:p>
                    <a:p>
                      <a:pPr lvl="1">
                        <a:buNone/>
                      </a:pPr>
                      <a:r>
                        <a:rPr lang="en-US" sz="3200" dirty="0" smtClean="0">
                          <a:latin typeface="Cordia New" pitchFamily="34" charset="-34"/>
                          <a:cs typeface="Cordia New" pitchFamily="34" charset="-34"/>
                        </a:rPr>
                        <a:t>b[in] = v;</a:t>
                      </a:r>
                    </a:p>
                    <a:p>
                      <a:pPr lvl="1">
                        <a:buNone/>
                      </a:pPr>
                      <a:r>
                        <a:rPr lang="en-US" sz="3200" dirty="0" smtClean="0">
                          <a:latin typeface="Cordia New" pitchFamily="34" charset="-34"/>
                          <a:cs typeface="Cordia New" pitchFamily="34" charset="-34"/>
                        </a:rPr>
                        <a:t>in++; </a:t>
                      </a:r>
                    </a:p>
                    <a:p>
                      <a:pPr>
                        <a:buNone/>
                      </a:pPr>
                      <a:r>
                        <a:rPr lang="en-US" sz="3200" dirty="0" smtClean="0">
                          <a:latin typeface="Cordia New" pitchFamily="34" charset="-34"/>
                          <a:cs typeface="Cordia New" pitchFamily="34" charset="-34"/>
                        </a:rPr>
                        <a:t>}</a:t>
                      </a:r>
                    </a:p>
                    <a:p>
                      <a:endParaRPr lang="en-NZ" sz="1400" dirty="0"/>
                    </a:p>
                  </a:txBody>
                  <a:tcPr/>
                </a:tc>
                <a:tc>
                  <a:txBody>
                    <a:bodyPr/>
                    <a:lstStyle/>
                    <a:p>
                      <a:pPr>
                        <a:buNone/>
                      </a:pPr>
                      <a:r>
                        <a:rPr lang="en-US" sz="3200" kern="1200" dirty="0" smtClean="0">
                          <a:solidFill>
                            <a:schemeClr val="dk1"/>
                          </a:solidFill>
                          <a:latin typeface="Cordia New" pitchFamily="34" charset="-34"/>
                          <a:ea typeface="+mn-ea"/>
                          <a:cs typeface="Cordia New" pitchFamily="34" charset="-34"/>
                        </a:rPr>
                        <a:t>while (true) {</a:t>
                      </a:r>
                    </a:p>
                    <a:p>
                      <a:pPr lvl="1">
                        <a:buNone/>
                      </a:pPr>
                      <a:r>
                        <a:rPr lang="en-US" sz="3200" kern="1200" dirty="0" smtClean="0">
                          <a:solidFill>
                            <a:schemeClr val="dk1"/>
                          </a:solidFill>
                          <a:latin typeface="Cordia New" pitchFamily="34" charset="-34"/>
                          <a:ea typeface="+mn-ea"/>
                          <a:cs typeface="Cordia New" pitchFamily="34" charset="-34"/>
                        </a:rPr>
                        <a:t> while (in &lt;= out) </a:t>
                      </a:r>
                    </a:p>
                    <a:p>
                      <a:pPr lvl="1">
                        <a:buNone/>
                      </a:pPr>
                      <a:r>
                        <a:rPr lang="en-US" sz="3200" kern="1200" dirty="0" smtClean="0">
                          <a:solidFill>
                            <a:schemeClr val="dk1"/>
                          </a:solidFill>
                          <a:latin typeface="Cordia New" pitchFamily="34" charset="-34"/>
                          <a:ea typeface="+mn-ea"/>
                          <a:cs typeface="Cordia New" pitchFamily="34" charset="-34"/>
                        </a:rPr>
                        <a:t>/*do  nothing */;</a:t>
                      </a:r>
                    </a:p>
                    <a:p>
                      <a:pPr lvl="1">
                        <a:buNone/>
                      </a:pPr>
                      <a:r>
                        <a:rPr lang="en-US" sz="3200" kern="1200" dirty="0" smtClean="0">
                          <a:solidFill>
                            <a:schemeClr val="dk1"/>
                          </a:solidFill>
                          <a:latin typeface="Cordia New" pitchFamily="34" charset="-34"/>
                          <a:ea typeface="+mn-ea"/>
                          <a:cs typeface="Cordia New" pitchFamily="34" charset="-34"/>
                        </a:rPr>
                        <a:t>w = b[out];</a:t>
                      </a:r>
                    </a:p>
                    <a:p>
                      <a:pPr lvl="1">
                        <a:buNone/>
                      </a:pPr>
                      <a:r>
                        <a:rPr lang="en-US" sz="3200" kern="1200" dirty="0" smtClean="0">
                          <a:solidFill>
                            <a:schemeClr val="dk1"/>
                          </a:solidFill>
                          <a:latin typeface="Cordia New" pitchFamily="34" charset="-34"/>
                          <a:ea typeface="+mn-ea"/>
                          <a:cs typeface="Cordia New" pitchFamily="34" charset="-34"/>
                        </a:rPr>
                        <a:t>out++; </a:t>
                      </a:r>
                    </a:p>
                    <a:p>
                      <a:pPr lvl="1">
                        <a:buNone/>
                      </a:pPr>
                      <a:r>
                        <a:rPr lang="en-US" sz="3200" kern="1200" dirty="0" smtClean="0">
                          <a:solidFill>
                            <a:schemeClr val="dk1"/>
                          </a:solidFill>
                          <a:latin typeface="Cordia New" pitchFamily="34" charset="-34"/>
                          <a:ea typeface="+mn-ea"/>
                          <a:cs typeface="Cordia New" pitchFamily="34" charset="-34"/>
                        </a:rPr>
                        <a:t>/* consume item w */</a:t>
                      </a:r>
                    </a:p>
                    <a:p>
                      <a:pPr>
                        <a:buNone/>
                      </a:pPr>
                      <a:r>
                        <a:rPr lang="en-US" sz="3200" kern="1200" dirty="0" smtClean="0">
                          <a:solidFill>
                            <a:schemeClr val="dk1"/>
                          </a:solidFill>
                          <a:latin typeface="Cordia New" pitchFamily="34" charset="-34"/>
                          <a:ea typeface="+mn-ea"/>
                          <a:cs typeface="Cordia New" pitchFamily="34" charset="-34"/>
                        </a:rPr>
                        <a:t>}</a:t>
                      </a:r>
                    </a:p>
                  </a:txBody>
                  <a:tcPr/>
                </a:tc>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Assume an infinite buffer</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1" i="1" u="none" strike="noStrike" kern="1200" cap="none" spc="0" normalizeH="0" noProof="0" dirty="0" smtClean="0">
                <a:ln>
                  <a:noFill/>
                </a:ln>
                <a:solidFill>
                  <a:schemeClr val="tx1"/>
                </a:solidFill>
                <a:effectLst/>
                <a:uLnTx/>
                <a:uFillTx/>
                <a:latin typeface="+mn-lt"/>
                <a:ea typeface="+mn-ea"/>
                <a:cs typeface="+mn-cs"/>
              </a:rPr>
              <a:t>b </a:t>
            </a:r>
            <a:r>
              <a:rPr kumimoji="0" lang="en-US" sz="2800" b="0" i="0" u="none" strike="noStrike" kern="1200" cap="none" spc="0" normalizeH="0" noProof="0" dirty="0" smtClean="0">
                <a:ln>
                  <a:noFill/>
                </a:ln>
                <a:solidFill>
                  <a:schemeClr val="tx1"/>
                </a:solidFill>
                <a:effectLst/>
                <a:uLnTx/>
                <a:uFillTx/>
                <a:latin typeface="+mn-lt"/>
                <a:ea typeface="+mn-ea"/>
                <a:cs typeface="+mn-cs"/>
              </a:rPr>
              <a:t>with a linear array of elements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a:t>
            </a:r>
            <a:endParaRPr lang="en-US" dirty="0"/>
          </a:p>
        </p:txBody>
      </p:sp>
      <p:pic>
        <p:nvPicPr>
          <p:cNvPr id="4" name="Content Placeholder 3" descr="Fig05_08.gif"/>
          <p:cNvPicPr>
            <a:picLocks noGrp="1" noChangeAspect="1"/>
          </p:cNvPicPr>
          <p:nvPr>
            <p:ph idx="1"/>
          </p:nvPr>
        </p:nvPicPr>
        <p:blipFill>
          <a:blip r:embed="rId3"/>
          <a:stretch>
            <a:fillRect/>
          </a:stretch>
        </p:blipFill>
        <p:spPr>
          <a:xfrm>
            <a:off x="1219200" y="1371600"/>
            <a:ext cx="7011167" cy="4624387"/>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Concurrency</a:t>
            </a:r>
          </a:p>
        </p:txBody>
      </p:sp>
      <p:sp>
        <p:nvSpPr>
          <p:cNvPr id="4" name="Content Placeholder 3"/>
          <p:cNvSpPr>
            <a:spLocks noGrp="1"/>
          </p:cNvSpPr>
          <p:nvPr>
            <p:ph idx="1"/>
          </p:nvPr>
        </p:nvSpPr>
        <p:spPr/>
        <p:txBody>
          <a:bodyPr/>
          <a:lstStyle/>
          <a:p>
            <a:pPr>
              <a:buNone/>
            </a:pPr>
            <a:r>
              <a:rPr lang="en-NZ" dirty="0" smtClean="0"/>
              <a:t>Concurrency arises in:</a:t>
            </a:r>
          </a:p>
          <a:p>
            <a:r>
              <a:rPr lang="en-US" dirty="0" smtClean="0"/>
              <a:t>Multiple applications</a:t>
            </a:r>
          </a:p>
          <a:p>
            <a:pPr lvl="1"/>
            <a:r>
              <a:rPr lang="en-US" dirty="0" smtClean="0"/>
              <a:t>Sharing time</a:t>
            </a:r>
          </a:p>
          <a:p>
            <a:r>
              <a:rPr lang="en-US" dirty="0" smtClean="0"/>
              <a:t>Structured applications</a:t>
            </a:r>
          </a:p>
          <a:p>
            <a:pPr lvl="1"/>
            <a:r>
              <a:rPr lang="en-US" dirty="0" smtClean="0"/>
              <a:t>Extension of modular design</a:t>
            </a:r>
          </a:p>
          <a:p>
            <a:r>
              <a:rPr lang="en-US" dirty="0" smtClean="0"/>
              <a:t>Operating system structure</a:t>
            </a:r>
          </a:p>
          <a:p>
            <a:pPr lvl="1"/>
            <a:r>
              <a:rPr lang="en-US" dirty="0" smtClean="0"/>
              <a:t>OS themselves implemented as a set of processes or threads</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Solution</a:t>
            </a:r>
            <a:endParaRPr lang="en-US" dirty="0"/>
          </a:p>
        </p:txBody>
      </p:sp>
      <p:pic>
        <p:nvPicPr>
          <p:cNvPr id="4" name="Content Placeholder 3" descr="Fig05_09.gif"/>
          <p:cNvPicPr>
            <a:picLocks noGrp="1" noChangeAspect="1"/>
          </p:cNvPicPr>
          <p:nvPr>
            <p:ph idx="1"/>
          </p:nvPr>
        </p:nvPicPr>
        <p:blipFill>
          <a:blip r:embed="rId3"/>
          <a:stretch>
            <a:fillRect/>
          </a:stretch>
        </p:blipFill>
        <p:spPr>
          <a:xfrm>
            <a:off x="1905000" y="1066800"/>
            <a:ext cx="5627336" cy="5721552"/>
          </a:xfr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Possible Scenario</a:t>
            </a:r>
            <a:endParaRPr lang="en-NZ" dirty="0"/>
          </a:p>
        </p:txBody>
      </p:sp>
      <p:pic>
        <p:nvPicPr>
          <p:cNvPr id="2050" name="Picture 2"/>
          <p:cNvPicPr>
            <a:picLocks noChangeAspect="1" noChangeArrowheads="1"/>
          </p:cNvPicPr>
          <p:nvPr/>
        </p:nvPicPr>
        <p:blipFill>
          <a:blip r:embed="rId3"/>
          <a:srcRect/>
          <a:stretch>
            <a:fillRect/>
          </a:stretch>
        </p:blipFill>
        <p:spPr bwMode="auto">
          <a:xfrm>
            <a:off x="1352550" y="1562100"/>
            <a:ext cx="6438900" cy="5372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Solution</a:t>
            </a:r>
            <a:endParaRPr lang="en-US" dirty="0"/>
          </a:p>
        </p:txBody>
      </p:sp>
      <p:pic>
        <p:nvPicPr>
          <p:cNvPr id="4" name="Content Placeholder 3" descr="Fig05_10.gif"/>
          <p:cNvPicPr>
            <a:picLocks noGrp="1" noChangeAspect="1"/>
          </p:cNvPicPr>
          <p:nvPr>
            <p:ph idx="1"/>
          </p:nvPr>
        </p:nvPicPr>
        <p:blipFill>
          <a:blip r:embed="rId3"/>
          <a:stretch>
            <a:fillRect/>
          </a:stretch>
        </p:blipFill>
        <p:spPr>
          <a:xfrm>
            <a:off x="2133600" y="1142999"/>
            <a:ext cx="5129369" cy="5592049"/>
          </a:xfr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pic>
        <p:nvPicPr>
          <p:cNvPr id="4" name="Content Placeholder 3" descr="Fig05_11.gif"/>
          <p:cNvPicPr>
            <a:picLocks noGrp="1" noChangeAspect="1"/>
          </p:cNvPicPr>
          <p:nvPr>
            <p:ph idx="1"/>
          </p:nvPr>
        </p:nvPicPr>
        <p:blipFill>
          <a:blip r:embed="rId3"/>
          <a:stretch>
            <a:fillRect/>
          </a:stretch>
        </p:blipFill>
        <p:spPr>
          <a:xfrm>
            <a:off x="1600201" y="1219199"/>
            <a:ext cx="6278794" cy="5425365"/>
          </a:xfr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a:t>
            </a:r>
            <a:endParaRPr lang="en-US" dirty="0"/>
          </a:p>
        </p:txBody>
      </p:sp>
      <p:pic>
        <p:nvPicPr>
          <p:cNvPr id="3074" name="Picture 2"/>
          <p:cNvPicPr>
            <a:picLocks noChangeAspect="1" noChangeArrowheads="1"/>
          </p:cNvPicPr>
          <p:nvPr/>
        </p:nvPicPr>
        <p:blipFill>
          <a:blip r:embed="rId3"/>
          <a:srcRect/>
          <a:stretch>
            <a:fillRect/>
          </a:stretch>
        </p:blipFill>
        <p:spPr bwMode="auto">
          <a:xfrm>
            <a:off x="1599101" y="1385888"/>
            <a:ext cx="6313976" cy="54721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Functions  in a </a:t>
            </a:r>
            <a:br>
              <a:rPr lang="en-NZ" dirty="0" smtClean="0"/>
            </a:br>
            <a:r>
              <a:rPr lang="en-NZ" dirty="0" smtClean="0"/>
              <a:t>Bounded Buffer</a:t>
            </a:r>
            <a:endParaRPr lang="en-NZ" dirty="0"/>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NZ" sz="2400" dirty="0" smtClean="0"/>
                        <a:t>Producer</a:t>
                      </a:r>
                      <a:endParaRPr lang="en-NZ" sz="2400" dirty="0"/>
                    </a:p>
                  </a:txBody>
                  <a:tcPr/>
                </a:tc>
                <a:tc>
                  <a:txBody>
                    <a:bodyPr/>
                    <a:lstStyle/>
                    <a:p>
                      <a:pPr algn="ctr"/>
                      <a:r>
                        <a:rPr lang="en-NZ" sz="2400" b="1" kern="1200" dirty="0" smtClean="0">
                          <a:solidFill>
                            <a:schemeClr val="lt1"/>
                          </a:solidFill>
                          <a:latin typeface="+mn-lt"/>
                          <a:ea typeface="+mn-ea"/>
                          <a:cs typeface="+mn-cs"/>
                        </a:rPr>
                        <a:t>Consumer</a:t>
                      </a:r>
                    </a:p>
                  </a:txBody>
                  <a:tcPr/>
                </a:tc>
              </a:tr>
              <a:tr h="370840">
                <a:tc>
                  <a:txBody>
                    <a:bodyPr/>
                    <a:lstStyle/>
                    <a:p>
                      <a:pPr>
                        <a:buNone/>
                      </a:pPr>
                      <a:r>
                        <a:rPr lang="en-NZ" sz="3200" dirty="0" smtClean="0">
                          <a:latin typeface="Cordia New" pitchFamily="34" charset="-34"/>
                          <a:cs typeface="Cordia New" pitchFamily="34" charset="-34"/>
                        </a:rPr>
                        <a:t>while (true) {</a:t>
                      </a:r>
                    </a:p>
                    <a:p>
                      <a:pPr lvl="1">
                        <a:buNone/>
                      </a:pPr>
                      <a:r>
                        <a:rPr lang="en-NZ" sz="3200" dirty="0" smtClean="0">
                          <a:latin typeface="Cordia New" pitchFamily="34" charset="-34"/>
                          <a:cs typeface="Cordia New" pitchFamily="34" charset="-34"/>
                        </a:rPr>
                        <a:t>/* produce item v */</a:t>
                      </a:r>
                    </a:p>
                    <a:p>
                      <a:pPr lvl="1">
                        <a:buNone/>
                      </a:pPr>
                      <a:r>
                        <a:rPr lang="en-NZ" sz="3200" dirty="0" smtClean="0">
                          <a:latin typeface="Cordia New" pitchFamily="34" charset="-34"/>
                          <a:cs typeface="Cordia New" pitchFamily="34" charset="-34"/>
                        </a:rPr>
                        <a:t>while ((in + 1) % n == out) 	/* do nothing */;</a:t>
                      </a:r>
                    </a:p>
                    <a:p>
                      <a:pPr lvl="1">
                        <a:buNone/>
                      </a:pPr>
                      <a:r>
                        <a:rPr lang="en-NZ" sz="3200" dirty="0" smtClean="0">
                          <a:latin typeface="Cordia New" pitchFamily="34" charset="-34"/>
                          <a:cs typeface="Cordia New" pitchFamily="34" charset="-34"/>
                        </a:rPr>
                        <a:t>b[in] = v;</a:t>
                      </a:r>
                    </a:p>
                    <a:p>
                      <a:pPr lvl="1">
                        <a:buNone/>
                      </a:pPr>
                      <a:r>
                        <a:rPr lang="en-NZ" sz="3200" dirty="0" smtClean="0">
                          <a:latin typeface="Cordia New" pitchFamily="34" charset="-34"/>
                          <a:cs typeface="Cordia New" pitchFamily="34" charset="-34"/>
                        </a:rPr>
                        <a:t>in = (in + 1) % n</a:t>
                      </a:r>
                    </a:p>
                    <a:p>
                      <a:pPr>
                        <a:buNone/>
                      </a:pPr>
                      <a:r>
                        <a:rPr lang="en-NZ" sz="3200" dirty="0" smtClean="0">
                          <a:latin typeface="Cordia New" pitchFamily="34" charset="-34"/>
                          <a:cs typeface="Cordia New" pitchFamily="34" charset="-34"/>
                        </a:rPr>
                        <a:t>}</a:t>
                      </a:r>
                    </a:p>
                  </a:txBody>
                  <a:tcPr/>
                </a:tc>
                <a:tc>
                  <a:txBody>
                    <a:bodyPr/>
                    <a:lstStyle/>
                    <a:p>
                      <a:pPr>
                        <a:buNone/>
                      </a:pPr>
                      <a:r>
                        <a:rPr lang="en-NZ" sz="3200" kern="1200" dirty="0" smtClean="0">
                          <a:solidFill>
                            <a:schemeClr val="dk1"/>
                          </a:solidFill>
                          <a:latin typeface="Cordia New" pitchFamily="34" charset="-34"/>
                          <a:ea typeface="+mn-ea"/>
                          <a:cs typeface="Cordia New" pitchFamily="34" charset="-34"/>
                        </a:rPr>
                        <a:t>while (true) {</a:t>
                      </a:r>
                    </a:p>
                    <a:p>
                      <a:pPr>
                        <a:buNone/>
                      </a:pPr>
                      <a:r>
                        <a:rPr lang="en-NZ" sz="3200" kern="1200" dirty="0" smtClean="0">
                          <a:solidFill>
                            <a:schemeClr val="dk1"/>
                          </a:solidFill>
                          <a:latin typeface="Cordia New" pitchFamily="34" charset="-34"/>
                          <a:ea typeface="+mn-ea"/>
                          <a:cs typeface="Cordia New" pitchFamily="34" charset="-34"/>
                        </a:rPr>
                        <a:t>	while (in == out)</a:t>
                      </a:r>
                    </a:p>
                    <a:p>
                      <a:pPr>
                        <a:buNone/>
                      </a:pPr>
                      <a:r>
                        <a:rPr lang="en-NZ" sz="3200" kern="1200" dirty="0" smtClean="0">
                          <a:solidFill>
                            <a:schemeClr val="dk1"/>
                          </a:solidFill>
                          <a:latin typeface="Cordia New" pitchFamily="34" charset="-34"/>
                          <a:ea typeface="+mn-ea"/>
                          <a:cs typeface="Cordia New" pitchFamily="34" charset="-34"/>
                        </a:rPr>
                        <a:t>		/* do nothing */;</a:t>
                      </a:r>
                    </a:p>
                    <a:p>
                      <a:pPr>
                        <a:buNone/>
                      </a:pPr>
                      <a:r>
                        <a:rPr lang="en-NZ" sz="3200" kern="1200" dirty="0" smtClean="0">
                          <a:solidFill>
                            <a:schemeClr val="dk1"/>
                          </a:solidFill>
                          <a:latin typeface="Cordia New" pitchFamily="34" charset="-34"/>
                          <a:ea typeface="+mn-ea"/>
                          <a:cs typeface="Cordia New" pitchFamily="34" charset="-34"/>
                        </a:rPr>
                        <a:t>	w = b[out];</a:t>
                      </a:r>
                    </a:p>
                    <a:p>
                      <a:pPr>
                        <a:buNone/>
                      </a:pPr>
                      <a:r>
                        <a:rPr lang="en-NZ" sz="3200" kern="1200" dirty="0" smtClean="0">
                          <a:solidFill>
                            <a:schemeClr val="dk1"/>
                          </a:solidFill>
                          <a:latin typeface="Cordia New" pitchFamily="34" charset="-34"/>
                          <a:ea typeface="+mn-ea"/>
                          <a:cs typeface="Cordia New" pitchFamily="34" charset="-34"/>
                        </a:rPr>
                        <a:t>	out = (out + 1) % n;</a:t>
                      </a:r>
                    </a:p>
                    <a:p>
                      <a:pPr>
                        <a:buNone/>
                      </a:pPr>
                      <a:r>
                        <a:rPr lang="en-NZ" sz="3200" kern="1200" dirty="0" smtClean="0">
                          <a:solidFill>
                            <a:schemeClr val="dk1"/>
                          </a:solidFill>
                          <a:latin typeface="Cordia New" pitchFamily="34" charset="-34"/>
                          <a:ea typeface="+mn-ea"/>
                          <a:cs typeface="Cordia New" pitchFamily="34" charset="-34"/>
                        </a:rPr>
                        <a:t>	/* consume item w */</a:t>
                      </a:r>
                    </a:p>
                    <a:p>
                      <a:pPr>
                        <a:buNone/>
                      </a:pPr>
                      <a:r>
                        <a:rPr lang="en-NZ" sz="3200" kern="1200" dirty="0" smtClean="0">
                          <a:solidFill>
                            <a:schemeClr val="dk1"/>
                          </a:solidFill>
                          <a:latin typeface="Cordia New" pitchFamily="34" charset="-34"/>
                          <a:ea typeface="+mn-ea"/>
                          <a:cs typeface="Cordia New" pitchFamily="34" charset="-34"/>
                        </a:rPr>
                        <a:t>}</a:t>
                      </a:r>
                    </a:p>
                  </a:txBody>
                  <a:tcPr/>
                </a:tc>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Demonstration</a:t>
            </a:r>
            <a:br>
              <a:rPr lang="en-NZ" dirty="0" smtClean="0"/>
            </a:br>
            <a:r>
              <a:rPr lang="en-NZ" dirty="0" smtClean="0"/>
              <a:t>Animations</a:t>
            </a:r>
            <a:endParaRPr lang="en-NZ" dirty="0"/>
          </a:p>
        </p:txBody>
      </p:sp>
      <p:sp>
        <p:nvSpPr>
          <p:cNvPr id="3" name="Content Placeholder 2"/>
          <p:cNvSpPr>
            <a:spLocks noGrp="1"/>
          </p:cNvSpPr>
          <p:nvPr>
            <p:ph idx="1"/>
          </p:nvPr>
        </p:nvSpPr>
        <p:spPr/>
        <p:txBody>
          <a:bodyPr/>
          <a:lstStyle/>
          <a:p>
            <a:r>
              <a:rPr lang="en-NZ" sz="2800" dirty="0" smtClean="0">
                <a:hlinkClick r:id="rId3"/>
              </a:rPr>
              <a:t>Producer/Consumer</a:t>
            </a:r>
            <a:r>
              <a:rPr lang="en-NZ" sz="2800" dirty="0" smtClean="0"/>
              <a:t> </a:t>
            </a:r>
          </a:p>
          <a:p>
            <a:pPr lvl="1"/>
            <a:r>
              <a:rPr lang="en-NZ" sz="2400" dirty="0" smtClean="0"/>
              <a:t>Illustrates the operation of a producer-consumer buffer.</a:t>
            </a:r>
          </a:p>
          <a:p>
            <a:r>
              <a:rPr lang="en-NZ" sz="2800" dirty="0" smtClean="0">
                <a:hlinkClick r:id="rId4"/>
              </a:rPr>
              <a:t>Bounded-Buffer Problem Using Semaphores</a:t>
            </a:r>
            <a:endParaRPr lang="en-NZ" sz="2800" dirty="0" smtClean="0"/>
          </a:p>
          <a:p>
            <a:pPr lvl="1"/>
            <a:r>
              <a:rPr lang="en-NZ" sz="2400" dirty="0" smtClean="0"/>
              <a:t>Demonstrates the bounded-buffer consumer/producer problem using semaphores.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solidFill>
                  <a:schemeClr val="accent1">
                    <a:lumMod val="75000"/>
                  </a:schemeClr>
                </a:solidFill>
              </a:rPr>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Content Placeholder 2"/>
          <p:cNvSpPr>
            <a:spLocks noGrp="1"/>
          </p:cNvSpPr>
          <p:nvPr>
            <p:ph idx="1"/>
          </p:nvPr>
        </p:nvSpPr>
        <p:spPr/>
        <p:txBody>
          <a:bodyPr/>
          <a:lstStyle/>
          <a:p>
            <a:r>
              <a:rPr lang="en-NZ" dirty="0" smtClean="0"/>
              <a:t>The monitor is a programming-language construct that provides equivalent functionality to that of semaphores and that is easier to control.</a:t>
            </a:r>
          </a:p>
          <a:p>
            <a:r>
              <a:rPr lang="en-NZ" dirty="0" smtClean="0"/>
              <a:t>Implemented in a number of programming languages, including </a:t>
            </a:r>
          </a:p>
          <a:p>
            <a:pPr lvl="1"/>
            <a:r>
              <a:rPr lang="en-NZ" dirty="0" smtClean="0"/>
              <a:t>Concurrent Pascal, Pascal-Plus,</a:t>
            </a:r>
          </a:p>
          <a:p>
            <a:pPr lvl="1"/>
            <a:r>
              <a:rPr lang="en-NZ" dirty="0" smtClean="0"/>
              <a:t>Modula-2, Modula-3, and Java.</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pic>
        <p:nvPicPr>
          <p:cNvPr id="4" name="Content Placeholder 3" descr="Table05_01.gif"/>
          <p:cNvPicPr>
            <a:picLocks noGrp="1" noChangeAspect="1"/>
          </p:cNvPicPr>
          <p:nvPr>
            <p:ph idx="1"/>
          </p:nvPr>
        </p:nvPicPr>
        <p:blipFill>
          <a:blip r:embed="rId3"/>
          <a:stretch>
            <a:fillRect/>
          </a:stretch>
        </p:blipFill>
        <p:spPr>
          <a:xfrm>
            <a:off x="1295610" y="1143000"/>
            <a:ext cx="6932649" cy="5562600"/>
          </a:xfr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Chief characteristics</a:t>
            </a:r>
            <a:endParaRPr lang="en-NZ" dirty="0"/>
          </a:p>
        </p:txBody>
      </p:sp>
      <p:sp>
        <p:nvSpPr>
          <p:cNvPr id="3" name="Content Placeholder 2"/>
          <p:cNvSpPr>
            <a:spLocks noGrp="1"/>
          </p:cNvSpPr>
          <p:nvPr>
            <p:ph idx="1"/>
          </p:nvPr>
        </p:nvSpPr>
        <p:spPr/>
        <p:txBody>
          <a:bodyPr/>
          <a:lstStyle/>
          <a:p>
            <a:r>
              <a:rPr lang="en-US" dirty="0" smtClean="0"/>
              <a:t>Local data variables are accessible only by the monitor</a:t>
            </a:r>
          </a:p>
          <a:p>
            <a:r>
              <a:rPr lang="en-US" dirty="0" smtClean="0"/>
              <a:t>Process enters monitor by invoking one of its procedures</a:t>
            </a:r>
          </a:p>
          <a:p>
            <a:r>
              <a:rPr lang="en-US" dirty="0" smtClean="0"/>
              <a:t>Only one process may be executing in the monitor at a time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Synchronization</a:t>
            </a:r>
            <a:endParaRPr lang="en-NZ" dirty="0"/>
          </a:p>
        </p:txBody>
      </p:sp>
      <p:sp>
        <p:nvSpPr>
          <p:cNvPr id="3" name="Content Placeholder 2"/>
          <p:cNvSpPr>
            <a:spLocks noGrp="1"/>
          </p:cNvSpPr>
          <p:nvPr>
            <p:ph idx="1"/>
          </p:nvPr>
        </p:nvSpPr>
        <p:spPr/>
        <p:txBody>
          <a:bodyPr/>
          <a:lstStyle/>
          <a:p>
            <a:r>
              <a:rPr lang="en-NZ" dirty="0" smtClean="0"/>
              <a:t>Synchronisation achieved by </a:t>
            </a:r>
            <a:r>
              <a:rPr lang="en-NZ" b="1" dirty="0" smtClean="0"/>
              <a:t>condition variables </a:t>
            </a:r>
            <a:r>
              <a:rPr lang="en-NZ" dirty="0" smtClean="0"/>
              <a:t>within a monitor </a:t>
            </a:r>
          </a:p>
          <a:p>
            <a:pPr lvl="1"/>
            <a:r>
              <a:rPr lang="en-NZ" dirty="0" smtClean="0"/>
              <a:t>only accessible by the monitor.</a:t>
            </a:r>
          </a:p>
          <a:p>
            <a:r>
              <a:rPr lang="en-NZ" dirty="0" smtClean="0"/>
              <a:t>Monitor Functions:</a:t>
            </a:r>
          </a:p>
          <a:p>
            <a:pPr lvl="1"/>
            <a:r>
              <a:rPr lang="en-NZ" sz="4000" dirty="0" smtClean="0">
                <a:latin typeface="Cordia New" pitchFamily="34" charset="-34"/>
                <a:cs typeface="Cordia New" pitchFamily="34" charset="-34"/>
              </a:rPr>
              <a:t>Cwait(c)</a:t>
            </a:r>
            <a:r>
              <a:rPr lang="en-NZ" dirty="0" smtClean="0"/>
              <a:t>: Suspend execution of the calling process on condition </a:t>
            </a:r>
            <a:r>
              <a:rPr lang="en-NZ" i="1" dirty="0" smtClean="0"/>
              <a:t>c</a:t>
            </a:r>
          </a:p>
          <a:p>
            <a:pPr lvl="1"/>
            <a:r>
              <a:rPr lang="en-NZ" sz="4000" dirty="0" smtClean="0">
                <a:latin typeface="Cordia New" pitchFamily="34" charset="-34"/>
                <a:cs typeface="Cordia New" pitchFamily="34" charset="-34"/>
              </a:rPr>
              <a:t>Csignal(c) </a:t>
            </a:r>
            <a:r>
              <a:rPr lang="en-NZ" dirty="0" smtClean="0"/>
              <a:t>Resume execution of some process blocked after a cwait on the same condition</a:t>
            </a:r>
          </a:p>
          <a:p>
            <a:endParaRPr lang="en-NZ"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Monitor</a:t>
            </a:r>
            <a:endParaRPr lang="en-US" dirty="0"/>
          </a:p>
        </p:txBody>
      </p:sp>
      <p:pic>
        <p:nvPicPr>
          <p:cNvPr id="4" name="Content Placeholder 3" descr="Fig05_15.gif"/>
          <p:cNvPicPr>
            <a:picLocks noGrp="1" noChangeAspect="1"/>
          </p:cNvPicPr>
          <p:nvPr>
            <p:ph idx="1"/>
          </p:nvPr>
        </p:nvPicPr>
        <p:blipFill>
          <a:blip r:embed="rId3"/>
          <a:stretch>
            <a:fillRect/>
          </a:stretch>
        </p:blipFill>
        <p:spPr>
          <a:xfrm>
            <a:off x="2362200" y="1057883"/>
            <a:ext cx="4038601" cy="5714189"/>
          </a:xfrm>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Solution </a:t>
            </a:r>
            <a:br>
              <a:rPr lang="en-US" dirty="0" smtClean="0"/>
            </a:br>
            <a:r>
              <a:rPr lang="en-US" dirty="0" smtClean="0"/>
              <a:t>Using Monitor</a:t>
            </a:r>
            <a:endParaRPr lang="en-US" dirty="0"/>
          </a:p>
        </p:txBody>
      </p:sp>
      <p:pic>
        <p:nvPicPr>
          <p:cNvPr id="4" name="Content Placeholder 3" descr="Fig05_16a.gif"/>
          <p:cNvPicPr>
            <a:picLocks noGrp="1" noChangeAspect="1"/>
          </p:cNvPicPr>
          <p:nvPr>
            <p:ph idx="1"/>
          </p:nvPr>
        </p:nvPicPr>
        <p:blipFill>
          <a:blip r:embed="rId3"/>
          <a:stretch>
            <a:fillRect/>
          </a:stretch>
        </p:blipFill>
        <p:spPr>
          <a:xfrm>
            <a:off x="712860" y="1524000"/>
            <a:ext cx="8311993" cy="5334000"/>
          </a:xfr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Using Monitor</a:t>
            </a:r>
            <a:endParaRPr lang="en-US" dirty="0"/>
          </a:p>
        </p:txBody>
      </p:sp>
      <p:pic>
        <p:nvPicPr>
          <p:cNvPr id="4" name="Content Placeholder 3" descr="Fig05_16b.gif"/>
          <p:cNvPicPr>
            <a:picLocks noGrp="1" noChangeAspect="1"/>
          </p:cNvPicPr>
          <p:nvPr>
            <p:ph idx="1"/>
          </p:nvPr>
        </p:nvPicPr>
        <p:blipFill>
          <a:blip r:embed="rId3"/>
          <a:stretch>
            <a:fillRect/>
          </a:stretch>
        </p:blipFill>
        <p:spPr>
          <a:xfrm>
            <a:off x="2209800" y="1524001"/>
            <a:ext cx="4275234" cy="4576762"/>
          </a:xfr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a:t>
            </a:r>
            <a:br>
              <a:rPr lang="en-US" dirty="0" smtClean="0"/>
            </a:br>
            <a:r>
              <a:rPr lang="en-US" dirty="0" smtClean="0"/>
              <a:t>Buffer Monitor</a:t>
            </a:r>
            <a:endParaRPr lang="en-US" dirty="0"/>
          </a:p>
        </p:txBody>
      </p:sp>
      <p:pic>
        <p:nvPicPr>
          <p:cNvPr id="4" name="Content Placeholder 3" descr="Fig05_17.gif"/>
          <p:cNvPicPr>
            <a:picLocks noGrp="1" noChangeAspect="1"/>
          </p:cNvPicPr>
          <p:nvPr>
            <p:ph idx="1"/>
          </p:nvPr>
        </p:nvPicPr>
        <p:blipFill>
          <a:blip r:embed="rId3"/>
          <a:stretch>
            <a:fillRect/>
          </a:stretch>
        </p:blipFill>
        <p:spPr>
          <a:xfrm>
            <a:off x="147536" y="1676400"/>
            <a:ext cx="8933234" cy="4343400"/>
          </a:xfr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t>Monitors</a:t>
            </a:r>
          </a:p>
          <a:p>
            <a:r>
              <a:rPr lang="en-NZ" dirty="0" smtClean="0">
                <a:solidFill>
                  <a:schemeClr val="accent1">
                    <a:lumMod val="75000"/>
                  </a:schemeClr>
                </a:solidFill>
              </a:rPr>
              <a:t>Message Passing</a:t>
            </a:r>
          </a:p>
          <a:p>
            <a:r>
              <a:rPr lang="en-NZ" dirty="0" smtClean="0"/>
              <a:t>Readers/Writers Problem</a:t>
            </a:r>
          </a:p>
        </p:txBody>
      </p:sp>
      <p:cxnSp>
        <p:nvCxnSpPr>
          <p:cNvPr id="4" name="Straight Arrow Connector 3"/>
          <p:cNvCxnSpPr/>
          <p:nvPr/>
        </p:nvCxnSpPr>
        <p:spPr>
          <a:xfrm>
            <a:off x="152400" y="4243841"/>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Interaction</a:t>
            </a:r>
            <a:endParaRPr lang="en-NZ" dirty="0"/>
          </a:p>
        </p:txBody>
      </p:sp>
      <p:sp>
        <p:nvSpPr>
          <p:cNvPr id="3" name="Content Placeholder 2"/>
          <p:cNvSpPr>
            <a:spLocks noGrp="1"/>
          </p:cNvSpPr>
          <p:nvPr>
            <p:ph idx="1"/>
          </p:nvPr>
        </p:nvSpPr>
        <p:spPr/>
        <p:txBody>
          <a:bodyPr/>
          <a:lstStyle/>
          <a:p>
            <a:r>
              <a:rPr lang="en-NZ" dirty="0" smtClean="0"/>
              <a:t>When processes interact with one another, two fundamental requirements must be satisfied: </a:t>
            </a:r>
          </a:p>
          <a:p>
            <a:pPr lvl="1"/>
            <a:r>
              <a:rPr lang="en-NZ" dirty="0" smtClean="0"/>
              <a:t> synchronization and </a:t>
            </a:r>
          </a:p>
          <a:p>
            <a:pPr lvl="1"/>
            <a:r>
              <a:rPr lang="en-NZ" dirty="0" smtClean="0"/>
              <a:t> communication. </a:t>
            </a:r>
          </a:p>
          <a:p>
            <a:r>
              <a:rPr lang="en-NZ" dirty="0" smtClean="0"/>
              <a:t>Message Passing is one solution to the second requirement</a:t>
            </a:r>
          </a:p>
          <a:p>
            <a:pPr lvl="1"/>
            <a:r>
              <a:rPr lang="en-NZ" dirty="0" smtClean="0"/>
              <a:t>Added bonus: It works with shared memory </a:t>
            </a:r>
            <a:r>
              <a:rPr lang="en-NZ" i="1" dirty="0" smtClean="0"/>
              <a:t>and</a:t>
            </a:r>
            <a:r>
              <a:rPr lang="en-NZ" dirty="0" smtClean="0"/>
              <a:t> with distributed systems</a:t>
            </a:r>
            <a:endParaRPr lang="en-NZ"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NZ" dirty="0" smtClean="0"/>
              <a:t>The actual function of message passing is normally provided in the form of a pair of primitives:</a:t>
            </a:r>
            <a:endParaRPr lang="en-US" dirty="0" smtClean="0"/>
          </a:p>
          <a:p>
            <a:r>
              <a:rPr lang="en-US" dirty="0" smtClean="0"/>
              <a:t>	send (destination, message)</a:t>
            </a:r>
          </a:p>
          <a:p>
            <a:r>
              <a:rPr lang="en-US" dirty="0" smtClean="0"/>
              <a:t>	receive (source, message)</a:t>
            </a:r>
          </a:p>
          <a:p>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lstStyle/>
          <a:p>
            <a:r>
              <a:rPr lang="en-US" dirty="0" smtClean="0"/>
              <a:t>Communication requires synchronization</a:t>
            </a:r>
          </a:p>
          <a:p>
            <a:pPr lvl="1"/>
            <a:r>
              <a:rPr lang="en-US" dirty="0" smtClean="0"/>
              <a:t>Sender must send before receiver can receive</a:t>
            </a:r>
          </a:p>
          <a:p>
            <a:r>
              <a:rPr lang="en-NZ" dirty="0" smtClean="0"/>
              <a:t>What happens to a process after it issues a send or receive primitive?</a:t>
            </a:r>
            <a:endParaRPr lang="en-US" dirty="0" smtClean="0"/>
          </a:p>
          <a:p>
            <a:pPr lvl="1"/>
            <a:r>
              <a:rPr lang="en-US" dirty="0" smtClean="0"/>
              <a:t>Sender and receiver may or may not be blocking (waiting for message)</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457200" y="1600200"/>
            <a:ext cx="8229600" cy="1447800"/>
          </a:xfrm>
        </p:spPr>
        <p:txBody>
          <a:bodyPr/>
          <a:lstStyle/>
          <a:p>
            <a:r>
              <a:rPr lang="en-NZ" dirty="0" smtClean="0"/>
              <a:t>Earlier (Ch2) we saw that processes may be interleaved on uniprocessors</a:t>
            </a:r>
            <a:endParaRPr lang="en-NZ" dirty="0"/>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381000" y="2743200"/>
            <a:ext cx="8102601" cy="3352800"/>
          </a:xfrm>
          <a:prstGeom prst="rect">
            <a:avLst/>
          </a:prstGeom>
          <a:noFill/>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send, </a:t>
            </a:r>
            <a:br>
              <a:rPr lang="en-US" dirty="0" smtClean="0"/>
            </a:br>
            <a:r>
              <a:rPr lang="en-US" dirty="0" smtClean="0"/>
              <a:t>Blocking receive</a:t>
            </a:r>
            <a:endParaRPr lang="en-NZ" dirty="0"/>
          </a:p>
        </p:txBody>
      </p:sp>
      <p:sp>
        <p:nvSpPr>
          <p:cNvPr id="3" name="Content Placeholder 2"/>
          <p:cNvSpPr>
            <a:spLocks noGrp="1"/>
          </p:cNvSpPr>
          <p:nvPr>
            <p:ph idx="1"/>
          </p:nvPr>
        </p:nvSpPr>
        <p:spPr/>
        <p:txBody>
          <a:bodyPr/>
          <a:lstStyle/>
          <a:p>
            <a:r>
              <a:rPr lang="en-US" dirty="0" smtClean="0"/>
              <a:t>Both sender and receiver are blocked until message is delivered</a:t>
            </a:r>
          </a:p>
          <a:p>
            <a:r>
              <a:rPr lang="en-US" dirty="0" smtClean="0"/>
              <a:t>Known as a </a:t>
            </a:r>
            <a:r>
              <a:rPr lang="en-US" i="1" dirty="0" smtClean="0"/>
              <a:t>rendezvous</a:t>
            </a:r>
          </a:p>
          <a:p>
            <a:r>
              <a:rPr lang="en-NZ" dirty="0" smtClean="0"/>
              <a:t>Allows for tight synchronization between processes.</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Send</a:t>
            </a:r>
            <a:endParaRPr lang="en-US" dirty="0"/>
          </a:p>
        </p:txBody>
      </p:sp>
      <p:sp>
        <p:nvSpPr>
          <p:cNvPr id="3" name="Content Placeholder 2"/>
          <p:cNvSpPr>
            <a:spLocks noGrp="1"/>
          </p:cNvSpPr>
          <p:nvPr>
            <p:ph idx="1"/>
          </p:nvPr>
        </p:nvSpPr>
        <p:spPr/>
        <p:txBody>
          <a:bodyPr/>
          <a:lstStyle/>
          <a:p>
            <a:pPr lvl="0"/>
            <a:r>
              <a:rPr lang="en-NZ" dirty="0" smtClean="0"/>
              <a:t>More natural for many concurrent programming tasks.</a:t>
            </a:r>
          </a:p>
          <a:p>
            <a:r>
              <a:rPr lang="en-US" dirty="0" smtClean="0"/>
              <a:t>Nonblocking send, blocking receive</a:t>
            </a:r>
          </a:p>
          <a:p>
            <a:pPr lvl="1"/>
            <a:r>
              <a:rPr lang="en-US" dirty="0" smtClean="0"/>
              <a:t>Sender continues on</a:t>
            </a:r>
          </a:p>
          <a:p>
            <a:pPr lvl="1"/>
            <a:r>
              <a:rPr lang="en-US" dirty="0" smtClean="0"/>
              <a:t>Receiver is blocked until the requested message arrives</a:t>
            </a:r>
          </a:p>
          <a:p>
            <a:r>
              <a:rPr lang="en-US" dirty="0" smtClean="0"/>
              <a:t>Nonblocking send, nonblocking receive</a:t>
            </a:r>
          </a:p>
          <a:p>
            <a:pPr lvl="1"/>
            <a:r>
              <a:rPr lang="en-US" dirty="0" smtClean="0"/>
              <a:t>Neither party is required to wait</a:t>
            </a:r>
          </a:p>
          <a:p>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a:t>
            </a:r>
            <a:endParaRPr lang="en-US" dirty="0"/>
          </a:p>
        </p:txBody>
      </p:sp>
      <p:sp>
        <p:nvSpPr>
          <p:cNvPr id="3" name="Content Placeholder 2"/>
          <p:cNvSpPr>
            <a:spLocks noGrp="1"/>
          </p:cNvSpPr>
          <p:nvPr>
            <p:ph idx="1"/>
          </p:nvPr>
        </p:nvSpPr>
        <p:spPr/>
        <p:txBody>
          <a:bodyPr/>
          <a:lstStyle/>
          <a:p>
            <a:r>
              <a:rPr lang="en-US" dirty="0" smtClean="0"/>
              <a:t>Sendin process need to be able to specify which process should receive the message</a:t>
            </a:r>
          </a:p>
          <a:p>
            <a:pPr lvl="1"/>
            <a:r>
              <a:rPr lang="en-US" dirty="0" smtClean="0"/>
              <a:t>Direct addressing</a:t>
            </a:r>
          </a:p>
          <a:p>
            <a:pPr lvl="1"/>
            <a:r>
              <a:rPr lang="en-US" dirty="0" smtClean="0"/>
              <a:t>Indirect Addressing</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 Addressing</a:t>
            </a:r>
            <a:endParaRPr lang="en-NZ" dirty="0"/>
          </a:p>
        </p:txBody>
      </p:sp>
      <p:sp>
        <p:nvSpPr>
          <p:cNvPr id="3" name="Content Placeholder 2"/>
          <p:cNvSpPr>
            <a:spLocks noGrp="1"/>
          </p:cNvSpPr>
          <p:nvPr>
            <p:ph idx="1"/>
          </p:nvPr>
        </p:nvSpPr>
        <p:spPr/>
        <p:txBody>
          <a:bodyPr/>
          <a:lstStyle/>
          <a:p>
            <a:r>
              <a:rPr lang="en-US" dirty="0" smtClean="0"/>
              <a:t>Send primitive includes a specific identifier of the destination process</a:t>
            </a:r>
          </a:p>
          <a:p>
            <a:r>
              <a:rPr lang="en-US" dirty="0" smtClean="0"/>
              <a:t>Receive primitive could know ahead of time which process a message is expected</a:t>
            </a:r>
          </a:p>
          <a:p>
            <a:r>
              <a:rPr lang="en-US" dirty="0" smtClean="0"/>
              <a:t>Receive primitive could use source parameter to return a value when the receive operation has been performed</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addressing</a:t>
            </a:r>
            <a:endParaRPr lang="en-US" dirty="0"/>
          </a:p>
        </p:txBody>
      </p:sp>
      <p:sp>
        <p:nvSpPr>
          <p:cNvPr id="3" name="Content Placeholder 2"/>
          <p:cNvSpPr>
            <a:spLocks noGrp="1"/>
          </p:cNvSpPr>
          <p:nvPr>
            <p:ph idx="1"/>
          </p:nvPr>
        </p:nvSpPr>
        <p:spPr/>
        <p:txBody>
          <a:bodyPr/>
          <a:lstStyle/>
          <a:p>
            <a:r>
              <a:rPr lang="en-US" dirty="0" smtClean="0"/>
              <a:t>Messages are sent to a shared data structure consisting of queues</a:t>
            </a:r>
          </a:p>
          <a:p>
            <a:r>
              <a:rPr lang="en-US" dirty="0" smtClean="0"/>
              <a:t>Queues are called </a:t>
            </a:r>
            <a:r>
              <a:rPr lang="en-US" i="1" dirty="0" smtClean="0"/>
              <a:t>mailboxes</a:t>
            </a:r>
          </a:p>
          <a:p>
            <a:r>
              <a:rPr lang="en-US" dirty="0" smtClean="0"/>
              <a:t>One process sends a message to the mailbox and the other process picks up the message from the mailbox</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Process Communication</a:t>
            </a:r>
            <a:endParaRPr lang="en-US" dirty="0"/>
          </a:p>
        </p:txBody>
      </p:sp>
      <p:pic>
        <p:nvPicPr>
          <p:cNvPr id="4" name="Content Placeholder 3" descr="Fig05_18.gif"/>
          <p:cNvPicPr>
            <a:picLocks noGrp="1" noChangeAspect="1"/>
          </p:cNvPicPr>
          <p:nvPr>
            <p:ph idx="1"/>
          </p:nvPr>
        </p:nvPicPr>
        <p:blipFill>
          <a:blip r:embed="rId3"/>
          <a:stretch>
            <a:fillRect/>
          </a:stretch>
        </p:blipFill>
        <p:spPr>
          <a:xfrm>
            <a:off x="1210589" y="1447800"/>
            <a:ext cx="6722821" cy="5257800"/>
          </a:xfrm>
        </p:spPr>
      </p:pic>
      <p:pic>
        <p:nvPicPr>
          <p:cNvPr id="1026" name="Picture 2"/>
          <p:cNvPicPr>
            <a:picLocks noChangeAspect="1" noChangeArrowheads="1"/>
          </p:cNvPicPr>
          <p:nvPr/>
        </p:nvPicPr>
        <p:blipFill>
          <a:blip r:embed="rId4"/>
          <a:srcRect/>
          <a:stretch>
            <a:fillRect/>
          </a:stretch>
        </p:blipFill>
        <p:spPr bwMode="auto">
          <a:xfrm>
            <a:off x="1143000" y="1371600"/>
            <a:ext cx="3440113" cy="233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648200" y="1371600"/>
            <a:ext cx="3419475" cy="2330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Message Format</a:t>
            </a:r>
            <a:endParaRPr lang="en-US" dirty="0"/>
          </a:p>
        </p:txBody>
      </p:sp>
      <p:pic>
        <p:nvPicPr>
          <p:cNvPr id="4" name="Content Placeholder 3" descr="Fig05_19.gif"/>
          <p:cNvPicPr>
            <a:picLocks noGrp="1" noChangeAspect="1"/>
          </p:cNvPicPr>
          <p:nvPr>
            <p:ph idx="1"/>
          </p:nvPr>
        </p:nvPicPr>
        <p:blipFill>
          <a:blip r:embed="rId3"/>
          <a:stretch>
            <a:fillRect/>
          </a:stretch>
        </p:blipFill>
        <p:spPr>
          <a:xfrm>
            <a:off x="1981200" y="1219200"/>
            <a:ext cx="4544568" cy="5486400"/>
          </a:xfrm>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Using Messages</a:t>
            </a:r>
            <a:endParaRPr lang="en-US" dirty="0"/>
          </a:p>
        </p:txBody>
      </p:sp>
      <p:pic>
        <p:nvPicPr>
          <p:cNvPr id="4" name="Content Placeholder 3" descr="Fig05_20.gif"/>
          <p:cNvPicPr>
            <a:picLocks noGrp="1" noChangeAspect="1"/>
          </p:cNvPicPr>
          <p:nvPr>
            <p:ph idx="1"/>
          </p:nvPr>
        </p:nvPicPr>
        <p:blipFill>
          <a:blip r:embed="rId3"/>
          <a:stretch>
            <a:fillRect/>
          </a:stretch>
        </p:blipFill>
        <p:spPr>
          <a:xfrm>
            <a:off x="457200" y="1640927"/>
            <a:ext cx="8229600" cy="4871545"/>
          </a:xfrm>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a:t>
            </a:r>
            <a:br>
              <a:rPr lang="en-US" dirty="0" smtClean="0"/>
            </a:br>
            <a:r>
              <a:rPr lang="en-US" dirty="0" smtClean="0"/>
              <a:t>Messages</a:t>
            </a:r>
            <a:endParaRPr lang="en-US" dirty="0"/>
          </a:p>
        </p:txBody>
      </p:sp>
      <p:pic>
        <p:nvPicPr>
          <p:cNvPr id="4" name="Content Placeholder 3" descr="Fig05_21.gif"/>
          <p:cNvPicPr>
            <a:picLocks noGrp="1" noChangeAspect="1"/>
          </p:cNvPicPr>
          <p:nvPr>
            <p:ph idx="1"/>
          </p:nvPr>
        </p:nvPicPr>
        <p:blipFill>
          <a:blip r:embed="rId3"/>
          <a:stretch>
            <a:fillRect/>
          </a:stretch>
        </p:blipFill>
        <p:spPr>
          <a:xfrm>
            <a:off x="1298933" y="1612360"/>
            <a:ext cx="6625867" cy="5321840"/>
          </a:xfrm>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t>Monitors</a:t>
            </a:r>
          </a:p>
          <a:p>
            <a:r>
              <a:rPr lang="en-NZ" dirty="0" smtClean="0"/>
              <a:t>Message Passing</a:t>
            </a:r>
          </a:p>
          <a:p>
            <a:r>
              <a:rPr lang="en-NZ" dirty="0" smtClean="0">
                <a:solidFill>
                  <a:schemeClr val="accent1">
                    <a:lumMod val="75000"/>
                  </a:schemeClr>
                </a:solidFill>
              </a:rPr>
              <a:t>Readers/Writers Problem</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457200" y="1600200"/>
            <a:ext cx="8229600" cy="1447800"/>
          </a:xfrm>
        </p:spPr>
        <p:txBody>
          <a:bodyPr/>
          <a:lstStyle/>
          <a:p>
            <a:r>
              <a:rPr lang="en-NZ" dirty="0" smtClean="0"/>
              <a:t>And not only interleaved but overlapped on multi-processors</a:t>
            </a:r>
            <a:endParaRPr lang="en-NZ" dirty="0"/>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660399" y="2819400"/>
            <a:ext cx="7416801" cy="3847901"/>
          </a:xfrm>
          <a:prstGeom prst="rect">
            <a:avLst/>
          </a:prstGeom>
          <a:noFill/>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Readers/Writers Problem</a:t>
            </a:r>
            <a:endParaRPr lang="en-US" dirty="0"/>
          </a:p>
        </p:txBody>
      </p:sp>
      <p:sp>
        <p:nvSpPr>
          <p:cNvPr id="3" name="Content Placeholder 2"/>
          <p:cNvSpPr>
            <a:spLocks noGrp="1"/>
          </p:cNvSpPr>
          <p:nvPr>
            <p:ph idx="1"/>
          </p:nvPr>
        </p:nvSpPr>
        <p:spPr/>
        <p:txBody>
          <a:bodyPr/>
          <a:lstStyle/>
          <a:p>
            <a:r>
              <a:rPr lang="en-US" dirty="0" smtClean="0"/>
              <a:t>A data area is shared among many processes</a:t>
            </a:r>
          </a:p>
          <a:p>
            <a:pPr lvl="1"/>
            <a:r>
              <a:rPr lang="en-US" dirty="0" smtClean="0"/>
              <a:t>Some processes only read the data area, some only write to the area</a:t>
            </a:r>
          </a:p>
          <a:p>
            <a:r>
              <a:rPr lang="en-US" dirty="0" smtClean="0"/>
              <a:t>Conditions to satisfy:</a:t>
            </a:r>
          </a:p>
          <a:p>
            <a:pPr marL="971550" lvl="1" indent="-514350">
              <a:buFont typeface="+mj-lt"/>
              <a:buAutoNum type="arabicPeriod"/>
            </a:pPr>
            <a:r>
              <a:rPr lang="en-NZ" dirty="0" smtClean="0"/>
              <a:t>Multiple readers may read the file at once.</a:t>
            </a:r>
          </a:p>
          <a:p>
            <a:pPr marL="971550" lvl="1" indent="-514350">
              <a:buFont typeface="+mj-lt"/>
              <a:buAutoNum type="arabicPeriod"/>
            </a:pPr>
            <a:r>
              <a:rPr lang="en-NZ" dirty="0" smtClean="0"/>
              <a:t>Only one writer at a time may write</a:t>
            </a:r>
          </a:p>
          <a:p>
            <a:pPr marL="971550" lvl="1" indent="-514350">
              <a:buFont typeface="+mj-lt"/>
              <a:buAutoNum type="arabicPeriod"/>
            </a:pPr>
            <a:r>
              <a:rPr lang="en-NZ" dirty="0" smtClean="0"/>
              <a:t>If a writer is writing to the file, no reader may read it.</a:t>
            </a:r>
          </a:p>
          <a:p>
            <a:endParaRPr lang="en-US" dirty="0" smtClean="0"/>
          </a:p>
          <a:p>
            <a:endParaRPr lang="en-US" dirty="0" smtClean="0"/>
          </a:p>
        </p:txBody>
      </p:sp>
      <p:sp>
        <p:nvSpPr>
          <p:cNvPr id="4" name="Action Button: Movie 3">
            <a:hlinkClick r:id="rId3" highlightClick="1"/>
          </p:cNvPr>
          <p:cNvSpPr/>
          <p:nvPr/>
        </p:nvSpPr>
        <p:spPr>
          <a:xfrm>
            <a:off x="8077200" y="6019800"/>
            <a:ext cx="1066800" cy="838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Rectangle 4"/>
          <p:cNvSpPr/>
          <p:nvPr/>
        </p:nvSpPr>
        <p:spPr>
          <a:xfrm>
            <a:off x="4648200" y="6172200"/>
            <a:ext cx="3429000" cy="707886"/>
          </a:xfrm>
          <a:prstGeom prst="rect">
            <a:avLst/>
          </a:prstGeom>
        </p:spPr>
        <p:txBody>
          <a:bodyPr wrap="square">
            <a:spAutoFit/>
          </a:bodyPr>
          <a:lstStyle/>
          <a:p>
            <a:r>
              <a:rPr lang="en-NZ" sz="2000" dirty="0" smtClean="0"/>
              <a:t>interaction of readers and writers.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 have Priority</a:t>
            </a:r>
            <a:endParaRPr lang="en-US" dirty="0"/>
          </a:p>
        </p:txBody>
      </p:sp>
      <p:pic>
        <p:nvPicPr>
          <p:cNvPr id="4" name="Content Placeholder 3" descr="Fig05_22.gif"/>
          <p:cNvPicPr>
            <a:picLocks noGrp="1" noChangeAspect="1"/>
          </p:cNvPicPr>
          <p:nvPr>
            <p:ph idx="1"/>
          </p:nvPr>
        </p:nvPicPr>
        <p:blipFill>
          <a:blip r:embed="rId3"/>
          <a:stretch>
            <a:fillRect/>
          </a:stretch>
        </p:blipFill>
        <p:spPr>
          <a:xfrm>
            <a:off x="2286000" y="1143000"/>
            <a:ext cx="4364631" cy="5562600"/>
          </a:xfrm>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Writers have Priority</a:t>
            </a:r>
            <a:endParaRPr lang="en-US" dirty="0"/>
          </a:p>
        </p:txBody>
      </p:sp>
      <p:pic>
        <p:nvPicPr>
          <p:cNvPr id="4" name="Content Placeholder 3" descr="Fig05_23a.gif"/>
          <p:cNvPicPr>
            <a:picLocks noGrp="1" noChangeAspect="1"/>
          </p:cNvPicPr>
          <p:nvPr>
            <p:ph idx="1"/>
          </p:nvPr>
        </p:nvPicPr>
        <p:blipFill>
          <a:blip r:embed="rId3"/>
          <a:stretch>
            <a:fillRect/>
          </a:stretch>
        </p:blipFill>
        <p:spPr>
          <a:xfrm>
            <a:off x="762000" y="1447800"/>
            <a:ext cx="8085166" cy="4724400"/>
          </a:xfrm>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Writers have Priority</a:t>
            </a:r>
            <a:endParaRPr lang="en-US" dirty="0"/>
          </a:p>
        </p:txBody>
      </p:sp>
      <p:pic>
        <p:nvPicPr>
          <p:cNvPr id="4" name="Content Placeholder 3" descr="Fig05_23b.gif"/>
          <p:cNvPicPr>
            <a:picLocks noGrp="1" noChangeAspect="1"/>
          </p:cNvPicPr>
          <p:nvPr>
            <p:ph idx="1"/>
          </p:nvPr>
        </p:nvPicPr>
        <p:blipFill>
          <a:blip r:embed="rId3"/>
          <a:stretch>
            <a:fillRect/>
          </a:stretch>
        </p:blipFill>
        <p:spPr>
          <a:xfrm>
            <a:off x="1447800" y="1371600"/>
            <a:ext cx="6131675" cy="4800600"/>
          </a:xfrm>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pic>
        <p:nvPicPr>
          <p:cNvPr id="4" name="Content Placeholder 3" descr="Fig05_24a.gif"/>
          <p:cNvPicPr>
            <a:picLocks noGrp="1" noChangeAspect="1"/>
          </p:cNvPicPr>
          <p:nvPr>
            <p:ph idx="1"/>
          </p:nvPr>
        </p:nvPicPr>
        <p:blipFill>
          <a:blip r:embed="rId3"/>
          <a:stretch>
            <a:fillRect/>
          </a:stretch>
        </p:blipFill>
        <p:spPr>
          <a:xfrm>
            <a:off x="242887" y="1704603"/>
            <a:ext cx="3795713" cy="4696197"/>
          </a:xfrm>
        </p:spPr>
      </p:pic>
      <p:pic>
        <p:nvPicPr>
          <p:cNvPr id="5" name="Content Placeholder 3" descr="Fig05_24b.gif"/>
          <p:cNvPicPr>
            <a:picLocks noChangeAspect="1"/>
          </p:cNvPicPr>
          <p:nvPr/>
        </p:nvPicPr>
        <p:blipFill>
          <a:blip r:embed="rId4"/>
          <a:stretch>
            <a:fillRect/>
          </a:stretch>
        </p:blipFill>
        <p:spPr bwMode="auto">
          <a:xfrm>
            <a:off x="4566557" y="1349265"/>
            <a:ext cx="4501243" cy="543253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pic>
        <p:nvPicPr>
          <p:cNvPr id="4" name="Content Placeholder 3" descr="Fig05_24b.gif"/>
          <p:cNvPicPr>
            <a:picLocks noGrp="1" noChangeAspect="1"/>
          </p:cNvPicPr>
          <p:nvPr>
            <p:ph idx="1"/>
          </p:nvPr>
        </p:nvPicPr>
        <p:blipFill>
          <a:blip r:embed="rId3"/>
          <a:stretch>
            <a:fillRect/>
          </a:stretch>
        </p:blipFill>
        <p:spPr>
          <a:xfrm>
            <a:off x="2438400" y="1219199"/>
            <a:ext cx="4501243" cy="5432535"/>
          </a:xfr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of </a:t>
            </a:r>
            <a:br>
              <a:rPr lang="en-US" dirty="0" smtClean="0"/>
            </a:br>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Sharing of global resources</a:t>
            </a:r>
          </a:p>
          <a:p>
            <a:r>
              <a:rPr lang="en-US" dirty="0" smtClean="0"/>
              <a:t>Optimally managing the allocation of resources</a:t>
            </a:r>
          </a:p>
          <a:p>
            <a:r>
              <a:rPr lang="en-US" dirty="0" smtClean="0"/>
              <a:t>Difficult to locate programming errors as results are not deterministic and reproducible.</a:t>
            </a:r>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p:txBody>
          <a:bodyPr/>
          <a:lstStyle/>
          <a:p>
            <a:pPr>
              <a:buNone/>
            </a:pPr>
            <a:r>
              <a:rPr lang="en-US" dirty="0" smtClean="0"/>
              <a:t>void echo()</a:t>
            </a:r>
          </a:p>
          <a:p>
            <a:pPr>
              <a:buNone/>
            </a:pPr>
            <a:r>
              <a:rPr lang="en-US" dirty="0" smtClean="0"/>
              <a:t>{</a:t>
            </a:r>
          </a:p>
          <a:p>
            <a:pPr>
              <a:buNone/>
            </a:pPr>
            <a:r>
              <a:rPr lang="en-US" dirty="0" smtClean="0"/>
              <a:t>	chin = getchar();</a:t>
            </a:r>
          </a:p>
          <a:p>
            <a:pPr>
              <a:buNone/>
            </a:pPr>
            <a:r>
              <a:rPr lang="en-US" dirty="0" smtClean="0"/>
              <a:t>	chout = chin;</a:t>
            </a:r>
          </a:p>
          <a:p>
            <a:pPr>
              <a:buNone/>
            </a:pPr>
            <a:r>
              <a:rPr lang="en-US" dirty="0" smtClean="0"/>
              <a:t>	putchar(chout); </a:t>
            </a:r>
          </a:p>
          <a:p>
            <a:pPr>
              <a:buNone/>
            </a:pPr>
            <a:r>
              <a:rPr lang="en-US" dirty="0" smtClean="0"/>
              <a:t>}</a:t>
            </a:r>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6404</Words>
  <Application>Microsoft Office PowerPoint</Application>
  <PresentationFormat>On-screen Show (4:3)</PresentationFormat>
  <Paragraphs>793</Paragraphs>
  <Slides>75</Slides>
  <Notes>70</Notes>
  <HiddenSlides>0</HiddenSlides>
  <MMClips>0</MMClip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Office Theme</vt:lpstr>
      <vt:lpstr>Custom Design</vt:lpstr>
      <vt:lpstr>Chapter 5 Concurrency: Mutual Exclusion and Synchronization</vt:lpstr>
      <vt:lpstr>Roadmap</vt:lpstr>
      <vt:lpstr>Multiple  Processes</vt:lpstr>
      <vt:lpstr>Concurrency</vt:lpstr>
      <vt:lpstr>Key Terms</vt:lpstr>
      <vt:lpstr>Interleaving and  Overlapping Processes</vt:lpstr>
      <vt:lpstr>Interleaving and  Overlapping Processes</vt:lpstr>
      <vt:lpstr>Difficulties of  Concurrency</vt:lpstr>
      <vt:lpstr>A Simple Example</vt:lpstr>
      <vt:lpstr>A Simple Example:  On a Multiprocessor</vt:lpstr>
      <vt:lpstr>Enforce Single Access</vt:lpstr>
      <vt:lpstr>Race Condition</vt:lpstr>
      <vt:lpstr>Operating System  Concerns</vt:lpstr>
      <vt:lpstr>Process Interaction</vt:lpstr>
      <vt:lpstr>Competition among  Processes for Resources</vt:lpstr>
      <vt:lpstr>Requirements for  Mutual Exclusion</vt:lpstr>
      <vt:lpstr>Requirements for  Mutual Exclusion</vt:lpstr>
      <vt:lpstr>Roadmap</vt:lpstr>
      <vt:lpstr>Disabling Interrupts</vt:lpstr>
      <vt:lpstr>Pseudo-Code</vt:lpstr>
      <vt:lpstr>Special Machine Instructions</vt:lpstr>
      <vt:lpstr>Compare&amp;Swap  Instruction</vt:lpstr>
      <vt:lpstr>Mutual Exclusion (fig 5.2)</vt:lpstr>
      <vt:lpstr>Exchange instruction</vt:lpstr>
      <vt:lpstr>Exchange Instruction  (fig 5.2)</vt:lpstr>
      <vt:lpstr>Hardware Mutual  Exclusion: Advantages</vt:lpstr>
      <vt:lpstr>Hardware Mutual  Exclusion: Disadvantages</vt:lpstr>
      <vt:lpstr>Roadmap</vt:lpstr>
      <vt:lpstr>Semaphore</vt:lpstr>
      <vt:lpstr>Semaphore Primitives</vt:lpstr>
      <vt:lpstr>Binary Semaphore  Primitives</vt:lpstr>
      <vt:lpstr>Strong/Weak Semaphore</vt:lpstr>
      <vt:lpstr>Example of Strong   Semaphore Mechanism</vt:lpstr>
      <vt:lpstr>Example of Semaphore Mechanism</vt:lpstr>
      <vt:lpstr>Mutual Exclusion Using Semaphores</vt:lpstr>
      <vt:lpstr>Processes Using  Semaphore</vt:lpstr>
      <vt:lpstr>Producer/Consumer  Problem</vt:lpstr>
      <vt:lpstr>Functions </vt:lpstr>
      <vt:lpstr>Buffer</vt:lpstr>
      <vt:lpstr>Incorrect Solution</vt:lpstr>
      <vt:lpstr>Possible Scenario</vt:lpstr>
      <vt:lpstr>Correct Solution</vt:lpstr>
      <vt:lpstr>Semaphores</vt:lpstr>
      <vt:lpstr>Bounded Buffer</vt:lpstr>
      <vt:lpstr>Semaphores</vt:lpstr>
      <vt:lpstr>Functions  in a  Bounded Buffer</vt:lpstr>
      <vt:lpstr>Demonstration Animations</vt:lpstr>
      <vt:lpstr>Roadmap</vt:lpstr>
      <vt:lpstr>Monitors</vt:lpstr>
      <vt:lpstr>Chief characteristics</vt:lpstr>
      <vt:lpstr>Synchronization</vt:lpstr>
      <vt:lpstr>Structure of a Monitor</vt:lpstr>
      <vt:lpstr>Bounded Buffer Solution  Using Monitor</vt:lpstr>
      <vt:lpstr>Solution Using Monitor</vt:lpstr>
      <vt:lpstr>Bounded  Buffer Monitor</vt:lpstr>
      <vt:lpstr>Roadmap</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Mutual Exclusion Using Messages</vt:lpstr>
      <vt:lpstr>Producer/Consumer  Messages</vt:lpstr>
      <vt:lpstr>Roadmap</vt:lpstr>
      <vt:lpstr>Readers/Writers Problem</vt:lpstr>
      <vt:lpstr>Readers have Priority</vt:lpstr>
      <vt:lpstr>Writers have Priority</vt:lpstr>
      <vt:lpstr>Writers have Priority</vt:lpstr>
      <vt:lpstr>Message Passing</vt:lpstr>
      <vt:lpstr>Message Passing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2016-09-02T11:44:18Z</dcterms:modified>
</cp:coreProperties>
</file>