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6</a:t>
            </a:r>
            <a:br>
              <a:rPr lang="en-US" dirty="0" smtClean="0"/>
            </a:br>
            <a:r>
              <a:rPr lang="en-US" dirty="0" smtClean="0"/>
              <a:t>Concurrency: Deadlock and Starvation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/>
              <a:t>Operating Systems:</a:t>
            </a:r>
            <a:br>
              <a:rPr lang="en-US" i="1" dirty="0" smtClean="0"/>
            </a:br>
            <a:r>
              <a:rPr lang="en-US" i="1" dirty="0" smtClean="0"/>
              <a:t>Internals and Design Principles, 6/E</a:t>
            </a:r>
            <a:br>
              <a:rPr lang="en-US" i="1" dirty="0" smtClean="0"/>
            </a:br>
            <a:r>
              <a:rPr lang="en-US" dirty="0" smtClean="0"/>
              <a:t>William Stallings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096000"/>
            <a:ext cx="3352800" cy="625475"/>
          </a:xfrm>
        </p:spPr>
        <p:txBody>
          <a:bodyPr/>
          <a:lstStyle/>
          <a:p>
            <a:pPr>
              <a:defRPr/>
            </a:pPr>
            <a:r>
              <a:rPr lang="en-US" dirty="0"/>
              <a:t>Patricia Roy</a:t>
            </a:r>
            <a:br>
              <a:rPr lang="en-US" dirty="0"/>
            </a:br>
            <a:r>
              <a:rPr lang="en-US" dirty="0"/>
              <a:t>Manatee Community College, Venice, FL</a:t>
            </a:r>
            <a:br>
              <a:rPr lang="en-US" dirty="0"/>
            </a:br>
            <a:r>
              <a:rPr lang="en-US" dirty="0"/>
              <a:t>©2008, Prentice Hall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Created (produced) and destroyed (consumed)</a:t>
            </a:r>
          </a:p>
          <a:p>
            <a:r>
              <a:rPr lang="en-US" smtClean="0"/>
              <a:t>Interrupts, signals, messages, and information in I/O buffers</a:t>
            </a:r>
          </a:p>
          <a:p>
            <a:r>
              <a:rPr lang="en-US" smtClean="0"/>
              <a:t>Deadlock may occur if a Receive message is blocking</a:t>
            </a:r>
          </a:p>
          <a:p>
            <a:r>
              <a:rPr lang="en-US" smtClean="0"/>
              <a:t>May take a rare combination of events to cause deadlock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Deadlock occurs if receives blocking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2743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09800" y="28194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 dirty="0">
                <a:latin typeface="Times New Roman" pitchFamily="18" charset="0"/>
              </a:rPr>
              <a:t>P1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71600" y="30480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71600" y="34734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71600" y="3352800"/>
            <a:ext cx="1008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Receive(P2);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71600" y="3810000"/>
            <a:ext cx="1123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Send(P2, M1);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334000" y="2743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324600" y="28194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486400" y="30480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486400" y="34734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86400" y="3352800"/>
            <a:ext cx="1008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Receive(P1);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0" y="3810000"/>
            <a:ext cx="1123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Send(P1, M2);</a:t>
            </a: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Directed graph that depicts a state of the system of resources and processes</a:t>
            </a:r>
            <a:endParaRPr lang="en-US" dirty="0"/>
          </a:p>
        </p:txBody>
      </p:sp>
      <p:pic>
        <p:nvPicPr>
          <p:cNvPr id="4" name="Picture 3" descr="Fig06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8752114" cy="16764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</a:p>
          <a:p>
            <a:pPr lvl="1"/>
            <a:r>
              <a:rPr lang="en-US" smtClean="0"/>
              <a:t>Only one process may use a resource at a time</a:t>
            </a:r>
          </a:p>
          <a:p>
            <a:r>
              <a:rPr lang="en-US" smtClean="0"/>
              <a:t>Hold-and-wait</a:t>
            </a:r>
          </a:p>
          <a:p>
            <a:pPr lvl="1"/>
            <a:r>
              <a:rPr lang="en-US" smtClean="0"/>
              <a:t>A process may hold allocated resources while awaiting assignment of others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preemption</a:t>
            </a:r>
          </a:p>
          <a:p>
            <a:pPr lvl="1"/>
            <a:r>
              <a:rPr lang="en-US" smtClean="0"/>
              <a:t>No resource can be forcibly removed form a process holding it</a:t>
            </a:r>
          </a:p>
          <a:p>
            <a:r>
              <a:rPr lang="en-US" smtClean="0"/>
              <a:t>Circular wait</a:t>
            </a:r>
          </a:p>
          <a:p>
            <a:pPr lvl="1"/>
            <a:r>
              <a:rPr lang="en-US" smtClean="0"/>
              <a:t>A closed chain of processes exists, such that each process holds at least one resource needed by the next process in the chain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 Graphs</a:t>
            </a:r>
            <a:endParaRPr lang="en-US" dirty="0"/>
          </a:p>
        </p:txBody>
      </p:sp>
      <p:pic>
        <p:nvPicPr>
          <p:cNvPr id="4" name="Content Placeholder 3" descr="Fig06_05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447800"/>
            <a:ext cx="8515251" cy="4624387"/>
          </a:xfrm>
        </p:spPr>
      </p:pic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 Graphs</a:t>
            </a:r>
            <a:endParaRPr lang="en-US" dirty="0"/>
          </a:p>
        </p:txBody>
      </p:sp>
      <p:pic>
        <p:nvPicPr>
          <p:cNvPr id="4" name="Content Placeholder 3" descr="Fig06_0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219200"/>
            <a:ext cx="6737684" cy="5334000"/>
          </a:xfrm>
        </p:spPr>
      </p:pic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Possibility of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</a:p>
          <a:p>
            <a:r>
              <a:rPr lang="en-US" smtClean="0"/>
              <a:t>No preemption</a:t>
            </a:r>
          </a:p>
          <a:p>
            <a:r>
              <a:rPr lang="en-US" smtClean="0"/>
              <a:t>Hold and wait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Existence of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</a:p>
          <a:p>
            <a:r>
              <a:rPr lang="en-US" smtClean="0"/>
              <a:t>No preemption</a:t>
            </a:r>
          </a:p>
          <a:p>
            <a:r>
              <a:rPr lang="en-US" smtClean="0"/>
              <a:t>Hold and wait</a:t>
            </a:r>
          </a:p>
          <a:p>
            <a:r>
              <a:rPr lang="en-US" smtClean="0"/>
              <a:t>Circular wait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</a:p>
          <a:p>
            <a:pPr lvl="1"/>
            <a:r>
              <a:rPr lang="en-US" smtClean="0"/>
              <a:t>Must be supported by the OS</a:t>
            </a:r>
          </a:p>
          <a:p>
            <a:r>
              <a:rPr lang="en-US" smtClean="0"/>
              <a:t>Hold and Wait</a:t>
            </a:r>
          </a:p>
          <a:p>
            <a:pPr lvl="1"/>
            <a:r>
              <a:rPr lang="en-US" smtClean="0"/>
              <a:t>Require a process request all of its required resources at one time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Permanent blocking of a set of processes that either compete for system resources or communicate with each other</a:t>
            </a:r>
          </a:p>
          <a:p>
            <a:r>
              <a:rPr lang="en-US" smtClean="0"/>
              <a:t>No efficient solution</a:t>
            </a:r>
          </a:p>
          <a:p>
            <a:r>
              <a:rPr lang="en-US" smtClean="0"/>
              <a:t>Involve conflicting needs for resources by two or more processes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Preemption</a:t>
            </a:r>
          </a:p>
          <a:p>
            <a:pPr lvl="1"/>
            <a:r>
              <a:rPr lang="en-US" smtClean="0"/>
              <a:t>Process must release resource and request again</a:t>
            </a:r>
          </a:p>
          <a:p>
            <a:pPr lvl="1"/>
            <a:r>
              <a:rPr lang="en-US" smtClean="0"/>
              <a:t>OS may preempt a process to require it releases its resources</a:t>
            </a:r>
          </a:p>
          <a:p>
            <a:r>
              <a:rPr lang="en-US" smtClean="0"/>
              <a:t>Circular Wait</a:t>
            </a:r>
          </a:p>
          <a:p>
            <a:pPr lvl="1"/>
            <a:r>
              <a:rPr lang="en-US" smtClean="0"/>
              <a:t>Define a linear ordering of resource types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decision is made dynamically whether the current resource allocation request will, if granted, potentially lead to a deadlock</a:t>
            </a:r>
          </a:p>
          <a:p>
            <a:r>
              <a:rPr lang="en-US" smtClean="0"/>
              <a:t>Requires knowledge of future process requests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Approaches to </a:t>
            </a:r>
            <a:br>
              <a:rPr lang="en-US" smtClean="0"/>
            </a:br>
            <a:r>
              <a:rPr lang="en-US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not start a process if its demands might lead to deadlock</a:t>
            </a:r>
          </a:p>
          <a:p>
            <a:r>
              <a:rPr lang="en-US" smtClean="0"/>
              <a:t>Do not grant an incremental resource request to a process if this allocation might lead to deadlock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 Denial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Referred to as the banker’s algorithm</a:t>
            </a:r>
          </a:p>
          <a:p>
            <a:r>
              <a:rPr lang="en-US" smtClean="0"/>
              <a:t>State of the system is the current allocation of resources to process</a:t>
            </a:r>
          </a:p>
          <a:p>
            <a:r>
              <a:rPr lang="en-US" smtClean="0"/>
              <a:t>Safe state is where there is at least one sequence that does not result in deadlock</a:t>
            </a:r>
          </a:p>
          <a:p>
            <a:r>
              <a:rPr lang="en-US" smtClean="0"/>
              <a:t>Unsafe state is a state that is not safe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  <a:endParaRPr lang="en-US" dirty="0"/>
          </a:p>
        </p:txBody>
      </p:sp>
      <p:pic>
        <p:nvPicPr>
          <p:cNvPr id="4" name="Content Placeholder 3" descr="Fig06_07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905000"/>
            <a:ext cx="8492481" cy="2738437"/>
          </a:xfrm>
        </p:spPr>
      </p:pic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  <a:endParaRPr lang="en-US" dirty="0"/>
          </a:p>
        </p:txBody>
      </p:sp>
      <p:pic>
        <p:nvPicPr>
          <p:cNvPr id="6" name="Content Placeholder 5" descr="Fig06_07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905000"/>
            <a:ext cx="8703697" cy="2647950"/>
          </a:xfrm>
        </p:spPr>
      </p:pic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  <a:endParaRPr lang="en-US" dirty="0"/>
          </a:p>
        </p:txBody>
      </p:sp>
      <p:pic>
        <p:nvPicPr>
          <p:cNvPr id="6" name="Content Placeholder 5" descr="Fig06_07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828800"/>
            <a:ext cx="8154298" cy="2595562"/>
          </a:xfrm>
        </p:spPr>
      </p:pic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  <a:endParaRPr lang="en-US" dirty="0"/>
          </a:p>
        </p:txBody>
      </p:sp>
      <p:pic>
        <p:nvPicPr>
          <p:cNvPr id="6" name="Content Placeholder 5" descr="Fig06_07d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190" y="1828800"/>
            <a:ext cx="8506810" cy="2667000"/>
          </a:xfrm>
        </p:spPr>
      </p:pic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an Unsafe State</a:t>
            </a:r>
            <a:endParaRPr lang="en-US" dirty="0"/>
          </a:p>
        </p:txBody>
      </p:sp>
      <p:pic>
        <p:nvPicPr>
          <p:cNvPr id="5" name="Content Placeholder 4" descr="Fig06_08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373" y="1447800"/>
            <a:ext cx="6811421" cy="5181600"/>
          </a:xfrm>
        </p:spPr>
      </p:pic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 Logic</a:t>
            </a:r>
            <a:endParaRPr lang="en-US" dirty="0"/>
          </a:p>
        </p:txBody>
      </p:sp>
      <p:pic>
        <p:nvPicPr>
          <p:cNvPr id="4" name="Content Placeholder 3" descr="Fig06_09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869" y="1219200"/>
            <a:ext cx="7601203" cy="5334000"/>
          </a:xfrm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/>
          </a:p>
        </p:txBody>
      </p:sp>
      <p:pic>
        <p:nvPicPr>
          <p:cNvPr id="4" name="Content Placeholder 3" descr="Fig06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219201"/>
            <a:ext cx="8410797" cy="5300662"/>
          </a:xfrm>
        </p:spPr>
      </p:pic>
    </p:spTree>
  </p:cSld>
  <p:clrMapOvr>
    <a:masterClrMapping/>
  </p:clrMapOvr>
  <p:transition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 Logic</a:t>
            </a:r>
            <a:endParaRPr lang="en-US" dirty="0"/>
          </a:p>
        </p:txBody>
      </p:sp>
      <p:pic>
        <p:nvPicPr>
          <p:cNvPr id="4" name="Content Placeholder 3" descr="Fig06_09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371600"/>
            <a:ext cx="8202605" cy="4772025"/>
          </a:xfrm>
        </p:spPr>
      </p:pic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Maximum resource requirement must be stated in advance</a:t>
            </a:r>
          </a:p>
          <a:p>
            <a:r>
              <a:rPr lang="en-US" smtClean="0"/>
              <a:t>Processes under consideration must be independent; no synchronization requirements</a:t>
            </a:r>
          </a:p>
          <a:p>
            <a:r>
              <a:rPr lang="en-US" smtClean="0"/>
              <a:t>There must be a fixed number of resources to allocate</a:t>
            </a:r>
          </a:p>
          <a:p>
            <a:r>
              <a:rPr lang="en-US" smtClean="0"/>
              <a:t>No process may exit while holding resources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Detection</a:t>
            </a:r>
            <a:endParaRPr lang="en-US" dirty="0"/>
          </a:p>
        </p:txBody>
      </p:sp>
      <p:pic>
        <p:nvPicPr>
          <p:cNvPr id="4" name="Content Placeholder 3" descr="Fig06_10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905000"/>
            <a:ext cx="8603889" cy="2993955"/>
          </a:xfrm>
        </p:spPr>
      </p:pic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Strategies Once Deadlock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Abort all deadlocked processes</a:t>
            </a:r>
          </a:p>
          <a:p>
            <a:r>
              <a:rPr lang="en-US" smtClean="0"/>
              <a:t>Back up each deadlocked process to some previously defined checkpoint, and restart all process</a:t>
            </a:r>
          </a:p>
          <a:p>
            <a:pPr lvl="1"/>
            <a:r>
              <a:rPr lang="en-US" smtClean="0"/>
              <a:t>Original deadlock may occur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Strategies Once Deadlock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Successively abort deadlocked processes until deadlock no longer exists</a:t>
            </a:r>
          </a:p>
          <a:p>
            <a:r>
              <a:rPr lang="en-US" smtClean="0"/>
              <a:t>Successively preempt resources until deadlock no longer exists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and Disadvantages</a:t>
            </a:r>
            <a:endParaRPr lang="en-US" dirty="0"/>
          </a:p>
        </p:txBody>
      </p:sp>
      <p:pic>
        <p:nvPicPr>
          <p:cNvPr id="4" name="Content Placeholder 3" descr="Table06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4541" y="1143000"/>
            <a:ext cx="5563274" cy="57150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4" name="Content Placeholder 3" descr="Fig06_1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1163844"/>
            <a:ext cx="4737337" cy="5465556"/>
          </a:xfrm>
        </p:spPr>
      </p:pic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4" name="Content Placeholder 3" descr="Fig06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679" y="1371600"/>
            <a:ext cx="8012118" cy="5181600"/>
          </a:xfrm>
        </p:spPr>
      </p:pic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6" name="Content Placeholder 5" descr="Fig06_1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118" y="1219200"/>
            <a:ext cx="7611438" cy="5334000"/>
          </a:xfrm>
        </p:spPr>
      </p:pic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5" name="Content Placeholder 4" descr="Fig06_14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351" y="1219200"/>
            <a:ext cx="6687671" cy="5638800"/>
          </a:xfrm>
        </p:spPr>
      </p:pic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/>
          </a:p>
        </p:txBody>
      </p:sp>
      <p:pic>
        <p:nvPicPr>
          <p:cNvPr id="4" name="Content Placeholder 3" descr="Fig06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143000"/>
            <a:ext cx="6720840" cy="5600700"/>
          </a:xfrm>
        </p:spPr>
      </p:pic>
    </p:spTree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4" name="Content Placeholder 3" descr="Fig06_14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81200"/>
            <a:ext cx="8147107" cy="2643187"/>
          </a:xfrm>
        </p:spPr>
      </p:pic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Concurrency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Pipes</a:t>
            </a:r>
          </a:p>
          <a:p>
            <a:r>
              <a:rPr lang="en-US" smtClean="0"/>
              <a:t>Messages</a:t>
            </a:r>
          </a:p>
          <a:p>
            <a:r>
              <a:rPr lang="en-US" smtClean="0"/>
              <a:t>Shared memory</a:t>
            </a:r>
          </a:p>
          <a:p>
            <a:r>
              <a:rPr lang="en-US" smtClean="0"/>
              <a:t>Semaphores</a:t>
            </a:r>
          </a:p>
          <a:p>
            <a:r>
              <a:rPr lang="en-US" smtClean="0"/>
              <a:t>Signals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Signals</a:t>
            </a:r>
            <a:endParaRPr lang="en-US" dirty="0"/>
          </a:p>
        </p:txBody>
      </p:sp>
      <p:pic>
        <p:nvPicPr>
          <p:cNvPr id="4" name="Content Placeholder 3" descr="Table06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1" y="1219199"/>
            <a:ext cx="4932152" cy="5484001"/>
          </a:xfrm>
        </p:spPr>
      </p:pic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Kernel Concurrency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Includes all the mechanisms found in UNIX</a:t>
            </a:r>
          </a:p>
          <a:p>
            <a:r>
              <a:rPr lang="en-US" smtClean="0"/>
              <a:t>Atomic operations execute without interruption and without interference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Atomic Operations</a:t>
            </a:r>
            <a:endParaRPr lang="en-US" dirty="0"/>
          </a:p>
        </p:txBody>
      </p:sp>
      <p:pic>
        <p:nvPicPr>
          <p:cNvPr id="4" name="Content Placeholder 3" descr="Table06_03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328738"/>
            <a:ext cx="7144620" cy="4995862"/>
          </a:xfrm>
        </p:spPr>
      </p:pic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Atomic Operations</a:t>
            </a:r>
            <a:endParaRPr lang="en-US" dirty="0"/>
          </a:p>
        </p:txBody>
      </p:sp>
      <p:pic>
        <p:nvPicPr>
          <p:cNvPr id="4" name="Content Placeholder 3" descr="Table06_03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524000"/>
            <a:ext cx="7736606" cy="3471862"/>
          </a:xfrm>
        </p:spPr>
      </p:pic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Spinlocks</a:t>
            </a:r>
            <a:endParaRPr lang="en-US" dirty="0"/>
          </a:p>
        </p:txBody>
      </p:sp>
      <p:pic>
        <p:nvPicPr>
          <p:cNvPr id="4" name="Content Placeholder 3" descr="Table06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8757" y="1219200"/>
            <a:ext cx="7251491" cy="5486400"/>
          </a:xfrm>
        </p:spPr>
      </p:pic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Semaphores</a:t>
            </a:r>
            <a:endParaRPr lang="en-US" dirty="0"/>
          </a:p>
        </p:txBody>
      </p:sp>
      <p:pic>
        <p:nvPicPr>
          <p:cNvPr id="4" name="Content Placeholder 3" descr="Table06_0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219200"/>
            <a:ext cx="5673156" cy="5532862"/>
          </a:xfrm>
        </p:spPr>
      </p:pic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Memory Barrier Operations</a:t>
            </a:r>
            <a:endParaRPr lang="en-US" dirty="0"/>
          </a:p>
        </p:txBody>
      </p:sp>
      <p:pic>
        <p:nvPicPr>
          <p:cNvPr id="4" name="Content Placeholder 3" descr="Table06_0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981200"/>
            <a:ext cx="7736742" cy="3581400"/>
          </a:xfrm>
        </p:spPr>
      </p:pic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 Thread Synchronization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 (mutex) locks</a:t>
            </a:r>
          </a:p>
          <a:p>
            <a:r>
              <a:rPr lang="en-US" smtClean="0"/>
              <a:t>Semaphores</a:t>
            </a:r>
          </a:p>
          <a:p>
            <a:r>
              <a:rPr lang="en-US" smtClean="0"/>
              <a:t>Multiple readers, single writer (readers/writer) locks</a:t>
            </a:r>
          </a:p>
          <a:p>
            <a:r>
              <a:rPr lang="en-US" smtClean="0"/>
              <a:t>Condition variables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/>
          </a:p>
        </p:txBody>
      </p:sp>
      <p:pic>
        <p:nvPicPr>
          <p:cNvPr id="4" name="Content Placeholder 3" descr="Fig06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1" y="1142999"/>
            <a:ext cx="7145160" cy="5571677"/>
          </a:xfrm>
        </p:spPr>
      </p:pic>
    </p:spTree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 Synchronization Data Structures</a:t>
            </a:r>
            <a:endParaRPr lang="en-US" dirty="0"/>
          </a:p>
        </p:txBody>
      </p:sp>
      <p:pic>
        <p:nvPicPr>
          <p:cNvPr id="4" name="Content Placeholder 3" descr="Fig06_1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0" y="1420018"/>
            <a:ext cx="6087115" cy="5285582"/>
          </a:xfrm>
        </p:spPr>
      </p:pic>
    </p:spTree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Synchronization Objects</a:t>
            </a:r>
            <a:endParaRPr lang="en-US" dirty="0"/>
          </a:p>
        </p:txBody>
      </p:sp>
      <p:pic>
        <p:nvPicPr>
          <p:cNvPr id="4" name="Content Placeholder 3" descr="Table06_07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600200"/>
            <a:ext cx="5347933" cy="5084650"/>
          </a:xfrm>
        </p:spPr>
      </p:pic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by only one process at a time and not depleted by that use</a:t>
            </a:r>
          </a:p>
          <a:p>
            <a:r>
              <a:rPr lang="en-US" smtClean="0"/>
              <a:t>Processes obtain resources that they later release for reuse by other processes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Processors, I/O channels, main and secondary memory, devices, and data structures such as files, databases, and semaphores</a:t>
            </a:r>
          </a:p>
          <a:p>
            <a:r>
              <a:rPr lang="en-US" smtClean="0"/>
              <a:t>Deadlock occurs if each process holds one resource and requests the other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Reusable Resources</a:t>
            </a:r>
            <a:endParaRPr lang="en-US" dirty="0"/>
          </a:p>
        </p:txBody>
      </p:sp>
      <p:pic>
        <p:nvPicPr>
          <p:cNvPr id="4" name="Content Placeholder 3" descr="Fig06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447800"/>
            <a:ext cx="8137742" cy="4514850"/>
          </a:xfrm>
        </p:spPr>
      </p:pic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Space is available for allocation of 200Kbytes, and the following sequence of events occur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Deadlock occurs if both processes progress to their second request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2766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33528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47800" y="35814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47800" y="4006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47800" y="38862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80 Kbytes;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47800" y="43434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60 Kbytes;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00600" y="32766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91200" y="33528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953000" y="35814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953000" y="4006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953000" y="38862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70 Kbytes;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953000" y="43434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80 Kbytes;</a:t>
            </a:r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On-screen Show (4:3)</PresentationFormat>
  <Paragraphs>194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Custom Design</vt:lpstr>
      <vt:lpstr>Chapter 6 Concurrency: Deadlock and Starvation</vt:lpstr>
      <vt:lpstr>Deadlock</vt:lpstr>
      <vt:lpstr>Deadlock</vt:lpstr>
      <vt:lpstr>Deadlock</vt:lpstr>
      <vt:lpstr>Deadlock</vt:lpstr>
      <vt:lpstr>Reusable Resources</vt:lpstr>
      <vt:lpstr>Reusable Resources</vt:lpstr>
      <vt:lpstr>Reusable Resources</vt:lpstr>
      <vt:lpstr>Reusable Resources</vt:lpstr>
      <vt:lpstr>Consumable Resources</vt:lpstr>
      <vt:lpstr>Example of Deadlock</vt:lpstr>
      <vt:lpstr>Resource Allocation Graphs</vt:lpstr>
      <vt:lpstr>Conditions for Deadlock</vt:lpstr>
      <vt:lpstr>Conditions for Deadlock</vt:lpstr>
      <vt:lpstr>Resource Allocation Graphs</vt:lpstr>
      <vt:lpstr>Resource Allocation Graphs</vt:lpstr>
      <vt:lpstr>Possibility of Deadlock</vt:lpstr>
      <vt:lpstr>Existence of Deadlock</vt:lpstr>
      <vt:lpstr>Deadlock Prevention</vt:lpstr>
      <vt:lpstr>Deadlock Prevention</vt:lpstr>
      <vt:lpstr>Deadlock Avoidance</vt:lpstr>
      <vt:lpstr>Two Approaches to  Deadlock Avoidance</vt:lpstr>
      <vt:lpstr>Resource Allocation Denial</vt:lpstr>
      <vt:lpstr>Determination of a Safe State</vt:lpstr>
      <vt:lpstr>Determination of a Safe State</vt:lpstr>
      <vt:lpstr>Determination of a Safe State</vt:lpstr>
      <vt:lpstr>Determination of a Safe State</vt:lpstr>
      <vt:lpstr>Determination of an Unsafe State</vt:lpstr>
      <vt:lpstr>Deadlock Avoidance Logic</vt:lpstr>
      <vt:lpstr>Deadlock Avoidance Logic</vt:lpstr>
      <vt:lpstr>Deadlock Avoidance</vt:lpstr>
      <vt:lpstr>Deadlock Detection</vt:lpstr>
      <vt:lpstr>Strategies Once Deadlock Detected</vt:lpstr>
      <vt:lpstr>Strategies Once Deadlock Detected</vt:lpstr>
      <vt:lpstr>Advantages and Disadvantages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UNIX Concurrency Mechanisms</vt:lpstr>
      <vt:lpstr>UNIX Signals</vt:lpstr>
      <vt:lpstr>Linux Kernel Concurrency Mechanism</vt:lpstr>
      <vt:lpstr>Linux Atomic Operations</vt:lpstr>
      <vt:lpstr>Linux Atomic Operations</vt:lpstr>
      <vt:lpstr>Linux Spinlocks</vt:lpstr>
      <vt:lpstr>Linux Semaphores</vt:lpstr>
      <vt:lpstr>Linux Memory Barrier Operations</vt:lpstr>
      <vt:lpstr>Solaris Thread Synchronization Primitives</vt:lpstr>
      <vt:lpstr>Solaris Synchronization Data Structures</vt:lpstr>
      <vt:lpstr>Windows Synchronization Objects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2008-04-03T13:45:59Z</dcterms:created>
  <dcterms:modified xsi:type="dcterms:W3CDTF">2016-09-02T11:44:25Z</dcterms:modified>
</cp:coreProperties>
</file>